
<file path=[Content_Types].xml><?xml version="1.0" encoding="utf-8"?>
<Types xmlns="http://schemas.openxmlformats.org/package/2006/content-types">
  <Default Extension="rels" ContentType="application/vnd.openxmlformats-package.relationships+xml"/>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Override PartName="/docProps/app.xml" ContentType="application/vnd.openxmlformats-officedocument.extended-properties+xml"/>
  <Override PartName="/docProps/core.xml" ContentType="application/vnd.openxmlformats-package.core-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18.9-->
<p:presentation xmlns:r="http://schemas.openxmlformats.org/officeDocument/2006/relationships" xmlns:a="http://schemas.openxmlformats.org/drawingml/2006/main" xmlns:p="http://schemas.openxmlformats.org/presentationml/2006/main" showSpecialPlsOnTitleSld="0" strictFirstAndLastChars="0" saveSubsetFonts="1">
  <p:sldMasterIdLst>
    <p:sldMasterId id="2147483651" r:id="rId1"/>
    <p:sldMasterId id="2147483723" r:id="rId2"/>
    <p:sldMasterId id="2147483747" r:id="rId3"/>
    <p:sldMasterId id="2147483807" r:id="rId4"/>
    <p:sldMasterId id="2147483819" r:id="rId5"/>
    <p:sldMasterId id="2147484012" r:id="rId6"/>
    <p:sldMasterId id="2147484024" r:id="rId7"/>
    <p:sldMasterId id="2147484036" r:id="rId8"/>
    <p:sldMasterId id="2147484048" r:id="rId9"/>
    <p:sldMasterId id="2147484060" r:id="rId10"/>
    <p:sldMasterId id="2147484072" r:id="rId11"/>
    <p:sldMasterId id="2147484084" r:id="rId12"/>
    <p:sldMasterId id="2147484096" r:id="rId13"/>
    <p:sldMasterId id="2147484108" r:id="rId14"/>
    <p:sldMasterId id="2147484355" r:id="rId15"/>
    <p:sldMasterId id="2147484367" r:id="rId16"/>
    <p:sldMasterId id="2147484379" r:id="rId17"/>
    <p:sldMasterId id="2147484391" r:id="rId18"/>
    <p:sldMasterId id="2147484403" r:id="rId19"/>
    <p:sldMasterId id="2147484415" r:id="rId20"/>
    <p:sldMasterId id="2147484427" r:id="rId21"/>
    <p:sldMasterId id="2147484439" r:id="rId22"/>
    <p:sldMasterId id="2147485169" r:id="rId23"/>
    <p:sldMasterId id="2147485181" r:id="rId24"/>
    <p:sldMasterId id="2147485979" r:id="rId25"/>
  </p:sldMasterIdLst>
  <p:notesMasterIdLst>
    <p:notesMasterId r:id="rId26"/>
  </p:notesMasterIdLst>
  <p:handoutMasterIdLst>
    <p:handoutMasterId r:id="rId27"/>
  </p:handoutMasterIdLst>
  <p:sldIdLst>
    <p:sldId id="270" r:id="rId28"/>
    <p:sldId id="418" r:id="rId29"/>
    <p:sldId id="461" r:id="rId30"/>
    <p:sldId id="462" r:id="rId31"/>
    <p:sldId id="460" r:id="rId32"/>
    <p:sldId id="458" r:id="rId33"/>
    <p:sldId id="459" r:id="rId34"/>
    <p:sldId id="430" r:id="rId35"/>
    <p:sldId id="432" r:id="rId36"/>
    <p:sldId id="433" r:id="rId37"/>
    <p:sldId id="434" r:id="rId38"/>
    <p:sldId id="296" r:id="rId39"/>
    <p:sldId id="298" r:id="rId40"/>
    <p:sldId id="450" r:id="rId41"/>
    <p:sldId id="451" r:id="rId42"/>
    <p:sldId id="452" r:id="rId43"/>
    <p:sldId id="453" r:id="rId44"/>
    <p:sldId id="454" r:id="rId45"/>
    <p:sldId id="455" r:id="rId46"/>
    <p:sldId id="456" r:id="rId47"/>
    <p:sldId id="299" r:id="rId48"/>
    <p:sldId id="300" r:id="rId49"/>
    <p:sldId id="301" r:id="rId50"/>
    <p:sldId id="457" r:id="rId51"/>
    <p:sldId id="302" r:id="rId52"/>
    <p:sldId id="480" r:id="rId53"/>
    <p:sldId id="304" r:id="rId54"/>
    <p:sldId id="305" r:id="rId55"/>
    <p:sldId id="306" r:id="rId56"/>
    <p:sldId id="307" r:id="rId57"/>
    <p:sldId id="308" r:id="rId58"/>
    <p:sldId id="303" r:id="rId59"/>
    <p:sldId id="444" r:id="rId60"/>
    <p:sldId id="464" r:id="rId61"/>
    <p:sldId id="466" r:id="rId62"/>
    <p:sldId id="467" r:id="rId63"/>
    <p:sldId id="468" r:id="rId64"/>
    <p:sldId id="469" r:id="rId65"/>
    <p:sldId id="470" r:id="rId66"/>
    <p:sldId id="481" r:id="rId67"/>
    <p:sldId id="483" r:id="rId68"/>
    <p:sldId id="493" r:id="rId69"/>
    <p:sldId id="492" r:id="rId70"/>
    <p:sldId id="471" r:id="rId71"/>
    <p:sldId id="479" r:id="rId72"/>
    <p:sldId id="472" r:id="rId73"/>
    <p:sldId id="473" r:id="rId74"/>
    <p:sldId id="595" r:id="rId75"/>
    <p:sldId id="597" r:id="rId76"/>
    <p:sldId id="598" r:id="rId77"/>
    <p:sldId id="600" r:id="rId78"/>
    <p:sldId id="601" r:id="rId79"/>
    <p:sldId id="602" r:id="rId80"/>
    <p:sldId id="603" r:id="rId81"/>
    <p:sldId id="604" r:id="rId82"/>
    <p:sldId id="605" r:id="rId83"/>
    <p:sldId id="484" r:id="rId84"/>
    <p:sldId id="485" r:id="rId85"/>
    <p:sldId id="474" r:id="rId86"/>
    <p:sldId id="475" r:id="rId87"/>
    <p:sldId id="476" r:id="rId88"/>
    <p:sldId id="486" r:id="rId89"/>
    <p:sldId id="487" r:id="rId90"/>
    <p:sldId id="594" r:id="rId91"/>
    <p:sldId id="621" r:id="rId92"/>
    <p:sldId id="488" r:id="rId93"/>
    <p:sldId id="489" r:id="rId94"/>
    <p:sldId id="491" r:id="rId95"/>
    <p:sldId id="607" r:id="rId96"/>
    <p:sldId id="608" r:id="rId97"/>
    <p:sldId id="613" r:id="rId98"/>
    <p:sldId id="609" r:id="rId99"/>
    <p:sldId id="614" r:id="rId100"/>
    <p:sldId id="610" r:id="rId101"/>
    <p:sldId id="616" r:id="rId102"/>
    <p:sldId id="615" r:id="rId103"/>
    <p:sldId id="611" r:id="rId104"/>
    <p:sldId id="612" r:id="rId105"/>
    <p:sldId id="623" r:id="rId106"/>
    <p:sldId id="624" r:id="rId107"/>
    <p:sldId id="622" r:id="rId108"/>
    <p:sldId id="618" r:id="rId109"/>
    <p:sldId id="617" r:id="rId110"/>
    <p:sldId id="498" r:id="rId111"/>
    <p:sldId id="625" r:id="rId112"/>
    <p:sldId id="626" r:id="rId113"/>
    <p:sldId id="627" r:id="rId114"/>
    <p:sldId id="628" r:id="rId115"/>
    <p:sldId id="629" r:id="rId116"/>
    <p:sldId id="634" r:id="rId117"/>
    <p:sldId id="499" r:id="rId118"/>
    <p:sldId id="619" r:id="rId119"/>
    <p:sldId id="630" r:id="rId120"/>
    <p:sldId id="620" r:id="rId121"/>
    <p:sldId id="633" r:id="rId122"/>
    <p:sldId id="632" r:id="rId123"/>
    <p:sldId id="631" r:id="rId124"/>
    <p:sldId id="501" r:id="rId125"/>
    <p:sldId id="638" r:id="rId126"/>
    <p:sldId id="635" r:id="rId127"/>
    <p:sldId id="503" r:id="rId128"/>
    <p:sldId id="647" r:id="rId129"/>
    <p:sldId id="648" r:id="rId130"/>
    <p:sldId id="649" r:id="rId131"/>
    <p:sldId id="650" r:id="rId132"/>
    <p:sldId id="651" r:id="rId133"/>
    <p:sldId id="504" r:id="rId134"/>
    <p:sldId id="505" r:id="rId135"/>
    <p:sldId id="506" r:id="rId136"/>
    <p:sldId id="507" r:id="rId137"/>
    <p:sldId id="508" r:id="rId138"/>
    <p:sldId id="509" r:id="rId139"/>
    <p:sldId id="510" r:id="rId140"/>
    <p:sldId id="511" r:id="rId141"/>
    <p:sldId id="512" r:id="rId142"/>
    <p:sldId id="639" r:id="rId143"/>
    <p:sldId id="514" r:id="rId144"/>
    <p:sldId id="515" r:id="rId145"/>
    <p:sldId id="516" r:id="rId146"/>
    <p:sldId id="640" r:id="rId147"/>
    <p:sldId id="641" r:id="rId148"/>
    <p:sldId id="642" r:id="rId149"/>
    <p:sldId id="643" r:id="rId150"/>
    <p:sldId id="644" r:id="rId151"/>
    <p:sldId id="645" r:id="rId152"/>
    <p:sldId id="646" r:id="rId153"/>
    <p:sldId id="524" r:id="rId154"/>
    <p:sldId id="525" r:id="rId155"/>
    <p:sldId id="526" r:id="rId156"/>
    <p:sldId id="527" r:id="rId157"/>
    <p:sldId id="528" r:id="rId158"/>
    <p:sldId id="529" r:id="rId159"/>
    <p:sldId id="530" r:id="rId160"/>
    <p:sldId id="531" r:id="rId161"/>
    <p:sldId id="532" r:id="rId162"/>
    <p:sldId id="533" r:id="rId163"/>
    <p:sldId id="534" r:id="rId164"/>
    <p:sldId id="535" r:id="rId165"/>
    <p:sldId id="536" r:id="rId166"/>
    <p:sldId id="537" r:id="rId167"/>
    <p:sldId id="538" r:id="rId168"/>
    <p:sldId id="539" r:id="rId169"/>
    <p:sldId id="540" r:id="rId170"/>
    <p:sldId id="541" r:id="rId171"/>
    <p:sldId id="542" r:id="rId172"/>
    <p:sldId id="543" r:id="rId173"/>
    <p:sldId id="544" r:id="rId174"/>
    <p:sldId id="545" r:id="rId175"/>
    <p:sldId id="549" r:id="rId176"/>
    <p:sldId id="652" r:id="rId177"/>
    <p:sldId id="583" r:id="rId178"/>
    <p:sldId id="584" r:id="rId179"/>
    <p:sldId id="585" r:id="rId180"/>
    <p:sldId id="586" r:id="rId181"/>
    <p:sldId id="587" r:id="rId182"/>
    <p:sldId id="588" r:id="rId183"/>
    <p:sldId id="589" r:id="rId184"/>
    <p:sldId id="590" r:id="rId185"/>
    <p:sldId id="591" r:id="rId186"/>
    <p:sldId id="592" r:id="rId187"/>
    <p:sldId id="593" r:id="rId188"/>
  </p:sldIdLst>
  <p:sldSz cx="9144000" cy="6858000" type="screen4x3"/>
  <p:notesSz cx="7099300" cy="10234613"/>
  <p:custDataLst>
    <p:tags r:id="rId189"/>
  </p:custDataLst>
  <p:defaultTextStyle>
    <a:defPPr>
      <a:defRPr lang="en-AU"/>
    </a:defPPr>
    <a:lvl1pPr algn="ctr" rtl="0" eaLnBrk="0" fontAlgn="base" hangingPunct="0">
      <a:spcBef>
        <a:spcPct val="0"/>
      </a:spcBef>
      <a:spcAft>
        <a:spcPct val="0"/>
      </a:spcAft>
      <a:defRPr sz="1600" kern="1200">
        <a:solidFill>
          <a:schemeClr val="tx1"/>
        </a:solidFill>
        <a:latin typeface="Arial"/>
        <a:ea typeface="+mn-ea"/>
        <a:cs typeface="+mn-cs"/>
      </a:defRPr>
    </a:lvl1pPr>
    <a:lvl2pPr marL="457200" algn="ctr" rtl="0" eaLnBrk="0" fontAlgn="base" hangingPunct="0">
      <a:spcBef>
        <a:spcPct val="0"/>
      </a:spcBef>
      <a:spcAft>
        <a:spcPct val="0"/>
      </a:spcAft>
      <a:defRPr sz="1600" kern="1200">
        <a:solidFill>
          <a:schemeClr val="tx1"/>
        </a:solidFill>
        <a:latin typeface="Arial"/>
        <a:ea typeface="+mn-ea"/>
        <a:cs typeface="+mn-cs"/>
      </a:defRPr>
    </a:lvl2pPr>
    <a:lvl3pPr marL="914400" algn="ctr" rtl="0" eaLnBrk="0" fontAlgn="base" hangingPunct="0">
      <a:spcBef>
        <a:spcPct val="0"/>
      </a:spcBef>
      <a:spcAft>
        <a:spcPct val="0"/>
      </a:spcAft>
      <a:defRPr sz="1600" kern="1200">
        <a:solidFill>
          <a:schemeClr val="tx1"/>
        </a:solidFill>
        <a:latin typeface="Arial"/>
        <a:ea typeface="+mn-ea"/>
        <a:cs typeface="+mn-cs"/>
      </a:defRPr>
    </a:lvl3pPr>
    <a:lvl4pPr marL="1371600" algn="ctr" rtl="0" eaLnBrk="0" fontAlgn="base" hangingPunct="0">
      <a:spcBef>
        <a:spcPct val="0"/>
      </a:spcBef>
      <a:spcAft>
        <a:spcPct val="0"/>
      </a:spcAft>
      <a:defRPr sz="1600" kern="1200">
        <a:solidFill>
          <a:schemeClr val="tx1"/>
        </a:solidFill>
        <a:latin typeface="Arial"/>
        <a:ea typeface="+mn-ea"/>
        <a:cs typeface="+mn-cs"/>
      </a:defRPr>
    </a:lvl4pPr>
    <a:lvl5pPr marL="1828800" algn="ctr" rtl="0" eaLnBrk="0" fontAlgn="base" hangingPunct="0">
      <a:spcBef>
        <a:spcPct val="0"/>
      </a:spcBef>
      <a:spcAft>
        <a:spcPct val="0"/>
      </a:spcAft>
      <a:defRPr sz="1600" kern="1200">
        <a:solidFill>
          <a:schemeClr val="tx1"/>
        </a:solidFill>
        <a:latin typeface="Arial"/>
        <a:ea typeface="+mn-ea"/>
        <a:cs typeface="+mn-cs"/>
      </a:defRPr>
    </a:lvl5pPr>
    <a:lvl6pPr marL="2286000" algn="l" defTabSz="914400" rtl="0" eaLnBrk="1" latinLnBrk="0" hangingPunct="1">
      <a:defRPr sz="1600" kern="1200">
        <a:solidFill>
          <a:schemeClr val="tx1"/>
        </a:solidFill>
        <a:latin typeface="Arial"/>
        <a:ea typeface="+mn-ea"/>
        <a:cs typeface="+mn-cs"/>
      </a:defRPr>
    </a:lvl6pPr>
    <a:lvl7pPr marL="2743200" algn="l" defTabSz="914400" rtl="0" eaLnBrk="1" latinLnBrk="0" hangingPunct="1">
      <a:defRPr sz="1600" kern="1200">
        <a:solidFill>
          <a:schemeClr val="tx1"/>
        </a:solidFill>
        <a:latin typeface="Arial"/>
        <a:ea typeface="+mn-ea"/>
        <a:cs typeface="+mn-cs"/>
      </a:defRPr>
    </a:lvl7pPr>
    <a:lvl8pPr marL="3200400" algn="l" defTabSz="914400" rtl="0" eaLnBrk="1" latinLnBrk="0" hangingPunct="1">
      <a:defRPr sz="1600" kern="1200">
        <a:solidFill>
          <a:schemeClr val="tx1"/>
        </a:solidFill>
        <a:latin typeface="Arial"/>
        <a:ea typeface="+mn-ea"/>
        <a:cs typeface="+mn-cs"/>
      </a:defRPr>
    </a:lvl8pPr>
    <a:lvl9pPr marL="3657600" algn="l" defTabSz="914400" rtl="0" eaLnBrk="1" latinLnBrk="0" hangingPunct="1">
      <a:defRPr sz="1600" kern="1200">
        <a:solidFill>
          <a:schemeClr val="tx1"/>
        </a:solidFill>
        <a:latin typeface="Arial"/>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66FF66"/>
    <a:srgbClr val="A47B38"/>
    <a:srgbClr val="009900"/>
    <a:srgbClr val="008000"/>
    <a:srgbClr val="CCFFFF"/>
  </p:clrMru>
</p:presentationPr>
</file>

<file path=ppt/tableStyles.xml><?xml version="1.0" encoding="utf-8"?>
<a:tblStyleLst xmlns:r="http://schemas.openxmlformats.org/officeDocument/2006/relationships"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fill>
          <a:solidFill>
            <a:schemeClr val="dk1">
              <a:tint val="40000"/>
            </a:schemeClr>
          </a:solidFill>
        </a:fill>
      </a:tcStyle>
    </a:band1H>
    <a:band1V>
      <a:tcStyle>
        <a:fill>
          <a:solidFill>
            <a:schemeClr val="dk1">
              <a:tint val="40000"/>
            </a:schemeClr>
          </a:solidFill>
        </a:fill>
      </a:tcStyle>
    </a:band1V>
    <a:lastCol>
      <a:tcTxStyle b="on">
        <a:fontRef idx="minor">
          <a:prstClr val="black"/>
        </a:fontRef>
        <a:schemeClr val="lt1"/>
      </a:tcTxStyle>
      <a:tcStyle>
        <a:fill>
          <a:solidFill>
            <a:schemeClr val="dk1"/>
          </a:solidFill>
        </a:fill>
      </a:tcStyle>
    </a:lastCol>
    <a:firstCol>
      <a:tcTxStyle b="on">
        <a:fontRef idx="minor">
          <a:prstClr val="black"/>
        </a:fontRef>
        <a:schemeClr val="lt1"/>
      </a:tcTxStyle>
      <a:tcStyle>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34" autoAdjust="0"/>
    <p:restoredTop sz="94686" autoAdjust="0"/>
  </p:normalViewPr>
  <p:slideViewPr>
    <p:cSldViewPr snapToObjects="1">
      <p:cViewPr>
        <p:scale>
          <a:sx n="66" d="100"/>
          <a:sy n="66" d="100"/>
        </p:scale>
        <p:origin x="-710" y="-6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0741"/>
    </p:cViewPr>
  </p:sorterViewPr>
  <p:notesViewPr>
    <p:cSldViewPr snapToObjects="1">
      <p:cViewPr varScale="1">
        <p:scale>
          <a:sx n="66" d="100"/>
          <a:sy n="66" d="100"/>
        </p:scale>
        <p:origin x="0" y="0"/>
      </p:cViewPr>
      <p:guideLst/>
    </p:cSldViewPr>
  </p:notesViewPr>
  <p:gridSpacing cx="73736200" cy="73736200"/>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Master" Target="slideMasters/slideMaster10.xml" /><Relationship Id="rId100" Type="http://schemas.openxmlformats.org/officeDocument/2006/relationships/slide" Target="slides/slide73.xml" /><Relationship Id="rId101" Type="http://schemas.openxmlformats.org/officeDocument/2006/relationships/slide" Target="slides/slide74.xml" /><Relationship Id="rId102" Type="http://schemas.openxmlformats.org/officeDocument/2006/relationships/slide" Target="slides/slide75.xml" /><Relationship Id="rId103" Type="http://schemas.openxmlformats.org/officeDocument/2006/relationships/slide" Target="slides/slide76.xml" /><Relationship Id="rId104" Type="http://schemas.openxmlformats.org/officeDocument/2006/relationships/slide" Target="slides/slide77.xml" /><Relationship Id="rId105" Type="http://schemas.openxmlformats.org/officeDocument/2006/relationships/slide" Target="slides/slide78.xml" /><Relationship Id="rId106" Type="http://schemas.openxmlformats.org/officeDocument/2006/relationships/slide" Target="slides/slide79.xml" /><Relationship Id="rId107" Type="http://schemas.openxmlformats.org/officeDocument/2006/relationships/slide" Target="slides/slide80.xml" /><Relationship Id="rId108" Type="http://schemas.openxmlformats.org/officeDocument/2006/relationships/slide" Target="slides/slide81.xml" /><Relationship Id="rId109" Type="http://schemas.openxmlformats.org/officeDocument/2006/relationships/slide" Target="slides/slide82.xml" /><Relationship Id="rId11" Type="http://schemas.openxmlformats.org/officeDocument/2006/relationships/slideMaster" Target="slideMasters/slideMaster11.xml" /><Relationship Id="rId110" Type="http://schemas.openxmlformats.org/officeDocument/2006/relationships/slide" Target="slides/slide83.xml" /><Relationship Id="rId111" Type="http://schemas.openxmlformats.org/officeDocument/2006/relationships/slide" Target="slides/slide84.xml" /><Relationship Id="rId112" Type="http://schemas.openxmlformats.org/officeDocument/2006/relationships/slide" Target="slides/slide85.xml" /><Relationship Id="rId113" Type="http://schemas.openxmlformats.org/officeDocument/2006/relationships/slide" Target="slides/slide86.xml" /><Relationship Id="rId114" Type="http://schemas.openxmlformats.org/officeDocument/2006/relationships/slide" Target="slides/slide87.xml" /><Relationship Id="rId115" Type="http://schemas.openxmlformats.org/officeDocument/2006/relationships/slide" Target="slides/slide88.xml" /><Relationship Id="rId116" Type="http://schemas.openxmlformats.org/officeDocument/2006/relationships/slide" Target="slides/slide89.xml" /><Relationship Id="rId117" Type="http://schemas.openxmlformats.org/officeDocument/2006/relationships/slide" Target="slides/slide90.xml" /><Relationship Id="rId118" Type="http://schemas.openxmlformats.org/officeDocument/2006/relationships/slide" Target="slides/slide91.xml" /><Relationship Id="rId119" Type="http://schemas.openxmlformats.org/officeDocument/2006/relationships/slide" Target="slides/slide92.xml" /><Relationship Id="rId12" Type="http://schemas.openxmlformats.org/officeDocument/2006/relationships/slideMaster" Target="slideMasters/slideMaster12.xml" /><Relationship Id="rId120" Type="http://schemas.openxmlformats.org/officeDocument/2006/relationships/slide" Target="slides/slide93.xml" /><Relationship Id="rId121" Type="http://schemas.openxmlformats.org/officeDocument/2006/relationships/slide" Target="slides/slide94.xml" /><Relationship Id="rId122" Type="http://schemas.openxmlformats.org/officeDocument/2006/relationships/slide" Target="slides/slide95.xml" /><Relationship Id="rId123" Type="http://schemas.openxmlformats.org/officeDocument/2006/relationships/slide" Target="slides/slide96.xml" /><Relationship Id="rId124" Type="http://schemas.openxmlformats.org/officeDocument/2006/relationships/slide" Target="slides/slide97.xml" /><Relationship Id="rId125" Type="http://schemas.openxmlformats.org/officeDocument/2006/relationships/slide" Target="slides/slide98.xml" /><Relationship Id="rId126" Type="http://schemas.openxmlformats.org/officeDocument/2006/relationships/slide" Target="slides/slide99.xml" /><Relationship Id="rId127" Type="http://schemas.openxmlformats.org/officeDocument/2006/relationships/slide" Target="slides/slide100.xml" /><Relationship Id="rId128" Type="http://schemas.openxmlformats.org/officeDocument/2006/relationships/slide" Target="slides/slide101.xml" /><Relationship Id="rId129" Type="http://schemas.openxmlformats.org/officeDocument/2006/relationships/slide" Target="slides/slide102.xml" /><Relationship Id="rId13" Type="http://schemas.openxmlformats.org/officeDocument/2006/relationships/slideMaster" Target="slideMasters/slideMaster13.xml" /><Relationship Id="rId130" Type="http://schemas.openxmlformats.org/officeDocument/2006/relationships/slide" Target="slides/slide103.xml" /><Relationship Id="rId131" Type="http://schemas.openxmlformats.org/officeDocument/2006/relationships/slide" Target="slides/slide104.xml" /><Relationship Id="rId132" Type="http://schemas.openxmlformats.org/officeDocument/2006/relationships/slide" Target="slides/slide105.xml" /><Relationship Id="rId133" Type="http://schemas.openxmlformats.org/officeDocument/2006/relationships/slide" Target="slides/slide106.xml" /><Relationship Id="rId134" Type="http://schemas.openxmlformats.org/officeDocument/2006/relationships/slide" Target="slides/slide107.xml" /><Relationship Id="rId135" Type="http://schemas.openxmlformats.org/officeDocument/2006/relationships/slide" Target="slides/slide108.xml" /><Relationship Id="rId136" Type="http://schemas.openxmlformats.org/officeDocument/2006/relationships/slide" Target="slides/slide109.xml" /><Relationship Id="rId137" Type="http://schemas.openxmlformats.org/officeDocument/2006/relationships/slide" Target="slides/slide110.xml" /><Relationship Id="rId138" Type="http://schemas.openxmlformats.org/officeDocument/2006/relationships/slide" Target="slides/slide111.xml" /><Relationship Id="rId139" Type="http://schemas.openxmlformats.org/officeDocument/2006/relationships/slide" Target="slides/slide112.xml" /><Relationship Id="rId14" Type="http://schemas.openxmlformats.org/officeDocument/2006/relationships/slideMaster" Target="slideMasters/slideMaster14.xml" /><Relationship Id="rId140" Type="http://schemas.openxmlformats.org/officeDocument/2006/relationships/slide" Target="slides/slide113.xml" /><Relationship Id="rId141" Type="http://schemas.openxmlformats.org/officeDocument/2006/relationships/slide" Target="slides/slide114.xml" /><Relationship Id="rId142" Type="http://schemas.openxmlformats.org/officeDocument/2006/relationships/slide" Target="slides/slide115.xml" /><Relationship Id="rId143" Type="http://schemas.openxmlformats.org/officeDocument/2006/relationships/slide" Target="slides/slide116.xml" /><Relationship Id="rId144" Type="http://schemas.openxmlformats.org/officeDocument/2006/relationships/slide" Target="slides/slide117.xml" /><Relationship Id="rId145" Type="http://schemas.openxmlformats.org/officeDocument/2006/relationships/slide" Target="slides/slide118.xml" /><Relationship Id="rId146" Type="http://schemas.openxmlformats.org/officeDocument/2006/relationships/slide" Target="slides/slide119.xml" /><Relationship Id="rId147" Type="http://schemas.openxmlformats.org/officeDocument/2006/relationships/slide" Target="slides/slide120.xml" /><Relationship Id="rId148" Type="http://schemas.openxmlformats.org/officeDocument/2006/relationships/slide" Target="slides/slide121.xml" /><Relationship Id="rId149" Type="http://schemas.openxmlformats.org/officeDocument/2006/relationships/slide" Target="slides/slide122.xml" /><Relationship Id="rId15" Type="http://schemas.openxmlformats.org/officeDocument/2006/relationships/slideMaster" Target="slideMasters/slideMaster15.xml" /><Relationship Id="rId150" Type="http://schemas.openxmlformats.org/officeDocument/2006/relationships/slide" Target="slides/slide123.xml" /><Relationship Id="rId151" Type="http://schemas.openxmlformats.org/officeDocument/2006/relationships/slide" Target="slides/slide124.xml" /><Relationship Id="rId152" Type="http://schemas.openxmlformats.org/officeDocument/2006/relationships/slide" Target="slides/slide125.xml" /><Relationship Id="rId153" Type="http://schemas.openxmlformats.org/officeDocument/2006/relationships/slide" Target="slides/slide126.xml" /><Relationship Id="rId154" Type="http://schemas.openxmlformats.org/officeDocument/2006/relationships/slide" Target="slides/slide127.xml" /><Relationship Id="rId155" Type="http://schemas.openxmlformats.org/officeDocument/2006/relationships/slide" Target="slides/slide128.xml" /><Relationship Id="rId156" Type="http://schemas.openxmlformats.org/officeDocument/2006/relationships/slide" Target="slides/slide129.xml" /><Relationship Id="rId157" Type="http://schemas.openxmlformats.org/officeDocument/2006/relationships/slide" Target="slides/slide130.xml" /><Relationship Id="rId158" Type="http://schemas.openxmlformats.org/officeDocument/2006/relationships/slide" Target="slides/slide131.xml" /><Relationship Id="rId159" Type="http://schemas.openxmlformats.org/officeDocument/2006/relationships/slide" Target="slides/slide132.xml" /><Relationship Id="rId16" Type="http://schemas.openxmlformats.org/officeDocument/2006/relationships/slideMaster" Target="slideMasters/slideMaster16.xml" /><Relationship Id="rId160" Type="http://schemas.openxmlformats.org/officeDocument/2006/relationships/slide" Target="slides/slide133.xml" /><Relationship Id="rId161" Type="http://schemas.openxmlformats.org/officeDocument/2006/relationships/slide" Target="slides/slide134.xml" /><Relationship Id="rId162" Type="http://schemas.openxmlformats.org/officeDocument/2006/relationships/slide" Target="slides/slide135.xml" /><Relationship Id="rId163" Type="http://schemas.openxmlformats.org/officeDocument/2006/relationships/slide" Target="slides/slide136.xml" /><Relationship Id="rId164" Type="http://schemas.openxmlformats.org/officeDocument/2006/relationships/slide" Target="slides/slide137.xml" /><Relationship Id="rId165" Type="http://schemas.openxmlformats.org/officeDocument/2006/relationships/slide" Target="slides/slide138.xml" /><Relationship Id="rId166" Type="http://schemas.openxmlformats.org/officeDocument/2006/relationships/slide" Target="slides/slide139.xml" /><Relationship Id="rId167" Type="http://schemas.openxmlformats.org/officeDocument/2006/relationships/slide" Target="slides/slide140.xml" /><Relationship Id="rId168" Type="http://schemas.openxmlformats.org/officeDocument/2006/relationships/slide" Target="slides/slide141.xml" /><Relationship Id="rId169" Type="http://schemas.openxmlformats.org/officeDocument/2006/relationships/slide" Target="slides/slide142.xml" /><Relationship Id="rId17" Type="http://schemas.openxmlformats.org/officeDocument/2006/relationships/slideMaster" Target="slideMasters/slideMaster17.xml" /><Relationship Id="rId170" Type="http://schemas.openxmlformats.org/officeDocument/2006/relationships/slide" Target="slides/slide143.xml" /><Relationship Id="rId171" Type="http://schemas.openxmlformats.org/officeDocument/2006/relationships/slide" Target="slides/slide144.xml" /><Relationship Id="rId172" Type="http://schemas.openxmlformats.org/officeDocument/2006/relationships/slide" Target="slides/slide145.xml" /><Relationship Id="rId173" Type="http://schemas.openxmlformats.org/officeDocument/2006/relationships/slide" Target="slides/slide146.xml" /><Relationship Id="rId174" Type="http://schemas.openxmlformats.org/officeDocument/2006/relationships/slide" Target="slides/slide147.xml" /><Relationship Id="rId175" Type="http://schemas.openxmlformats.org/officeDocument/2006/relationships/slide" Target="slides/slide148.xml" /><Relationship Id="rId176" Type="http://schemas.openxmlformats.org/officeDocument/2006/relationships/slide" Target="slides/slide149.xml" /><Relationship Id="rId177" Type="http://schemas.openxmlformats.org/officeDocument/2006/relationships/slide" Target="slides/slide150.xml" /><Relationship Id="rId178" Type="http://schemas.openxmlformats.org/officeDocument/2006/relationships/slide" Target="slides/slide151.xml" /><Relationship Id="rId179" Type="http://schemas.openxmlformats.org/officeDocument/2006/relationships/slide" Target="slides/slide152.xml" /><Relationship Id="rId18" Type="http://schemas.openxmlformats.org/officeDocument/2006/relationships/slideMaster" Target="slideMasters/slideMaster18.xml" /><Relationship Id="rId180" Type="http://schemas.openxmlformats.org/officeDocument/2006/relationships/slide" Target="slides/slide153.xml" /><Relationship Id="rId181" Type="http://schemas.openxmlformats.org/officeDocument/2006/relationships/slide" Target="slides/slide154.xml" /><Relationship Id="rId182" Type="http://schemas.openxmlformats.org/officeDocument/2006/relationships/slide" Target="slides/slide155.xml" /><Relationship Id="rId183" Type="http://schemas.openxmlformats.org/officeDocument/2006/relationships/slide" Target="slides/slide156.xml" /><Relationship Id="rId184" Type="http://schemas.openxmlformats.org/officeDocument/2006/relationships/slide" Target="slides/slide157.xml" /><Relationship Id="rId185" Type="http://schemas.openxmlformats.org/officeDocument/2006/relationships/slide" Target="slides/slide158.xml" /><Relationship Id="rId186" Type="http://schemas.openxmlformats.org/officeDocument/2006/relationships/slide" Target="slides/slide159.xml" /><Relationship Id="rId187" Type="http://schemas.openxmlformats.org/officeDocument/2006/relationships/slide" Target="slides/slide160.xml" /><Relationship Id="rId188" Type="http://schemas.openxmlformats.org/officeDocument/2006/relationships/slide" Target="slides/slide161.xml" /><Relationship Id="rId189" Type="http://schemas.openxmlformats.org/officeDocument/2006/relationships/tags" Target="tags/tag1.xml" /><Relationship Id="rId19" Type="http://schemas.openxmlformats.org/officeDocument/2006/relationships/slideMaster" Target="slideMasters/slideMaster19.xml" /><Relationship Id="rId190" Type="http://schemas.openxmlformats.org/officeDocument/2006/relationships/presProps" Target="presProps.xml" /><Relationship Id="rId191" Type="http://schemas.openxmlformats.org/officeDocument/2006/relationships/viewProps" Target="viewProps.xml" /><Relationship Id="rId192" Type="http://schemas.openxmlformats.org/officeDocument/2006/relationships/theme" Target="theme/theme1.xml" /><Relationship Id="rId193" Type="http://schemas.openxmlformats.org/officeDocument/2006/relationships/tableStyles" Target="tableStyles.xml" /><Relationship Id="rId2" Type="http://schemas.openxmlformats.org/officeDocument/2006/relationships/slideMaster" Target="slideMasters/slideMaster2.xml" /><Relationship Id="rId20" Type="http://schemas.openxmlformats.org/officeDocument/2006/relationships/slideMaster" Target="slideMasters/slideMaster20.xml" /><Relationship Id="rId21" Type="http://schemas.openxmlformats.org/officeDocument/2006/relationships/slideMaster" Target="slideMasters/slideMaster21.xml" /><Relationship Id="rId22" Type="http://schemas.openxmlformats.org/officeDocument/2006/relationships/slideMaster" Target="slideMasters/slideMaster22.xml" /><Relationship Id="rId23" Type="http://schemas.openxmlformats.org/officeDocument/2006/relationships/slideMaster" Target="slideMasters/slideMaster23.xml" /><Relationship Id="rId24" Type="http://schemas.openxmlformats.org/officeDocument/2006/relationships/slideMaster" Target="slideMasters/slideMaster24.xml" /><Relationship Id="rId25" Type="http://schemas.openxmlformats.org/officeDocument/2006/relationships/slideMaster" Target="slideMasters/slideMaster25.xml" /><Relationship Id="rId26" Type="http://schemas.openxmlformats.org/officeDocument/2006/relationships/notesMaster" Target="notesMasters/notesMaster1.xml" /><Relationship Id="rId27" Type="http://schemas.openxmlformats.org/officeDocument/2006/relationships/handoutMaster" Target="handoutMasters/handoutMaster1.xml" /><Relationship Id="rId28" Type="http://schemas.openxmlformats.org/officeDocument/2006/relationships/slide" Target="slides/slide1.xml" /><Relationship Id="rId29" Type="http://schemas.openxmlformats.org/officeDocument/2006/relationships/slide" Target="slides/slide2.xml" /><Relationship Id="rId3" Type="http://schemas.openxmlformats.org/officeDocument/2006/relationships/slideMaster" Target="slideMasters/slideMaster3.xml" /><Relationship Id="rId30" Type="http://schemas.openxmlformats.org/officeDocument/2006/relationships/slide" Target="slides/slide3.xml" /><Relationship Id="rId31" Type="http://schemas.openxmlformats.org/officeDocument/2006/relationships/slide" Target="slides/slide4.xml" /><Relationship Id="rId32" Type="http://schemas.openxmlformats.org/officeDocument/2006/relationships/slide" Target="slides/slide5.xml" /><Relationship Id="rId33" Type="http://schemas.openxmlformats.org/officeDocument/2006/relationships/slide" Target="slides/slide6.xml" /><Relationship Id="rId34" Type="http://schemas.openxmlformats.org/officeDocument/2006/relationships/slide" Target="slides/slide7.xml" /><Relationship Id="rId35" Type="http://schemas.openxmlformats.org/officeDocument/2006/relationships/slide" Target="slides/slide8.xml" /><Relationship Id="rId36" Type="http://schemas.openxmlformats.org/officeDocument/2006/relationships/slide" Target="slides/slide9.xml" /><Relationship Id="rId37" Type="http://schemas.openxmlformats.org/officeDocument/2006/relationships/slide" Target="slides/slide10.xml" /><Relationship Id="rId38" Type="http://schemas.openxmlformats.org/officeDocument/2006/relationships/slide" Target="slides/slide11.xml" /><Relationship Id="rId39" Type="http://schemas.openxmlformats.org/officeDocument/2006/relationships/slide" Target="slides/slide12.xml" /><Relationship Id="rId4" Type="http://schemas.openxmlformats.org/officeDocument/2006/relationships/slideMaster" Target="slideMasters/slideMaster4.xml" /><Relationship Id="rId40" Type="http://schemas.openxmlformats.org/officeDocument/2006/relationships/slide" Target="slides/slide13.xml" /><Relationship Id="rId41" Type="http://schemas.openxmlformats.org/officeDocument/2006/relationships/slide" Target="slides/slide14.xml" /><Relationship Id="rId42" Type="http://schemas.openxmlformats.org/officeDocument/2006/relationships/slide" Target="slides/slide15.xml" /><Relationship Id="rId43" Type="http://schemas.openxmlformats.org/officeDocument/2006/relationships/slide" Target="slides/slide16.xml" /><Relationship Id="rId44" Type="http://schemas.openxmlformats.org/officeDocument/2006/relationships/slide" Target="slides/slide17.xml" /><Relationship Id="rId45" Type="http://schemas.openxmlformats.org/officeDocument/2006/relationships/slide" Target="slides/slide18.xml" /><Relationship Id="rId46" Type="http://schemas.openxmlformats.org/officeDocument/2006/relationships/slide" Target="slides/slide19.xml" /><Relationship Id="rId47" Type="http://schemas.openxmlformats.org/officeDocument/2006/relationships/slide" Target="slides/slide20.xml" /><Relationship Id="rId48" Type="http://schemas.openxmlformats.org/officeDocument/2006/relationships/slide" Target="slides/slide21.xml" /><Relationship Id="rId49" Type="http://schemas.openxmlformats.org/officeDocument/2006/relationships/slide" Target="slides/slide22.xml" /><Relationship Id="rId5" Type="http://schemas.openxmlformats.org/officeDocument/2006/relationships/slideMaster" Target="slideMasters/slideMaster5.xml" /><Relationship Id="rId50" Type="http://schemas.openxmlformats.org/officeDocument/2006/relationships/slide" Target="slides/slide23.xml" /><Relationship Id="rId51" Type="http://schemas.openxmlformats.org/officeDocument/2006/relationships/slide" Target="slides/slide24.xml" /><Relationship Id="rId52" Type="http://schemas.openxmlformats.org/officeDocument/2006/relationships/slide" Target="slides/slide25.xml" /><Relationship Id="rId53" Type="http://schemas.openxmlformats.org/officeDocument/2006/relationships/slide" Target="slides/slide26.xml" /><Relationship Id="rId54" Type="http://schemas.openxmlformats.org/officeDocument/2006/relationships/slide" Target="slides/slide27.xml" /><Relationship Id="rId55" Type="http://schemas.openxmlformats.org/officeDocument/2006/relationships/slide" Target="slides/slide28.xml" /><Relationship Id="rId56" Type="http://schemas.openxmlformats.org/officeDocument/2006/relationships/slide" Target="slides/slide29.xml" /><Relationship Id="rId57" Type="http://schemas.openxmlformats.org/officeDocument/2006/relationships/slide" Target="slides/slide30.xml" /><Relationship Id="rId58" Type="http://schemas.openxmlformats.org/officeDocument/2006/relationships/slide" Target="slides/slide31.xml" /><Relationship Id="rId59" Type="http://schemas.openxmlformats.org/officeDocument/2006/relationships/slide" Target="slides/slide32.xml" /><Relationship Id="rId6" Type="http://schemas.openxmlformats.org/officeDocument/2006/relationships/slideMaster" Target="slideMasters/slideMaster6.xml" /><Relationship Id="rId60" Type="http://schemas.openxmlformats.org/officeDocument/2006/relationships/slide" Target="slides/slide33.xml" /><Relationship Id="rId61" Type="http://schemas.openxmlformats.org/officeDocument/2006/relationships/slide" Target="slides/slide34.xml" /><Relationship Id="rId62" Type="http://schemas.openxmlformats.org/officeDocument/2006/relationships/slide" Target="slides/slide35.xml" /><Relationship Id="rId63" Type="http://schemas.openxmlformats.org/officeDocument/2006/relationships/slide" Target="slides/slide36.xml" /><Relationship Id="rId64" Type="http://schemas.openxmlformats.org/officeDocument/2006/relationships/slide" Target="slides/slide37.xml" /><Relationship Id="rId65" Type="http://schemas.openxmlformats.org/officeDocument/2006/relationships/slide" Target="slides/slide38.xml" /><Relationship Id="rId66" Type="http://schemas.openxmlformats.org/officeDocument/2006/relationships/slide" Target="slides/slide39.xml" /><Relationship Id="rId67" Type="http://schemas.openxmlformats.org/officeDocument/2006/relationships/slide" Target="slides/slide40.xml" /><Relationship Id="rId68" Type="http://schemas.openxmlformats.org/officeDocument/2006/relationships/slide" Target="slides/slide41.xml" /><Relationship Id="rId69" Type="http://schemas.openxmlformats.org/officeDocument/2006/relationships/slide" Target="slides/slide42.xml" /><Relationship Id="rId7" Type="http://schemas.openxmlformats.org/officeDocument/2006/relationships/slideMaster" Target="slideMasters/slideMaster7.xml" /><Relationship Id="rId70" Type="http://schemas.openxmlformats.org/officeDocument/2006/relationships/slide" Target="slides/slide43.xml" /><Relationship Id="rId71" Type="http://schemas.openxmlformats.org/officeDocument/2006/relationships/slide" Target="slides/slide44.xml" /><Relationship Id="rId72" Type="http://schemas.openxmlformats.org/officeDocument/2006/relationships/slide" Target="slides/slide45.xml" /><Relationship Id="rId73" Type="http://schemas.openxmlformats.org/officeDocument/2006/relationships/slide" Target="slides/slide46.xml" /><Relationship Id="rId74" Type="http://schemas.openxmlformats.org/officeDocument/2006/relationships/slide" Target="slides/slide47.xml" /><Relationship Id="rId75" Type="http://schemas.openxmlformats.org/officeDocument/2006/relationships/slide" Target="slides/slide48.xml" /><Relationship Id="rId76" Type="http://schemas.openxmlformats.org/officeDocument/2006/relationships/slide" Target="slides/slide49.xml" /><Relationship Id="rId77" Type="http://schemas.openxmlformats.org/officeDocument/2006/relationships/slide" Target="slides/slide50.xml" /><Relationship Id="rId78" Type="http://schemas.openxmlformats.org/officeDocument/2006/relationships/slide" Target="slides/slide51.xml" /><Relationship Id="rId79" Type="http://schemas.openxmlformats.org/officeDocument/2006/relationships/slide" Target="slides/slide52.xml" /><Relationship Id="rId8" Type="http://schemas.openxmlformats.org/officeDocument/2006/relationships/slideMaster" Target="slideMasters/slideMaster8.xml" /><Relationship Id="rId80" Type="http://schemas.openxmlformats.org/officeDocument/2006/relationships/slide" Target="slides/slide53.xml" /><Relationship Id="rId81" Type="http://schemas.openxmlformats.org/officeDocument/2006/relationships/slide" Target="slides/slide54.xml" /><Relationship Id="rId82" Type="http://schemas.openxmlformats.org/officeDocument/2006/relationships/slide" Target="slides/slide55.xml" /><Relationship Id="rId83" Type="http://schemas.openxmlformats.org/officeDocument/2006/relationships/slide" Target="slides/slide56.xml" /><Relationship Id="rId84" Type="http://schemas.openxmlformats.org/officeDocument/2006/relationships/slide" Target="slides/slide57.xml" /><Relationship Id="rId85" Type="http://schemas.openxmlformats.org/officeDocument/2006/relationships/slide" Target="slides/slide58.xml" /><Relationship Id="rId86" Type="http://schemas.openxmlformats.org/officeDocument/2006/relationships/slide" Target="slides/slide59.xml" /><Relationship Id="rId87" Type="http://schemas.openxmlformats.org/officeDocument/2006/relationships/slide" Target="slides/slide60.xml" /><Relationship Id="rId88" Type="http://schemas.openxmlformats.org/officeDocument/2006/relationships/slide" Target="slides/slide61.xml" /><Relationship Id="rId89" Type="http://schemas.openxmlformats.org/officeDocument/2006/relationships/slide" Target="slides/slide62.xml" /><Relationship Id="rId9" Type="http://schemas.openxmlformats.org/officeDocument/2006/relationships/slideMaster" Target="slideMasters/slideMaster9.xml" /><Relationship Id="rId90" Type="http://schemas.openxmlformats.org/officeDocument/2006/relationships/slide" Target="slides/slide63.xml" /><Relationship Id="rId91" Type="http://schemas.openxmlformats.org/officeDocument/2006/relationships/slide" Target="slides/slide64.xml" /><Relationship Id="rId92" Type="http://schemas.openxmlformats.org/officeDocument/2006/relationships/slide" Target="slides/slide65.xml" /><Relationship Id="rId93" Type="http://schemas.openxmlformats.org/officeDocument/2006/relationships/slide" Target="slides/slide66.xml" /><Relationship Id="rId94" Type="http://schemas.openxmlformats.org/officeDocument/2006/relationships/slide" Target="slides/slide67.xml" /><Relationship Id="rId95" Type="http://schemas.openxmlformats.org/officeDocument/2006/relationships/slide" Target="slides/slide68.xml" /><Relationship Id="rId96" Type="http://schemas.openxmlformats.org/officeDocument/2006/relationships/slide" Target="slides/slide69.xml" /><Relationship Id="rId97" Type="http://schemas.openxmlformats.org/officeDocument/2006/relationships/slide" Target="slides/slide70.xml" /><Relationship Id="rId98" Type="http://schemas.openxmlformats.org/officeDocument/2006/relationships/slide" Target="slides/slide71.xml" /><Relationship Id="rId99" Type="http://schemas.openxmlformats.org/officeDocument/2006/relationships/slide" Target="slides/slide72.xml" /></Relationships>
</file>

<file path=ppt/drawings/_rels/vmlDrawing1.vml.rels>&#65279;<?xml version="1.0" encoding="utf-8" standalone="yes"?><Relationships xmlns="http://schemas.openxmlformats.org/package/2006/relationships"><Relationship Id="rId1" Type="http://schemas.openxmlformats.org/officeDocument/2006/relationships/image" Target="../media/image11.wmf" /></Relationships>
</file>

<file path=ppt/handoutMasters/_rels/handoutMaster1.xml.rels>&#65279;<?xml version="1.0" encoding="utf-8" standalone="yes"?><Relationships xmlns="http://schemas.openxmlformats.org/package/2006/relationships"><Relationship Id="rId1" Type="http://schemas.openxmlformats.org/officeDocument/2006/relationships/theme" Target="../theme/theme27.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xfrm>
      </p:grpSpPr>
      <p:sp>
        <p:nvSpPr>
          <p:cNvPr id="6146" name="Rectangle 2"/>
          <p:cNvSpPr>
            <a:spLocks noGrp="1" noChangeArrowheads="1"/>
          </p:cNvSpPr>
          <p:nvPr>
            <p:ph type="hdr" sz="quarter"/>
          </p:nvPr>
        </p:nvSpPr>
        <p:spPr bwMode="auto">
          <a:xfrm>
            <a:off x="0" y="0"/>
            <a:ext cx="5437188" cy="511175"/>
          </a:xfrm>
          <a:prstGeom prst="rect">
            <a:avLst/>
          </a:prstGeom>
          <a:noFill/>
          <a:ln w="9525">
            <a:noFill/>
            <a:miter lim="800000"/>
          </a:ln>
          <a:effectLst/>
        </p:spPr>
        <p:txBody>
          <a:bodyPr vert="horz" wrap="square" lIns="96661" tIns="48331" rIns="96661" bIns="48331" numCol="1" anchor="t" anchorCtr="0" compatLnSpc="1">
            <a:prstTxWarp prst="textNoShape">
              <a:avLst/>
            </a:prstTxWarp>
          </a:bodyPr>
          <a:lstStyle>
            <a:lvl1pPr algn="l" defTabSz="966788">
              <a:defRPr sz="1300">
                <a:latin typeface="Times New Roman" pitchFamily="18" charset="0"/>
              </a:defRPr>
            </a:lvl1pPr>
          </a:lstStyle>
          <a:p>
            <a:pPr>
              <a:defRPr/>
            </a:pPr>
            <a:r>
              <a:rPr lang="en-AU"/>
              <a:t>Morgan Kaufmann Publishers</a:t>
            </a:r>
          </a:p>
        </p:txBody>
      </p:sp>
      <p:sp>
        <p:nvSpPr>
          <p:cNvPr id="6147" name="Rectangle 3"/>
          <p:cNvSpPr>
            <a:spLocks noGrp="1" noChangeArrowheads="1"/>
          </p:cNvSpPr>
          <p:nvPr>
            <p:ph type="dt" sz="quarter" idx="1"/>
          </p:nvPr>
        </p:nvSpPr>
        <p:spPr bwMode="auto">
          <a:xfrm>
            <a:off x="5575300" y="0"/>
            <a:ext cx="1524000" cy="511175"/>
          </a:xfrm>
          <a:prstGeom prst="rect">
            <a:avLst/>
          </a:prstGeom>
          <a:noFill/>
          <a:ln w="9525">
            <a:noFill/>
            <a:miter lim="800000"/>
          </a:ln>
          <a:effectLst/>
        </p:spPr>
        <p:txBody>
          <a:bodyPr vert="horz" wrap="square" lIns="96661" tIns="48331" rIns="96661" bIns="48331" numCol="1" anchor="t" anchorCtr="0" compatLnSpc="1">
            <a:prstTxWarp prst="textNoShape">
              <a:avLst/>
            </a:prstTxWarp>
          </a:bodyPr>
          <a:lstStyle>
            <a:lvl1pPr algn="r" defTabSz="966788">
              <a:defRPr sz="1300">
                <a:latin typeface="Times New Roman" pitchFamily="18" charset="0"/>
              </a:defRPr>
            </a:lvl1pPr>
          </a:lstStyle>
          <a:p>
            <a:pPr>
              <a:defRPr/>
            </a:pPr>
            <a:fld id="{968F80DE-821E-454E-8B2C-CB58A7439621}" type="datetime3">
              <a:rPr lang="en-AU"/>
              <a:pPr>
                <a:defRPr/>
              </a:pPr>
              <a:t>15 October, 2019</a:t>
            </a:fld>
            <a:endParaRPr lang="en-AU"/>
          </a:p>
        </p:txBody>
      </p:sp>
      <p:sp>
        <p:nvSpPr>
          <p:cNvPr id="6148" name="Rectangle 4"/>
          <p:cNvSpPr>
            <a:spLocks noGrp="1" noChangeArrowheads="1"/>
          </p:cNvSpPr>
          <p:nvPr>
            <p:ph type="ftr" sz="quarter" idx="2"/>
          </p:nvPr>
        </p:nvSpPr>
        <p:spPr bwMode="auto">
          <a:xfrm>
            <a:off x="0" y="9723438"/>
            <a:ext cx="5437188" cy="511175"/>
          </a:xfrm>
          <a:prstGeom prst="rect">
            <a:avLst/>
          </a:prstGeom>
          <a:noFill/>
          <a:ln w="9525">
            <a:noFill/>
            <a:miter lim="800000"/>
          </a:ln>
          <a:effectLst/>
        </p:spPr>
        <p:txBody>
          <a:bodyPr vert="horz" wrap="square" lIns="96661" tIns="48331" rIns="96661" bIns="48331" numCol="1" anchor="b" anchorCtr="0" compatLnSpc="1">
            <a:prstTxWarp prst="textNoShape">
              <a:avLst/>
            </a:prstTxWarp>
          </a:bodyPr>
          <a:lstStyle>
            <a:lvl1pPr algn="l" defTabSz="966788">
              <a:defRPr sz="1300">
                <a:latin typeface="Times New Roman" pitchFamily="18" charset="0"/>
              </a:defRPr>
            </a:lvl1pPr>
          </a:lstStyle>
          <a:p>
            <a:pPr>
              <a:defRPr/>
            </a:pPr>
            <a:r>
              <a:rPr lang="en-AU"/>
              <a:t>Chapter 4 — The Processor</a:t>
            </a:r>
          </a:p>
        </p:txBody>
      </p:sp>
      <p:sp>
        <p:nvSpPr>
          <p:cNvPr id="6149" name="Rectangle 5"/>
          <p:cNvSpPr>
            <a:spLocks noGrp="1" noChangeArrowheads="1"/>
          </p:cNvSpPr>
          <p:nvPr>
            <p:ph type="sldNum" sz="quarter" idx="3"/>
          </p:nvPr>
        </p:nvSpPr>
        <p:spPr bwMode="auto">
          <a:xfrm>
            <a:off x="5575300" y="9723438"/>
            <a:ext cx="1524000" cy="511175"/>
          </a:xfrm>
          <a:prstGeom prst="rect">
            <a:avLst/>
          </a:prstGeom>
          <a:noFill/>
          <a:ln w="9525">
            <a:noFill/>
            <a:miter lim="800000"/>
          </a:ln>
          <a:effectLst/>
        </p:spPr>
        <p:txBody>
          <a:bodyPr vert="horz" wrap="square" lIns="96661" tIns="48331" rIns="96661" bIns="48331" numCol="1" anchor="b" anchorCtr="0" compatLnSpc="1">
            <a:prstTxWarp prst="textNoShape">
              <a:avLst/>
            </a:prstTxWarp>
          </a:bodyPr>
          <a:lstStyle>
            <a:lvl1pPr algn="r" defTabSz="966788">
              <a:defRPr sz="1300">
                <a:latin typeface="Times New Roman" pitchFamily="18" charset="0"/>
              </a:defRPr>
            </a:lvl1pPr>
          </a:lstStyle>
          <a:p>
            <a:pPr>
              <a:defRPr/>
            </a:pPr>
            <a:fld id="{F7EE1FE2-C30C-4082-980A-2CD1E323D2D4}" type="slidenum">
              <a:rPr lang="en-AU"/>
              <a:pPr>
                <a:defRPr/>
              </a:pPr>
              <a:t>‹#›</a:t>
            </a:fld>
            <a:endParaRPr lang="en-AU"/>
          </a:p>
        </p:txBody>
      </p:sp>
    </p:spTree>
  </p:cSld>
  <p:clrMap bg1="lt1" tx1="dk1" bg2="lt2" tx2="dk2" accent1="accent1" accent2="accent2" accent3="accent3" accent4="accent4" accent5="accent5" accent6="accent6" hlink="hlink" folHlink="folHlink"/>
</p:handoutMaster>
</file>

<file path=ppt/notesMasters/_rels/notesMaster1.xml.rels>&#65279;<?xml version="1.0" encoding="utf-8" standalone="yes"?><Relationships xmlns="http://schemas.openxmlformats.org/package/2006/relationships"><Relationship Id="rId1" Type="http://schemas.openxmlformats.org/officeDocument/2006/relationships/theme" Target="../theme/theme26.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6661" tIns="48331" rIns="96661" bIns="48331" numCol="1" anchor="t" anchorCtr="0" compatLnSpc="1">
            <a:prstTxWarp prst="textNoShape">
              <a:avLst/>
            </a:prstTxWarp>
          </a:bodyPr>
          <a:lstStyle>
            <a:lvl1pPr algn="l" defTabSz="966788">
              <a:defRPr sz="1300">
                <a:latin typeface="Times New Roman" pitchFamily="18" charset="0"/>
              </a:defRPr>
            </a:lvl1pPr>
          </a:lstStyle>
          <a:p>
            <a:pPr>
              <a:defRPr/>
            </a:pPr>
            <a:r>
              <a:rPr lang="en-AU"/>
              <a:t>Morgan Kaufmann Publishers</a:t>
            </a:r>
          </a:p>
        </p:txBody>
      </p:sp>
      <p:sp>
        <p:nvSpPr>
          <p:cNvPr id="8195" name="Rectangle 3"/>
          <p:cNvSpPr>
            <a:spLocks noGrp="1" noChangeArrowheads="1"/>
          </p:cNvSpPr>
          <p:nvPr>
            <p:ph type="dt" idx="1"/>
          </p:nvPr>
        </p:nvSpPr>
        <p:spPr bwMode="auto">
          <a:xfrm>
            <a:off x="4022725" y="0"/>
            <a:ext cx="3076575" cy="511175"/>
          </a:xfrm>
          <a:prstGeom prst="rect">
            <a:avLst/>
          </a:prstGeom>
          <a:noFill/>
          <a:ln w="9525">
            <a:noFill/>
            <a:miter lim="800000"/>
          </a:ln>
          <a:effectLst/>
        </p:spPr>
        <p:txBody>
          <a:bodyPr vert="horz" wrap="square" lIns="96661" tIns="48331" rIns="96661" bIns="48331" numCol="1" anchor="t" anchorCtr="0" compatLnSpc="1">
            <a:prstTxWarp prst="textNoShape">
              <a:avLst/>
            </a:prstTxWarp>
          </a:bodyPr>
          <a:lstStyle>
            <a:lvl1pPr algn="r" defTabSz="966788">
              <a:defRPr sz="1300">
                <a:latin typeface="Times New Roman" pitchFamily="18" charset="0"/>
              </a:defRPr>
            </a:lvl1pPr>
          </a:lstStyle>
          <a:p>
            <a:pPr>
              <a:defRPr/>
            </a:pPr>
            <a:fld id="{987EBE1F-CFD6-488E-879F-9C97BAADBC27}" type="datetime3">
              <a:rPr lang="en-AU"/>
              <a:pPr>
                <a:defRPr/>
              </a:pPr>
              <a:t>15 October, 2019</a:t>
            </a:fld>
            <a:endParaRPr lang="en-AU"/>
          </a:p>
        </p:txBody>
      </p:sp>
      <p:sp>
        <p:nvSpPr>
          <p:cNvPr id="359428" name="Rectangle 4"/>
          <p:cNvSpPr>
            <a:spLocks noChangeArrowheads="1" noTextEdit="1"/>
          </p:cNvSpPr>
          <p:nvPr>
            <p:ph type="sldImg" idx="2"/>
          </p:nvPr>
        </p:nvSpPr>
        <p:spPr bwMode="auto">
          <a:xfrm>
            <a:off x="990600" y="768350"/>
            <a:ext cx="5118100" cy="3838575"/>
          </a:xfrm>
          <a:prstGeom prst="rect">
            <a:avLst/>
          </a:prstGeom>
          <a:noFill/>
          <a:ln w="9525">
            <a:solidFill>
              <a:srgbClr val="000000"/>
            </a:solidFill>
            <a:miter lim="800000"/>
          </a:ln>
        </p:spPr>
      </p:sp>
      <p:sp>
        <p:nvSpPr>
          <p:cNvPr id="8197" name="Rectangle 5"/>
          <p:cNvSpPr>
            <a:spLocks noGrp="1" noChangeArrowheads="1"/>
          </p:cNvSpPr>
          <p:nvPr>
            <p:ph type="body" sz="quarter" idx="3"/>
          </p:nvPr>
        </p:nvSpPr>
        <p:spPr bwMode="auto">
          <a:xfrm>
            <a:off x="946150" y="4862513"/>
            <a:ext cx="5207000" cy="4603750"/>
          </a:xfrm>
          <a:prstGeom prst="rect">
            <a:avLst/>
          </a:prstGeom>
          <a:noFill/>
          <a:ln w="9525">
            <a:noFill/>
            <a:miter lim="800000"/>
          </a:ln>
          <a:effectLst/>
        </p:spPr>
        <p:txBody>
          <a:bodyPr vert="horz" wrap="square" lIns="96661" tIns="48331" rIns="96661" bIns="48331" numCol="1" anchor="t" anchorCtr="0" compatLnSpc="1">
            <a:prstTxWarp prst="textNoShape">
              <a:avLst/>
            </a:prstTxWarp>
          </a:body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p>
        </p:txBody>
      </p:sp>
      <p:sp>
        <p:nvSpPr>
          <p:cNvPr id="8198" name="Rectangle 6"/>
          <p:cNvSpPr>
            <a:spLocks noGrp="1" noChangeArrowheads="1"/>
          </p:cNvSpPr>
          <p:nvPr>
            <p:ph type="ftr" sz="quarter" idx="4"/>
          </p:nvPr>
        </p:nvSpPr>
        <p:spPr bwMode="auto">
          <a:xfrm>
            <a:off x="0" y="9723438"/>
            <a:ext cx="3076575" cy="511175"/>
          </a:xfrm>
          <a:prstGeom prst="rect">
            <a:avLst/>
          </a:prstGeom>
          <a:noFill/>
          <a:ln w="9525">
            <a:noFill/>
            <a:miter lim="800000"/>
          </a:ln>
          <a:effectLst/>
        </p:spPr>
        <p:txBody>
          <a:bodyPr vert="horz" wrap="square" lIns="96661" tIns="48331" rIns="96661" bIns="48331" numCol="1" anchor="b" anchorCtr="0" compatLnSpc="1">
            <a:prstTxWarp prst="textNoShape">
              <a:avLst/>
            </a:prstTxWarp>
          </a:bodyPr>
          <a:lstStyle>
            <a:lvl1pPr algn="l" defTabSz="966788">
              <a:defRPr sz="1300">
                <a:latin typeface="Times New Roman" pitchFamily="18" charset="0"/>
              </a:defRPr>
            </a:lvl1pPr>
          </a:lstStyle>
          <a:p>
            <a:pPr>
              <a:defRPr/>
            </a:pPr>
            <a:r>
              <a:rPr lang="en-AU"/>
              <a:t>Chapter 4 — The Processor</a:t>
            </a:r>
          </a:p>
        </p:txBody>
      </p:sp>
      <p:sp>
        <p:nvSpPr>
          <p:cNvPr id="8199" name="Rectangle 7"/>
          <p:cNvSpPr>
            <a:spLocks noGrp="1" noChangeArrowheads="1"/>
          </p:cNvSpPr>
          <p:nvPr>
            <p:ph type="sldNum" sz="quarter" idx="5"/>
          </p:nvPr>
        </p:nvSpPr>
        <p:spPr bwMode="auto">
          <a:xfrm>
            <a:off x="4022725" y="9723438"/>
            <a:ext cx="3076575" cy="511175"/>
          </a:xfrm>
          <a:prstGeom prst="rect">
            <a:avLst/>
          </a:prstGeom>
          <a:noFill/>
          <a:ln w="9525">
            <a:noFill/>
            <a:miter lim="800000"/>
          </a:ln>
          <a:effectLst/>
        </p:spPr>
        <p:txBody>
          <a:bodyPr vert="horz" wrap="square" lIns="96661" tIns="48331" rIns="96661" bIns="48331" numCol="1" anchor="b" anchorCtr="0" compatLnSpc="1">
            <a:prstTxWarp prst="textNoShape">
              <a:avLst/>
            </a:prstTxWarp>
          </a:bodyPr>
          <a:lstStyle>
            <a:lvl1pPr algn="r" defTabSz="966788">
              <a:defRPr sz="1300">
                <a:latin typeface="Times New Roman" pitchFamily="18" charset="0"/>
              </a:defRPr>
            </a:lvl1pPr>
          </a:lstStyle>
          <a:p>
            <a:pPr>
              <a:defRPr/>
            </a:pPr>
            <a:fld id="{91529271-74B8-4FC0-9E32-09793A8AD5DB}" type="slidenum">
              <a:rPr lang="en-AU"/>
              <a:pPr>
                <a:defRPr/>
              </a:pPr>
              <a:t>‹#›</a:t>
            </a:fld>
            <a:endParaRPr lang="en-AU"/>
          </a:p>
        </p:txBody>
      </p:sp>
    </p:spTree>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100.xml.rels>&#65279;<?xml version="1.0" encoding="utf-8" standalone="yes"?><Relationships xmlns="http://schemas.openxmlformats.org/package/2006/relationships"><Relationship Id="rId1" Type="http://schemas.openxmlformats.org/officeDocument/2006/relationships/slide" Target="../slides/slide131.xml" /><Relationship Id="rId2" Type="http://schemas.openxmlformats.org/officeDocument/2006/relationships/notesMaster" Target="../notesMasters/notesMaster1.xml" /></Relationships>
</file>

<file path=ppt/notesSlides/_rels/notesSlide101.xml.rels>&#65279;<?xml version="1.0" encoding="utf-8" standalone="yes"?><Relationships xmlns="http://schemas.openxmlformats.org/package/2006/relationships"><Relationship Id="rId1" Type="http://schemas.openxmlformats.org/officeDocument/2006/relationships/slide" Target="../slides/slide132.xml" /><Relationship Id="rId2" Type="http://schemas.openxmlformats.org/officeDocument/2006/relationships/notesMaster" Target="../notesMasters/notesMaster1.xml" /></Relationships>
</file>

<file path=ppt/notesSlides/_rels/notesSlide102.xml.rels>&#65279;<?xml version="1.0" encoding="utf-8" standalone="yes"?><Relationships xmlns="http://schemas.openxmlformats.org/package/2006/relationships"><Relationship Id="rId1" Type="http://schemas.openxmlformats.org/officeDocument/2006/relationships/slide" Target="../slides/slide133.xml" /><Relationship Id="rId2" Type="http://schemas.openxmlformats.org/officeDocument/2006/relationships/notesMaster" Target="../notesMasters/notesMaster1.xml" /></Relationships>
</file>

<file path=ppt/notesSlides/_rels/notesSlide103.xml.rels>&#65279;<?xml version="1.0" encoding="utf-8" standalone="yes"?><Relationships xmlns="http://schemas.openxmlformats.org/package/2006/relationships"><Relationship Id="rId1" Type="http://schemas.openxmlformats.org/officeDocument/2006/relationships/slide" Target="../slides/slide134.xml" /><Relationship Id="rId2" Type="http://schemas.openxmlformats.org/officeDocument/2006/relationships/notesMaster" Target="../notesMasters/notesMaster1.xml" /></Relationships>
</file>

<file path=ppt/notesSlides/_rels/notesSlide104.xml.rels>&#65279;<?xml version="1.0" encoding="utf-8" standalone="yes"?><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105.xml.rels>&#65279;<?xml version="1.0" encoding="utf-8" standalone="yes"?><Relationships xmlns="http://schemas.openxmlformats.org/package/2006/relationships"><Relationship Id="rId1" Type="http://schemas.openxmlformats.org/officeDocument/2006/relationships/slide" Target="../slides/slide136.xml" /><Relationship Id="rId2" Type="http://schemas.openxmlformats.org/officeDocument/2006/relationships/notesMaster" Target="../notesMasters/notesMaster1.xml" /></Relationships>
</file>

<file path=ppt/notesSlides/_rels/notesSlide106.xml.rels>&#65279;<?xml version="1.0" encoding="utf-8" standalone="yes"?><Relationships xmlns="http://schemas.openxmlformats.org/package/2006/relationships"><Relationship Id="rId1" Type="http://schemas.openxmlformats.org/officeDocument/2006/relationships/slide" Target="../slides/slide137.xml" /><Relationship Id="rId2" Type="http://schemas.openxmlformats.org/officeDocument/2006/relationships/notesMaster" Target="../notesMasters/notesMaster1.xml" /></Relationships>
</file>

<file path=ppt/notesSlides/_rels/notesSlide107.xml.rels>&#65279;<?xml version="1.0" encoding="utf-8" standalone="yes"?><Relationships xmlns="http://schemas.openxmlformats.org/package/2006/relationships"><Relationship Id="rId1" Type="http://schemas.openxmlformats.org/officeDocument/2006/relationships/slide" Target="../slides/slide138.xml" /><Relationship Id="rId2" Type="http://schemas.openxmlformats.org/officeDocument/2006/relationships/notesMaster" Target="../notesMasters/notesMaster1.xml" /></Relationships>
</file>

<file path=ppt/notesSlides/_rels/notesSlide108.xml.rels>&#65279;<?xml version="1.0" encoding="utf-8" standalone="yes"?><Relationships xmlns="http://schemas.openxmlformats.org/package/2006/relationships"><Relationship Id="rId1" Type="http://schemas.openxmlformats.org/officeDocument/2006/relationships/slide" Target="../slides/slide139.xml" /><Relationship Id="rId2" Type="http://schemas.openxmlformats.org/officeDocument/2006/relationships/notesMaster" Target="../notesMasters/notesMaster1.xml" /></Relationships>
</file>

<file path=ppt/notesSlides/_rels/notesSlide109.xml.rels>&#65279;<?xml version="1.0" encoding="utf-8" standalone="yes"?><Relationships xmlns="http://schemas.openxmlformats.org/package/2006/relationships"><Relationship Id="rId1" Type="http://schemas.openxmlformats.org/officeDocument/2006/relationships/slide" Target="../slides/slide140.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110.xml.rels>&#65279;<?xml version="1.0" encoding="utf-8" standalone="yes"?><Relationships xmlns="http://schemas.openxmlformats.org/package/2006/relationships"><Relationship Id="rId1" Type="http://schemas.openxmlformats.org/officeDocument/2006/relationships/slide" Target="../slides/slide141.xml" /><Relationship Id="rId2" Type="http://schemas.openxmlformats.org/officeDocument/2006/relationships/notesMaster" Target="../notesMasters/notesMaster1.xml" /></Relationships>
</file>

<file path=ppt/notesSlides/_rels/notesSlide111.xml.rels>&#65279;<?xml version="1.0" encoding="utf-8" standalone="yes"?><Relationships xmlns="http://schemas.openxmlformats.org/package/2006/relationships"><Relationship Id="rId1" Type="http://schemas.openxmlformats.org/officeDocument/2006/relationships/slide" Target="../slides/slide142.xml" /><Relationship Id="rId2" Type="http://schemas.openxmlformats.org/officeDocument/2006/relationships/notesMaster" Target="../notesMasters/notesMaster1.xml" /></Relationships>
</file>

<file path=ppt/notesSlides/_rels/notesSlide112.xml.rels>&#65279;<?xml version="1.0" encoding="utf-8" standalone="yes"?><Relationships xmlns="http://schemas.openxmlformats.org/package/2006/relationships"><Relationship Id="rId1" Type="http://schemas.openxmlformats.org/officeDocument/2006/relationships/slide" Target="../slides/slide143.xml" /><Relationship Id="rId2" Type="http://schemas.openxmlformats.org/officeDocument/2006/relationships/notesMaster" Target="../notesMasters/notesMaster1.xml" /></Relationships>
</file>

<file path=ppt/notesSlides/_rels/notesSlide113.xml.rels>&#65279;<?xml version="1.0" encoding="utf-8" standalone="yes"?><Relationships xmlns="http://schemas.openxmlformats.org/package/2006/relationships"><Relationship Id="rId1" Type="http://schemas.openxmlformats.org/officeDocument/2006/relationships/slide" Target="../slides/slide144.xml" /><Relationship Id="rId2" Type="http://schemas.openxmlformats.org/officeDocument/2006/relationships/notesMaster" Target="../notesMasters/notesMaster1.xml" /></Relationships>
</file>

<file path=ppt/notesSlides/_rels/notesSlide114.xml.rels>&#65279;<?xml version="1.0" encoding="utf-8" standalone="yes"?><Relationships xmlns="http://schemas.openxmlformats.org/package/2006/relationships"><Relationship Id="rId1" Type="http://schemas.openxmlformats.org/officeDocument/2006/relationships/slide" Target="../slides/slide145.xml" /><Relationship Id="rId2" Type="http://schemas.openxmlformats.org/officeDocument/2006/relationships/notesMaster" Target="../notesMasters/notesMaster1.xml" /></Relationships>
</file>

<file path=ppt/notesSlides/_rels/notesSlide115.xml.rels>&#65279;<?xml version="1.0" encoding="utf-8" standalone="yes"?><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116.xml.rels>&#65279;<?xml version="1.0" encoding="utf-8" standalone="yes"?><Relationships xmlns="http://schemas.openxmlformats.org/package/2006/relationships"><Relationship Id="rId1" Type="http://schemas.openxmlformats.org/officeDocument/2006/relationships/slide" Target="../slides/slide147.xml" /><Relationship Id="rId2" Type="http://schemas.openxmlformats.org/officeDocument/2006/relationships/notesMaster" Target="../notesMasters/notesMaster1.xml" /></Relationships>
</file>

<file path=ppt/notesSlides/_rels/notesSlide117.xml.rels>&#65279;<?xml version="1.0" encoding="utf-8" standalone="yes"?><Relationships xmlns="http://schemas.openxmlformats.org/package/2006/relationships"><Relationship Id="rId1" Type="http://schemas.openxmlformats.org/officeDocument/2006/relationships/slide" Target="../slides/slide148.xml" /><Relationship Id="rId2" Type="http://schemas.openxmlformats.org/officeDocument/2006/relationships/notesMaster" Target="../notesMasters/notesMaster1.xml" /></Relationships>
</file>

<file path=ppt/notesSlides/_rels/notesSlide118.xml.rels>&#65279;<?xml version="1.0" encoding="utf-8" standalone="yes"?><Relationships xmlns="http://schemas.openxmlformats.org/package/2006/relationships"><Relationship Id="rId1" Type="http://schemas.openxmlformats.org/officeDocument/2006/relationships/slide" Target="../slides/slide149.xml" /><Relationship Id="rId2" Type="http://schemas.openxmlformats.org/officeDocument/2006/relationships/notesMaster" Target="../notesMasters/notesMaster1.xml" /></Relationships>
</file>

<file path=ppt/notesSlides/_rels/notesSlide119.xml.rels>&#65279;<?xml version="1.0" encoding="utf-8" standalone="yes"?><Relationships xmlns="http://schemas.openxmlformats.org/package/2006/relationships"><Relationship Id="rId1" Type="http://schemas.openxmlformats.org/officeDocument/2006/relationships/slide" Target="../slides/slide150.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120.xml.rels>&#65279;<?xml version="1.0" encoding="utf-8" standalone="yes"?><Relationships xmlns="http://schemas.openxmlformats.org/package/2006/relationships"><Relationship Id="rId1" Type="http://schemas.openxmlformats.org/officeDocument/2006/relationships/slide" Target="../slides/slide159.xml" /><Relationship Id="rId2" Type="http://schemas.openxmlformats.org/officeDocument/2006/relationships/notesMaster" Target="../notesMasters/notesMaster1.xml" /></Relationships>
</file>

<file path=ppt/notesSlides/_rels/notesSlide121.xml.rels>&#65279;<?xml version="1.0" encoding="utf-8" standalone="yes"?><Relationships xmlns="http://schemas.openxmlformats.org/package/2006/relationships"><Relationship Id="rId1" Type="http://schemas.openxmlformats.org/officeDocument/2006/relationships/slide" Target="../slides/slide160.xml" /><Relationship Id="rId2" Type="http://schemas.openxmlformats.org/officeDocument/2006/relationships/notesMaster" Target="../notesMasters/notesMaster1.xml" /></Relationships>
</file>

<file path=ppt/notesSlides/_rels/notesSlide122.xml.rels>&#65279;<?xml version="1.0" encoding="utf-8" standalone="yes"?><Relationships xmlns="http://schemas.openxmlformats.org/package/2006/relationships"><Relationship Id="rId1" Type="http://schemas.openxmlformats.org/officeDocument/2006/relationships/slide" Target="../slides/slide161.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28.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31.xml" /><Relationship Id="rId2" Type="http://schemas.openxmlformats.org/officeDocument/2006/relationships/notesMaster" Target="../notesMasters/notesMaster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32.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35.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36.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37.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38.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39.xml" /><Relationship Id="rId2" Type="http://schemas.openxmlformats.org/officeDocument/2006/relationships/notesMaster" Target="../notesMasters/notesMaster1.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40.xml" /><Relationship Id="rId2" Type="http://schemas.openxmlformats.org/officeDocument/2006/relationships/notesMaster" Target="../notesMasters/notesMaster1.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41.xml" /><Relationship Id="rId2" Type="http://schemas.openxmlformats.org/officeDocument/2006/relationships/notesMaster" Target="../notesMasters/notesMaster1.xml" /></Relationships>
</file>

<file path=ppt/notesSlides/_rels/notesSlide26.xml.rels>&#65279;<?xml version="1.0" encoding="utf-8" standalone="yes"?><Relationships xmlns="http://schemas.openxmlformats.org/package/2006/relationships"><Relationship Id="rId1" Type="http://schemas.openxmlformats.org/officeDocument/2006/relationships/slide" Target="../slides/slide43.xml" /><Relationship Id="rId2" Type="http://schemas.openxmlformats.org/officeDocument/2006/relationships/notesMaster" Target="../notesMasters/notesMaster1.xml" /></Relationships>
</file>

<file path=ppt/notesSlides/_rels/notesSlide27.xml.rels>&#65279;<?xml version="1.0" encoding="utf-8" standalone="yes"?><Relationships xmlns="http://schemas.openxmlformats.org/package/2006/relationships"><Relationship Id="rId1" Type="http://schemas.openxmlformats.org/officeDocument/2006/relationships/slide" Target="../slides/slide44.xml" /><Relationship Id="rId2" Type="http://schemas.openxmlformats.org/officeDocument/2006/relationships/notesMaster" Target="../notesMasters/notesMaster1.xml" /></Relationships>
</file>

<file path=ppt/notesSlides/_rels/notesSlide28.xml.rels>&#65279;<?xml version="1.0" encoding="utf-8" standalone="yes"?><Relationships xmlns="http://schemas.openxmlformats.org/package/2006/relationships"><Relationship Id="rId1" Type="http://schemas.openxmlformats.org/officeDocument/2006/relationships/slide" Target="../slides/slide45.xml" /><Relationship Id="rId2" Type="http://schemas.openxmlformats.org/officeDocument/2006/relationships/notesMaster" Target="../notesMasters/notesMaster1.xml" /></Relationships>
</file>

<file path=ppt/notesSlides/_rels/notesSlide29.xml.rels>&#65279;<?xml version="1.0" encoding="utf-8" standalone="yes"?><Relationships xmlns="http://schemas.openxmlformats.org/package/2006/relationships"><Relationship Id="rId1" Type="http://schemas.openxmlformats.org/officeDocument/2006/relationships/slide" Target="../slides/slide46.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30.xml.rels>&#65279;<?xml version="1.0" encoding="utf-8" standalone="yes"?><Relationships xmlns="http://schemas.openxmlformats.org/package/2006/relationships"><Relationship Id="rId1" Type="http://schemas.openxmlformats.org/officeDocument/2006/relationships/slide" Target="../slides/slide47.xml" /><Relationship Id="rId2" Type="http://schemas.openxmlformats.org/officeDocument/2006/relationships/notesMaster" Target="../notesMasters/notesMaster1.xml" /></Relationships>
</file>

<file path=ppt/notesSlides/_rels/notesSlide31.xml.rels>&#65279;<?xml version="1.0" encoding="utf-8" standalone="yes"?><Relationships xmlns="http://schemas.openxmlformats.org/package/2006/relationships"><Relationship Id="rId1" Type="http://schemas.openxmlformats.org/officeDocument/2006/relationships/slide" Target="../slides/slide56.xml" /><Relationship Id="rId2" Type="http://schemas.openxmlformats.org/officeDocument/2006/relationships/notesMaster" Target="../notesMasters/notesMaster1.xml" /></Relationships>
</file>

<file path=ppt/notesSlides/_rels/notesSlide32.xml.rels>&#65279;<?xml version="1.0" encoding="utf-8" standalone="yes"?><Relationships xmlns="http://schemas.openxmlformats.org/package/2006/relationships"><Relationship Id="rId1" Type="http://schemas.openxmlformats.org/officeDocument/2006/relationships/slide" Target="../slides/slide57.xml" /><Relationship Id="rId2" Type="http://schemas.openxmlformats.org/officeDocument/2006/relationships/notesMaster" Target="../notesMasters/notesMaster1.xml" /></Relationships>
</file>

<file path=ppt/notesSlides/_rels/notesSlide33.xml.rels>&#65279;<?xml version="1.0" encoding="utf-8" standalone="yes"?><Relationships xmlns="http://schemas.openxmlformats.org/package/2006/relationships"><Relationship Id="rId1" Type="http://schemas.openxmlformats.org/officeDocument/2006/relationships/slide" Target="../slides/slide58.xml" /><Relationship Id="rId2" Type="http://schemas.openxmlformats.org/officeDocument/2006/relationships/notesMaster" Target="../notesMasters/notesMaster1.xml" /></Relationships>
</file>

<file path=ppt/notesSlides/_rels/notesSlide34.xml.rels>&#65279;<?xml version="1.0" encoding="utf-8" standalone="yes"?><Relationships xmlns="http://schemas.openxmlformats.org/package/2006/relationships"><Relationship Id="rId1" Type="http://schemas.openxmlformats.org/officeDocument/2006/relationships/slide" Target="../slides/slide59.xml" /><Relationship Id="rId2" Type="http://schemas.openxmlformats.org/officeDocument/2006/relationships/notesMaster" Target="../notesMasters/notesMaster1.xml" /></Relationships>
</file>

<file path=ppt/notesSlides/_rels/notesSlide35.xml.rels>&#65279;<?xml version="1.0" encoding="utf-8" standalone="yes"?><Relationships xmlns="http://schemas.openxmlformats.org/package/2006/relationships"><Relationship Id="rId1" Type="http://schemas.openxmlformats.org/officeDocument/2006/relationships/slide" Target="../slides/slide60.xml" /><Relationship Id="rId2" Type="http://schemas.openxmlformats.org/officeDocument/2006/relationships/notesMaster" Target="../notesMasters/notesMaster1.xml" /></Relationships>
</file>

<file path=ppt/notesSlides/_rels/notesSlide36.xml.rels>&#65279;<?xml version="1.0" encoding="utf-8" standalone="yes"?><Relationships xmlns="http://schemas.openxmlformats.org/package/2006/relationships"><Relationship Id="rId1" Type="http://schemas.openxmlformats.org/officeDocument/2006/relationships/slide" Target="../slides/slide61.xml" /><Relationship Id="rId2" Type="http://schemas.openxmlformats.org/officeDocument/2006/relationships/notesMaster" Target="../notesMasters/notesMaster1.xml" /></Relationships>
</file>

<file path=ppt/notesSlides/_rels/notesSlide37.xml.rels>&#65279;<?xml version="1.0" encoding="utf-8" standalone="yes"?><Relationships xmlns="http://schemas.openxmlformats.org/package/2006/relationships"><Relationship Id="rId1" Type="http://schemas.openxmlformats.org/officeDocument/2006/relationships/slide" Target="../slides/slide62.xml" /><Relationship Id="rId2" Type="http://schemas.openxmlformats.org/officeDocument/2006/relationships/notesMaster" Target="../notesMasters/notesMaster1.xml" /></Relationships>
</file>

<file path=ppt/notesSlides/_rels/notesSlide38.xml.rels>&#65279;<?xml version="1.0" encoding="utf-8" standalone="yes"?><Relationships xmlns="http://schemas.openxmlformats.org/package/2006/relationships"><Relationship Id="rId1" Type="http://schemas.openxmlformats.org/officeDocument/2006/relationships/slide" Target="../slides/slide63.xml" /><Relationship Id="rId2" Type="http://schemas.openxmlformats.org/officeDocument/2006/relationships/notesMaster" Target="../notesMasters/notesMaster1.xml" /></Relationships>
</file>

<file path=ppt/notesSlides/_rels/notesSlide39.xml.rels>&#65279;<?xml version="1.0" encoding="utf-8" standalone="yes"?><Relationships xmlns="http://schemas.openxmlformats.org/package/2006/relationships"><Relationship Id="rId1" Type="http://schemas.openxmlformats.org/officeDocument/2006/relationships/slide" Target="../slides/slide64.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40.xml.rels>&#65279;<?xml version="1.0" encoding="utf-8" standalone="yes"?><Relationships xmlns="http://schemas.openxmlformats.org/package/2006/relationships"><Relationship Id="rId1" Type="http://schemas.openxmlformats.org/officeDocument/2006/relationships/slide" Target="../slides/slide66.xml" /><Relationship Id="rId2" Type="http://schemas.openxmlformats.org/officeDocument/2006/relationships/notesMaster" Target="../notesMasters/notesMaster1.xml" /></Relationships>
</file>

<file path=ppt/notesSlides/_rels/notesSlide41.xml.rels>&#65279;<?xml version="1.0" encoding="utf-8" standalone="yes"?><Relationships xmlns="http://schemas.openxmlformats.org/package/2006/relationships"><Relationship Id="rId1" Type="http://schemas.openxmlformats.org/officeDocument/2006/relationships/slide" Target="../slides/slide67.xml" /><Relationship Id="rId2" Type="http://schemas.openxmlformats.org/officeDocument/2006/relationships/notesMaster" Target="../notesMasters/notesMaster1.xml" /></Relationships>
</file>

<file path=ppt/notesSlides/_rels/notesSlide42.xml.rels>&#65279;<?xml version="1.0" encoding="utf-8" standalone="yes"?><Relationships xmlns="http://schemas.openxmlformats.org/package/2006/relationships"><Relationship Id="rId1" Type="http://schemas.openxmlformats.org/officeDocument/2006/relationships/slide" Target="../slides/slide68.xml" /><Relationship Id="rId2" Type="http://schemas.openxmlformats.org/officeDocument/2006/relationships/notesMaster" Target="../notesMasters/notesMaster1.xml" /></Relationships>
</file>

<file path=ppt/notesSlides/_rels/notesSlide43.xml.rels>&#65279;<?xml version="1.0" encoding="utf-8" standalone="yes"?><Relationships xmlns="http://schemas.openxmlformats.org/package/2006/relationships"><Relationship Id="rId1" Type="http://schemas.openxmlformats.org/officeDocument/2006/relationships/slide" Target="../slides/slide69.xml" /><Relationship Id="rId2" Type="http://schemas.openxmlformats.org/officeDocument/2006/relationships/notesMaster" Target="../notesMasters/notesMaster1.xml" /></Relationships>
</file>

<file path=ppt/notesSlides/_rels/notesSlide44.xml.rels>&#65279;<?xml version="1.0" encoding="utf-8" standalone="yes"?><Relationships xmlns="http://schemas.openxmlformats.org/package/2006/relationships"><Relationship Id="rId1" Type="http://schemas.openxmlformats.org/officeDocument/2006/relationships/slide" Target="../slides/slide70.xml" /><Relationship Id="rId2" Type="http://schemas.openxmlformats.org/officeDocument/2006/relationships/notesMaster" Target="../notesMasters/notesMaster1.xml" /></Relationships>
</file>

<file path=ppt/notesSlides/_rels/notesSlide45.xml.rels>&#65279;<?xml version="1.0" encoding="utf-8" standalone="yes"?><Relationships xmlns="http://schemas.openxmlformats.org/package/2006/relationships"><Relationship Id="rId1" Type="http://schemas.openxmlformats.org/officeDocument/2006/relationships/slide" Target="../slides/slide71.xml" /><Relationship Id="rId2" Type="http://schemas.openxmlformats.org/officeDocument/2006/relationships/notesMaster" Target="../notesMasters/notesMaster1.xml" /></Relationships>
</file>

<file path=ppt/notesSlides/_rels/notesSlide46.xml.rels>&#65279;<?xml version="1.0" encoding="utf-8" standalone="yes"?><Relationships xmlns="http://schemas.openxmlformats.org/package/2006/relationships"><Relationship Id="rId1" Type="http://schemas.openxmlformats.org/officeDocument/2006/relationships/slide" Target="../slides/slide72.xml" /><Relationship Id="rId2" Type="http://schemas.openxmlformats.org/officeDocument/2006/relationships/notesMaster" Target="../notesMasters/notesMaster1.xml" /></Relationships>
</file>

<file path=ppt/notesSlides/_rels/notesSlide47.xml.rels>&#65279;<?xml version="1.0" encoding="utf-8" standalone="yes"?><Relationships xmlns="http://schemas.openxmlformats.org/package/2006/relationships"><Relationship Id="rId1" Type="http://schemas.openxmlformats.org/officeDocument/2006/relationships/slide" Target="../slides/slide73.xml" /><Relationship Id="rId2" Type="http://schemas.openxmlformats.org/officeDocument/2006/relationships/notesMaster" Target="../notesMasters/notesMaster1.xml" /></Relationships>
</file>

<file path=ppt/notesSlides/_rels/notesSlide48.xml.rels>&#65279;<?xml version="1.0" encoding="utf-8" standalone="yes"?><Relationships xmlns="http://schemas.openxmlformats.org/package/2006/relationships"><Relationship Id="rId1" Type="http://schemas.openxmlformats.org/officeDocument/2006/relationships/slide" Target="../slides/slide74.xml" /><Relationship Id="rId2" Type="http://schemas.openxmlformats.org/officeDocument/2006/relationships/notesMaster" Target="../notesMasters/notesMaster1.xml" /></Relationships>
</file>

<file path=ppt/notesSlides/_rels/notesSlide49.xml.rels>&#65279;<?xml version="1.0" encoding="utf-8" standalone="yes"?><Relationships xmlns="http://schemas.openxmlformats.org/package/2006/relationships"><Relationship Id="rId1" Type="http://schemas.openxmlformats.org/officeDocument/2006/relationships/slide" Target="../slides/slide75.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50.xml.rels>&#65279;<?xml version="1.0" encoding="utf-8" standalone="yes"?><Relationships xmlns="http://schemas.openxmlformats.org/package/2006/relationships"><Relationship Id="rId1" Type="http://schemas.openxmlformats.org/officeDocument/2006/relationships/slide" Target="../slides/slide77.xml" /><Relationship Id="rId2" Type="http://schemas.openxmlformats.org/officeDocument/2006/relationships/notesMaster" Target="../notesMasters/notesMaster1.xml" /></Relationships>
</file>

<file path=ppt/notesSlides/_rels/notesSlide51.xml.rels>&#65279;<?xml version="1.0" encoding="utf-8" standalone="yes"?><Relationships xmlns="http://schemas.openxmlformats.org/package/2006/relationships"><Relationship Id="rId1" Type="http://schemas.openxmlformats.org/officeDocument/2006/relationships/slide" Target="../slides/slide78.xml" /><Relationship Id="rId2" Type="http://schemas.openxmlformats.org/officeDocument/2006/relationships/notesMaster" Target="../notesMasters/notesMaster1.xml" /></Relationships>
</file>

<file path=ppt/notesSlides/_rels/notesSlide52.xml.rels>&#65279;<?xml version="1.0" encoding="utf-8" standalone="yes"?><Relationships xmlns="http://schemas.openxmlformats.org/package/2006/relationships"><Relationship Id="rId1" Type="http://schemas.openxmlformats.org/officeDocument/2006/relationships/slide" Target="../slides/slide79.xml" /><Relationship Id="rId2" Type="http://schemas.openxmlformats.org/officeDocument/2006/relationships/notesMaster" Target="../notesMasters/notesMaster1.xml" /></Relationships>
</file>

<file path=ppt/notesSlides/_rels/notesSlide53.xml.rels>&#65279;<?xml version="1.0" encoding="utf-8" standalone="yes"?><Relationships xmlns="http://schemas.openxmlformats.org/package/2006/relationships"><Relationship Id="rId1" Type="http://schemas.openxmlformats.org/officeDocument/2006/relationships/slide" Target="../slides/slide80.xml" /><Relationship Id="rId2" Type="http://schemas.openxmlformats.org/officeDocument/2006/relationships/notesMaster" Target="../notesMasters/notesMaster1.xml" /></Relationships>
</file>

<file path=ppt/notesSlides/_rels/notesSlide54.xml.rels>&#65279;<?xml version="1.0" encoding="utf-8" standalone="yes"?><Relationships xmlns="http://schemas.openxmlformats.org/package/2006/relationships"><Relationship Id="rId1" Type="http://schemas.openxmlformats.org/officeDocument/2006/relationships/slide" Target="../slides/slide82.xml" /><Relationship Id="rId2" Type="http://schemas.openxmlformats.org/officeDocument/2006/relationships/notesMaster" Target="../notesMasters/notesMaster1.xml" /></Relationships>
</file>

<file path=ppt/notesSlides/_rels/notesSlide55.xml.rels>&#65279;<?xml version="1.0" encoding="utf-8" standalone="yes"?><Relationships xmlns="http://schemas.openxmlformats.org/package/2006/relationships"><Relationship Id="rId1" Type="http://schemas.openxmlformats.org/officeDocument/2006/relationships/slide" Target="../slides/slide84.xml" /><Relationship Id="rId2" Type="http://schemas.openxmlformats.org/officeDocument/2006/relationships/notesMaster" Target="../notesMasters/notesMaster1.xml" /></Relationships>
</file>

<file path=ppt/notesSlides/_rels/notesSlide56.xml.rels>&#65279;<?xml version="1.0" encoding="utf-8" standalone="yes"?><Relationships xmlns="http://schemas.openxmlformats.org/package/2006/relationships"><Relationship Id="rId1" Type="http://schemas.openxmlformats.org/officeDocument/2006/relationships/slide" Target="../slides/slide86.xml" /><Relationship Id="rId2" Type="http://schemas.openxmlformats.org/officeDocument/2006/relationships/notesMaster" Target="../notesMasters/notesMaster1.xml" /></Relationships>
</file>

<file path=ppt/notesSlides/_rels/notesSlide57.xml.rels>&#65279;<?xml version="1.0" encoding="utf-8" standalone="yes"?><Relationships xmlns="http://schemas.openxmlformats.org/package/2006/relationships"><Relationship Id="rId1" Type="http://schemas.openxmlformats.org/officeDocument/2006/relationships/slide" Target="../slides/slide87.xml" /><Relationship Id="rId2" Type="http://schemas.openxmlformats.org/officeDocument/2006/relationships/notesMaster" Target="../notesMasters/notesMaster1.xml" /></Relationships>
</file>

<file path=ppt/notesSlides/_rels/notesSlide58.xml.rels>&#65279;<?xml version="1.0" encoding="utf-8" standalone="yes"?><Relationships xmlns="http://schemas.openxmlformats.org/package/2006/relationships"><Relationship Id="rId1" Type="http://schemas.openxmlformats.org/officeDocument/2006/relationships/slide" Target="../slides/slide88.xml" /><Relationship Id="rId2" Type="http://schemas.openxmlformats.org/officeDocument/2006/relationships/notesMaster" Target="../notesMasters/notesMaster1.xml" /></Relationships>
</file>

<file path=ppt/notesSlides/_rels/notesSlide59.xml.rels>&#65279;<?xml version="1.0" encoding="utf-8" standalone="yes"?><Relationships xmlns="http://schemas.openxmlformats.org/package/2006/relationships"><Relationship Id="rId1" Type="http://schemas.openxmlformats.org/officeDocument/2006/relationships/slide" Target="../slides/slide89.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20.xml" /><Relationship Id="rId2" Type="http://schemas.openxmlformats.org/officeDocument/2006/relationships/notesMaster" Target="../notesMasters/notesMaster1.xml" /></Relationships>
</file>

<file path=ppt/notesSlides/_rels/notesSlide60.xml.rels>&#65279;<?xml version="1.0" encoding="utf-8" standalone="yes"?><Relationships xmlns="http://schemas.openxmlformats.org/package/2006/relationships"><Relationship Id="rId1" Type="http://schemas.openxmlformats.org/officeDocument/2006/relationships/slide" Target="../slides/slide90.xml" /><Relationship Id="rId2" Type="http://schemas.openxmlformats.org/officeDocument/2006/relationships/notesMaster" Target="../notesMasters/notesMaster1.xml" /></Relationships>
</file>

<file path=ppt/notesSlides/_rels/notesSlide61.xml.rels>&#65279;<?xml version="1.0" encoding="utf-8" standalone="yes"?><Relationships xmlns="http://schemas.openxmlformats.org/package/2006/relationships"><Relationship Id="rId1" Type="http://schemas.openxmlformats.org/officeDocument/2006/relationships/slide" Target="../slides/slide91.xml" /><Relationship Id="rId2" Type="http://schemas.openxmlformats.org/officeDocument/2006/relationships/notesMaster" Target="../notesMasters/notesMaster1.xml" /></Relationships>
</file>

<file path=ppt/notesSlides/_rels/notesSlide62.xml.rels>&#65279;<?xml version="1.0" encoding="utf-8" standalone="yes"?><Relationships xmlns="http://schemas.openxmlformats.org/package/2006/relationships"><Relationship Id="rId1" Type="http://schemas.openxmlformats.org/officeDocument/2006/relationships/slide" Target="../slides/slide92.xml" /><Relationship Id="rId2" Type="http://schemas.openxmlformats.org/officeDocument/2006/relationships/notesMaster" Target="../notesMasters/notesMaster1.xml" /></Relationships>
</file>

<file path=ppt/notesSlides/_rels/notesSlide63.xml.rels>&#65279;<?xml version="1.0" encoding="utf-8" standalone="yes"?><Relationships xmlns="http://schemas.openxmlformats.org/package/2006/relationships"><Relationship Id="rId1" Type="http://schemas.openxmlformats.org/officeDocument/2006/relationships/slide" Target="../slides/slide93.xml" /><Relationship Id="rId2" Type="http://schemas.openxmlformats.org/officeDocument/2006/relationships/notesMaster" Target="../notesMasters/notesMaster1.xml" /></Relationships>
</file>

<file path=ppt/notesSlides/_rels/notesSlide64.xml.rels>&#65279;<?xml version="1.0" encoding="utf-8" standalone="yes"?><Relationships xmlns="http://schemas.openxmlformats.org/package/2006/relationships"><Relationship Id="rId1" Type="http://schemas.openxmlformats.org/officeDocument/2006/relationships/slide" Target="../slides/slide94.xml" /><Relationship Id="rId2" Type="http://schemas.openxmlformats.org/officeDocument/2006/relationships/notesMaster" Target="../notesMasters/notesMaster1.xml" /></Relationships>
</file>

<file path=ppt/notesSlides/_rels/notesSlide65.xml.rels>&#65279;<?xml version="1.0" encoding="utf-8" standalone="yes"?><Relationships xmlns="http://schemas.openxmlformats.org/package/2006/relationships"><Relationship Id="rId1" Type="http://schemas.openxmlformats.org/officeDocument/2006/relationships/slide" Target="../slides/slide95.xml" /><Relationship Id="rId2" Type="http://schemas.openxmlformats.org/officeDocument/2006/relationships/notesMaster" Target="../notesMasters/notesMaster1.xml" /></Relationships>
</file>

<file path=ppt/notesSlides/_rels/notesSlide66.xml.rels>&#65279;<?xml version="1.0" encoding="utf-8" standalone="yes"?><Relationships xmlns="http://schemas.openxmlformats.org/package/2006/relationships"><Relationship Id="rId1" Type="http://schemas.openxmlformats.org/officeDocument/2006/relationships/slide" Target="../slides/slide96.xml" /><Relationship Id="rId2" Type="http://schemas.openxmlformats.org/officeDocument/2006/relationships/notesMaster" Target="../notesMasters/notesMaster1.xml" /></Relationships>
</file>

<file path=ppt/notesSlides/_rels/notesSlide67.xml.rels>&#65279;<?xml version="1.0" encoding="utf-8" standalone="yes"?><Relationships xmlns="http://schemas.openxmlformats.org/package/2006/relationships"><Relationship Id="rId1" Type="http://schemas.openxmlformats.org/officeDocument/2006/relationships/slide" Target="../slides/slide97.xml" /><Relationship Id="rId2" Type="http://schemas.openxmlformats.org/officeDocument/2006/relationships/notesMaster" Target="../notesMasters/notesMaster1.xml" /></Relationships>
</file>

<file path=ppt/notesSlides/_rels/notesSlide68.xml.rels>&#65279;<?xml version="1.0" encoding="utf-8" standalone="yes"?><Relationships xmlns="http://schemas.openxmlformats.org/package/2006/relationships"><Relationship Id="rId1" Type="http://schemas.openxmlformats.org/officeDocument/2006/relationships/slide" Target="../slides/slide98.xml" /><Relationship Id="rId2" Type="http://schemas.openxmlformats.org/officeDocument/2006/relationships/notesMaster" Target="../notesMasters/notesMaster1.xml" /></Relationships>
</file>

<file path=ppt/notesSlides/_rels/notesSlide69.xml.rels>&#65279;<?xml version="1.0" encoding="utf-8" standalone="yes"?><Relationships xmlns="http://schemas.openxmlformats.org/package/2006/relationships"><Relationship Id="rId1" Type="http://schemas.openxmlformats.org/officeDocument/2006/relationships/slide" Target="../slides/slide99.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70.xml.rels>&#65279;<?xml version="1.0" encoding="utf-8" standalone="yes"?><Relationships xmlns="http://schemas.openxmlformats.org/package/2006/relationships"><Relationship Id="rId1" Type="http://schemas.openxmlformats.org/officeDocument/2006/relationships/slide" Target="../slides/slide100.xml" /><Relationship Id="rId2" Type="http://schemas.openxmlformats.org/officeDocument/2006/relationships/notesMaster" Target="../notesMasters/notesMaster1.xml" /></Relationships>
</file>

<file path=ppt/notesSlides/_rels/notesSlide71.xml.rels>&#65279;<?xml version="1.0" encoding="utf-8" standalone="yes"?><Relationships xmlns="http://schemas.openxmlformats.org/package/2006/relationships"><Relationship Id="rId1" Type="http://schemas.openxmlformats.org/officeDocument/2006/relationships/slide" Target="../slides/slide101.xml" /><Relationship Id="rId2" Type="http://schemas.openxmlformats.org/officeDocument/2006/relationships/notesMaster" Target="../notesMasters/notesMaster1.xml" /></Relationships>
</file>

<file path=ppt/notesSlides/_rels/notesSlide72.xml.rels>&#65279;<?xml version="1.0" encoding="utf-8" standalone="yes"?><Relationships xmlns="http://schemas.openxmlformats.org/package/2006/relationships"><Relationship Id="rId1" Type="http://schemas.openxmlformats.org/officeDocument/2006/relationships/slide" Target="../slides/slide102.xml" /><Relationship Id="rId2" Type="http://schemas.openxmlformats.org/officeDocument/2006/relationships/notesMaster" Target="../notesMasters/notesMaster1.xml" /></Relationships>
</file>

<file path=ppt/notesSlides/_rels/notesSlide73.xml.rels>&#65279;<?xml version="1.0" encoding="utf-8" standalone="yes"?><Relationships xmlns="http://schemas.openxmlformats.org/package/2006/relationships"><Relationship Id="rId1" Type="http://schemas.openxmlformats.org/officeDocument/2006/relationships/slide" Target="../slides/slide103.xml" /><Relationship Id="rId2" Type="http://schemas.openxmlformats.org/officeDocument/2006/relationships/notesMaster" Target="../notesMasters/notesMaster1.xml" /></Relationships>
</file>

<file path=ppt/notesSlides/_rels/notesSlide74.xml.rels>&#65279;<?xml version="1.0" encoding="utf-8" standalone="yes"?><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75.xml.rels>&#65279;<?xml version="1.0" encoding="utf-8" standalone="yes"?><Relationships xmlns="http://schemas.openxmlformats.org/package/2006/relationships"><Relationship Id="rId1" Type="http://schemas.openxmlformats.org/officeDocument/2006/relationships/slide" Target="../slides/slide106.xml" /><Relationship Id="rId2" Type="http://schemas.openxmlformats.org/officeDocument/2006/relationships/notesMaster" Target="../notesMasters/notesMaster1.xml" /></Relationships>
</file>

<file path=ppt/notesSlides/_rels/notesSlide76.xml.rels>&#65279;<?xml version="1.0" encoding="utf-8" standalone="yes"?><Relationships xmlns="http://schemas.openxmlformats.org/package/2006/relationships"><Relationship Id="rId1" Type="http://schemas.openxmlformats.org/officeDocument/2006/relationships/slide" Target="../slides/slide107.xml" /><Relationship Id="rId2" Type="http://schemas.openxmlformats.org/officeDocument/2006/relationships/notesMaster" Target="../notesMasters/notesMaster1.xml" /></Relationships>
</file>

<file path=ppt/notesSlides/_rels/notesSlide77.xml.rels>&#65279;<?xml version="1.0" encoding="utf-8" standalone="yes"?><Relationships xmlns="http://schemas.openxmlformats.org/package/2006/relationships"><Relationship Id="rId1" Type="http://schemas.openxmlformats.org/officeDocument/2006/relationships/slide" Target="../slides/slide108.xml" /><Relationship Id="rId2" Type="http://schemas.openxmlformats.org/officeDocument/2006/relationships/notesMaster" Target="../notesMasters/notesMaster1.xml" /></Relationships>
</file>

<file path=ppt/notesSlides/_rels/notesSlide78.xml.rels>&#65279;<?xml version="1.0" encoding="utf-8" standalone="yes"?><Relationships xmlns="http://schemas.openxmlformats.org/package/2006/relationships"><Relationship Id="rId1" Type="http://schemas.openxmlformats.org/officeDocument/2006/relationships/slide" Target="../slides/slide109.xml" /><Relationship Id="rId2" Type="http://schemas.openxmlformats.org/officeDocument/2006/relationships/notesMaster" Target="../notesMasters/notesMaster1.xml" /></Relationships>
</file>

<file path=ppt/notesSlides/_rels/notesSlide79.xml.rels>&#65279;<?xml version="1.0" encoding="utf-8" standalone="yes"?><Relationships xmlns="http://schemas.openxmlformats.org/package/2006/relationships"><Relationship Id="rId1" Type="http://schemas.openxmlformats.org/officeDocument/2006/relationships/slide" Target="../slides/slide110.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80.xml.rels>&#65279;<?xml version="1.0" encoding="utf-8" standalone="yes"?><Relationships xmlns="http://schemas.openxmlformats.org/package/2006/relationships"><Relationship Id="rId1" Type="http://schemas.openxmlformats.org/officeDocument/2006/relationships/slide" Target="../slides/slide111.xml" /><Relationship Id="rId2" Type="http://schemas.openxmlformats.org/officeDocument/2006/relationships/notesMaster" Target="../notesMasters/notesMaster1.xml" /></Relationships>
</file>

<file path=ppt/notesSlides/_rels/notesSlide81.xml.rels>&#65279;<?xml version="1.0" encoding="utf-8" standalone="yes"?><Relationships xmlns="http://schemas.openxmlformats.org/package/2006/relationships"><Relationship Id="rId1" Type="http://schemas.openxmlformats.org/officeDocument/2006/relationships/slide" Target="../slides/slide112.xml" /><Relationship Id="rId2" Type="http://schemas.openxmlformats.org/officeDocument/2006/relationships/notesMaster" Target="../notesMasters/notesMaster1.xml" /></Relationships>
</file>

<file path=ppt/notesSlides/_rels/notesSlide82.xml.rels>&#65279;<?xml version="1.0" encoding="utf-8" standalone="yes"?><Relationships xmlns="http://schemas.openxmlformats.org/package/2006/relationships"><Relationship Id="rId1" Type="http://schemas.openxmlformats.org/officeDocument/2006/relationships/slide" Target="../slides/slide113.xml" /><Relationship Id="rId2" Type="http://schemas.openxmlformats.org/officeDocument/2006/relationships/notesMaster" Target="../notesMasters/notesMaster1.xml" /></Relationships>
</file>

<file path=ppt/notesSlides/_rels/notesSlide83.xml.rels>&#65279;<?xml version="1.0" encoding="utf-8" standalone="yes"?><Relationships xmlns="http://schemas.openxmlformats.org/package/2006/relationships"><Relationship Id="rId1" Type="http://schemas.openxmlformats.org/officeDocument/2006/relationships/slide" Target="../slides/slide114.xml" /><Relationship Id="rId2" Type="http://schemas.openxmlformats.org/officeDocument/2006/relationships/notesMaster" Target="../notesMasters/notesMaster1.xml" /></Relationships>
</file>

<file path=ppt/notesSlides/_rels/notesSlide84.xml.rels>&#65279;<?xml version="1.0" encoding="utf-8" standalone="yes"?><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85.xml.rels>&#65279;<?xml version="1.0" encoding="utf-8" standalone="yes"?><Relationships xmlns="http://schemas.openxmlformats.org/package/2006/relationships"><Relationship Id="rId1" Type="http://schemas.openxmlformats.org/officeDocument/2006/relationships/slide" Target="../slides/slide116.xml" /><Relationship Id="rId2" Type="http://schemas.openxmlformats.org/officeDocument/2006/relationships/notesMaster" Target="../notesMasters/notesMaster1.xml" /></Relationships>
</file>

<file path=ppt/notesSlides/_rels/notesSlide86.xml.rels>&#65279;<?xml version="1.0" encoding="utf-8" standalone="yes"?><Relationships xmlns="http://schemas.openxmlformats.org/package/2006/relationships"><Relationship Id="rId1" Type="http://schemas.openxmlformats.org/officeDocument/2006/relationships/slide" Target="../slides/slide117.xml" /><Relationship Id="rId2" Type="http://schemas.openxmlformats.org/officeDocument/2006/relationships/notesMaster" Target="../notesMasters/notesMaster1.xml" /></Relationships>
</file>

<file path=ppt/notesSlides/_rels/notesSlide87.xml.rels>&#65279;<?xml version="1.0" encoding="utf-8" standalone="yes"?><Relationships xmlns="http://schemas.openxmlformats.org/package/2006/relationships"><Relationship Id="rId1" Type="http://schemas.openxmlformats.org/officeDocument/2006/relationships/slide" Target="../slides/slide118.xml" /><Relationship Id="rId2" Type="http://schemas.openxmlformats.org/officeDocument/2006/relationships/notesMaster" Target="../notesMasters/notesMaster1.xml" /></Relationships>
</file>

<file path=ppt/notesSlides/_rels/notesSlide88.xml.rels>&#65279;<?xml version="1.0" encoding="utf-8" standalone="yes"?><Relationships xmlns="http://schemas.openxmlformats.org/package/2006/relationships"><Relationship Id="rId1" Type="http://schemas.openxmlformats.org/officeDocument/2006/relationships/slide" Target="../slides/slide119.xml" /><Relationship Id="rId2" Type="http://schemas.openxmlformats.org/officeDocument/2006/relationships/notesMaster" Target="../notesMasters/notesMaster1.xml" /></Relationships>
</file>

<file path=ppt/notesSlides/_rels/notesSlide89.xml.rels>&#65279;<?xml version="1.0" encoding="utf-8" standalone="yes"?><Relationships xmlns="http://schemas.openxmlformats.org/package/2006/relationships"><Relationship Id="rId1" Type="http://schemas.openxmlformats.org/officeDocument/2006/relationships/slide" Target="../slides/slide120.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90.xml.rels>&#65279;<?xml version="1.0" encoding="utf-8" standalone="yes"?><Relationships xmlns="http://schemas.openxmlformats.org/package/2006/relationships"><Relationship Id="rId1" Type="http://schemas.openxmlformats.org/officeDocument/2006/relationships/slide" Target="../slides/slide121.xml" /><Relationship Id="rId2" Type="http://schemas.openxmlformats.org/officeDocument/2006/relationships/notesMaster" Target="../notesMasters/notesMaster1.xml" /></Relationships>
</file>

<file path=ppt/notesSlides/_rels/notesSlide91.xml.rels>&#65279;<?xml version="1.0" encoding="utf-8" standalone="yes"?><Relationships xmlns="http://schemas.openxmlformats.org/package/2006/relationships"><Relationship Id="rId1" Type="http://schemas.openxmlformats.org/officeDocument/2006/relationships/slide" Target="../slides/slide122.xml" /><Relationship Id="rId2" Type="http://schemas.openxmlformats.org/officeDocument/2006/relationships/notesMaster" Target="../notesMasters/notesMaster1.xml" /></Relationships>
</file>

<file path=ppt/notesSlides/_rels/notesSlide92.xml.rels>&#65279;<?xml version="1.0" encoding="utf-8" standalone="yes"?><Relationships xmlns="http://schemas.openxmlformats.org/package/2006/relationships"><Relationship Id="rId1" Type="http://schemas.openxmlformats.org/officeDocument/2006/relationships/slide" Target="../slides/slide123.xml" /><Relationship Id="rId2" Type="http://schemas.openxmlformats.org/officeDocument/2006/relationships/notesMaster" Target="../notesMasters/notesMaster1.xml" /></Relationships>
</file>

<file path=ppt/notesSlides/_rels/notesSlide93.xml.rels>&#65279;<?xml version="1.0" encoding="utf-8" standalone="yes"?><Relationships xmlns="http://schemas.openxmlformats.org/package/2006/relationships"><Relationship Id="rId1" Type="http://schemas.openxmlformats.org/officeDocument/2006/relationships/slide" Target="../slides/slide124.xml" /><Relationship Id="rId2" Type="http://schemas.openxmlformats.org/officeDocument/2006/relationships/notesMaster" Target="../notesMasters/notesMaster1.xml" /></Relationships>
</file>

<file path=ppt/notesSlides/_rels/notesSlide94.xml.rels>&#65279;<?xml version="1.0" encoding="utf-8" standalone="yes"?><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95.xml.rels>&#65279;<?xml version="1.0" encoding="utf-8" standalone="yes"?><Relationships xmlns="http://schemas.openxmlformats.org/package/2006/relationships"><Relationship Id="rId1" Type="http://schemas.openxmlformats.org/officeDocument/2006/relationships/slide" Target="../slides/slide126.xml" /><Relationship Id="rId2" Type="http://schemas.openxmlformats.org/officeDocument/2006/relationships/notesMaster" Target="../notesMasters/notesMaster1.xml" /></Relationships>
</file>

<file path=ppt/notesSlides/_rels/notesSlide96.xml.rels>&#65279;<?xml version="1.0" encoding="utf-8" standalone="yes"?><Relationships xmlns="http://schemas.openxmlformats.org/package/2006/relationships"><Relationship Id="rId1" Type="http://schemas.openxmlformats.org/officeDocument/2006/relationships/slide" Target="../slides/slide127.xml" /><Relationship Id="rId2" Type="http://schemas.openxmlformats.org/officeDocument/2006/relationships/notesMaster" Target="../notesMasters/notesMaster1.xml" /></Relationships>
</file>

<file path=ppt/notesSlides/_rels/notesSlide97.xml.rels>&#65279;<?xml version="1.0" encoding="utf-8" standalone="yes"?><Relationships xmlns="http://schemas.openxmlformats.org/package/2006/relationships"><Relationship Id="rId1" Type="http://schemas.openxmlformats.org/officeDocument/2006/relationships/slide" Target="../slides/slide128.xml" /><Relationship Id="rId2" Type="http://schemas.openxmlformats.org/officeDocument/2006/relationships/notesMaster" Target="../notesMasters/notesMaster1.xml" /></Relationships>
</file>

<file path=ppt/notesSlides/_rels/notesSlide98.xml.rels>&#65279;<?xml version="1.0" encoding="utf-8" standalone="yes"?><Relationships xmlns="http://schemas.openxmlformats.org/package/2006/relationships"><Relationship Id="rId1" Type="http://schemas.openxmlformats.org/officeDocument/2006/relationships/slide" Target="../slides/slide129.xml" /><Relationship Id="rId2" Type="http://schemas.openxmlformats.org/officeDocument/2006/relationships/notesMaster" Target="../notesMasters/notesMaster1.xml" /></Relationships>
</file>

<file path=ppt/notesSlides/_rels/notesSlide99.xml.rels>&#65279;<?xml version="1.0" encoding="utf-8" standalone="yes"?><Relationships xmlns="http://schemas.openxmlformats.org/package/2006/relationships"><Relationship Id="rId1" Type="http://schemas.openxmlformats.org/officeDocument/2006/relationships/slide" Target="../slides/slide130.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60450" name="Rectangle 2"/>
          <p:cNvSpPr>
            <a:spLocks noGrp="1" noChangeArrowheads="1"/>
          </p:cNvSpPr>
          <p:nvPr>
            <p:ph type="hdr" sz="quarter"/>
          </p:nvPr>
        </p:nvSpPr>
        <p:spPr>
          <a:noFill/>
        </p:spPr>
        <p:txBody>
          <a:bodyPr/>
          <a:lstStyle/>
          <a:p>
            <a:r>
              <a:rPr lang="en-AU" smtClean="0"/>
              <a:t>Morgan Kaufmann Publishers</a:t>
            </a:r>
          </a:p>
        </p:txBody>
      </p:sp>
      <p:sp>
        <p:nvSpPr>
          <p:cNvPr id="360451" name="Rectangle 3"/>
          <p:cNvSpPr>
            <a:spLocks noGrp="1" noChangeArrowheads="1"/>
          </p:cNvSpPr>
          <p:nvPr>
            <p:ph type="dt" sz="quarter" idx="1"/>
          </p:nvPr>
        </p:nvSpPr>
        <p:spPr>
          <a:noFill/>
        </p:spPr>
        <p:txBody>
          <a:bodyPr/>
          <a:lstStyle/>
          <a:p>
            <a:fld id="{D7A808B4-3B20-4E4F-935E-0F8DE3B88469}" type="datetime3">
              <a:rPr lang="en-AU" smtClean="0"/>
              <a:t>24 November 2019</a:t>
            </a:fld>
            <a:endParaRPr lang="en-AU" smtClean="0"/>
          </a:p>
        </p:txBody>
      </p:sp>
      <p:sp>
        <p:nvSpPr>
          <p:cNvPr id="360452" name="Rectangle 6"/>
          <p:cNvSpPr>
            <a:spLocks noGrp="1" noChangeArrowheads="1"/>
          </p:cNvSpPr>
          <p:nvPr>
            <p:ph type="ftr" sz="quarter" idx="4"/>
          </p:nvPr>
        </p:nvSpPr>
        <p:spPr>
          <a:noFill/>
        </p:spPr>
        <p:txBody>
          <a:bodyPr/>
          <a:lstStyle/>
          <a:p>
            <a:r>
              <a:rPr lang="en-AU" smtClean="0"/>
              <a:t>Chapter 4 — The Processor</a:t>
            </a:r>
          </a:p>
        </p:txBody>
      </p:sp>
      <p:sp>
        <p:nvSpPr>
          <p:cNvPr id="360453" name="Rectangle 7"/>
          <p:cNvSpPr>
            <a:spLocks noGrp="1" noChangeArrowheads="1"/>
          </p:cNvSpPr>
          <p:nvPr>
            <p:ph type="sldNum" sz="quarter" idx="5"/>
          </p:nvPr>
        </p:nvSpPr>
        <p:spPr>
          <a:noFill/>
        </p:spPr>
        <p:txBody>
          <a:bodyPr/>
          <a:lstStyle/>
          <a:p>
            <a:fld id="{B0B5C108-BF24-4CF2-AB3E-567C9EA4911E}" type="slidenum">
              <a:rPr lang="en-AU" smtClean="0"/>
              <a:t>1</a:t>
            </a:fld>
            <a:endParaRPr lang="en-AU" smtClean="0"/>
          </a:p>
        </p:txBody>
      </p:sp>
      <p:sp>
        <p:nvSpPr>
          <p:cNvPr id="360454" name="Rectangle 2"/>
          <p:cNvSpPr>
            <a:spLocks noChangeArrowheads="1" noTextEdit="1"/>
          </p:cNvSpPr>
          <p:nvPr>
            <p:ph type="sldImg" idx="6"/>
          </p:nvPr>
        </p:nvSpPr>
        <p:spPr/>
      </p:sp>
      <p:sp>
        <p:nvSpPr>
          <p:cNvPr id="360455"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69666" name="Rectangle 2"/>
          <p:cNvSpPr>
            <a:spLocks noChangeArrowheads="1" noTextEdit="1"/>
          </p:cNvSpPr>
          <p:nvPr>
            <p:ph type="sldImg"/>
          </p:nvPr>
        </p:nvSpPr>
        <p:spPr>
          <a:ln cap="flat"/>
        </p:spPr>
      </p:sp>
      <p:sp>
        <p:nvSpPr>
          <p:cNvPr id="369667" name="Rectangle 3"/>
          <p:cNvSpPr>
            <a:spLocks noGrp="1" noChangeArrowheads="1"/>
          </p:cNvSpPr>
          <p:nvPr>
            <p:ph type="body" idx="1"/>
          </p:nvPr>
        </p:nvSpPr>
        <p:spPr>
          <a:noFill/>
        </p:spPr>
        <p:txBody>
          <a:bodyPr/>
          <a:lstStyle/>
          <a:p>
            <a:endParaRPr lang="en-US"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62850"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62851" name="Rectangle 3"/>
          <p:cNvSpPr>
            <a:spLocks noGrp="1" noChangeArrowheads="1"/>
          </p:cNvSpPr>
          <p:nvPr>
            <p:ph type="dt" sz="quarter" idx="1"/>
          </p:nvPr>
        </p:nvSpPr>
        <p:spPr>
          <a:noFill/>
        </p:spPr>
        <p:txBody>
          <a:bodyPr/>
          <a:lstStyle/>
          <a:p>
            <a:fld id="{A27D1E64-810A-44D0-83C6-81E8798DD293}" type="datetime3">
              <a:rPr lang="en-AU" smtClean="0">
                <a:solidFill>
                  <a:srgbClr val="000000"/>
                </a:solidFill>
              </a:rPr>
              <a:t>24 November 2019</a:t>
            </a:fld>
            <a:endParaRPr lang="en-AU" smtClean="0">
              <a:solidFill>
                <a:srgbClr val="000000"/>
              </a:solidFill>
            </a:endParaRPr>
          </a:p>
        </p:txBody>
      </p:sp>
      <p:sp>
        <p:nvSpPr>
          <p:cNvPr id="462852"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62853" name="Rectangle 7"/>
          <p:cNvSpPr>
            <a:spLocks noGrp="1" noChangeArrowheads="1"/>
          </p:cNvSpPr>
          <p:nvPr>
            <p:ph type="sldNum" sz="quarter" idx="5"/>
          </p:nvPr>
        </p:nvSpPr>
        <p:spPr>
          <a:noFill/>
        </p:spPr>
        <p:txBody>
          <a:bodyPr/>
          <a:lstStyle/>
          <a:p>
            <a:fld id="{94536D7D-57F4-4BD0-BB20-8C5F190FB7DA}" type="slidenum">
              <a:rPr lang="en-AU" smtClean="0">
                <a:solidFill>
                  <a:srgbClr val="000000"/>
                </a:solidFill>
              </a:rPr>
              <a:t>131</a:t>
            </a:fld>
            <a:endParaRPr lang="en-AU" smtClean="0">
              <a:solidFill>
                <a:srgbClr val="000000"/>
              </a:solidFill>
            </a:endParaRPr>
          </a:p>
        </p:txBody>
      </p:sp>
      <p:sp>
        <p:nvSpPr>
          <p:cNvPr id="462854" name="Rectangle 2"/>
          <p:cNvSpPr>
            <a:spLocks noChangeArrowheads="1" noTextEdit="1"/>
          </p:cNvSpPr>
          <p:nvPr>
            <p:ph type="sldImg" idx="6"/>
          </p:nvPr>
        </p:nvSpPr>
        <p:spPr/>
      </p:sp>
      <p:sp>
        <p:nvSpPr>
          <p:cNvPr id="462855"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63874"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63875" name="Rectangle 3"/>
          <p:cNvSpPr>
            <a:spLocks noGrp="1" noChangeArrowheads="1"/>
          </p:cNvSpPr>
          <p:nvPr>
            <p:ph type="dt" sz="quarter" idx="1"/>
          </p:nvPr>
        </p:nvSpPr>
        <p:spPr>
          <a:noFill/>
        </p:spPr>
        <p:txBody>
          <a:bodyPr/>
          <a:lstStyle/>
          <a:p>
            <a:fld id="{4D56FE45-E664-431D-A024-21027B135FFA}" type="datetime3">
              <a:rPr lang="en-AU" smtClean="0">
                <a:solidFill>
                  <a:srgbClr val="000000"/>
                </a:solidFill>
              </a:rPr>
              <a:t>24 November 2019</a:t>
            </a:fld>
            <a:endParaRPr lang="en-AU" smtClean="0">
              <a:solidFill>
                <a:srgbClr val="000000"/>
              </a:solidFill>
            </a:endParaRPr>
          </a:p>
        </p:txBody>
      </p:sp>
      <p:sp>
        <p:nvSpPr>
          <p:cNvPr id="463876"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63877" name="Rectangle 7"/>
          <p:cNvSpPr>
            <a:spLocks noGrp="1" noChangeArrowheads="1"/>
          </p:cNvSpPr>
          <p:nvPr>
            <p:ph type="sldNum" sz="quarter" idx="5"/>
          </p:nvPr>
        </p:nvSpPr>
        <p:spPr>
          <a:noFill/>
        </p:spPr>
        <p:txBody>
          <a:bodyPr/>
          <a:lstStyle/>
          <a:p>
            <a:fld id="{F419A0BC-0976-4973-8A4F-045EDBF152E5}" type="slidenum">
              <a:rPr lang="en-AU" smtClean="0">
                <a:solidFill>
                  <a:srgbClr val="000000"/>
                </a:solidFill>
              </a:rPr>
              <a:t>132</a:t>
            </a:fld>
            <a:endParaRPr lang="en-AU" smtClean="0">
              <a:solidFill>
                <a:srgbClr val="000000"/>
              </a:solidFill>
            </a:endParaRPr>
          </a:p>
        </p:txBody>
      </p:sp>
      <p:sp>
        <p:nvSpPr>
          <p:cNvPr id="463878" name="Rectangle 2"/>
          <p:cNvSpPr>
            <a:spLocks noChangeArrowheads="1" noTextEdit="1"/>
          </p:cNvSpPr>
          <p:nvPr>
            <p:ph type="sldImg" idx="6"/>
          </p:nvPr>
        </p:nvSpPr>
        <p:spPr/>
      </p:sp>
      <p:sp>
        <p:nvSpPr>
          <p:cNvPr id="463879"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64898"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64899" name="Rectangle 3"/>
          <p:cNvSpPr>
            <a:spLocks noGrp="1" noChangeArrowheads="1"/>
          </p:cNvSpPr>
          <p:nvPr>
            <p:ph type="dt" sz="quarter" idx="1"/>
          </p:nvPr>
        </p:nvSpPr>
        <p:spPr>
          <a:noFill/>
        </p:spPr>
        <p:txBody>
          <a:bodyPr/>
          <a:lstStyle/>
          <a:p>
            <a:fld id="{44A99DA6-55F4-4918-AAB3-323AE016B9C2}" type="datetime3">
              <a:rPr lang="en-AU" smtClean="0">
                <a:solidFill>
                  <a:srgbClr val="000000"/>
                </a:solidFill>
              </a:rPr>
              <a:t>24 November 2019</a:t>
            </a:fld>
            <a:endParaRPr lang="en-AU" smtClean="0">
              <a:solidFill>
                <a:srgbClr val="000000"/>
              </a:solidFill>
            </a:endParaRPr>
          </a:p>
        </p:txBody>
      </p:sp>
      <p:sp>
        <p:nvSpPr>
          <p:cNvPr id="464900"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64901" name="Rectangle 7"/>
          <p:cNvSpPr>
            <a:spLocks noGrp="1" noChangeArrowheads="1"/>
          </p:cNvSpPr>
          <p:nvPr>
            <p:ph type="sldNum" sz="quarter" idx="5"/>
          </p:nvPr>
        </p:nvSpPr>
        <p:spPr>
          <a:noFill/>
        </p:spPr>
        <p:txBody>
          <a:bodyPr/>
          <a:lstStyle/>
          <a:p>
            <a:fld id="{A4F6FF94-B6E1-4264-907A-15E2DCC6B4CE}" type="slidenum">
              <a:rPr lang="en-AU" smtClean="0">
                <a:solidFill>
                  <a:srgbClr val="000000"/>
                </a:solidFill>
              </a:rPr>
              <a:t>133</a:t>
            </a:fld>
            <a:endParaRPr lang="en-AU" smtClean="0">
              <a:solidFill>
                <a:srgbClr val="000000"/>
              </a:solidFill>
            </a:endParaRPr>
          </a:p>
        </p:txBody>
      </p:sp>
      <p:sp>
        <p:nvSpPr>
          <p:cNvPr id="464902" name="Rectangle 2"/>
          <p:cNvSpPr>
            <a:spLocks noChangeArrowheads="1" noTextEdit="1"/>
          </p:cNvSpPr>
          <p:nvPr>
            <p:ph type="sldImg" idx="6"/>
          </p:nvPr>
        </p:nvSpPr>
        <p:spPr/>
      </p:sp>
      <p:sp>
        <p:nvSpPr>
          <p:cNvPr id="464903"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65922"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65923" name="Rectangle 3"/>
          <p:cNvSpPr>
            <a:spLocks noGrp="1" noChangeArrowheads="1"/>
          </p:cNvSpPr>
          <p:nvPr>
            <p:ph type="dt" sz="quarter" idx="1"/>
          </p:nvPr>
        </p:nvSpPr>
        <p:spPr>
          <a:noFill/>
        </p:spPr>
        <p:txBody>
          <a:bodyPr/>
          <a:lstStyle/>
          <a:p>
            <a:fld id="{C471EE3E-2DF8-4348-AC4B-3D2C3A18ADE5}" type="datetime3">
              <a:rPr lang="en-AU" smtClean="0">
                <a:solidFill>
                  <a:srgbClr val="000000"/>
                </a:solidFill>
              </a:rPr>
              <a:t>24 November 2019</a:t>
            </a:fld>
            <a:endParaRPr lang="en-AU" smtClean="0">
              <a:solidFill>
                <a:srgbClr val="000000"/>
              </a:solidFill>
            </a:endParaRPr>
          </a:p>
        </p:txBody>
      </p:sp>
      <p:sp>
        <p:nvSpPr>
          <p:cNvPr id="465924"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65925" name="Rectangle 7"/>
          <p:cNvSpPr>
            <a:spLocks noGrp="1" noChangeArrowheads="1"/>
          </p:cNvSpPr>
          <p:nvPr>
            <p:ph type="sldNum" sz="quarter" idx="5"/>
          </p:nvPr>
        </p:nvSpPr>
        <p:spPr>
          <a:noFill/>
        </p:spPr>
        <p:txBody>
          <a:bodyPr/>
          <a:lstStyle/>
          <a:p>
            <a:fld id="{7B19C61E-3810-4D81-B3C1-39953495B4A6}" type="slidenum">
              <a:rPr lang="en-AU" smtClean="0">
                <a:solidFill>
                  <a:srgbClr val="000000"/>
                </a:solidFill>
              </a:rPr>
              <a:t>134</a:t>
            </a:fld>
            <a:endParaRPr lang="en-AU" smtClean="0">
              <a:solidFill>
                <a:srgbClr val="000000"/>
              </a:solidFill>
            </a:endParaRPr>
          </a:p>
        </p:txBody>
      </p:sp>
      <p:sp>
        <p:nvSpPr>
          <p:cNvPr id="465926" name="Rectangle 2"/>
          <p:cNvSpPr>
            <a:spLocks noChangeArrowheads="1" noTextEdit="1"/>
          </p:cNvSpPr>
          <p:nvPr>
            <p:ph type="sldImg" idx="6"/>
          </p:nvPr>
        </p:nvSpPr>
        <p:spPr/>
      </p:sp>
      <p:sp>
        <p:nvSpPr>
          <p:cNvPr id="465927"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66946"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66947" name="Rectangle 3"/>
          <p:cNvSpPr>
            <a:spLocks noGrp="1" noChangeArrowheads="1"/>
          </p:cNvSpPr>
          <p:nvPr>
            <p:ph type="dt" sz="quarter" idx="1"/>
          </p:nvPr>
        </p:nvSpPr>
        <p:spPr>
          <a:noFill/>
        </p:spPr>
        <p:txBody>
          <a:bodyPr/>
          <a:lstStyle/>
          <a:p>
            <a:fld id="{FAAC02A8-218E-47D9-952F-1F2E648D3314}" type="datetime3">
              <a:rPr lang="en-AU" smtClean="0">
                <a:solidFill>
                  <a:srgbClr val="000000"/>
                </a:solidFill>
              </a:rPr>
              <a:t>24 November 2019</a:t>
            </a:fld>
            <a:endParaRPr lang="en-AU" smtClean="0">
              <a:solidFill>
                <a:srgbClr val="000000"/>
              </a:solidFill>
            </a:endParaRPr>
          </a:p>
        </p:txBody>
      </p:sp>
      <p:sp>
        <p:nvSpPr>
          <p:cNvPr id="466948"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66949" name="Rectangle 7"/>
          <p:cNvSpPr>
            <a:spLocks noGrp="1" noChangeArrowheads="1"/>
          </p:cNvSpPr>
          <p:nvPr>
            <p:ph type="sldNum" sz="quarter" idx="5"/>
          </p:nvPr>
        </p:nvSpPr>
        <p:spPr>
          <a:noFill/>
        </p:spPr>
        <p:txBody>
          <a:bodyPr/>
          <a:lstStyle/>
          <a:p>
            <a:fld id="{112B1636-7EB5-4B35-818F-5DCE645B0FDC}" type="slidenum">
              <a:rPr lang="en-AU" smtClean="0">
                <a:solidFill>
                  <a:srgbClr val="000000"/>
                </a:solidFill>
              </a:rPr>
              <a:t>135</a:t>
            </a:fld>
            <a:endParaRPr lang="en-AU" smtClean="0">
              <a:solidFill>
                <a:srgbClr val="000000"/>
              </a:solidFill>
            </a:endParaRPr>
          </a:p>
        </p:txBody>
      </p:sp>
      <p:sp>
        <p:nvSpPr>
          <p:cNvPr id="466950" name="Rectangle 2"/>
          <p:cNvSpPr>
            <a:spLocks noChangeArrowheads="1" noTextEdit="1"/>
          </p:cNvSpPr>
          <p:nvPr>
            <p:ph type="sldImg" idx="6"/>
          </p:nvPr>
        </p:nvSpPr>
        <p:spPr/>
      </p:sp>
      <p:sp>
        <p:nvSpPr>
          <p:cNvPr id="466951"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67970"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67971" name="Rectangle 3"/>
          <p:cNvSpPr>
            <a:spLocks noGrp="1" noChangeArrowheads="1"/>
          </p:cNvSpPr>
          <p:nvPr>
            <p:ph type="dt" sz="quarter" idx="1"/>
          </p:nvPr>
        </p:nvSpPr>
        <p:spPr>
          <a:noFill/>
        </p:spPr>
        <p:txBody>
          <a:bodyPr/>
          <a:lstStyle/>
          <a:p>
            <a:fld id="{E2AB1F7F-5DC8-4602-B024-1008E77E4F6A}" type="datetime3">
              <a:rPr lang="en-AU" smtClean="0">
                <a:solidFill>
                  <a:srgbClr val="000000"/>
                </a:solidFill>
              </a:rPr>
              <a:t>24 November 2019</a:t>
            </a:fld>
            <a:endParaRPr lang="en-AU" smtClean="0">
              <a:solidFill>
                <a:srgbClr val="000000"/>
              </a:solidFill>
            </a:endParaRPr>
          </a:p>
        </p:txBody>
      </p:sp>
      <p:sp>
        <p:nvSpPr>
          <p:cNvPr id="467972"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67973" name="Rectangle 7"/>
          <p:cNvSpPr>
            <a:spLocks noGrp="1" noChangeArrowheads="1"/>
          </p:cNvSpPr>
          <p:nvPr>
            <p:ph type="sldNum" sz="quarter" idx="5"/>
          </p:nvPr>
        </p:nvSpPr>
        <p:spPr>
          <a:noFill/>
        </p:spPr>
        <p:txBody>
          <a:bodyPr/>
          <a:lstStyle/>
          <a:p>
            <a:fld id="{CD2A40DD-4165-4EF2-A303-590A07E1E80E}" type="slidenum">
              <a:rPr lang="en-AU" smtClean="0">
                <a:solidFill>
                  <a:srgbClr val="000000"/>
                </a:solidFill>
              </a:rPr>
              <a:t>136</a:t>
            </a:fld>
            <a:endParaRPr lang="en-AU" smtClean="0">
              <a:solidFill>
                <a:srgbClr val="000000"/>
              </a:solidFill>
            </a:endParaRPr>
          </a:p>
        </p:txBody>
      </p:sp>
      <p:sp>
        <p:nvSpPr>
          <p:cNvPr id="467974" name="Rectangle 2"/>
          <p:cNvSpPr>
            <a:spLocks noChangeArrowheads="1" noTextEdit="1"/>
          </p:cNvSpPr>
          <p:nvPr>
            <p:ph type="sldImg" idx="6"/>
          </p:nvPr>
        </p:nvSpPr>
        <p:spPr/>
      </p:sp>
      <p:sp>
        <p:nvSpPr>
          <p:cNvPr id="467975"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68994"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68995" name="Rectangle 3"/>
          <p:cNvSpPr>
            <a:spLocks noGrp="1" noChangeArrowheads="1"/>
          </p:cNvSpPr>
          <p:nvPr>
            <p:ph type="dt" sz="quarter" idx="1"/>
          </p:nvPr>
        </p:nvSpPr>
        <p:spPr>
          <a:noFill/>
        </p:spPr>
        <p:txBody>
          <a:bodyPr/>
          <a:lstStyle/>
          <a:p>
            <a:fld id="{6289B6C3-1884-403A-9F03-803E98A3BF92}" type="datetime3">
              <a:rPr lang="en-AU" smtClean="0">
                <a:solidFill>
                  <a:srgbClr val="000000"/>
                </a:solidFill>
              </a:rPr>
              <a:t>24 November 2019</a:t>
            </a:fld>
            <a:endParaRPr lang="en-AU" smtClean="0">
              <a:solidFill>
                <a:srgbClr val="000000"/>
              </a:solidFill>
            </a:endParaRPr>
          </a:p>
        </p:txBody>
      </p:sp>
      <p:sp>
        <p:nvSpPr>
          <p:cNvPr id="468996"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68997" name="Rectangle 7"/>
          <p:cNvSpPr>
            <a:spLocks noGrp="1" noChangeArrowheads="1"/>
          </p:cNvSpPr>
          <p:nvPr>
            <p:ph type="sldNum" sz="quarter" idx="5"/>
          </p:nvPr>
        </p:nvSpPr>
        <p:spPr>
          <a:noFill/>
        </p:spPr>
        <p:txBody>
          <a:bodyPr/>
          <a:lstStyle/>
          <a:p>
            <a:fld id="{024BF389-804A-4AC1-98A4-F43F961DE0E2}" type="slidenum">
              <a:rPr lang="en-AU" smtClean="0">
                <a:solidFill>
                  <a:srgbClr val="000000"/>
                </a:solidFill>
              </a:rPr>
              <a:t>137</a:t>
            </a:fld>
            <a:endParaRPr lang="en-AU" smtClean="0">
              <a:solidFill>
                <a:srgbClr val="000000"/>
              </a:solidFill>
            </a:endParaRPr>
          </a:p>
        </p:txBody>
      </p:sp>
      <p:sp>
        <p:nvSpPr>
          <p:cNvPr id="468998" name="Rectangle 2"/>
          <p:cNvSpPr>
            <a:spLocks noChangeArrowheads="1" noTextEdit="1"/>
          </p:cNvSpPr>
          <p:nvPr>
            <p:ph type="sldImg" idx="6"/>
          </p:nvPr>
        </p:nvSpPr>
        <p:spPr/>
      </p:sp>
      <p:sp>
        <p:nvSpPr>
          <p:cNvPr id="468999"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70018"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70019" name="Rectangle 3"/>
          <p:cNvSpPr>
            <a:spLocks noGrp="1" noChangeArrowheads="1"/>
          </p:cNvSpPr>
          <p:nvPr>
            <p:ph type="dt" sz="quarter" idx="1"/>
          </p:nvPr>
        </p:nvSpPr>
        <p:spPr>
          <a:noFill/>
        </p:spPr>
        <p:txBody>
          <a:bodyPr/>
          <a:lstStyle/>
          <a:p>
            <a:fld id="{45CD1C74-DB31-40F2-81C7-F8A8E3B1FB85}" type="datetime3">
              <a:rPr lang="en-AU" smtClean="0">
                <a:solidFill>
                  <a:srgbClr val="000000"/>
                </a:solidFill>
              </a:rPr>
              <a:t>24 November 2019</a:t>
            </a:fld>
            <a:endParaRPr lang="en-AU" smtClean="0">
              <a:solidFill>
                <a:srgbClr val="000000"/>
              </a:solidFill>
            </a:endParaRPr>
          </a:p>
        </p:txBody>
      </p:sp>
      <p:sp>
        <p:nvSpPr>
          <p:cNvPr id="470020"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70021" name="Rectangle 7"/>
          <p:cNvSpPr>
            <a:spLocks noGrp="1" noChangeArrowheads="1"/>
          </p:cNvSpPr>
          <p:nvPr>
            <p:ph type="sldNum" sz="quarter" idx="5"/>
          </p:nvPr>
        </p:nvSpPr>
        <p:spPr>
          <a:noFill/>
        </p:spPr>
        <p:txBody>
          <a:bodyPr/>
          <a:lstStyle/>
          <a:p>
            <a:fld id="{9AF583A5-2712-4D07-8042-AC8BEE35F2CA}" type="slidenum">
              <a:rPr lang="en-AU" smtClean="0">
                <a:solidFill>
                  <a:srgbClr val="000000"/>
                </a:solidFill>
              </a:rPr>
              <a:t>138</a:t>
            </a:fld>
            <a:endParaRPr lang="en-AU" smtClean="0">
              <a:solidFill>
                <a:srgbClr val="000000"/>
              </a:solidFill>
            </a:endParaRPr>
          </a:p>
        </p:txBody>
      </p:sp>
      <p:sp>
        <p:nvSpPr>
          <p:cNvPr id="470022" name="Rectangle 2"/>
          <p:cNvSpPr>
            <a:spLocks noChangeArrowheads="1" noTextEdit="1"/>
          </p:cNvSpPr>
          <p:nvPr>
            <p:ph type="sldImg" idx="6"/>
          </p:nvPr>
        </p:nvSpPr>
        <p:spPr/>
      </p:sp>
      <p:sp>
        <p:nvSpPr>
          <p:cNvPr id="470023"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71042"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71043" name="Rectangle 3"/>
          <p:cNvSpPr>
            <a:spLocks noGrp="1" noChangeArrowheads="1"/>
          </p:cNvSpPr>
          <p:nvPr>
            <p:ph type="dt" sz="quarter" idx="1"/>
          </p:nvPr>
        </p:nvSpPr>
        <p:spPr>
          <a:noFill/>
        </p:spPr>
        <p:txBody>
          <a:bodyPr/>
          <a:lstStyle/>
          <a:p>
            <a:fld id="{7C665871-D225-450E-A773-4A0A1266E67B}" type="datetime3">
              <a:rPr lang="en-AU" smtClean="0">
                <a:solidFill>
                  <a:srgbClr val="000000"/>
                </a:solidFill>
              </a:rPr>
              <a:t>24 November 2019</a:t>
            </a:fld>
            <a:endParaRPr lang="en-AU" smtClean="0">
              <a:solidFill>
                <a:srgbClr val="000000"/>
              </a:solidFill>
            </a:endParaRPr>
          </a:p>
        </p:txBody>
      </p:sp>
      <p:sp>
        <p:nvSpPr>
          <p:cNvPr id="471044"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71045" name="Rectangle 7"/>
          <p:cNvSpPr>
            <a:spLocks noGrp="1" noChangeArrowheads="1"/>
          </p:cNvSpPr>
          <p:nvPr>
            <p:ph type="sldNum" sz="quarter" idx="5"/>
          </p:nvPr>
        </p:nvSpPr>
        <p:spPr>
          <a:noFill/>
        </p:spPr>
        <p:txBody>
          <a:bodyPr/>
          <a:lstStyle/>
          <a:p>
            <a:fld id="{0A21D032-05BC-4AD0-92EC-01959B603342}" type="slidenum">
              <a:rPr lang="en-AU" smtClean="0">
                <a:solidFill>
                  <a:srgbClr val="000000"/>
                </a:solidFill>
              </a:rPr>
              <a:t>139</a:t>
            </a:fld>
            <a:endParaRPr lang="en-AU" smtClean="0">
              <a:solidFill>
                <a:srgbClr val="000000"/>
              </a:solidFill>
            </a:endParaRPr>
          </a:p>
        </p:txBody>
      </p:sp>
      <p:sp>
        <p:nvSpPr>
          <p:cNvPr id="471046" name="Rectangle 2"/>
          <p:cNvSpPr>
            <a:spLocks noChangeArrowheads="1" noTextEdit="1"/>
          </p:cNvSpPr>
          <p:nvPr>
            <p:ph type="sldImg" idx="6"/>
          </p:nvPr>
        </p:nvSpPr>
        <p:spPr/>
      </p:sp>
      <p:sp>
        <p:nvSpPr>
          <p:cNvPr id="471047"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72066"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72067" name="Rectangle 3"/>
          <p:cNvSpPr>
            <a:spLocks noGrp="1" noChangeArrowheads="1"/>
          </p:cNvSpPr>
          <p:nvPr>
            <p:ph type="dt" sz="quarter" idx="1"/>
          </p:nvPr>
        </p:nvSpPr>
        <p:spPr>
          <a:noFill/>
        </p:spPr>
        <p:txBody>
          <a:bodyPr/>
          <a:lstStyle/>
          <a:p>
            <a:fld id="{40000DED-4F53-4F93-B438-C6E532CFCA3E}" type="datetime3">
              <a:rPr lang="en-AU" smtClean="0">
                <a:solidFill>
                  <a:srgbClr val="000000"/>
                </a:solidFill>
              </a:rPr>
              <a:t>24 November 2019</a:t>
            </a:fld>
            <a:endParaRPr lang="en-AU" smtClean="0">
              <a:solidFill>
                <a:srgbClr val="000000"/>
              </a:solidFill>
            </a:endParaRPr>
          </a:p>
        </p:txBody>
      </p:sp>
      <p:sp>
        <p:nvSpPr>
          <p:cNvPr id="472068"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72069" name="Rectangle 7"/>
          <p:cNvSpPr>
            <a:spLocks noGrp="1" noChangeArrowheads="1"/>
          </p:cNvSpPr>
          <p:nvPr>
            <p:ph type="sldNum" sz="quarter" idx="5"/>
          </p:nvPr>
        </p:nvSpPr>
        <p:spPr>
          <a:noFill/>
        </p:spPr>
        <p:txBody>
          <a:bodyPr/>
          <a:lstStyle/>
          <a:p>
            <a:fld id="{7B400B14-D7F4-4B90-8B5A-C6218DF0F6B7}" type="slidenum">
              <a:rPr lang="en-AU" smtClean="0">
                <a:solidFill>
                  <a:srgbClr val="000000"/>
                </a:solidFill>
              </a:rPr>
              <a:t>140</a:t>
            </a:fld>
            <a:endParaRPr lang="en-AU" smtClean="0">
              <a:solidFill>
                <a:srgbClr val="000000"/>
              </a:solidFill>
            </a:endParaRPr>
          </a:p>
        </p:txBody>
      </p:sp>
      <p:sp>
        <p:nvSpPr>
          <p:cNvPr id="472070" name="Rectangle 2"/>
          <p:cNvSpPr>
            <a:spLocks noChangeArrowheads="1" noTextEdit="1"/>
          </p:cNvSpPr>
          <p:nvPr>
            <p:ph type="sldImg" idx="6"/>
          </p:nvPr>
        </p:nvSpPr>
        <p:spPr/>
      </p:sp>
      <p:sp>
        <p:nvSpPr>
          <p:cNvPr id="472071"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70690" name="Rectangle 2"/>
          <p:cNvSpPr>
            <a:spLocks noGrp="1" noChangeArrowheads="1"/>
          </p:cNvSpPr>
          <p:nvPr>
            <p:ph type="hdr" sz="quarter"/>
          </p:nvPr>
        </p:nvSpPr>
        <p:spPr>
          <a:noFill/>
        </p:spPr>
        <p:txBody>
          <a:bodyPr/>
          <a:lstStyle/>
          <a:p>
            <a:r>
              <a:rPr lang="en-AU" smtClean="0"/>
              <a:t>Morgan Kaufmann Publishers</a:t>
            </a:r>
          </a:p>
        </p:txBody>
      </p:sp>
      <p:sp>
        <p:nvSpPr>
          <p:cNvPr id="370691" name="Rectangle 3"/>
          <p:cNvSpPr>
            <a:spLocks noGrp="1" noChangeArrowheads="1"/>
          </p:cNvSpPr>
          <p:nvPr>
            <p:ph type="dt" sz="quarter" idx="1"/>
          </p:nvPr>
        </p:nvSpPr>
        <p:spPr>
          <a:noFill/>
        </p:spPr>
        <p:txBody>
          <a:bodyPr/>
          <a:lstStyle/>
          <a:p>
            <a:fld id="{20B4D998-52CF-48FF-8D5A-3AB4A0F54B1A}" type="datetime3">
              <a:rPr lang="en-AU" smtClean="0"/>
              <a:t>24 November 2019</a:t>
            </a:fld>
            <a:endParaRPr lang="en-AU" smtClean="0"/>
          </a:p>
        </p:txBody>
      </p:sp>
      <p:sp>
        <p:nvSpPr>
          <p:cNvPr id="370692" name="Rectangle 6"/>
          <p:cNvSpPr>
            <a:spLocks noGrp="1" noChangeArrowheads="1"/>
          </p:cNvSpPr>
          <p:nvPr>
            <p:ph type="ftr" sz="quarter" idx="4"/>
          </p:nvPr>
        </p:nvSpPr>
        <p:spPr>
          <a:noFill/>
        </p:spPr>
        <p:txBody>
          <a:bodyPr/>
          <a:lstStyle/>
          <a:p>
            <a:r>
              <a:rPr lang="en-AU" smtClean="0"/>
              <a:t>Chapter 4 — The Processor</a:t>
            </a:r>
          </a:p>
        </p:txBody>
      </p:sp>
      <p:sp>
        <p:nvSpPr>
          <p:cNvPr id="370693" name="Rectangle 7"/>
          <p:cNvSpPr>
            <a:spLocks noGrp="1" noChangeArrowheads="1"/>
          </p:cNvSpPr>
          <p:nvPr>
            <p:ph type="sldNum" sz="quarter" idx="5"/>
          </p:nvPr>
        </p:nvSpPr>
        <p:spPr>
          <a:noFill/>
        </p:spPr>
        <p:txBody>
          <a:bodyPr/>
          <a:lstStyle/>
          <a:p>
            <a:fld id="{EFCB8DC8-4AC0-4F9E-8755-EA3B33CC33DB}" type="slidenum">
              <a:rPr lang="en-AU" smtClean="0"/>
              <a:t>25</a:t>
            </a:fld>
            <a:endParaRPr lang="en-AU" smtClean="0"/>
          </a:p>
        </p:txBody>
      </p:sp>
      <p:sp>
        <p:nvSpPr>
          <p:cNvPr id="370694" name="Rectangle 2"/>
          <p:cNvSpPr>
            <a:spLocks noChangeArrowheads="1" noTextEdit="1"/>
          </p:cNvSpPr>
          <p:nvPr>
            <p:ph type="sldImg" idx="6"/>
          </p:nvPr>
        </p:nvSpPr>
        <p:spPr/>
      </p:sp>
      <p:sp>
        <p:nvSpPr>
          <p:cNvPr id="370695"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73090"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73091" name="Rectangle 3"/>
          <p:cNvSpPr>
            <a:spLocks noGrp="1" noChangeArrowheads="1"/>
          </p:cNvSpPr>
          <p:nvPr>
            <p:ph type="dt" sz="quarter" idx="1"/>
          </p:nvPr>
        </p:nvSpPr>
        <p:spPr>
          <a:noFill/>
        </p:spPr>
        <p:txBody>
          <a:bodyPr/>
          <a:lstStyle/>
          <a:p>
            <a:fld id="{AAF16F49-DC9C-48AC-A020-E3857946A084}" type="datetime3">
              <a:rPr lang="en-AU" smtClean="0">
                <a:solidFill>
                  <a:srgbClr val="000000"/>
                </a:solidFill>
              </a:rPr>
              <a:t>24 November 2019</a:t>
            </a:fld>
            <a:endParaRPr lang="en-AU" smtClean="0">
              <a:solidFill>
                <a:srgbClr val="000000"/>
              </a:solidFill>
            </a:endParaRPr>
          </a:p>
        </p:txBody>
      </p:sp>
      <p:sp>
        <p:nvSpPr>
          <p:cNvPr id="473092"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73093" name="Rectangle 7"/>
          <p:cNvSpPr>
            <a:spLocks noGrp="1" noChangeArrowheads="1"/>
          </p:cNvSpPr>
          <p:nvPr>
            <p:ph type="sldNum" sz="quarter" idx="5"/>
          </p:nvPr>
        </p:nvSpPr>
        <p:spPr>
          <a:noFill/>
        </p:spPr>
        <p:txBody>
          <a:bodyPr/>
          <a:lstStyle/>
          <a:p>
            <a:fld id="{2CA827EC-036E-4B75-9C99-BB0EDB125D30}" type="slidenum">
              <a:rPr lang="en-AU" smtClean="0">
                <a:solidFill>
                  <a:srgbClr val="000000"/>
                </a:solidFill>
              </a:rPr>
              <a:t>141</a:t>
            </a:fld>
            <a:endParaRPr lang="en-AU" smtClean="0">
              <a:solidFill>
                <a:srgbClr val="000000"/>
              </a:solidFill>
            </a:endParaRPr>
          </a:p>
        </p:txBody>
      </p:sp>
      <p:sp>
        <p:nvSpPr>
          <p:cNvPr id="473094" name="Rectangle 2"/>
          <p:cNvSpPr>
            <a:spLocks noChangeArrowheads="1" noTextEdit="1"/>
          </p:cNvSpPr>
          <p:nvPr>
            <p:ph type="sldImg" idx="6"/>
          </p:nvPr>
        </p:nvSpPr>
        <p:spPr/>
      </p:sp>
      <p:sp>
        <p:nvSpPr>
          <p:cNvPr id="473095"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74114"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74115" name="Rectangle 3"/>
          <p:cNvSpPr>
            <a:spLocks noGrp="1" noChangeArrowheads="1"/>
          </p:cNvSpPr>
          <p:nvPr>
            <p:ph type="dt" sz="quarter" idx="1"/>
          </p:nvPr>
        </p:nvSpPr>
        <p:spPr>
          <a:noFill/>
        </p:spPr>
        <p:txBody>
          <a:bodyPr/>
          <a:lstStyle/>
          <a:p>
            <a:fld id="{04DBE492-51CF-4838-BF2E-5B69EBC5FB6C}" type="datetime3">
              <a:rPr lang="en-AU" smtClean="0">
                <a:solidFill>
                  <a:srgbClr val="000000"/>
                </a:solidFill>
              </a:rPr>
              <a:t>24 November 2019</a:t>
            </a:fld>
            <a:endParaRPr lang="en-AU" smtClean="0">
              <a:solidFill>
                <a:srgbClr val="000000"/>
              </a:solidFill>
            </a:endParaRPr>
          </a:p>
        </p:txBody>
      </p:sp>
      <p:sp>
        <p:nvSpPr>
          <p:cNvPr id="474116"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74117" name="Rectangle 7"/>
          <p:cNvSpPr>
            <a:spLocks noGrp="1" noChangeArrowheads="1"/>
          </p:cNvSpPr>
          <p:nvPr>
            <p:ph type="sldNum" sz="quarter" idx="5"/>
          </p:nvPr>
        </p:nvSpPr>
        <p:spPr>
          <a:noFill/>
        </p:spPr>
        <p:txBody>
          <a:bodyPr/>
          <a:lstStyle/>
          <a:p>
            <a:fld id="{90BC707F-EE68-4BFC-AE4F-069648A4FC17}" type="slidenum">
              <a:rPr lang="en-AU" smtClean="0">
                <a:solidFill>
                  <a:srgbClr val="000000"/>
                </a:solidFill>
              </a:rPr>
              <a:t>142</a:t>
            </a:fld>
            <a:endParaRPr lang="en-AU" smtClean="0">
              <a:solidFill>
                <a:srgbClr val="000000"/>
              </a:solidFill>
            </a:endParaRPr>
          </a:p>
        </p:txBody>
      </p:sp>
      <p:sp>
        <p:nvSpPr>
          <p:cNvPr id="474118" name="Rectangle 2"/>
          <p:cNvSpPr>
            <a:spLocks noChangeArrowheads="1" noTextEdit="1"/>
          </p:cNvSpPr>
          <p:nvPr>
            <p:ph type="sldImg" idx="6"/>
          </p:nvPr>
        </p:nvSpPr>
        <p:spPr/>
      </p:sp>
      <p:sp>
        <p:nvSpPr>
          <p:cNvPr id="474119"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75138"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75139" name="Rectangle 3"/>
          <p:cNvSpPr>
            <a:spLocks noGrp="1" noChangeArrowheads="1"/>
          </p:cNvSpPr>
          <p:nvPr>
            <p:ph type="dt" sz="quarter" idx="1"/>
          </p:nvPr>
        </p:nvSpPr>
        <p:spPr>
          <a:noFill/>
        </p:spPr>
        <p:txBody>
          <a:bodyPr/>
          <a:lstStyle/>
          <a:p>
            <a:fld id="{74128B33-B312-4A75-A3D3-2EF17ACF84F4}" type="datetime3">
              <a:rPr lang="en-AU" smtClean="0">
                <a:solidFill>
                  <a:srgbClr val="000000"/>
                </a:solidFill>
              </a:rPr>
              <a:t>24 November 2019</a:t>
            </a:fld>
            <a:endParaRPr lang="en-AU" smtClean="0">
              <a:solidFill>
                <a:srgbClr val="000000"/>
              </a:solidFill>
            </a:endParaRPr>
          </a:p>
        </p:txBody>
      </p:sp>
      <p:sp>
        <p:nvSpPr>
          <p:cNvPr id="475140"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75141" name="Rectangle 7"/>
          <p:cNvSpPr>
            <a:spLocks noGrp="1" noChangeArrowheads="1"/>
          </p:cNvSpPr>
          <p:nvPr>
            <p:ph type="sldNum" sz="quarter" idx="5"/>
          </p:nvPr>
        </p:nvSpPr>
        <p:spPr>
          <a:noFill/>
        </p:spPr>
        <p:txBody>
          <a:bodyPr/>
          <a:lstStyle/>
          <a:p>
            <a:fld id="{EABCEB80-FE68-4BED-8D0B-6123657F2DA9}" type="slidenum">
              <a:rPr lang="en-AU" smtClean="0">
                <a:solidFill>
                  <a:srgbClr val="000000"/>
                </a:solidFill>
              </a:rPr>
              <a:t>143</a:t>
            </a:fld>
            <a:endParaRPr lang="en-AU" smtClean="0">
              <a:solidFill>
                <a:srgbClr val="000000"/>
              </a:solidFill>
            </a:endParaRPr>
          </a:p>
        </p:txBody>
      </p:sp>
      <p:sp>
        <p:nvSpPr>
          <p:cNvPr id="475142" name="Rectangle 2"/>
          <p:cNvSpPr>
            <a:spLocks noChangeArrowheads="1" noTextEdit="1"/>
          </p:cNvSpPr>
          <p:nvPr>
            <p:ph type="sldImg" idx="6"/>
          </p:nvPr>
        </p:nvSpPr>
        <p:spPr/>
      </p:sp>
      <p:sp>
        <p:nvSpPr>
          <p:cNvPr id="475143"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76162"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76163" name="Rectangle 3"/>
          <p:cNvSpPr>
            <a:spLocks noGrp="1" noChangeArrowheads="1"/>
          </p:cNvSpPr>
          <p:nvPr>
            <p:ph type="dt" sz="quarter" idx="1"/>
          </p:nvPr>
        </p:nvSpPr>
        <p:spPr>
          <a:noFill/>
        </p:spPr>
        <p:txBody>
          <a:bodyPr/>
          <a:lstStyle/>
          <a:p>
            <a:fld id="{022DC63F-26B3-4396-A2D1-AABEEEC2DCF6}" type="datetime3">
              <a:rPr lang="en-AU" smtClean="0">
                <a:solidFill>
                  <a:srgbClr val="000000"/>
                </a:solidFill>
              </a:rPr>
              <a:t>24 November 2019</a:t>
            </a:fld>
            <a:endParaRPr lang="en-AU" smtClean="0">
              <a:solidFill>
                <a:srgbClr val="000000"/>
              </a:solidFill>
            </a:endParaRPr>
          </a:p>
        </p:txBody>
      </p:sp>
      <p:sp>
        <p:nvSpPr>
          <p:cNvPr id="476164"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76165" name="Rectangle 7"/>
          <p:cNvSpPr>
            <a:spLocks noGrp="1" noChangeArrowheads="1"/>
          </p:cNvSpPr>
          <p:nvPr>
            <p:ph type="sldNum" sz="quarter" idx="5"/>
          </p:nvPr>
        </p:nvSpPr>
        <p:spPr>
          <a:noFill/>
        </p:spPr>
        <p:txBody>
          <a:bodyPr/>
          <a:lstStyle/>
          <a:p>
            <a:fld id="{15C05B95-7DB1-43CE-A0E2-67D3FB5AC4BF}" type="slidenum">
              <a:rPr lang="en-AU" smtClean="0">
                <a:solidFill>
                  <a:srgbClr val="000000"/>
                </a:solidFill>
              </a:rPr>
              <a:t>144</a:t>
            </a:fld>
            <a:endParaRPr lang="en-AU" smtClean="0">
              <a:solidFill>
                <a:srgbClr val="000000"/>
              </a:solidFill>
            </a:endParaRPr>
          </a:p>
        </p:txBody>
      </p:sp>
      <p:sp>
        <p:nvSpPr>
          <p:cNvPr id="476166" name="Rectangle 2"/>
          <p:cNvSpPr>
            <a:spLocks noChangeArrowheads="1" noTextEdit="1"/>
          </p:cNvSpPr>
          <p:nvPr>
            <p:ph type="sldImg" idx="6"/>
          </p:nvPr>
        </p:nvSpPr>
        <p:spPr/>
      </p:sp>
      <p:sp>
        <p:nvSpPr>
          <p:cNvPr id="476167"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77186"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77187" name="Rectangle 3"/>
          <p:cNvSpPr>
            <a:spLocks noGrp="1" noChangeArrowheads="1"/>
          </p:cNvSpPr>
          <p:nvPr>
            <p:ph type="dt" sz="quarter" idx="1"/>
          </p:nvPr>
        </p:nvSpPr>
        <p:spPr>
          <a:noFill/>
        </p:spPr>
        <p:txBody>
          <a:bodyPr/>
          <a:lstStyle/>
          <a:p>
            <a:fld id="{1D2D4BDC-23A1-4377-8CF0-B09CC5D1FFD9}" type="datetime3">
              <a:rPr lang="en-AU" smtClean="0">
                <a:solidFill>
                  <a:srgbClr val="000000"/>
                </a:solidFill>
              </a:rPr>
              <a:t>24 November 2019</a:t>
            </a:fld>
            <a:endParaRPr lang="en-AU" smtClean="0">
              <a:solidFill>
                <a:srgbClr val="000000"/>
              </a:solidFill>
            </a:endParaRPr>
          </a:p>
        </p:txBody>
      </p:sp>
      <p:sp>
        <p:nvSpPr>
          <p:cNvPr id="477188"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77189" name="Rectangle 7"/>
          <p:cNvSpPr>
            <a:spLocks noGrp="1" noChangeArrowheads="1"/>
          </p:cNvSpPr>
          <p:nvPr>
            <p:ph type="sldNum" sz="quarter" idx="5"/>
          </p:nvPr>
        </p:nvSpPr>
        <p:spPr>
          <a:noFill/>
        </p:spPr>
        <p:txBody>
          <a:bodyPr/>
          <a:lstStyle/>
          <a:p>
            <a:fld id="{90BF9EEB-10E1-42F9-B365-028A6F8E9B21}" type="slidenum">
              <a:rPr lang="en-AU" smtClean="0">
                <a:solidFill>
                  <a:srgbClr val="000000"/>
                </a:solidFill>
              </a:rPr>
              <a:t>145</a:t>
            </a:fld>
            <a:endParaRPr lang="en-AU" smtClean="0">
              <a:solidFill>
                <a:srgbClr val="000000"/>
              </a:solidFill>
            </a:endParaRPr>
          </a:p>
        </p:txBody>
      </p:sp>
      <p:sp>
        <p:nvSpPr>
          <p:cNvPr id="477190" name="Rectangle 2"/>
          <p:cNvSpPr>
            <a:spLocks noChangeArrowheads="1" noTextEdit="1"/>
          </p:cNvSpPr>
          <p:nvPr>
            <p:ph type="sldImg" idx="6"/>
          </p:nvPr>
        </p:nvSpPr>
        <p:spPr/>
      </p:sp>
      <p:sp>
        <p:nvSpPr>
          <p:cNvPr id="477191"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78210"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78211" name="Rectangle 3"/>
          <p:cNvSpPr>
            <a:spLocks noGrp="1" noChangeArrowheads="1"/>
          </p:cNvSpPr>
          <p:nvPr>
            <p:ph type="dt" sz="quarter" idx="1"/>
          </p:nvPr>
        </p:nvSpPr>
        <p:spPr>
          <a:noFill/>
        </p:spPr>
        <p:txBody>
          <a:bodyPr/>
          <a:lstStyle/>
          <a:p>
            <a:fld id="{789BA2A8-F09A-40CD-93D2-E92BBACF2969}" type="datetime3">
              <a:rPr lang="en-AU" smtClean="0">
                <a:solidFill>
                  <a:srgbClr val="000000"/>
                </a:solidFill>
              </a:rPr>
              <a:t>24 November 2019</a:t>
            </a:fld>
            <a:endParaRPr lang="en-AU" smtClean="0">
              <a:solidFill>
                <a:srgbClr val="000000"/>
              </a:solidFill>
            </a:endParaRPr>
          </a:p>
        </p:txBody>
      </p:sp>
      <p:sp>
        <p:nvSpPr>
          <p:cNvPr id="478212"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78213" name="Rectangle 7"/>
          <p:cNvSpPr>
            <a:spLocks noGrp="1" noChangeArrowheads="1"/>
          </p:cNvSpPr>
          <p:nvPr>
            <p:ph type="sldNum" sz="quarter" idx="5"/>
          </p:nvPr>
        </p:nvSpPr>
        <p:spPr>
          <a:noFill/>
        </p:spPr>
        <p:txBody>
          <a:bodyPr/>
          <a:lstStyle/>
          <a:p>
            <a:fld id="{876EBDEE-6A03-4E60-975E-1268B59D586E}" type="slidenum">
              <a:rPr lang="en-AU" smtClean="0">
                <a:solidFill>
                  <a:srgbClr val="000000"/>
                </a:solidFill>
              </a:rPr>
              <a:t>146</a:t>
            </a:fld>
            <a:endParaRPr lang="en-AU" smtClean="0">
              <a:solidFill>
                <a:srgbClr val="000000"/>
              </a:solidFill>
            </a:endParaRPr>
          </a:p>
        </p:txBody>
      </p:sp>
      <p:sp>
        <p:nvSpPr>
          <p:cNvPr id="478214" name="Rectangle 2"/>
          <p:cNvSpPr>
            <a:spLocks noChangeArrowheads="1" noTextEdit="1"/>
          </p:cNvSpPr>
          <p:nvPr>
            <p:ph type="sldImg" idx="6"/>
          </p:nvPr>
        </p:nvSpPr>
        <p:spPr/>
      </p:sp>
      <p:sp>
        <p:nvSpPr>
          <p:cNvPr id="478215"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79234"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79235" name="Rectangle 3"/>
          <p:cNvSpPr>
            <a:spLocks noGrp="1" noChangeArrowheads="1"/>
          </p:cNvSpPr>
          <p:nvPr>
            <p:ph type="dt" sz="quarter" idx="1"/>
          </p:nvPr>
        </p:nvSpPr>
        <p:spPr>
          <a:noFill/>
        </p:spPr>
        <p:txBody>
          <a:bodyPr/>
          <a:lstStyle/>
          <a:p>
            <a:fld id="{C0E31985-5FD4-4EE6-A114-79F5B41CC442}" type="datetime3">
              <a:rPr lang="en-AU" smtClean="0">
                <a:solidFill>
                  <a:srgbClr val="000000"/>
                </a:solidFill>
              </a:rPr>
              <a:t>24 November 2019</a:t>
            </a:fld>
            <a:endParaRPr lang="en-AU" smtClean="0">
              <a:solidFill>
                <a:srgbClr val="000000"/>
              </a:solidFill>
            </a:endParaRPr>
          </a:p>
        </p:txBody>
      </p:sp>
      <p:sp>
        <p:nvSpPr>
          <p:cNvPr id="479236"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79237" name="Rectangle 7"/>
          <p:cNvSpPr>
            <a:spLocks noGrp="1" noChangeArrowheads="1"/>
          </p:cNvSpPr>
          <p:nvPr>
            <p:ph type="sldNum" sz="quarter" idx="5"/>
          </p:nvPr>
        </p:nvSpPr>
        <p:spPr>
          <a:noFill/>
        </p:spPr>
        <p:txBody>
          <a:bodyPr/>
          <a:lstStyle/>
          <a:p>
            <a:fld id="{A6093C35-821D-4BF9-9D4E-9EE19838821C}" type="slidenum">
              <a:rPr lang="en-AU" smtClean="0">
                <a:solidFill>
                  <a:srgbClr val="000000"/>
                </a:solidFill>
              </a:rPr>
              <a:t>147</a:t>
            </a:fld>
            <a:endParaRPr lang="en-AU" smtClean="0">
              <a:solidFill>
                <a:srgbClr val="000000"/>
              </a:solidFill>
            </a:endParaRPr>
          </a:p>
        </p:txBody>
      </p:sp>
      <p:sp>
        <p:nvSpPr>
          <p:cNvPr id="479238" name="Rectangle 2"/>
          <p:cNvSpPr>
            <a:spLocks noChangeArrowheads="1" noTextEdit="1"/>
          </p:cNvSpPr>
          <p:nvPr>
            <p:ph type="sldImg" idx="6"/>
          </p:nvPr>
        </p:nvSpPr>
        <p:spPr/>
      </p:sp>
      <p:sp>
        <p:nvSpPr>
          <p:cNvPr id="479239"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80258"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80259" name="Rectangle 3"/>
          <p:cNvSpPr>
            <a:spLocks noGrp="1" noChangeArrowheads="1"/>
          </p:cNvSpPr>
          <p:nvPr>
            <p:ph type="dt" sz="quarter" idx="1"/>
          </p:nvPr>
        </p:nvSpPr>
        <p:spPr>
          <a:noFill/>
        </p:spPr>
        <p:txBody>
          <a:bodyPr/>
          <a:lstStyle/>
          <a:p>
            <a:fld id="{BA54E4CD-F6D0-4295-A080-E3E46135B57B}" type="datetime3">
              <a:rPr lang="en-AU" smtClean="0">
                <a:solidFill>
                  <a:srgbClr val="000000"/>
                </a:solidFill>
              </a:rPr>
              <a:t>24 November 2019</a:t>
            </a:fld>
            <a:endParaRPr lang="en-AU" smtClean="0">
              <a:solidFill>
                <a:srgbClr val="000000"/>
              </a:solidFill>
            </a:endParaRPr>
          </a:p>
        </p:txBody>
      </p:sp>
      <p:sp>
        <p:nvSpPr>
          <p:cNvPr id="480260"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80261" name="Rectangle 7"/>
          <p:cNvSpPr>
            <a:spLocks noGrp="1" noChangeArrowheads="1"/>
          </p:cNvSpPr>
          <p:nvPr>
            <p:ph type="sldNum" sz="quarter" idx="5"/>
          </p:nvPr>
        </p:nvSpPr>
        <p:spPr>
          <a:noFill/>
        </p:spPr>
        <p:txBody>
          <a:bodyPr/>
          <a:lstStyle/>
          <a:p>
            <a:fld id="{ECF25445-C8F2-4031-AD02-ED0E30F9C073}" type="slidenum">
              <a:rPr lang="en-AU" smtClean="0">
                <a:solidFill>
                  <a:srgbClr val="000000"/>
                </a:solidFill>
              </a:rPr>
              <a:t>148</a:t>
            </a:fld>
            <a:endParaRPr lang="en-AU" smtClean="0">
              <a:solidFill>
                <a:srgbClr val="000000"/>
              </a:solidFill>
            </a:endParaRPr>
          </a:p>
        </p:txBody>
      </p:sp>
      <p:sp>
        <p:nvSpPr>
          <p:cNvPr id="480262" name="Rectangle 2"/>
          <p:cNvSpPr>
            <a:spLocks noChangeArrowheads="1" noTextEdit="1"/>
          </p:cNvSpPr>
          <p:nvPr>
            <p:ph type="sldImg" idx="6"/>
          </p:nvPr>
        </p:nvSpPr>
        <p:spPr/>
      </p:sp>
      <p:sp>
        <p:nvSpPr>
          <p:cNvPr id="480263"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81282"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81283" name="Rectangle 3"/>
          <p:cNvSpPr>
            <a:spLocks noGrp="1" noChangeArrowheads="1"/>
          </p:cNvSpPr>
          <p:nvPr>
            <p:ph type="dt" sz="quarter" idx="1"/>
          </p:nvPr>
        </p:nvSpPr>
        <p:spPr>
          <a:noFill/>
        </p:spPr>
        <p:txBody>
          <a:bodyPr/>
          <a:lstStyle/>
          <a:p>
            <a:fld id="{4A20B07B-5318-4EDD-AB20-E81F12B46269}" type="datetime3">
              <a:rPr lang="en-AU" smtClean="0">
                <a:solidFill>
                  <a:srgbClr val="000000"/>
                </a:solidFill>
              </a:rPr>
              <a:t>24 November 2019</a:t>
            </a:fld>
            <a:endParaRPr lang="en-AU" smtClean="0">
              <a:solidFill>
                <a:srgbClr val="000000"/>
              </a:solidFill>
            </a:endParaRPr>
          </a:p>
        </p:txBody>
      </p:sp>
      <p:sp>
        <p:nvSpPr>
          <p:cNvPr id="481284"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81285" name="Rectangle 7"/>
          <p:cNvSpPr>
            <a:spLocks noGrp="1" noChangeArrowheads="1"/>
          </p:cNvSpPr>
          <p:nvPr>
            <p:ph type="sldNum" sz="quarter" idx="5"/>
          </p:nvPr>
        </p:nvSpPr>
        <p:spPr>
          <a:noFill/>
        </p:spPr>
        <p:txBody>
          <a:bodyPr/>
          <a:lstStyle/>
          <a:p>
            <a:fld id="{79971F41-F392-4B80-8025-F38AAB8360C2}" type="slidenum">
              <a:rPr lang="en-AU" smtClean="0">
                <a:solidFill>
                  <a:srgbClr val="000000"/>
                </a:solidFill>
              </a:rPr>
              <a:t>149</a:t>
            </a:fld>
            <a:endParaRPr lang="en-AU" smtClean="0">
              <a:solidFill>
                <a:srgbClr val="000000"/>
              </a:solidFill>
            </a:endParaRPr>
          </a:p>
        </p:txBody>
      </p:sp>
      <p:sp>
        <p:nvSpPr>
          <p:cNvPr id="481286" name="Rectangle 2"/>
          <p:cNvSpPr>
            <a:spLocks noChangeArrowheads="1" noTextEdit="1"/>
          </p:cNvSpPr>
          <p:nvPr>
            <p:ph type="sldImg" idx="6"/>
          </p:nvPr>
        </p:nvSpPr>
        <p:spPr/>
      </p:sp>
      <p:sp>
        <p:nvSpPr>
          <p:cNvPr id="481287"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82306"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82307" name="Rectangle 3"/>
          <p:cNvSpPr>
            <a:spLocks noGrp="1" noChangeArrowheads="1"/>
          </p:cNvSpPr>
          <p:nvPr>
            <p:ph type="dt" sz="quarter" idx="1"/>
          </p:nvPr>
        </p:nvSpPr>
        <p:spPr>
          <a:noFill/>
        </p:spPr>
        <p:txBody>
          <a:bodyPr/>
          <a:lstStyle/>
          <a:p>
            <a:fld id="{32E76F09-1603-487A-A8B0-3474CCF8EF5C}" type="datetime3">
              <a:rPr lang="en-AU" smtClean="0">
                <a:solidFill>
                  <a:srgbClr val="000000"/>
                </a:solidFill>
              </a:rPr>
              <a:t>24 November 2019</a:t>
            </a:fld>
            <a:endParaRPr lang="en-AU" smtClean="0">
              <a:solidFill>
                <a:srgbClr val="000000"/>
              </a:solidFill>
            </a:endParaRPr>
          </a:p>
        </p:txBody>
      </p:sp>
      <p:sp>
        <p:nvSpPr>
          <p:cNvPr id="482308"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82309" name="Rectangle 7"/>
          <p:cNvSpPr>
            <a:spLocks noGrp="1" noChangeArrowheads="1"/>
          </p:cNvSpPr>
          <p:nvPr>
            <p:ph type="sldNum" sz="quarter" idx="5"/>
          </p:nvPr>
        </p:nvSpPr>
        <p:spPr>
          <a:noFill/>
        </p:spPr>
        <p:txBody>
          <a:bodyPr/>
          <a:lstStyle/>
          <a:p>
            <a:fld id="{27CFCBB7-D3FD-4FEB-81D9-F6021B7AEA7D}" type="slidenum">
              <a:rPr lang="en-AU" smtClean="0">
                <a:solidFill>
                  <a:srgbClr val="000000"/>
                </a:solidFill>
              </a:rPr>
              <a:t>150</a:t>
            </a:fld>
            <a:endParaRPr lang="en-AU" smtClean="0">
              <a:solidFill>
                <a:srgbClr val="000000"/>
              </a:solidFill>
            </a:endParaRPr>
          </a:p>
        </p:txBody>
      </p:sp>
      <p:sp>
        <p:nvSpPr>
          <p:cNvPr id="482310" name="Rectangle 2"/>
          <p:cNvSpPr>
            <a:spLocks noChangeArrowheads="1" noTextEdit="1"/>
          </p:cNvSpPr>
          <p:nvPr>
            <p:ph type="sldImg" idx="6"/>
          </p:nvPr>
        </p:nvSpPr>
        <p:spPr/>
      </p:sp>
      <p:sp>
        <p:nvSpPr>
          <p:cNvPr id="482311"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71714"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371715" name="Rectangle 3"/>
          <p:cNvSpPr>
            <a:spLocks noGrp="1" noChangeArrowheads="1"/>
          </p:cNvSpPr>
          <p:nvPr>
            <p:ph type="dt" sz="quarter" idx="1"/>
          </p:nvPr>
        </p:nvSpPr>
        <p:spPr>
          <a:noFill/>
        </p:spPr>
        <p:txBody>
          <a:bodyPr/>
          <a:lstStyle/>
          <a:p>
            <a:fld id="{F525CB5D-5CFC-4DB2-B795-9A5A5EFD1C51}" type="datetime3">
              <a:rPr lang="en-AU" smtClean="0">
                <a:solidFill>
                  <a:srgbClr val="000000"/>
                </a:solidFill>
              </a:rPr>
              <a:t>24 November 2019</a:t>
            </a:fld>
            <a:endParaRPr lang="en-AU" smtClean="0">
              <a:solidFill>
                <a:srgbClr val="000000"/>
              </a:solidFill>
            </a:endParaRPr>
          </a:p>
        </p:txBody>
      </p:sp>
      <p:sp>
        <p:nvSpPr>
          <p:cNvPr id="371716"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371717" name="Rectangle 7"/>
          <p:cNvSpPr>
            <a:spLocks noGrp="1" noChangeArrowheads="1"/>
          </p:cNvSpPr>
          <p:nvPr>
            <p:ph type="sldNum" sz="quarter" idx="5"/>
          </p:nvPr>
        </p:nvSpPr>
        <p:spPr>
          <a:noFill/>
        </p:spPr>
        <p:txBody>
          <a:bodyPr/>
          <a:lstStyle/>
          <a:p>
            <a:fld id="{FC66FDE2-19CC-4A41-8E7E-17BAEF6A2499}" type="slidenum">
              <a:rPr lang="en-AU" smtClean="0">
                <a:solidFill>
                  <a:srgbClr val="000000"/>
                </a:solidFill>
              </a:rPr>
              <a:t>26</a:t>
            </a:fld>
            <a:endParaRPr lang="en-AU" smtClean="0">
              <a:solidFill>
                <a:srgbClr val="000000"/>
              </a:solidFill>
            </a:endParaRPr>
          </a:p>
        </p:txBody>
      </p:sp>
      <p:sp>
        <p:nvSpPr>
          <p:cNvPr id="371718" name="Rectangle 2"/>
          <p:cNvSpPr>
            <a:spLocks noChangeArrowheads="1" noTextEdit="1"/>
          </p:cNvSpPr>
          <p:nvPr>
            <p:ph type="sldImg" idx="6"/>
          </p:nvPr>
        </p:nvSpPr>
        <p:spPr/>
      </p:sp>
      <p:sp>
        <p:nvSpPr>
          <p:cNvPr id="371719"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517122"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517123" name="Rectangle 3"/>
          <p:cNvSpPr>
            <a:spLocks noGrp="1" noChangeArrowheads="1"/>
          </p:cNvSpPr>
          <p:nvPr>
            <p:ph type="dt" sz="quarter" idx="1"/>
          </p:nvPr>
        </p:nvSpPr>
        <p:spPr>
          <a:noFill/>
        </p:spPr>
        <p:txBody>
          <a:bodyPr/>
          <a:lstStyle/>
          <a:p>
            <a:fld id="{59E5BBD5-82A0-4FEF-BA01-8FCEBA98C269}" type="datetime3">
              <a:rPr lang="en-AU" smtClean="0">
                <a:solidFill>
                  <a:srgbClr val="000000"/>
                </a:solidFill>
              </a:rPr>
              <a:t>24 November 2019</a:t>
            </a:fld>
            <a:endParaRPr lang="en-AU" smtClean="0">
              <a:solidFill>
                <a:srgbClr val="000000"/>
              </a:solidFill>
            </a:endParaRPr>
          </a:p>
        </p:txBody>
      </p:sp>
      <p:sp>
        <p:nvSpPr>
          <p:cNvPr id="517124"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517125" name="Rectangle 7"/>
          <p:cNvSpPr>
            <a:spLocks noGrp="1" noChangeArrowheads="1"/>
          </p:cNvSpPr>
          <p:nvPr>
            <p:ph type="sldNum" sz="quarter" idx="5"/>
          </p:nvPr>
        </p:nvSpPr>
        <p:spPr>
          <a:noFill/>
        </p:spPr>
        <p:txBody>
          <a:bodyPr/>
          <a:lstStyle/>
          <a:p>
            <a:fld id="{01E11A77-4148-4754-A85D-CAC3715B602F}" type="slidenum">
              <a:rPr lang="en-AU" smtClean="0">
                <a:solidFill>
                  <a:srgbClr val="000000"/>
                </a:solidFill>
              </a:rPr>
              <a:t>159</a:t>
            </a:fld>
            <a:endParaRPr lang="en-AU" smtClean="0">
              <a:solidFill>
                <a:srgbClr val="000000"/>
              </a:solidFill>
            </a:endParaRPr>
          </a:p>
        </p:txBody>
      </p:sp>
      <p:sp>
        <p:nvSpPr>
          <p:cNvPr id="517126" name="Rectangle 2"/>
          <p:cNvSpPr>
            <a:spLocks noChangeArrowheads="1" noTextEdit="1"/>
          </p:cNvSpPr>
          <p:nvPr>
            <p:ph type="sldImg" idx="6"/>
          </p:nvPr>
        </p:nvSpPr>
        <p:spPr/>
      </p:sp>
      <p:sp>
        <p:nvSpPr>
          <p:cNvPr id="517127"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518146"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518147" name="Rectangle 3"/>
          <p:cNvSpPr>
            <a:spLocks noGrp="1" noChangeArrowheads="1"/>
          </p:cNvSpPr>
          <p:nvPr>
            <p:ph type="dt" sz="quarter" idx="1"/>
          </p:nvPr>
        </p:nvSpPr>
        <p:spPr>
          <a:noFill/>
        </p:spPr>
        <p:txBody>
          <a:bodyPr/>
          <a:lstStyle/>
          <a:p>
            <a:fld id="{494AE6FD-5C3C-4E98-B677-23548D09277D}" type="datetime3">
              <a:rPr lang="en-AU" smtClean="0">
                <a:solidFill>
                  <a:srgbClr val="000000"/>
                </a:solidFill>
              </a:rPr>
              <a:t>24 November 2019</a:t>
            </a:fld>
            <a:endParaRPr lang="en-AU" smtClean="0">
              <a:solidFill>
                <a:srgbClr val="000000"/>
              </a:solidFill>
            </a:endParaRPr>
          </a:p>
        </p:txBody>
      </p:sp>
      <p:sp>
        <p:nvSpPr>
          <p:cNvPr id="518148"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518149" name="Rectangle 7"/>
          <p:cNvSpPr>
            <a:spLocks noGrp="1" noChangeArrowheads="1"/>
          </p:cNvSpPr>
          <p:nvPr>
            <p:ph type="sldNum" sz="quarter" idx="5"/>
          </p:nvPr>
        </p:nvSpPr>
        <p:spPr>
          <a:noFill/>
        </p:spPr>
        <p:txBody>
          <a:bodyPr/>
          <a:lstStyle/>
          <a:p>
            <a:fld id="{610C722C-7FBA-4E95-8722-A108E2D8EFA2}" type="slidenum">
              <a:rPr lang="en-AU" smtClean="0">
                <a:solidFill>
                  <a:srgbClr val="000000"/>
                </a:solidFill>
              </a:rPr>
              <a:t>160</a:t>
            </a:fld>
            <a:endParaRPr lang="en-AU" smtClean="0">
              <a:solidFill>
                <a:srgbClr val="000000"/>
              </a:solidFill>
            </a:endParaRPr>
          </a:p>
        </p:txBody>
      </p:sp>
      <p:sp>
        <p:nvSpPr>
          <p:cNvPr id="518150" name="Rectangle 2"/>
          <p:cNvSpPr>
            <a:spLocks noChangeArrowheads="1" noTextEdit="1"/>
          </p:cNvSpPr>
          <p:nvPr>
            <p:ph type="sldImg" idx="6"/>
          </p:nvPr>
        </p:nvSpPr>
        <p:spPr/>
      </p:sp>
      <p:sp>
        <p:nvSpPr>
          <p:cNvPr id="518151"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519170"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519171" name="Rectangle 3"/>
          <p:cNvSpPr>
            <a:spLocks noGrp="1" noChangeArrowheads="1"/>
          </p:cNvSpPr>
          <p:nvPr>
            <p:ph type="dt" sz="quarter" idx="1"/>
          </p:nvPr>
        </p:nvSpPr>
        <p:spPr>
          <a:noFill/>
        </p:spPr>
        <p:txBody>
          <a:bodyPr/>
          <a:lstStyle/>
          <a:p>
            <a:fld id="{79E83F2E-52DC-48B3-BFA8-6E1A5972196B}" type="datetime3">
              <a:rPr lang="en-AU" smtClean="0">
                <a:solidFill>
                  <a:srgbClr val="000000"/>
                </a:solidFill>
              </a:rPr>
              <a:t>24 November 2019</a:t>
            </a:fld>
            <a:endParaRPr lang="en-AU" smtClean="0">
              <a:solidFill>
                <a:srgbClr val="000000"/>
              </a:solidFill>
            </a:endParaRPr>
          </a:p>
        </p:txBody>
      </p:sp>
      <p:sp>
        <p:nvSpPr>
          <p:cNvPr id="519172"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519173" name="Rectangle 7"/>
          <p:cNvSpPr>
            <a:spLocks noGrp="1" noChangeArrowheads="1"/>
          </p:cNvSpPr>
          <p:nvPr>
            <p:ph type="sldNum" sz="quarter" idx="5"/>
          </p:nvPr>
        </p:nvSpPr>
        <p:spPr>
          <a:noFill/>
        </p:spPr>
        <p:txBody>
          <a:bodyPr/>
          <a:lstStyle/>
          <a:p>
            <a:fld id="{04AE1DF0-9D39-4C4B-9C5D-032949797521}" type="slidenum">
              <a:rPr lang="en-AU" smtClean="0">
                <a:solidFill>
                  <a:srgbClr val="000000"/>
                </a:solidFill>
              </a:rPr>
              <a:t>161</a:t>
            </a:fld>
            <a:endParaRPr lang="en-AU" smtClean="0">
              <a:solidFill>
                <a:srgbClr val="000000"/>
              </a:solidFill>
            </a:endParaRPr>
          </a:p>
        </p:txBody>
      </p:sp>
      <p:sp>
        <p:nvSpPr>
          <p:cNvPr id="519174" name="Rectangle 2"/>
          <p:cNvSpPr>
            <a:spLocks noChangeArrowheads="1" noTextEdit="1"/>
          </p:cNvSpPr>
          <p:nvPr>
            <p:ph type="sldImg" idx="6"/>
          </p:nvPr>
        </p:nvSpPr>
        <p:spPr/>
      </p:sp>
      <p:sp>
        <p:nvSpPr>
          <p:cNvPr id="519175"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72738" name="Rectangle 2"/>
          <p:cNvSpPr>
            <a:spLocks noGrp="1" noChangeArrowheads="1"/>
          </p:cNvSpPr>
          <p:nvPr>
            <p:ph type="hdr" sz="quarter"/>
          </p:nvPr>
        </p:nvSpPr>
        <p:spPr>
          <a:noFill/>
        </p:spPr>
        <p:txBody>
          <a:bodyPr/>
          <a:lstStyle/>
          <a:p>
            <a:r>
              <a:rPr lang="en-AU" smtClean="0"/>
              <a:t>Morgan Kaufmann Publishers</a:t>
            </a:r>
          </a:p>
        </p:txBody>
      </p:sp>
      <p:sp>
        <p:nvSpPr>
          <p:cNvPr id="372739" name="Rectangle 3"/>
          <p:cNvSpPr>
            <a:spLocks noGrp="1" noChangeArrowheads="1"/>
          </p:cNvSpPr>
          <p:nvPr>
            <p:ph type="dt" sz="quarter" idx="1"/>
          </p:nvPr>
        </p:nvSpPr>
        <p:spPr>
          <a:noFill/>
        </p:spPr>
        <p:txBody>
          <a:bodyPr/>
          <a:lstStyle/>
          <a:p>
            <a:fld id="{7532A9AB-8803-4B19-9FC9-C4CABCCCE1AA}" type="datetime3">
              <a:rPr lang="en-AU" smtClean="0"/>
              <a:t>24 November 2019</a:t>
            </a:fld>
            <a:endParaRPr lang="en-AU" smtClean="0"/>
          </a:p>
        </p:txBody>
      </p:sp>
      <p:sp>
        <p:nvSpPr>
          <p:cNvPr id="372740" name="Rectangle 6"/>
          <p:cNvSpPr>
            <a:spLocks noGrp="1" noChangeArrowheads="1"/>
          </p:cNvSpPr>
          <p:nvPr>
            <p:ph type="ftr" sz="quarter" idx="4"/>
          </p:nvPr>
        </p:nvSpPr>
        <p:spPr>
          <a:noFill/>
        </p:spPr>
        <p:txBody>
          <a:bodyPr/>
          <a:lstStyle/>
          <a:p>
            <a:r>
              <a:rPr lang="en-AU" smtClean="0"/>
              <a:t>Chapter 4 — The Processor</a:t>
            </a:r>
          </a:p>
        </p:txBody>
      </p:sp>
      <p:sp>
        <p:nvSpPr>
          <p:cNvPr id="372741" name="Rectangle 7"/>
          <p:cNvSpPr>
            <a:spLocks noGrp="1" noChangeArrowheads="1"/>
          </p:cNvSpPr>
          <p:nvPr>
            <p:ph type="sldNum" sz="quarter" idx="5"/>
          </p:nvPr>
        </p:nvSpPr>
        <p:spPr>
          <a:noFill/>
        </p:spPr>
        <p:txBody>
          <a:bodyPr/>
          <a:lstStyle/>
          <a:p>
            <a:fld id="{18B3ADE6-CEE6-4775-AF95-E006BDDE981F}" type="slidenum">
              <a:rPr lang="en-AU" smtClean="0"/>
              <a:t>27</a:t>
            </a:fld>
            <a:endParaRPr lang="en-AU" smtClean="0"/>
          </a:p>
        </p:txBody>
      </p:sp>
      <p:sp>
        <p:nvSpPr>
          <p:cNvPr id="372742" name="Rectangle 2"/>
          <p:cNvSpPr>
            <a:spLocks noChangeArrowheads="1" noTextEdit="1"/>
          </p:cNvSpPr>
          <p:nvPr>
            <p:ph type="sldImg" idx="6"/>
          </p:nvPr>
        </p:nvSpPr>
        <p:spPr/>
      </p:sp>
      <p:sp>
        <p:nvSpPr>
          <p:cNvPr id="372743"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73762" name="Rectangle 2"/>
          <p:cNvSpPr>
            <a:spLocks noGrp="1" noChangeArrowheads="1"/>
          </p:cNvSpPr>
          <p:nvPr>
            <p:ph type="hdr" sz="quarter"/>
          </p:nvPr>
        </p:nvSpPr>
        <p:spPr>
          <a:noFill/>
        </p:spPr>
        <p:txBody>
          <a:bodyPr/>
          <a:lstStyle/>
          <a:p>
            <a:r>
              <a:rPr lang="en-AU" smtClean="0"/>
              <a:t>Morgan Kaufmann Publishers</a:t>
            </a:r>
          </a:p>
        </p:txBody>
      </p:sp>
      <p:sp>
        <p:nvSpPr>
          <p:cNvPr id="373763" name="Rectangle 3"/>
          <p:cNvSpPr>
            <a:spLocks noGrp="1" noChangeArrowheads="1"/>
          </p:cNvSpPr>
          <p:nvPr>
            <p:ph type="dt" sz="quarter" idx="1"/>
          </p:nvPr>
        </p:nvSpPr>
        <p:spPr>
          <a:noFill/>
        </p:spPr>
        <p:txBody>
          <a:bodyPr/>
          <a:lstStyle/>
          <a:p>
            <a:fld id="{22D993EF-C13A-48E8-A119-4A7582AA24F4}" type="datetime3">
              <a:rPr lang="en-AU" smtClean="0"/>
              <a:t>24 November 2019</a:t>
            </a:fld>
            <a:endParaRPr lang="en-AU" smtClean="0"/>
          </a:p>
        </p:txBody>
      </p:sp>
      <p:sp>
        <p:nvSpPr>
          <p:cNvPr id="373764" name="Rectangle 6"/>
          <p:cNvSpPr>
            <a:spLocks noGrp="1" noChangeArrowheads="1"/>
          </p:cNvSpPr>
          <p:nvPr>
            <p:ph type="ftr" sz="quarter" idx="4"/>
          </p:nvPr>
        </p:nvSpPr>
        <p:spPr>
          <a:noFill/>
        </p:spPr>
        <p:txBody>
          <a:bodyPr/>
          <a:lstStyle/>
          <a:p>
            <a:r>
              <a:rPr lang="en-AU" smtClean="0"/>
              <a:t>Chapter 4 — The Processor</a:t>
            </a:r>
          </a:p>
        </p:txBody>
      </p:sp>
      <p:sp>
        <p:nvSpPr>
          <p:cNvPr id="373765" name="Rectangle 7"/>
          <p:cNvSpPr>
            <a:spLocks noGrp="1" noChangeArrowheads="1"/>
          </p:cNvSpPr>
          <p:nvPr>
            <p:ph type="sldNum" sz="quarter" idx="5"/>
          </p:nvPr>
        </p:nvSpPr>
        <p:spPr>
          <a:noFill/>
        </p:spPr>
        <p:txBody>
          <a:bodyPr/>
          <a:lstStyle/>
          <a:p>
            <a:fld id="{62A75C5C-6FA8-49E2-9645-E307F2177689}" type="slidenum">
              <a:rPr lang="en-AU" smtClean="0"/>
              <a:t>28</a:t>
            </a:fld>
            <a:endParaRPr lang="en-AU" smtClean="0"/>
          </a:p>
        </p:txBody>
      </p:sp>
      <p:sp>
        <p:nvSpPr>
          <p:cNvPr id="373766" name="Rectangle 2"/>
          <p:cNvSpPr>
            <a:spLocks noChangeArrowheads="1" noTextEdit="1"/>
          </p:cNvSpPr>
          <p:nvPr>
            <p:ph type="sldImg" idx="6"/>
          </p:nvPr>
        </p:nvSpPr>
        <p:spPr/>
      </p:sp>
      <p:sp>
        <p:nvSpPr>
          <p:cNvPr id="373767"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74786" name="Rectangle 2"/>
          <p:cNvSpPr>
            <a:spLocks noGrp="1" noChangeArrowheads="1"/>
          </p:cNvSpPr>
          <p:nvPr>
            <p:ph type="hdr" sz="quarter"/>
          </p:nvPr>
        </p:nvSpPr>
        <p:spPr>
          <a:noFill/>
        </p:spPr>
        <p:txBody>
          <a:bodyPr/>
          <a:lstStyle/>
          <a:p>
            <a:r>
              <a:rPr lang="en-AU" smtClean="0"/>
              <a:t>Morgan Kaufmann Publishers</a:t>
            </a:r>
          </a:p>
        </p:txBody>
      </p:sp>
      <p:sp>
        <p:nvSpPr>
          <p:cNvPr id="374787" name="Rectangle 3"/>
          <p:cNvSpPr>
            <a:spLocks noGrp="1" noChangeArrowheads="1"/>
          </p:cNvSpPr>
          <p:nvPr>
            <p:ph type="dt" sz="quarter" idx="1"/>
          </p:nvPr>
        </p:nvSpPr>
        <p:spPr>
          <a:noFill/>
        </p:spPr>
        <p:txBody>
          <a:bodyPr/>
          <a:lstStyle/>
          <a:p>
            <a:fld id="{4B576C62-8737-4733-A140-7F9F3AB12488}" type="datetime3">
              <a:rPr lang="en-AU" smtClean="0"/>
              <a:t>24 November 2019</a:t>
            </a:fld>
            <a:endParaRPr lang="en-AU" smtClean="0"/>
          </a:p>
        </p:txBody>
      </p:sp>
      <p:sp>
        <p:nvSpPr>
          <p:cNvPr id="374788" name="Rectangle 6"/>
          <p:cNvSpPr>
            <a:spLocks noGrp="1" noChangeArrowheads="1"/>
          </p:cNvSpPr>
          <p:nvPr>
            <p:ph type="ftr" sz="quarter" idx="4"/>
          </p:nvPr>
        </p:nvSpPr>
        <p:spPr>
          <a:noFill/>
        </p:spPr>
        <p:txBody>
          <a:bodyPr/>
          <a:lstStyle/>
          <a:p>
            <a:r>
              <a:rPr lang="en-AU" smtClean="0"/>
              <a:t>Chapter 4 — The Processor</a:t>
            </a:r>
          </a:p>
        </p:txBody>
      </p:sp>
      <p:sp>
        <p:nvSpPr>
          <p:cNvPr id="374789" name="Rectangle 7"/>
          <p:cNvSpPr>
            <a:spLocks noGrp="1" noChangeArrowheads="1"/>
          </p:cNvSpPr>
          <p:nvPr>
            <p:ph type="sldNum" sz="quarter" idx="5"/>
          </p:nvPr>
        </p:nvSpPr>
        <p:spPr>
          <a:noFill/>
        </p:spPr>
        <p:txBody>
          <a:bodyPr/>
          <a:lstStyle/>
          <a:p>
            <a:fld id="{1FF3CA6C-F1B0-459E-AE05-D9FF6892111A}" type="slidenum">
              <a:rPr lang="en-AU" smtClean="0"/>
              <a:t>29</a:t>
            </a:fld>
            <a:endParaRPr lang="en-AU" smtClean="0"/>
          </a:p>
        </p:txBody>
      </p:sp>
      <p:sp>
        <p:nvSpPr>
          <p:cNvPr id="374790" name="Rectangle 2"/>
          <p:cNvSpPr>
            <a:spLocks noChangeArrowheads="1" noTextEdit="1"/>
          </p:cNvSpPr>
          <p:nvPr>
            <p:ph type="sldImg" idx="6"/>
          </p:nvPr>
        </p:nvSpPr>
        <p:spPr/>
      </p:sp>
      <p:sp>
        <p:nvSpPr>
          <p:cNvPr id="374791"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75810" name="Rectangle 2"/>
          <p:cNvSpPr>
            <a:spLocks noGrp="1" noChangeArrowheads="1"/>
          </p:cNvSpPr>
          <p:nvPr>
            <p:ph type="hdr" sz="quarter"/>
          </p:nvPr>
        </p:nvSpPr>
        <p:spPr>
          <a:noFill/>
        </p:spPr>
        <p:txBody>
          <a:bodyPr/>
          <a:lstStyle/>
          <a:p>
            <a:r>
              <a:rPr lang="en-AU" smtClean="0"/>
              <a:t>Morgan Kaufmann Publishers</a:t>
            </a:r>
          </a:p>
        </p:txBody>
      </p:sp>
      <p:sp>
        <p:nvSpPr>
          <p:cNvPr id="375811" name="Rectangle 3"/>
          <p:cNvSpPr>
            <a:spLocks noGrp="1" noChangeArrowheads="1"/>
          </p:cNvSpPr>
          <p:nvPr>
            <p:ph type="dt" sz="quarter" idx="1"/>
          </p:nvPr>
        </p:nvSpPr>
        <p:spPr>
          <a:noFill/>
        </p:spPr>
        <p:txBody>
          <a:bodyPr/>
          <a:lstStyle/>
          <a:p>
            <a:fld id="{6ABAE657-494F-40ED-928E-C7CFE65DD4DD}" type="datetime3">
              <a:rPr lang="en-AU" smtClean="0"/>
              <a:t>24 November 2019</a:t>
            </a:fld>
            <a:endParaRPr lang="en-AU" smtClean="0"/>
          </a:p>
        </p:txBody>
      </p:sp>
      <p:sp>
        <p:nvSpPr>
          <p:cNvPr id="375812" name="Rectangle 6"/>
          <p:cNvSpPr>
            <a:spLocks noGrp="1" noChangeArrowheads="1"/>
          </p:cNvSpPr>
          <p:nvPr>
            <p:ph type="ftr" sz="quarter" idx="4"/>
          </p:nvPr>
        </p:nvSpPr>
        <p:spPr>
          <a:noFill/>
        </p:spPr>
        <p:txBody>
          <a:bodyPr/>
          <a:lstStyle/>
          <a:p>
            <a:r>
              <a:rPr lang="en-AU" smtClean="0"/>
              <a:t>Chapter 4 — The Processor</a:t>
            </a:r>
          </a:p>
        </p:txBody>
      </p:sp>
      <p:sp>
        <p:nvSpPr>
          <p:cNvPr id="375813" name="Rectangle 7"/>
          <p:cNvSpPr>
            <a:spLocks noGrp="1" noChangeArrowheads="1"/>
          </p:cNvSpPr>
          <p:nvPr>
            <p:ph type="sldNum" sz="quarter" idx="5"/>
          </p:nvPr>
        </p:nvSpPr>
        <p:spPr>
          <a:noFill/>
        </p:spPr>
        <p:txBody>
          <a:bodyPr/>
          <a:lstStyle/>
          <a:p>
            <a:fld id="{39D2B126-6D7B-407B-95D3-56210535C6A1}" type="slidenum">
              <a:rPr lang="en-AU" smtClean="0"/>
              <a:t>30</a:t>
            </a:fld>
            <a:endParaRPr lang="en-AU" smtClean="0"/>
          </a:p>
        </p:txBody>
      </p:sp>
      <p:sp>
        <p:nvSpPr>
          <p:cNvPr id="375814" name="Rectangle 2"/>
          <p:cNvSpPr>
            <a:spLocks noChangeArrowheads="1" noTextEdit="1"/>
          </p:cNvSpPr>
          <p:nvPr>
            <p:ph type="sldImg" idx="6"/>
          </p:nvPr>
        </p:nvSpPr>
        <p:spPr/>
      </p:sp>
      <p:sp>
        <p:nvSpPr>
          <p:cNvPr id="375815"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76834" name="Rectangle 2"/>
          <p:cNvSpPr>
            <a:spLocks noGrp="1" noChangeArrowheads="1"/>
          </p:cNvSpPr>
          <p:nvPr>
            <p:ph type="hdr" sz="quarter"/>
          </p:nvPr>
        </p:nvSpPr>
        <p:spPr>
          <a:noFill/>
        </p:spPr>
        <p:txBody>
          <a:bodyPr/>
          <a:lstStyle/>
          <a:p>
            <a:r>
              <a:rPr lang="en-AU" smtClean="0"/>
              <a:t>Morgan Kaufmann Publishers</a:t>
            </a:r>
          </a:p>
        </p:txBody>
      </p:sp>
      <p:sp>
        <p:nvSpPr>
          <p:cNvPr id="376835" name="Rectangle 3"/>
          <p:cNvSpPr>
            <a:spLocks noGrp="1" noChangeArrowheads="1"/>
          </p:cNvSpPr>
          <p:nvPr>
            <p:ph type="dt" sz="quarter" idx="1"/>
          </p:nvPr>
        </p:nvSpPr>
        <p:spPr>
          <a:noFill/>
        </p:spPr>
        <p:txBody>
          <a:bodyPr/>
          <a:lstStyle/>
          <a:p>
            <a:fld id="{054E0236-570C-41F7-A10B-22A252BD1686}" type="datetime3">
              <a:rPr lang="en-AU" smtClean="0"/>
              <a:t>24 November 2019</a:t>
            </a:fld>
            <a:endParaRPr lang="en-AU" smtClean="0"/>
          </a:p>
        </p:txBody>
      </p:sp>
      <p:sp>
        <p:nvSpPr>
          <p:cNvPr id="376836" name="Rectangle 6"/>
          <p:cNvSpPr>
            <a:spLocks noGrp="1" noChangeArrowheads="1"/>
          </p:cNvSpPr>
          <p:nvPr>
            <p:ph type="ftr" sz="quarter" idx="4"/>
          </p:nvPr>
        </p:nvSpPr>
        <p:spPr>
          <a:noFill/>
        </p:spPr>
        <p:txBody>
          <a:bodyPr/>
          <a:lstStyle/>
          <a:p>
            <a:r>
              <a:rPr lang="en-AU" smtClean="0"/>
              <a:t>Chapter 4 — The Processor</a:t>
            </a:r>
          </a:p>
        </p:txBody>
      </p:sp>
      <p:sp>
        <p:nvSpPr>
          <p:cNvPr id="376837" name="Rectangle 7"/>
          <p:cNvSpPr>
            <a:spLocks noGrp="1" noChangeArrowheads="1"/>
          </p:cNvSpPr>
          <p:nvPr>
            <p:ph type="sldNum" sz="quarter" idx="5"/>
          </p:nvPr>
        </p:nvSpPr>
        <p:spPr>
          <a:noFill/>
        </p:spPr>
        <p:txBody>
          <a:bodyPr/>
          <a:lstStyle/>
          <a:p>
            <a:fld id="{BDDB145C-57FB-4AEE-927F-127E04599CD4}" type="slidenum">
              <a:rPr lang="en-AU" smtClean="0"/>
              <a:t>31</a:t>
            </a:fld>
            <a:endParaRPr lang="en-AU" smtClean="0"/>
          </a:p>
        </p:txBody>
      </p:sp>
      <p:sp>
        <p:nvSpPr>
          <p:cNvPr id="376838" name="Rectangle 2"/>
          <p:cNvSpPr>
            <a:spLocks noChangeArrowheads="1" noTextEdit="1"/>
          </p:cNvSpPr>
          <p:nvPr>
            <p:ph type="sldImg" idx="6"/>
          </p:nvPr>
        </p:nvSpPr>
        <p:spPr/>
      </p:sp>
      <p:sp>
        <p:nvSpPr>
          <p:cNvPr id="376839"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77858" name="Rectangle 2"/>
          <p:cNvSpPr>
            <a:spLocks noGrp="1" noChangeArrowheads="1"/>
          </p:cNvSpPr>
          <p:nvPr>
            <p:ph type="hdr" sz="quarter"/>
          </p:nvPr>
        </p:nvSpPr>
        <p:spPr>
          <a:noFill/>
        </p:spPr>
        <p:txBody>
          <a:bodyPr/>
          <a:lstStyle/>
          <a:p>
            <a:r>
              <a:rPr lang="en-AU" smtClean="0"/>
              <a:t>Morgan Kaufmann Publishers</a:t>
            </a:r>
          </a:p>
        </p:txBody>
      </p:sp>
      <p:sp>
        <p:nvSpPr>
          <p:cNvPr id="377859" name="Rectangle 3"/>
          <p:cNvSpPr>
            <a:spLocks noGrp="1" noChangeArrowheads="1"/>
          </p:cNvSpPr>
          <p:nvPr>
            <p:ph type="dt" sz="quarter" idx="1"/>
          </p:nvPr>
        </p:nvSpPr>
        <p:spPr>
          <a:noFill/>
        </p:spPr>
        <p:txBody>
          <a:bodyPr/>
          <a:lstStyle/>
          <a:p>
            <a:fld id="{7BA3AE05-0DBC-45DF-946B-39D2BE525883}" type="datetime3">
              <a:rPr lang="en-AU" smtClean="0"/>
              <a:t>24 November 2019</a:t>
            </a:fld>
            <a:endParaRPr lang="en-AU" smtClean="0"/>
          </a:p>
        </p:txBody>
      </p:sp>
      <p:sp>
        <p:nvSpPr>
          <p:cNvPr id="377860" name="Rectangle 6"/>
          <p:cNvSpPr>
            <a:spLocks noGrp="1" noChangeArrowheads="1"/>
          </p:cNvSpPr>
          <p:nvPr>
            <p:ph type="ftr" sz="quarter" idx="4"/>
          </p:nvPr>
        </p:nvSpPr>
        <p:spPr>
          <a:noFill/>
        </p:spPr>
        <p:txBody>
          <a:bodyPr/>
          <a:lstStyle/>
          <a:p>
            <a:r>
              <a:rPr lang="en-AU" smtClean="0"/>
              <a:t>Chapter 4 — The Processor</a:t>
            </a:r>
          </a:p>
        </p:txBody>
      </p:sp>
      <p:sp>
        <p:nvSpPr>
          <p:cNvPr id="377861" name="Rectangle 7"/>
          <p:cNvSpPr>
            <a:spLocks noGrp="1" noChangeArrowheads="1"/>
          </p:cNvSpPr>
          <p:nvPr>
            <p:ph type="sldNum" sz="quarter" idx="5"/>
          </p:nvPr>
        </p:nvSpPr>
        <p:spPr>
          <a:noFill/>
        </p:spPr>
        <p:txBody>
          <a:bodyPr/>
          <a:lstStyle/>
          <a:p>
            <a:fld id="{E2D62981-EEFC-46B7-BD8F-40C20DAC4D53}" type="slidenum">
              <a:rPr lang="en-AU" smtClean="0"/>
              <a:t>32</a:t>
            </a:fld>
            <a:endParaRPr lang="en-AU" smtClean="0"/>
          </a:p>
        </p:txBody>
      </p:sp>
      <p:sp>
        <p:nvSpPr>
          <p:cNvPr id="377862" name="Rectangle 2"/>
          <p:cNvSpPr>
            <a:spLocks noChangeArrowheads="1" noTextEdit="1"/>
          </p:cNvSpPr>
          <p:nvPr>
            <p:ph type="sldImg" idx="6"/>
          </p:nvPr>
        </p:nvSpPr>
        <p:spPr/>
      </p:sp>
      <p:sp>
        <p:nvSpPr>
          <p:cNvPr id="377863"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79906" name="Rectangle 7"/>
          <p:cNvSpPr>
            <a:spLocks noGrp="1" noChangeArrowheads="1"/>
          </p:cNvSpPr>
          <p:nvPr>
            <p:ph type="sldNum" sz="quarter" idx="5"/>
          </p:nvPr>
        </p:nvSpPr>
        <p:spPr>
          <a:noFill/>
        </p:spPr>
        <p:txBody>
          <a:bodyPr/>
          <a:lstStyle/>
          <a:p>
            <a:fld id="{6ECB456D-0612-47BA-B76A-4D9A389307D7}" type="slidenum">
              <a:rPr lang="en-US" smtClean="0">
                <a:solidFill>
                  <a:srgbClr val="000000"/>
                </a:solidFill>
              </a:rPr>
              <a:t>35</a:t>
            </a:fld>
            <a:endParaRPr lang="en-US" smtClean="0">
              <a:solidFill>
                <a:srgbClr val="000000"/>
              </a:solidFill>
            </a:endParaRPr>
          </a:p>
        </p:txBody>
      </p:sp>
      <p:sp>
        <p:nvSpPr>
          <p:cNvPr id="379907" name="Rectangle 2"/>
          <p:cNvSpPr>
            <a:spLocks noChangeArrowheads="1" noTextEdit="1"/>
          </p:cNvSpPr>
          <p:nvPr>
            <p:ph type="sldImg"/>
          </p:nvPr>
        </p:nvSpPr>
        <p:spPr>
          <a:ln w="12700" cap="flat">
            <a:solidFill>
              <a:schemeClr val="tx1"/>
            </a:solidFill>
          </a:ln>
        </p:spPr>
      </p:sp>
      <p:sp>
        <p:nvSpPr>
          <p:cNvPr id="379908" name="Rectangle 3"/>
          <p:cNvSpPr>
            <a:spLocks noGrp="1" noChangeArrowheads="1"/>
          </p:cNvSpPr>
          <p:nvPr>
            <p:ph type="body" idx="1"/>
          </p:nvPr>
        </p:nvSpPr>
        <p:spPr>
          <a:noFill/>
        </p:spPr>
        <p:txBody>
          <a:bodyPr lIns="98017" tIns="48148" rIns="98017" bIns="48148"/>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61474" name="Rectangle 2"/>
          <p:cNvSpPr>
            <a:spLocks noGrp="1" noRot="1" noChangeAspect="1" noChangeArrowheads="1" noTextEdit="1"/>
          </p:cNvSpPr>
          <p:nvPr>
            <p:ph type="sldImg"/>
          </p:nvPr>
        </p:nvSpPr>
        <p:spPr>
          <a:xfrm>
            <a:off x="1006475" y="777875"/>
            <a:ext cx="5087938" cy="3816350"/>
          </a:xfrm>
        </p:spPr>
      </p:sp>
      <p:sp>
        <p:nvSpPr>
          <p:cNvPr id="361475" name="Rectangle 3"/>
          <p:cNvSpPr>
            <a:spLocks noGrp="1" noChangeArrowheads="1"/>
          </p:cNvSpPr>
          <p:nvPr>
            <p:ph type="body" idx="1"/>
          </p:nvPr>
        </p:nvSpPr>
        <p:spPr>
          <a:noFill/>
        </p:spPr>
        <p:txBody>
          <a:bodyPr/>
          <a:lstStyle/>
          <a:p>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80930" name="Rectangle 7"/>
          <p:cNvSpPr>
            <a:spLocks noGrp="1" noChangeArrowheads="1"/>
          </p:cNvSpPr>
          <p:nvPr>
            <p:ph type="sldNum" sz="quarter" idx="5"/>
          </p:nvPr>
        </p:nvSpPr>
        <p:spPr>
          <a:noFill/>
        </p:spPr>
        <p:txBody>
          <a:bodyPr/>
          <a:lstStyle/>
          <a:p>
            <a:fld id="{03BD7DD8-AB34-4EC0-BE87-4E9DA1B45A22}" type="slidenum">
              <a:rPr lang="en-US" smtClean="0">
                <a:solidFill>
                  <a:srgbClr val="000000"/>
                </a:solidFill>
              </a:rPr>
              <a:t>36</a:t>
            </a:fld>
            <a:endParaRPr lang="en-US" smtClean="0">
              <a:solidFill>
                <a:srgbClr val="000000"/>
              </a:solidFill>
            </a:endParaRPr>
          </a:p>
        </p:txBody>
      </p:sp>
      <p:sp>
        <p:nvSpPr>
          <p:cNvPr id="380931" name="Rectangle 2"/>
          <p:cNvSpPr>
            <a:spLocks noChangeArrowheads="1" noTextEdit="1"/>
          </p:cNvSpPr>
          <p:nvPr>
            <p:ph type="sldImg"/>
          </p:nvPr>
        </p:nvSpPr>
        <p:spPr>
          <a:ln w="12700" cap="flat">
            <a:solidFill>
              <a:schemeClr val="tx1"/>
            </a:solidFill>
          </a:ln>
        </p:spPr>
      </p:sp>
      <p:sp>
        <p:nvSpPr>
          <p:cNvPr id="380932" name="Rectangle 3"/>
          <p:cNvSpPr>
            <a:spLocks noGrp="1" noChangeArrowheads="1"/>
          </p:cNvSpPr>
          <p:nvPr>
            <p:ph type="body" idx="1"/>
          </p:nvPr>
        </p:nvSpPr>
        <p:spPr>
          <a:noFill/>
        </p:spPr>
        <p:txBody>
          <a:bodyPr lIns="98017" tIns="48148" rIns="98017" bIns="48148"/>
          <a:lstStyle/>
          <a:p>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81954" name="Rectangle 7"/>
          <p:cNvSpPr>
            <a:spLocks noGrp="1" noChangeArrowheads="1"/>
          </p:cNvSpPr>
          <p:nvPr>
            <p:ph type="sldNum" sz="quarter" idx="5"/>
          </p:nvPr>
        </p:nvSpPr>
        <p:spPr>
          <a:noFill/>
        </p:spPr>
        <p:txBody>
          <a:bodyPr/>
          <a:lstStyle/>
          <a:p>
            <a:fld id="{1E872725-EAF7-4D00-ADE3-731FDF9CF309}" type="slidenum">
              <a:rPr lang="en-US" smtClean="0">
                <a:solidFill>
                  <a:srgbClr val="000000"/>
                </a:solidFill>
              </a:rPr>
              <a:t>37</a:t>
            </a:fld>
            <a:endParaRPr lang="en-US" smtClean="0">
              <a:solidFill>
                <a:srgbClr val="000000"/>
              </a:solidFill>
            </a:endParaRPr>
          </a:p>
        </p:txBody>
      </p:sp>
      <p:sp>
        <p:nvSpPr>
          <p:cNvPr id="381955" name="Rectangle 2"/>
          <p:cNvSpPr>
            <a:spLocks noChangeArrowheads="1" noTextEdit="1"/>
          </p:cNvSpPr>
          <p:nvPr>
            <p:ph type="sldImg"/>
          </p:nvPr>
        </p:nvSpPr>
        <p:spPr>
          <a:ln w="12700" cap="flat">
            <a:solidFill>
              <a:schemeClr val="tx1"/>
            </a:solidFill>
          </a:ln>
        </p:spPr>
      </p:sp>
      <p:sp>
        <p:nvSpPr>
          <p:cNvPr id="381956" name="Rectangle 3"/>
          <p:cNvSpPr>
            <a:spLocks noGrp="1" noChangeArrowheads="1"/>
          </p:cNvSpPr>
          <p:nvPr>
            <p:ph type="body" idx="1"/>
          </p:nvPr>
        </p:nvSpPr>
        <p:spPr>
          <a:noFill/>
        </p:spPr>
        <p:txBody>
          <a:bodyPr lIns="98017" tIns="48148" rIns="98017" bIns="48148"/>
          <a:lstStyle/>
          <a:p>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82978" name="Rectangle 7"/>
          <p:cNvSpPr>
            <a:spLocks noGrp="1" noChangeArrowheads="1"/>
          </p:cNvSpPr>
          <p:nvPr>
            <p:ph type="sldNum" sz="quarter" idx="5"/>
          </p:nvPr>
        </p:nvSpPr>
        <p:spPr>
          <a:noFill/>
        </p:spPr>
        <p:txBody>
          <a:bodyPr/>
          <a:lstStyle/>
          <a:p>
            <a:fld id="{5B1CC284-D267-4A1F-8F42-5313A6B630B4}" type="slidenum">
              <a:rPr lang="en-US" smtClean="0">
                <a:solidFill>
                  <a:srgbClr val="000000"/>
                </a:solidFill>
              </a:rPr>
              <a:t>38</a:t>
            </a:fld>
            <a:endParaRPr lang="en-US" smtClean="0">
              <a:solidFill>
                <a:srgbClr val="000000"/>
              </a:solidFill>
            </a:endParaRPr>
          </a:p>
        </p:txBody>
      </p:sp>
      <p:sp>
        <p:nvSpPr>
          <p:cNvPr id="382979" name="Rectangle 2"/>
          <p:cNvSpPr>
            <a:spLocks noChangeArrowheads="1" noTextEdit="1"/>
          </p:cNvSpPr>
          <p:nvPr>
            <p:ph type="sldImg"/>
          </p:nvPr>
        </p:nvSpPr>
        <p:spPr>
          <a:ln w="12700" cap="flat">
            <a:solidFill>
              <a:schemeClr val="tx1"/>
            </a:solidFill>
          </a:ln>
        </p:spPr>
      </p:sp>
      <p:sp>
        <p:nvSpPr>
          <p:cNvPr id="382980" name="Rectangle 3"/>
          <p:cNvSpPr>
            <a:spLocks noGrp="1" noChangeArrowheads="1"/>
          </p:cNvSpPr>
          <p:nvPr>
            <p:ph type="body" idx="1"/>
          </p:nvPr>
        </p:nvSpPr>
        <p:spPr>
          <a:noFill/>
        </p:spPr>
        <p:txBody>
          <a:bodyPr lIns="98017" tIns="48148" rIns="98017" bIns="48148"/>
          <a:lstStyle/>
          <a:p>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84002" name="Rectangle 7"/>
          <p:cNvSpPr>
            <a:spLocks noGrp="1" noChangeArrowheads="1"/>
          </p:cNvSpPr>
          <p:nvPr>
            <p:ph type="sldNum" sz="quarter" idx="5"/>
          </p:nvPr>
        </p:nvSpPr>
        <p:spPr>
          <a:noFill/>
        </p:spPr>
        <p:txBody>
          <a:bodyPr/>
          <a:lstStyle/>
          <a:p>
            <a:fld id="{814217B9-98EC-4256-8822-0876485F91B4}" type="slidenum">
              <a:rPr lang="en-US" smtClean="0">
                <a:solidFill>
                  <a:srgbClr val="000000"/>
                </a:solidFill>
              </a:rPr>
              <a:t>39</a:t>
            </a:fld>
            <a:endParaRPr lang="en-US" smtClean="0">
              <a:solidFill>
                <a:srgbClr val="000000"/>
              </a:solidFill>
            </a:endParaRPr>
          </a:p>
        </p:txBody>
      </p:sp>
      <p:sp>
        <p:nvSpPr>
          <p:cNvPr id="384003" name="Rectangle 2"/>
          <p:cNvSpPr>
            <a:spLocks noChangeArrowheads="1" noTextEdit="1"/>
          </p:cNvSpPr>
          <p:nvPr>
            <p:ph type="sldImg"/>
          </p:nvPr>
        </p:nvSpPr>
        <p:spPr>
          <a:ln w="12700" cap="flat">
            <a:solidFill>
              <a:schemeClr val="tx1"/>
            </a:solidFill>
          </a:ln>
        </p:spPr>
      </p:sp>
      <p:sp>
        <p:nvSpPr>
          <p:cNvPr id="384004" name="Rectangle 3"/>
          <p:cNvSpPr>
            <a:spLocks noGrp="1" noChangeArrowheads="1"/>
          </p:cNvSpPr>
          <p:nvPr>
            <p:ph type="body" idx="1"/>
          </p:nvPr>
        </p:nvSpPr>
        <p:spPr>
          <a:noFill/>
        </p:spPr>
        <p:txBody>
          <a:bodyPr lIns="98017" tIns="48148" rIns="98017" bIns="48148"/>
          <a:lstStyle/>
          <a:p>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85026" name="Rectangle 7"/>
          <p:cNvSpPr>
            <a:spLocks noGrp="1" noChangeArrowheads="1"/>
          </p:cNvSpPr>
          <p:nvPr>
            <p:ph type="sldNum" sz="quarter" idx="5"/>
          </p:nvPr>
        </p:nvSpPr>
        <p:spPr>
          <a:noFill/>
        </p:spPr>
        <p:txBody>
          <a:bodyPr/>
          <a:lstStyle/>
          <a:p>
            <a:fld id="{F1AAFA81-D928-4E2D-9F35-3E85CF4AC8C5}" type="slidenum">
              <a:rPr lang="ar-SA" smtClean="0">
                <a:solidFill>
                  <a:srgbClr val="000000"/>
                </a:solidFill>
              </a:rPr>
              <a:t>40</a:t>
            </a:fld>
            <a:endParaRPr lang="en-US" smtClean="0">
              <a:solidFill>
                <a:srgbClr val="000000"/>
              </a:solidFill>
            </a:endParaRPr>
          </a:p>
        </p:txBody>
      </p:sp>
      <p:sp>
        <p:nvSpPr>
          <p:cNvPr id="385027" name="Rectangle 2"/>
          <p:cNvSpPr>
            <a:spLocks noRot="1" noChangeArrowheads="1" noTextEdit="1"/>
          </p:cNvSpPr>
          <p:nvPr>
            <p:ph type="sldImg"/>
          </p:nvPr>
        </p:nvSpPr>
        <p:spPr/>
      </p:sp>
      <p:sp>
        <p:nvSpPr>
          <p:cNvPr id="385028"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86050" name="Rectangle 7"/>
          <p:cNvSpPr>
            <a:spLocks noGrp="1" noChangeArrowheads="1"/>
          </p:cNvSpPr>
          <p:nvPr>
            <p:ph type="sldNum" sz="quarter" idx="5"/>
          </p:nvPr>
        </p:nvSpPr>
        <p:spPr>
          <a:noFill/>
        </p:spPr>
        <p:txBody>
          <a:bodyPr/>
          <a:lstStyle/>
          <a:p>
            <a:fld id="{440D48EA-3B09-4EAD-9573-678AC7974835}" type="slidenum">
              <a:rPr lang="ar-SA" smtClean="0">
                <a:solidFill>
                  <a:srgbClr val="000000"/>
                </a:solidFill>
              </a:rPr>
              <a:t>41</a:t>
            </a:fld>
            <a:endParaRPr lang="en-US" smtClean="0">
              <a:solidFill>
                <a:srgbClr val="000000"/>
              </a:solidFill>
            </a:endParaRPr>
          </a:p>
        </p:txBody>
      </p:sp>
      <p:sp>
        <p:nvSpPr>
          <p:cNvPr id="386051" name="Rectangle 2"/>
          <p:cNvSpPr>
            <a:spLocks noRot="1" noChangeArrowheads="1" noTextEdit="1"/>
          </p:cNvSpPr>
          <p:nvPr>
            <p:ph type="sldImg"/>
          </p:nvPr>
        </p:nvSpPr>
        <p:spPr/>
      </p:sp>
      <p:sp>
        <p:nvSpPr>
          <p:cNvPr id="386052"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87074" name="Rectangle 7"/>
          <p:cNvSpPr>
            <a:spLocks noGrp="1" noChangeArrowheads="1"/>
          </p:cNvSpPr>
          <p:nvPr>
            <p:ph type="sldNum" sz="quarter" idx="5"/>
          </p:nvPr>
        </p:nvSpPr>
        <p:spPr>
          <a:noFill/>
        </p:spPr>
        <p:txBody>
          <a:bodyPr/>
          <a:lstStyle/>
          <a:p>
            <a:fld id="{FC8A7C86-8F84-436A-BB20-ADCB046DD486}" type="slidenum">
              <a:rPr lang="en-US" smtClean="0">
                <a:solidFill>
                  <a:srgbClr val="000000"/>
                </a:solidFill>
              </a:rPr>
              <a:t>43</a:t>
            </a:fld>
            <a:endParaRPr lang="en-US" smtClean="0">
              <a:solidFill>
                <a:srgbClr val="000000"/>
              </a:solidFill>
            </a:endParaRPr>
          </a:p>
        </p:txBody>
      </p:sp>
      <p:sp>
        <p:nvSpPr>
          <p:cNvPr id="387075" name="Rectangle 2"/>
          <p:cNvSpPr>
            <a:spLocks noChangeArrowheads="1" noTextEdit="1"/>
          </p:cNvSpPr>
          <p:nvPr>
            <p:ph type="sldImg"/>
          </p:nvPr>
        </p:nvSpPr>
        <p:spPr>
          <a:ln w="12700" cap="flat">
            <a:solidFill>
              <a:schemeClr val="tx1"/>
            </a:solidFill>
          </a:ln>
        </p:spPr>
      </p:sp>
      <p:sp>
        <p:nvSpPr>
          <p:cNvPr id="387076" name="Rectangle 3"/>
          <p:cNvSpPr>
            <a:spLocks noGrp="1" noChangeArrowheads="1"/>
          </p:cNvSpPr>
          <p:nvPr>
            <p:ph type="body" idx="1"/>
          </p:nvPr>
        </p:nvSpPr>
        <p:spPr>
          <a:noFill/>
        </p:spPr>
        <p:txBody>
          <a:bodyPr lIns="98017" tIns="48148" rIns="98017" bIns="48148"/>
          <a:lstStyle/>
          <a:p>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88098"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388099" name="Rectangle 3"/>
          <p:cNvSpPr>
            <a:spLocks noGrp="1" noChangeArrowheads="1"/>
          </p:cNvSpPr>
          <p:nvPr>
            <p:ph type="dt" sz="quarter" idx="1"/>
          </p:nvPr>
        </p:nvSpPr>
        <p:spPr>
          <a:noFill/>
        </p:spPr>
        <p:txBody>
          <a:bodyPr/>
          <a:lstStyle/>
          <a:p>
            <a:fld id="{7403DDC3-FCB8-4E48-9E66-ED6C1910B78E}" type="datetime3">
              <a:rPr lang="en-AU" smtClean="0">
                <a:solidFill>
                  <a:srgbClr val="000000"/>
                </a:solidFill>
              </a:rPr>
              <a:t>24 November 2019</a:t>
            </a:fld>
            <a:endParaRPr lang="en-AU" smtClean="0">
              <a:solidFill>
                <a:srgbClr val="000000"/>
              </a:solidFill>
            </a:endParaRPr>
          </a:p>
        </p:txBody>
      </p:sp>
      <p:sp>
        <p:nvSpPr>
          <p:cNvPr id="388100"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388101" name="Rectangle 7"/>
          <p:cNvSpPr>
            <a:spLocks noGrp="1" noChangeArrowheads="1"/>
          </p:cNvSpPr>
          <p:nvPr>
            <p:ph type="sldNum" sz="quarter" idx="5"/>
          </p:nvPr>
        </p:nvSpPr>
        <p:spPr>
          <a:noFill/>
        </p:spPr>
        <p:txBody>
          <a:bodyPr/>
          <a:lstStyle/>
          <a:p>
            <a:fld id="{EBF10738-A7F7-4761-BBD4-860C8AA57AAE}" type="slidenum">
              <a:rPr lang="en-AU" smtClean="0">
                <a:solidFill>
                  <a:srgbClr val="000000"/>
                </a:solidFill>
              </a:rPr>
              <a:t>44</a:t>
            </a:fld>
            <a:endParaRPr lang="en-AU" smtClean="0">
              <a:solidFill>
                <a:srgbClr val="000000"/>
              </a:solidFill>
            </a:endParaRPr>
          </a:p>
        </p:txBody>
      </p:sp>
      <p:sp>
        <p:nvSpPr>
          <p:cNvPr id="388102" name="Rectangle 2"/>
          <p:cNvSpPr>
            <a:spLocks noChangeArrowheads="1" noTextEdit="1"/>
          </p:cNvSpPr>
          <p:nvPr>
            <p:ph type="sldImg" idx="6"/>
          </p:nvPr>
        </p:nvSpPr>
        <p:spPr/>
      </p:sp>
      <p:sp>
        <p:nvSpPr>
          <p:cNvPr id="388103"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89122"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389123" name="Rectangle 3"/>
          <p:cNvSpPr>
            <a:spLocks noGrp="1" noChangeArrowheads="1"/>
          </p:cNvSpPr>
          <p:nvPr>
            <p:ph type="dt" sz="quarter" idx="1"/>
          </p:nvPr>
        </p:nvSpPr>
        <p:spPr>
          <a:noFill/>
        </p:spPr>
        <p:txBody>
          <a:bodyPr/>
          <a:lstStyle/>
          <a:p>
            <a:fld id="{E9BC4D29-EC47-490B-80D1-C7A78DED34BD}" type="datetime3">
              <a:rPr lang="en-AU" smtClean="0">
                <a:solidFill>
                  <a:srgbClr val="000000"/>
                </a:solidFill>
              </a:rPr>
              <a:t>24 November 2019</a:t>
            </a:fld>
            <a:endParaRPr lang="en-AU" smtClean="0">
              <a:solidFill>
                <a:srgbClr val="000000"/>
              </a:solidFill>
            </a:endParaRPr>
          </a:p>
        </p:txBody>
      </p:sp>
      <p:sp>
        <p:nvSpPr>
          <p:cNvPr id="389124"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389125" name="Rectangle 7"/>
          <p:cNvSpPr>
            <a:spLocks noGrp="1" noChangeArrowheads="1"/>
          </p:cNvSpPr>
          <p:nvPr>
            <p:ph type="sldNum" sz="quarter" idx="5"/>
          </p:nvPr>
        </p:nvSpPr>
        <p:spPr>
          <a:noFill/>
        </p:spPr>
        <p:txBody>
          <a:bodyPr/>
          <a:lstStyle/>
          <a:p>
            <a:fld id="{A6E3E0E6-662E-41F9-8371-B9C72A3D7134}" type="slidenum">
              <a:rPr lang="en-AU" smtClean="0">
                <a:solidFill>
                  <a:srgbClr val="000000"/>
                </a:solidFill>
              </a:rPr>
              <a:t>45</a:t>
            </a:fld>
            <a:endParaRPr lang="en-AU" smtClean="0">
              <a:solidFill>
                <a:srgbClr val="000000"/>
              </a:solidFill>
            </a:endParaRPr>
          </a:p>
        </p:txBody>
      </p:sp>
      <p:sp>
        <p:nvSpPr>
          <p:cNvPr id="389126" name="Rectangle 2"/>
          <p:cNvSpPr>
            <a:spLocks noChangeArrowheads="1" noTextEdit="1"/>
          </p:cNvSpPr>
          <p:nvPr>
            <p:ph type="sldImg" idx="6"/>
          </p:nvPr>
        </p:nvSpPr>
        <p:spPr/>
      </p:sp>
      <p:sp>
        <p:nvSpPr>
          <p:cNvPr id="389127"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90146"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390147" name="Rectangle 3"/>
          <p:cNvSpPr>
            <a:spLocks noGrp="1" noChangeArrowheads="1"/>
          </p:cNvSpPr>
          <p:nvPr>
            <p:ph type="dt" sz="quarter" idx="1"/>
          </p:nvPr>
        </p:nvSpPr>
        <p:spPr>
          <a:noFill/>
        </p:spPr>
        <p:txBody>
          <a:bodyPr/>
          <a:lstStyle/>
          <a:p>
            <a:fld id="{25ADA353-70C5-4B08-BAE7-72F07080CCB6}" type="datetime3">
              <a:rPr lang="en-AU" smtClean="0">
                <a:solidFill>
                  <a:srgbClr val="000000"/>
                </a:solidFill>
              </a:rPr>
              <a:t>24 November 2019</a:t>
            </a:fld>
            <a:endParaRPr lang="en-AU" smtClean="0">
              <a:solidFill>
                <a:srgbClr val="000000"/>
              </a:solidFill>
            </a:endParaRPr>
          </a:p>
        </p:txBody>
      </p:sp>
      <p:sp>
        <p:nvSpPr>
          <p:cNvPr id="390148"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390149" name="Rectangle 7"/>
          <p:cNvSpPr>
            <a:spLocks noGrp="1" noChangeArrowheads="1"/>
          </p:cNvSpPr>
          <p:nvPr>
            <p:ph type="sldNum" sz="quarter" idx="5"/>
          </p:nvPr>
        </p:nvSpPr>
        <p:spPr>
          <a:noFill/>
        </p:spPr>
        <p:txBody>
          <a:bodyPr/>
          <a:lstStyle/>
          <a:p>
            <a:fld id="{2FFB8451-C594-4C54-86DB-81D7169E0527}" type="slidenum">
              <a:rPr lang="en-AU" smtClean="0">
                <a:solidFill>
                  <a:srgbClr val="000000"/>
                </a:solidFill>
              </a:rPr>
              <a:t>46</a:t>
            </a:fld>
            <a:endParaRPr lang="en-AU" smtClean="0">
              <a:solidFill>
                <a:srgbClr val="000000"/>
              </a:solidFill>
            </a:endParaRPr>
          </a:p>
        </p:txBody>
      </p:sp>
      <p:sp>
        <p:nvSpPr>
          <p:cNvPr id="390150" name="Rectangle 2"/>
          <p:cNvSpPr>
            <a:spLocks noChangeArrowheads="1" noTextEdit="1"/>
          </p:cNvSpPr>
          <p:nvPr>
            <p:ph type="sldImg" idx="6"/>
          </p:nvPr>
        </p:nvSpPr>
        <p:spPr/>
      </p:sp>
      <p:sp>
        <p:nvSpPr>
          <p:cNvPr id="390151"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62498" name="Rectangle 2"/>
          <p:cNvSpPr>
            <a:spLocks noGrp="1" noChangeArrowheads="1"/>
          </p:cNvSpPr>
          <p:nvPr>
            <p:ph type="hdr" sz="quarter"/>
          </p:nvPr>
        </p:nvSpPr>
        <p:spPr>
          <a:noFill/>
        </p:spPr>
        <p:txBody>
          <a:bodyPr/>
          <a:lstStyle/>
          <a:p>
            <a:r>
              <a:rPr lang="en-AU" smtClean="0"/>
              <a:t>Morgan Kaufmann Publishers</a:t>
            </a:r>
          </a:p>
        </p:txBody>
      </p:sp>
      <p:sp>
        <p:nvSpPr>
          <p:cNvPr id="362499" name="Rectangle 3"/>
          <p:cNvSpPr>
            <a:spLocks noGrp="1" noChangeArrowheads="1"/>
          </p:cNvSpPr>
          <p:nvPr>
            <p:ph type="dt" sz="quarter" idx="1"/>
          </p:nvPr>
        </p:nvSpPr>
        <p:spPr>
          <a:noFill/>
        </p:spPr>
        <p:txBody>
          <a:bodyPr/>
          <a:lstStyle/>
          <a:p>
            <a:fld id="{8A219B88-E6F4-45CC-B364-4146FDE5D4E0}" type="datetime3">
              <a:rPr lang="en-AU" smtClean="0"/>
              <a:t>24 November 2019</a:t>
            </a:fld>
            <a:endParaRPr lang="en-AU" smtClean="0"/>
          </a:p>
        </p:txBody>
      </p:sp>
      <p:sp>
        <p:nvSpPr>
          <p:cNvPr id="362500" name="Rectangle 6"/>
          <p:cNvSpPr>
            <a:spLocks noGrp="1" noChangeArrowheads="1"/>
          </p:cNvSpPr>
          <p:nvPr>
            <p:ph type="ftr" sz="quarter" idx="4"/>
          </p:nvPr>
        </p:nvSpPr>
        <p:spPr>
          <a:noFill/>
        </p:spPr>
        <p:txBody>
          <a:bodyPr/>
          <a:lstStyle/>
          <a:p>
            <a:r>
              <a:rPr lang="en-AU" smtClean="0"/>
              <a:t>Chapter 4 — The Processor</a:t>
            </a:r>
          </a:p>
        </p:txBody>
      </p:sp>
      <p:sp>
        <p:nvSpPr>
          <p:cNvPr id="362501" name="Rectangle 7"/>
          <p:cNvSpPr>
            <a:spLocks noGrp="1" noChangeArrowheads="1"/>
          </p:cNvSpPr>
          <p:nvPr>
            <p:ph type="sldNum" sz="quarter" idx="5"/>
          </p:nvPr>
        </p:nvSpPr>
        <p:spPr>
          <a:noFill/>
        </p:spPr>
        <p:txBody>
          <a:bodyPr/>
          <a:lstStyle/>
          <a:p>
            <a:fld id="{0DA51220-3600-445A-A4C5-9A0AF647AD3D}" type="slidenum">
              <a:rPr lang="en-AU" smtClean="0"/>
              <a:t>12</a:t>
            </a:fld>
            <a:endParaRPr lang="en-AU" smtClean="0"/>
          </a:p>
        </p:txBody>
      </p:sp>
      <p:sp>
        <p:nvSpPr>
          <p:cNvPr id="362502" name="Rectangle 2"/>
          <p:cNvSpPr>
            <a:spLocks noChangeArrowheads="1" noTextEdit="1"/>
          </p:cNvSpPr>
          <p:nvPr>
            <p:ph type="sldImg" idx="6"/>
          </p:nvPr>
        </p:nvSpPr>
        <p:spPr/>
      </p:sp>
      <p:sp>
        <p:nvSpPr>
          <p:cNvPr id="362503"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91170"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391171" name="Rectangle 3"/>
          <p:cNvSpPr>
            <a:spLocks noGrp="1" noChangeArrowheads="1"/>
          </p:cNvSpPr>
          <p:nvPr>
            <p:ph type="dt" sz="quarter" idx="1"/>
          </p:nvPr>
        </p:nvSpPr>
        <p:spPr>
          <a:noFill/>
        </p:spPr>
        <p:txBody>
          <a:bodyPr/>
          <a:lstStyle/>
          <a:p>
            <a:fld id="{522F35F0-49F7-4CBA-9E1C-B2410089D7DB}" type="datetime3">
              <a:rPr lang="en-AU" smtClean="0">
                <a:solidFill>
                  <a:srgbClr val="000000"/>
                </a:solidFill>
              </a:rPr>
              <a:t>24 November 2019</a:t>
            </a:fld>
            <a:endParaRPr lang="en-AU" smtClean="0">
              <a:solidFill>
                <a:srgbClr val="000000"/>
              </a:solidFill>
            </a:endParaRPr>
          </a:p>
        </p:txBody>
      </p:sp>
      <p:sp>
        <p:nvSpPr>
          <p:cNvPr id="391172"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391173" name="Rectangle 7"/>
          <p:cNvSpPr>
            <a:spLocks noGrp="1" noChangeArrowheads="1"/>
          </p:cNvSpPr>
          <p:nvPr>
            <p:ph type="sldNum" sz="quarter" idx="5"/>
          </p:nvPr>
        </p:nvSpPr>
        <p:spPr>
          <a:noFill/>
        </p:spPr>
        <p:txBody>
          <a:bodyPr/>
          <a:lstStyle/>
          <a:p>
            <a:fld id="{B9BA8E12-D416-4691-A17C-D58ACB884F23}" type="slidenum">
              <a:rPr lang="en-AU" smtClean="0">
                <a:solidFill>
                  <a:srgbClr val="000000"/>
                </a:solidFill>
              </a:rPr>
              <a:t>47</a:t>
            </a:fld>
            <a:endParaRPr lang="en-AU" smtClean="0">
              <a:solidFill>
                <a:srgbClr val="000000"/>
              </a:solidFill>
            </a:endParaRPr>
          </a:p>
        </p:txBody>
      </p:sp>
      <p:sp>
        <p:nvSpPr>
          <p:cNvPr id="391174" name="Rectangle 2"/>
          <p:cNvSpPr>
            <a:spLocks noChangeArrowheads="1" noTextEdit="1"/>
          </p:cNvSpPr>
          <p:nvPr>
            <p:ph type="sldImg" idx="6"/>
          </p:nvPr>
        </p:nvSpPr>
        <p:spPr/>
      </p:sp>
      <p:sp>
        <p:nvSpPr>
          <p:cNvPr id="391175"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92194"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392195" name="Rectangle 3"/>
          <p:cNvSpPr>
            <a:spLocks noGrp="1" noChangeArrowheads="1"/>
          </p:cNvSpPr>
          <p:nvPr>
            <p:ph type="dt" sz="quarter" idx="1"/>
          </p:nvPr>
        </p:nvSpPr>
        <p:spPr>
          <a:noFill/>
        </p:spPr>
        <p:txBody>
          <a:bodyPr/>
          <a:lstStyle/>
          <a:p>
            <a:fld id="{C6CC1BC2-B410-48A1-9EB4-8E5BCC3F6085}" type="datetime3">
              <a:rPr lang="en-AU" smtClean="0">
                <a:solidFill>
                  <a:srgbClr val="000000"/>
                </a:solidFill>
              </a:rPr>
              <a:t>24 November 2019</a:t>
            </a:fld>
            <a:endParaRPr lang="en-AU" smtClean="0">
              <a:solidFill>
                <a:srgbClr val="000000"/>
              </a:solidFill>
            </a:endParaRPr>
          </a:p>
        </p:txBody>
      </p:sp>
      <p:sp>
        <p:nvSpPr>
          <p:cNvPr id="392196"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392197" name="Rectangle 7"/>
          <p:cNvSpPr>
            <a:spLocks noGrp="1" noChangeArrowheads="1"/>
          </p:cNvSpPr>
          <p:nvPr>
            <p:ph type="sldNum" sz="quarter" idx="5"/>
          </p:nvPr>
        </p:nvSpPr>
        <p:spPr>
          <a:noFill/>
        </p:spPr>
        <p:txBody>
          <a:bodyPr/>
          <a:lstStyle/>
          <a:p>
            <a:fld id="{09C03278-D14C-4671-8A6F-736A6B0B5660}" type="slidenum">
              <a:rPr lang="en-AU" smtClean="0">
                <a:solidFill>
                  <a:srgbClr val="000000"/>
                </a:solidFill>
              </a:rPr>
              <a:t>56</a:t>
            </a:fld>
            <a:endParaRPr lang="en-AU" smtClean="0">
              <a:solidFill>
                <a:srgbClr val="000000"/>
              </a:solidFill>
            </a:endParaRPr>
          </a:p>
        </p:txBody>
      </p:sp>
      <p:sp>
        <p:nvSpPr>
          <p:cNvPr id="392198" name="Rectangle 2"/>
          <p:cNvSpPr>
            <a:spLocks noChangeArrowheads="1" noTextEdit="1"/>
          </p:cNvSpPr>
          <p:nvPr>
            <p:ph type="sldImg" idx="6"/>
          </p:nvPr>
        </p:nvSpPr>
        <p:spPr/>
      </p:sp>
      <p:sp>
        <p:nvSpPr>
          <p:cNvPr id="392199"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93218" name="Rectangle 2"/>
          <p:cNvSpPr>
            <a:spLocks noGrp="1" noChangeArrowheads="1"/>
          </p:cNvSpPr>
          <p:nvPr>
            <p:ph type="body" idx="1"/>
          </p:nvPr>
        </p:nvSpPr>
        <p:spPr>
          <a:xfrm>
            <a:off x="534988" y="4864100"/>
            <a:ext cx="6118225" cy="4603750"/>
          </a:xfrm>
          <a:noFill/>
        </p:spPr>
        <p:txBody>
          <a:bodyPr lIns="98224" tIns="48250" rIns="98224" bIns="48250"/>
          <a:lstStyle/>
          <a:p>
            <a:endParaRPr lang="en-US" smtClean="0"/>
          </a:p>
        </p:txBody>
      </p:sp>
      <p:sp>
        <p:nvSpPr>
          <p:cNvPr id="393219" name="Rectangle 3"/>
          <p:cNvSpPr>
            <a:spLocks noChangeArrowheads="1" noTextEdit="1"/>
          </p:cNvSpPr>
          <p:nvPr>
            <p:ph type="sldImg"/>
          </p:nvPr>
        </p:nvSpPr>
        <p:spPr>
          <a:xfrm>
            <a:off x="1006475" y="655638"/>
            <a:ext cx="5099050" cy="3825875"/>
          </a:xfr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94242" name="Rectangle 7"/>
          <p:cNvSpPr>
            <a:spLocks noGrp="1" noChangeArrowheads="1"/>
          </p:cNvSpPr>
          <p:nvPr>
            <p:ph type="sldNum" sz="quarter" idx="5"/>
          </p:nvPr>
        </p:nvSpPr>
        <p:spPr>
          <a:noFill/>
        </p:spPr>
        <p:txBody>
          <a:bodyPr/>
          <a:lstStyle/>
          <a:p>
            <a:fld id="{4D7B4177-7EAE-4FB1-BE6F-014A0511F885}" type="slidenum">
              <a:rPr lang="en-US" smtClean="0">
                <a:solidFill>
                  <a:srgbClr val="000000"/>
                </a:solidFill>
              </a:rPr>
              <a:t>58</a:t>
            </a:fld>
            <a:endParaRPr lang="en-US" smtClean="0">
              <a:solidFill>
                <a:srgbClr val="000000"/>
              </a:solidFill>
            </a:endParaRPr>
          </a:p>
        </p:txBody>
      </p:sp>
      <p:sp>
        <p:nvSpPr>
          <p:cNvPr id="394243" name="Rectangle 2"/>
          <p:cNvSpPr>
            <a:spLocks noChangeArrowheads="1" noTextEdit="1"/>
          </p:cNvSpPr>
          <p:nvPr>
            <p:ph type="sldImg"/>
          </p:nvPr>
        </p:nvSpPr>
        <p:spPr>
          <a:xfrm>
            <a:off x="992188" y="768350"/>
            <a:ext cx="5114925" cy="3836988"/>
          </a:xfrm>
          <a:ln w="12700" cap="flat">
            <a:solidFill>
              <a:schemeClr val="tx1"/>
            </a:solidFill>
          </a:ln>
        </p:spPr>
      </p:sp>
      <p:sp>
        <p:nvSpPr>
          <p:cNvPr id="394244" name="Rectangle 3"/>
          <p:cNvSpPr>
            <a:spLocks noChangeArrowheads="1"/>
          </p:cNvSpPr>
          <p:nvPr>
            <p:ph type="body" idx="1"/>
          </p:nvPr>
        </p:nvSpPr>
        <p:spPr>
          <a:xfrm>
            <a:off x="946150" y="4860925"/>
            <a:ext cx="5207000" cy="4605338"/>
          </a:xfrm>
          <a:noFill/>
        </p:spPr>
        <p:txBody>
          <a:bodyPr lIns="98017" tIns="48148" rIns="98017" bIns="48148"/>
          <a:lstStyle/>
          <a:p>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95266"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395267" name="Rectangle 3"/>
          <p:cNvSpPr>
            <a:spLocks noGrp="1" noChangeArrowheads="1"/>
          </p:cNvSpPr>
          <p:nvPr>
            <p:ph type="dt" sz="quarter" idx="1"/>
          </p:nvPr>
        </p:nvSpPr>
        <p:spPr>
          <a:noFill/>
        </p:spPr>
        <p:txBody>
          <a:bodyPr/>
          <a:lstStyle/>
          <a:p>
            <a:fld id="{B42489C4-7E53-44D2-99E9-85D5874F0828}" type="datetime3">
              <a:rPr lang="en-AU" smtClean="0">
                <a:solidFill>
                  <a:srgbClr val="000000"/>
                </a:solidFill>
              </a:rPr>
              <a:t>24 November 2019</a:t>
            </a:fld>
            <a:endParaRPr lang="en-AU" smtClean="0">
              <a:solidFill>
                <a:srgbClr val="000000"/>
              </a:solidFill>
            </a:endParaRPr>
          </a:p>
        </p:txBody>
      </p:sp>
      <p:sp>
        <p:nvSpPr>
          <p:cNvPr id="395268"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395269" name="Rectangle 7"/>
          <p:cNvSpPr>
            <a:spLocks noGrp="1" noChangeArrowheads="1"/>
          </p:cNvSpPr>
          <p:nvPr>
            <p:ph type="sldNum" sz="quarter" idx="5"/>
          </p:nvPr>
        </p:nvSpPr>
        <p:spPr>
          <a:noFill/>
        </p:spPr>
        <p:txBody>
          <a:bodyPr/>
          <a:lstStyle/>
          <a:p>
            <a:fld id="{4EE9BCBC-47DB-4CED-AB80-1CEAE161175D}" type="slidenum">
              <a:rPr lang="en-AU" smtClean="0">
                <a:solidFill>
                  <a:srgbClr val="000000"/>
                </a:solidFill>
              </a:rPr>
              <a:t>59</a:t>
            </a:fld>
            <a:endParaRPr lang="en-AU" smtClean="0">
              <a:solidFill>
                <a:srgbClr val="000000"/>
              </a:solidFill>
            </a:endParaRPr>
          </a:p>
        </p:txBody>
      </p:sp>
      <p:sp>
        <p:nvSpPr>
          <p:cNvPr id="395270" name="Rectangle 2"/>
          <p:cNvSpPr>
            <a:spLocks noChangeArrowheads="1" noTextEdit="1"/>
          </p:cNvSpPr>
          <p:nvPr>
            <p:ph type="sldImg" idx="6"/>
          </p:nvPr>
        </p:nvSpPr>
        <p:spPr/>
      </p:sp>
      <p:sp>
        <p:nvSpPr>
          <p:cNvPr id="395271"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96290"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396291" name="Rectangle 3"/>
          <p:cNvSpPr>
            <a:spLocks noGrp="1" noChangeArrowheads="1"/>
          </p:cNvSpPr>
          <p:nvPr>
            <p:ph type="dt" sz="quarter" idx="1"/>
          </p:nvPr>
        </p:nvSpPr>
        <p:spPr>
          <a:noFill/>
        </p:spPr>
        <p:txBody>
          <a:bodyPr/>
          <a:lstStyle/>
          <a:p>
            <a:fld id="{DC930E0F-2CAB-4720-B867-ED13450122DC}" type="datetime3">
              <a:rPr lang="en-AU" smtClean="0">
                <a:solidFill>
                  <a:srgbClr val="000000"/>
                </a:solidFill>
              </a:rPr>
              <a:t>24 November 2019</a:t>
            </a:fld>
            <a:endParaRPr lang="en-AU" smtClean="0">
              <a:solidFill>
                <a:srgbClr val="000000"/>
              </a:solidFill>
            </a:endParaRPr>
          </a:p>
        </p:txBody>
      </p:sp>
      <p:sp>
        <p:nvSpPr>
          <p:cNvPr id="396292"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396293" name="Rectangle 7"/>
          <p:cNvSpPr>
            <a:spLocks noGrp="1" noChangeArrowheads="1"/>
          </p:cNvSpPr>
          <p:nvPr>
            <p:ph type="sldNum" sz="quarter" idx="5"/>
          </p:nvPr>
        </p:nvSpPr>
        <p:spPr>
          <a:noFill/>
        </p:spPr>
        <p:txBody>
          <a:bodyPr/>
          <a:lstStyle/>
          <a:p>
            <a:fld id="{A34E2405-64F8-4E30-B94C-187639ED5A97}" type="slidenum">
              <a:rPr lang="en-AU" smtClean="0">
                <a:solidFill>
                  <a:srgbClr val="000000"/>
                </a:solidFill>
              </a:rPr>
              <a:t>60</a:t>
            </a:fld>
            <a:endParaRPr lang="en-AU" smtClean="0">
              <a:solidFill>
                <a:srgbClr val="000000"/>
              </a:solidFill>
            </a:endParaRPr>
          </a:p>
        </p:txBody>
      </p:sp>
      <p:sp>
        <p:nvSpPr>
          <p:cNvPr id="396294" name="Rectangle 2"/>
          <p:cNvSpPr>
            <a:spLocks noChangeArrowheads="1" noTextEdit="1"/>
          </p:cNvSpPr>
          <p:nvPr>
            <p:ph type="sldImg" idx="6"/>
          </p:nvPr>
        </p:nvSpPr>
        <p:spPr/>
      </p:sp>
      <p:sp>
        <p:nvSpPr>
          <p:cNvPr id="396295"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97314"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397315" name="Rectangle 3"/>
          <p:cNvSpPr>
            <a:spLocks noGrp="1" noChangeArrowheads="1"/>
          </p:cNvSpPr>
          <p:nvPr>
            <p:ph type="dt" sz="quarter" idx="1"/>
          </p:nvPr>
        </p:nvSpPr>
        <p:spPr>
          <a:noFill/>
        </p:spPr>
        <p:txBody>
          <a:bodyPr/>
          <a:lstStyle/>
          <a:p>
            <a:fld id="{4DF7BC81-3D18-425F-9C40-551F63EBDB19}" type="datetime3">
              <a:rPr lang="en-AU" smtClean="0">
                <a:solidFill>
                  <a:srgbClr val="000000"/>
                </a:solidFill>
              </a:rPr>
              <a:t>24 November 2019</a:t>
            </a:fld>
            <a:endParaRPr lang="en-AU" smtClean="0">
              <a:solidFill>
                <a:srgbClr val="000000"/>
              </a:solidFill>
            </a:endParaRPr>
          </a:p>
        </p:txBody>
      </p:sp>
      <p:sp>
        <p:nvSpPr>
          <p:cNvPr id="397316"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397317" name="Rectangle 7"/>
          <p:cNvSpPr>
            <a:spLocks noGrp="1" noChangeArrowheads="1"/>
          </p:cNvSpPr>
          <p:nvPr>
            <p:ph type="sldNum" sz="quarter" idx="5"/>
          </p:nvPr>
        </p:nvSpPr>
        <p:spPr>
          <a:noFill/>
        </p:spPr>
        <p:txBody>
          <a:bodyPr/>
          <a:lstStyle/>
          <a:p>
            <a:fld id="{FE61FA14-45FC-4F16-AC7F-CE1CD7B9A281}" type="slidenum">
              <a:rPr lang="en-AU" smtClean="0">
                <a:solidFill>
                  <a:srgbClr val="000000"/>
                </a:solidFill>
              </a:rPr>
              <a:t>61</a:t>
            </a:fld>
            <a:endParaRPr lang="en-AU" smtClean="0">
              <a:solidFill>
                <a:srgbClr val="000000"/>
              </a:solidFill>
            </a:endParaRPr>
          </a:p>
        </p:txBody>
      </p:sp>
      <p:sp>
        <p:nvSpPr>
          <p:cNvPr id="397318" name="Rectangle 2"/>
          <p:cNvSpPr>
            <a:spLocks noChangeArrowheads="1" noTextEdit="1"/>
          </p:cNvSpPr>
          <p:nvPr>
            <p:ph type="sldImg" idx="6"/>
          </p:nvPr>
        </p:nvSpPr>
        <p:spPr/>
      </p:sp>
      <p:sp>
        <p:nvSpPr>
          <p:cNvPr id="397319"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98338" name="Rectangle 2"/>
          <p:cNvSpPr>
            <a:spLocks noGrp="1" noChangeArrowheads="1"/>
          </p:cNvSpPr>
          <p:nvPr>
            <p:ph type="body" idx="1"/>
          </p:nvPr>
        </p:nvSpPr>
        <p:spPr>
          <a:xfrm>
            <a:off x="534988" y="4864100"/>
            <a:ext cx="6118225" cy="4603750"/>
          </a:xfrm>
          <a:noFill/>
        </p:spPr>
        <p:txBody>
          <a:bodyPr lIns="98224" tIns="48250" rIns="98224" bIns="48250"/>
          <a:lstStyle/>
          <a:p>
            <a:r>
              <a:rPr lang="en-US" smtClean="0"/>
              <a:t>Note that data hazards can come from R-type instructions or lw instructions</a:t>
            </a:r>
          </a:p>
        </p:txBody>
      </p:sp>
      <p:sp>
        <p:nvSpPr>
          <p:cNvPr id="398339" name="Rectangle 3"/>
          <p:cNvSpPr>
            <a:spLocks noChangeArrowheads="1" noTextEdit="1"/>
          </p:cNvSpPr>
          <p:nvPr>
            <p:ph type="sldImg"/>
          </p:nvPr>
        </p:nvSpPr>
        <p:spPr>
          <a:xfrm>
            <a:off x="1006475" y="655638"/>
            <a:ext cx="5099050" cy="3825875"/>
          </a:xfr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99362" name="Rectangle 2"/>
          <p:cNvSpPr>
            <a:spLocks noGrp="1" noChangeArrowheads="1"/>
          </p:cNvSpPr>
          <p:nvPr>
            <p:ph type="body" idx="1"/>
          </p:nvPr>
        </p:nvSpPr>
        <p:spPr>
          <a:xfrm>
            <a:off x="534988" y="4864100"/>
            <a:ext cx="6118225" cy="4603750"/>
          </a:xfrm>
          <a:noFill/>
        </p:spPr>
        <p:txBody>
          <a:bodyPr lIns="98224" tIns="48250" rIns="98224" bIns="48250"/>
          <a:lstStyle/>
          <a:p>
            <a:endParaRPr lang="en-US" smtClean="0"/>
          </a:p>
        </p:txBody>
      </p:sp>
      <p:sp>
        <p:nvSpPr>
          <p:cNvPr id="399363" name="Rectangle 3"/>
          <p:cNvSpPr>
            <a:spLocks noChangeArrowheads="1" noTextEdit="1"/>
          </p:cNvSpPr>
          <p:nvPr>
            <p:ph type="sldImg"/>
          </p:nvPr>
        </p:nvSpPr>
        <p:spPr>
          <a:xfrm>
            <a:off x="1006475" y="655638"/>
            <a:ext cx="5099050" cy="3825875"/>
          </a:xfr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00386"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00387" name="Rectangle 3"/>
          <p:cNvSpPr>
            <a:spLocks noGrp="1" noChangeArrowheads="1"/>
          </p:cNvSpPr>
          <p:nvPr>
            <p:ph type="dt" sz="quarter" idx="1"/>
          </p:nvPr>
        </p:nvSpPr>
        <p:spPr>
          <a:noFill/>
        </p:spPr>
        <p:txBody>
          <a:bodyPr/>
          <a:lstStyle/>
          <a:p>
            <a:fld id="{5F464134-666C-49A4-A27A-5ABE1DC6E56C}" type="datetime3">
              <a:rPr lang="en-AU" smtClean="0">
                <a:solidFill>
                  <a:srgbClr val="000000"/>
                </a:solidFill>
              </a:rPr>
              <a:t>24 November 2019</a:t>
            </a:fld>
            <a:endParaRPr lang="en-AU" smtClean="0">
              <a:solidFill>
                <a:srgbClr val="000000"/>
              </a:solidFill>
            </a:endParaRPr>
          </a:p>
        </p:txBody>
      </p:sp>
      <p:sp>
        <p:nvSpPr>
          <p:cNvPr id="400388"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00389" name="Rectangle 7"/>
          <p:cNvSpPr>
            <a:spLocks noGrp="1" noChangeArrowheads="1"/>
          </p:cNvSpPr>
          <p:nvPr>
            <p:ph type="sldNum" sz="quarter" idx="5"/>
          </p:nvPr>
        </p:nvSpPr>
        <p:spPr>
          <a:noFill/>
        </p:spPr>
        <p:txBody>
          <a:bodyPr/>
          <a:lstStyle/>
          <a:p>
            <a:fld id="{B0A71A11-DE03-4547-BE84-C00607B20965}" type="slidenum">
              <a:rPr lang="en-AU" smtClean="0">
                <a:solidFill>
                  <a:srgbClr val="000000"/>
                </a:solidFill>
              </a:rPr>
              <a:t>64</a:t>
            </a:fld>
            <a:endParaRPr lang="en-AU" smtClean="0">
              <a:solidFill>
                <a:srgbClr val="000000"/>
              </a:solidFill>
            </a:endParaRPr>
          </a:p>
        </p:txBody>
      </p:sp>
      <p:sp>
        <p:nvSpPr>
          <p:cNvPr id="400390" name="Rectangle 2"/>
          <p:cNvSpPr>
            <a:spLocks noChangeArrowheads="1" noTextEdit="1"/>
          </p:cNvSpPr>
          <p:nvPr>
            <p:ph type="sldImg" idx="6"/>
          </p:nvPr>
        </p:nvSpPr>
        <p:spPr/>
      </p:sp>
      <p:sp>
        <p:nvSpPr>
          <p:cNvPr id="400391"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63522" name="Rectangle 2"/>
          <p:cNvSpPr>
            <a:spLocks noGrp="1" noChangeArrowheads="1"/>
          </p:cNvSpPr>
          <p:nvPr>
            <p:ph type="hdr" sz="quarter"/>
          </p:nvPr>
        </p:nvSpPr>
        <p:spPr>
          <a:noFill/>
        </p:spPr>
        <p:txBody>
          <a:bodyPr/>
          <a:lstStyle/>
          <a:p>
            <a:r>
              <a:rPr lang="en-AU" smtClean="0"/>
              <a:t>Morgan Kaufmann Publishers</a:t>
            </a:r>
          </a:p>
        </p:txBody>
      </p:sp>
      <p:sp>
        <p:nvSpPr>
          <p:cNvPr id="363523" name="Rectangle 3"/>
          <p:cNvSpPr>
            <a:spLocks noGrp="1" noChangeArrowheads="1"/>
          </p:cNvSpPr>
          <p:nvPr>
            <p:ph type="dt" sz="quarter" idx="1"/>
          </p:nvPr>
        </p:nvSpPr>
        <p:spPr>
          <a:noFill/>
        </p:spPr>
        <p:txBody>
          <a:bodyPr/>
          <a:lstStyle/>
          <a:p>
            <a:fld id="{3722442F-56AE-4E80-BE39-7A3CF24A8E8C}" type="datetime3">
              <a:rPr lang="en-AU" smtClean="0"/>
              <a:t>24 November 2019</a:t>
            </a:fld>
            <a:endParaRPr lang="en-AU" smtClean="0"/>
          </a:p>
        </p:txBody>
      </p:sp>
      <p:sp>
        <p:nvSpPr>
          <p:cNvPr id="363524" name="Rectangle 6"/>
          <p:cNvSpPr>
            <a:spLocks noGrp="1" noChangeArrowheads="1"/>
          </p:cNvSpPr>
          <p:nvPr>
            <p:ph type="ftr" sz="quarter" idx="4"/>
          </p:nvPr>
        </p:nvSpPr>
        <p:spPr>
          <a:noFill/>
        </p:spPr>
        <p:txBody>
          <a:bodyPr/>
          <a:lstStyle/>
          <a:p>
            <a:r>
              <a:rPr lang="en-AU" smtClean="0"/>
              <a:t>Chapter 4 — The Processor</a:t>
            </a:r>
          </a:p>
        </p:txBody>
      </p:sp>
      <p:sp>
        <p:nvSpPr>
          <p:cNvPr id="363525" name="Rectangle 7"/>
          <p:cNvSpPr>
            <a:spLocks noGrp="1" noChangeArrowheads="1"/>
          </p:cNvSpPr>
          <p:nvPr>
            <p:ph type="sldNum" sz="quarter" idx="5"/>
          </p:nvPr>
        </p:nvSpPr>
        <p:spPr>
          <a:noFill/>
        </p:spPr>
        <p:txBody>
          <a:bodyPr/>
          <a:lstStyle/>
          <a:p>
            <a:fld id="{A5C09E2F-0833-404E-863C-5450D6AB1C01}" type="slidenum">
              <a:rPr lang="en-AU" smtClean="0"/>
              <a:t>13</a:t>
            </a:fld>
            <a:endParaRPr lang="en-AU" smtClean="0"/>
          </a:p>
        </p:txBody>
      </p:sp>
      <p:sp>
        <p:nvSpPr>
          <p:cNvPr id="363526" name="Rectangle 2"/>
          <p:cNvSpPr>
            <a:spLocks noChangeArrowheads="1" noTextEdit="1"/>
          </p:cNvSpPr>
          <p:nvPr>
            <p:ph type="sldImg" idx="6"/>
          </p:nvPr>
        </p:nvSpPr>
        <p:spPr/>
      </p:sp>
      <p:sp>
        <p:nvSpPr>
          <p:cNvPr id="363527"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01410" name="Rectangle 2"/>
          <p:cNvSpPr>
            <a:spLocks noGrp="1" noChangeArrowheads="1"/>
          </p:cNvSpPr>
          <p:nvPr>
            <p:ph type="body" idx="1"/>
          </p:nvPr>
        </p:nvSpPr>
        <p:spPr>
          <a:xfrm>
            <a:off x="534988" y="4864100"/>
            <a:ext cx="6118225" cy="4603750"/>
          </a:xfrm>
          <a:noFill/>
        </p:spPr>
        <p:txBody>
          <a:bodyPr lIns="98224" tIns="48250" rIns="98224" bIns="48250"/>
          <a:lstStyle/>
          <a:p>
            <a:r>
              <a:rPr lang="en-US" smtClean="0"/>
              <a:t>For class handout</a:t>
            </a:r>
          </a:p>
        </p:txBody>
      </p:sp>
      <p:sp>
        <p:nvSpPr>
          <p:cNvPr id="401411" name="Rectangle 3"/>
          <p:cNvSpPr>
            <a:spLocks noChangeArrowheads="1" noTextEdit="1"/>
          </p:cNvSpPr>
          <p:nvPr>
            <p:ph type="sldImg"/>
          </p:nvPr>
        </p:nvSpPr>
        <p:spPr>
          <a:xfrm>
            <a:off x="1006475" y="655638"/>
            <a:ext cx="5099050" cy="3825875"/>
          </a:xfr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02434" name="Rectangle 2"/>
          <p:cNvSpPr>
            <a:spLocks noGrp="1" noChangeArrowheads="1"/>
          </p:cNvSpPr>
          <p:nvPr>
            <p:ph type="body" idx="1"/>
          </p:nvPr>
        </p:nvSpPr>
        <p:spPr>
          <a:xfrm>
            <a:off x="534988" y="4864100"/>
            <a:ext cx="6118225" cy="4603750"/>
          </a:xfrm>
          <a:noFill/>
        </p:spPr>
        <p:txBody>
          <a:bodyPr lIns="98224" tIns="48250" rIns="98224" bIns="48250"/>
          <a:lstStyle/>
          <a:p>
            <a:r>
              <a:rPr lang="en-US" smtClean="0"/>
              <a:t>For lecture</a:t>
            </a:r>
          </a:p>
          <a:p>
            <a:endParaRPr lang="en-US" smtClean="0"/>
          </a:p>
          <a:p>
            <a:r>
              <a:rPr lang="en-US" smtClean="0"/>
              <a:t>Define register reads to occur in the second half of the cycle and register writes in the first half</a:t>
            </a:r>
          </a:p>
        </p:txBody>
      </p:sp>
      <p:sp>
        <p:nvSpPr>
          <p:cNvPr id="402435" name="Rectangle 3"/>
          <p:cNvSpPr>
            <a:spLocks noChangeArrowheads="1" noTextEdit="1"/>
          </p:cNvSpPr>
          <p:nvPr>
            <p:ph type="sldImg"/>
          </p:nvPr>
        </p:nvSpPr>
        <p:spPr>
          <a:xfrm>
            <a:off x="1006475" y="655638"/>
            <a:ext cx="5099050" cy="3825875"/>
          </a:xfr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03458" name="Rectangle 2"/>
          <p:cNvSpPr>
            <a:spLocks noGrp="1" noChangeArrowheads="1"/>
          </p:cNvSpPr>
          <p:nvPr>
            <p:ph type="body" idx="1"/>
          </p:nvPr>
        </p:nvSpPr>
        <p:spPr>
          <a:xfrm>
            <a:off x="534988" y="4864100"/>
            <a:ext cx="6118225" cy="4603750"/>
          </a:xfrm>
          <a:noFill/>
        </p:spPr>
        <p:txBody>
          <a:bodyPr lIns="98224" tIns="48250" rIns="98224" bIns="48250"/>
          <a:lstStyle/>
          <a:p>
            <a:r>
              <a:rPr lang="en-US" smtClean="0"/>
              <a:t>For lecture</a:t>
            </a:r>
          </a:p>
        </p:txBody>
      </p:sp>
      <p:sp>
        <p:nvSpPr>
          <p:cNvPr id="403459" name="Rectangle 3"/>
          <p:cNvSpPr>
            <a:spLocks noChangeArrowheads="1" noTextEdit="1"/>
          </p:cNvSpPr>
          <p:nvPr>
            <p:ph type="sldImg"/>
          </p:nvPr>
        </p:nvSpPr>
        <p:spPr>
          <a:xfrm>
            <a:off x="1006475" y="655638"/>
            <a:ext cx="5099050" cy="3825875"/>
          </a:xfr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04482" name="Rectangle 2"/>
          <p:cNvSpPr>
            <a:spLocks noGrp="1" noChangeArrowheads="1"/>
          </p:cNvSpPr>
          <p:nvPr>
            <p:ph type="body" idx="1"/>
          </p:nvPr>
        </p:nvSpPr>
        <p:spPr>
          <a:xfrm>
            <a:off x="534988" y="4864100"/>
            <a:ext cx="6118225" cy="4603750"/>
          </a:xfrm>
          <a:noFill/>
        </p:spPr>
        <p:txBody>
          <a:bodyPr lIns="98224" tIns="48250" rIns="98224" bIns="48250"/>
          <a:lstStyle/>
          <a:p>
            <a:r>
              <a:rPr lang="en-US" smtClean="0">
                <a:latin typeface="Arial"/>
              </a:rPr>
              <a:t>Note that lw is just another example of register usage (beyond ALU ops)</a:t>
            </a:r>
          </a:p>
        </p:txBody>
      </p:sp>
      <p:sp>
        <p:nvSpPr>
          <p:cNvPr id="404483" name="Rectangle 3"/>
          <p:cNvSpPr>
            <a:spLocks noChangeArrowheads="1" noTextEdit="1"/>
          </p:cNvSpPr>
          <p:nvPr>
            <p:ph type="sldImg"/>
          </p:nvPr>
        </p:nvSpPr>
        <p:spPr>
          <a:xfrm>
            <a:off x="1006475" y="655638"/>
            <a:ext cx="5099050" cy="3825875"/>
          </a:xfr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05506" name="Rectangle 2"/>
          <p:cNvSpPr>
            <a:spLocks noGrp="1" noChangeArrowheads="1"/>
          </p:cNvSpPr>
          <p:nvPr>
            <p:ph type="body" idx="1"/>
          </p:nvPr>
        </p:nvSpPr>
        <p:spPr>
          <a:xfrm>
            <a:off x="534988" y="4864100"/>
            <a:ext cx="6118225" cy="4603750"/>
          </a:xfrm>
          <a:noFill/>
        </p:spPr>
        <p:txBody>
          <a:bodyPr lIns="98224" tIns="48250" rIns="98224" bIns="48250"/>
          <a:lstStyle/>
          <a:p>
            <a:endParaRPr lang="en-US" smtClean="0">
              <a:latin typeface="Arial"/>
            </a:endParaRPr>
          </a:p>
        </p:txBody>
      </p:sp>
      <p:sp>
        <p:nvSpPr>
          <p:cNvPr id="405507" name="Rectangle 3"/>
          <p:cNvSpPr>
            <a:spLocks noChangeArrowheads="1" noTextEdit="1"/>
          </p:cNvSpPr>
          <p:nvPr>
            <p:ph type="sldImg"/>
          </p:nvPr>
        </p:nvSpPr>
        <p:spPr>
          <a:xfrm>
            <a:off x="1006475" y="655638"/>
            <a:ext cx="5099050" cy="3825875"/>
          </a:xfr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06530"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06531" name="Rectangle 3"/>
          <p:cNvSpPr>
            <a:spLocks noGrp="1" noChangeArrowheads="1"/>
          </p:cNvSpPr>
          <p:nvPr>
            <p:ph type="dt" sz="quarter" idx="1"/>
          </p:nvPr>
        </p:nvSpPr>
        <p:spPr>
          <a:noFill/>
        </p:spPr>
        <p:txBody>
          <a:bodyPr/>
          <a:lstStyle/>
          <a:p>
            <a:fld id="{596B6F55-A17B-4147-9BA4-C691478F2008}" type="datetime3">
              <a:rPr lang="en-AU" smtClean="0">
                <a:solidFill>
                  <a:srgbClr val="000000"/>
                </a:solidFill>
              </a:rPr>
              <a:t>24 November 2019</a:t>
            </a:fld>
            <a:endParaRPr lang="en-AU" smtClean="0">
              <a:solidFill>
                <a:srgbClr val="000000"/>
              </a:solidFill>
            </a:endParaRPr>
          </a:p>
        </p:txBody>
      </p:sp>
      <p:sp>
        <p:nvSpPr>
          <p:cNvPr id="406532"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06533" name="Rectangle 7"/>
          <p:cNvSpPr>
            <a:spLocks noGrp="1" noChangeArrowheads="1"/>
          </p:cNvSpPr>
          <p:nvPr>
            <p:ph type="sldNum" sz="quarter" idx="5"/>
          </p:nvPr>
        </p:nvSpPr>
        <p:spPr>
          <a:noFill/>
        </p:spPr>
        <p:txBody>
          <a:bodyPr/>
          <a:lstStyle/>
          <a:p>
            <a:fld id="{7966AEE8-E2B5-4F3D-9737-DBD37B148362}" type="slidenum">
              <a:rPr lang="en-AU" smtClean="0">
                <a:solidFill>
                  <a:srgbClr val="000000"/>
                </a:solidFill>
              </a:rPr>
              <a:t>71</a:t>
            </a:fld>
            <a:endParaRPr lang="en-AU" smtClean="0">
              <a:solidFill>
                <a:srgbClr val="000000"/>
              </a:solidFill>
            </a:endParaRPr>
          </a:p>
        </p:txBody>
      </p:sp>
      <p:sp>
        <p:nvSpPr>
          <p:cNvPr id="406534" name="Rectangle 2"/>
          <p:cNvSpPr>
            <a:spLocks noChangeArrowheads="1" noTextEdit="1"/>
          </p:cNvSpPr>
          <p:nvPr>
            <p:ph type="sldImg" idx="6"/>
          </p:nvPr>
        </p:nvSpPr>
        <p:spPr/>
      </p:sp>
      <p:sp>
        <p:nvSpPr>
          <p:cNvPr id="406535"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07554" name="Rectangle 2"/>
          <p:cNvSpPr>
            <a:spLocks noGrp="1" noChangeArrowheads="1"/>
          </p:cNvSpPr>
          <p:nvPr>
            <p:ph type="body" idx="1"/>
          </p:nvPr>
        </p:nvSpPr>
        <p:spPr>
          <a:xfrm>
            <a:off x="534988" y="4864100"/>
            <a:ext cx="6118225" cy="4603750"/>
          </a:xfrm>
          <a:noFill/>
        </p:spPr>
        <p:txBody>
          <a:bodyPr lIns="98224" tIns="48250" rIns="98224" bIns="48250"/>
          <a:lstStyle/>
          <a:p>
            <a:r>
              <a:rPr lang="en-US" smtClean="0">
                <a:latin typeface="Arial"/>
              </a:rPr>
              <a:t>For class handout</a:t>
            </a:r>
          </a:p>
        </p:txBody>
      </p:sp>
      <p:sp>
        <p:nvSpPr>
          <p:cNvPr id="407555" name="Rectangle 3"/>
          <p:cNvSpPr>
            <a:spLocks noChangeArrowheads="1" noTextEdit="1"/>
          </p:cNvSpPr>
          <p:nvPr>
            <p:ph type="sldImg"/>
          </p:nvPr>
        </p:nvSpPr>
        <p:spPr>
          <a:xfrm>
            <a:off x="1006475" y="655638"/>
            <a:ext cx="5099050" cy="3825875"/>
          </a:xfr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08578"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08579" name="Rectangle 3"/>
          <p:cNvSpPr>
            <a:spLocks noGrp="1" noChangeArrowheads="1"/>
          </p:cNvSpPr>
          <p:nvPr>
            <p:ph type="dt" sz="quarter" idx="1"/>
          </p:nvPr>
        </p:nvSpPr>
        <p:spPr>
          <a:noFill/>
        </p:spPr>
        <p:txBody>
          <a:bodyPr/>
          <a:lstStyle/>
          <a:p>
            <a:fld id="{D51ABBDE-F2DE-42D3-B0D1-356410EAC9F3}" type="datetime3">
              <a:rPr lang="en-AU" smtClean="0">
                <a:solidFill>
                  <a:srgbClr val="000000"/>
                </a:solidFill>
              </a:rPr>
              <a:t>24 November 2019</a:t>
            </a:fld>
            <a:endParaRPr lang="en-AU" smtClean="0">
              <a:solidFill>
                <a:srgbClr val="000000"/>
              </a:solidFill>
            </a:endParaRPr>
          </a:p>
        </p:txBody>
      </p:sp>
      <p:sp>
        <p:nvSpPr>
          <p:cNvPr id="408580"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08581" name="Rectangle 7"/>
          <p:cNvSpPr>
            <a:spLocks noGrp="1" noChangeArrowheads="1"/>
          </p:cNvSpPr>
          <p:nvPr>
            <p:ph type="sldNum" sz="quarter" idx="5"/>
          </p:nvPr>
        </p:nvSpPr>
        <p:spPr>
          <a:noFill/>
        </p:spPr>
        <p:txBody>
          <a:bodyPr/>
          <a:lstStyle/>
          <a:p>
            <a:fld id="{E2EF7227-5AFA-4C69-92C2-F723CFA0AE05}" type="slidenum">
              <a:rPr lang="en-AU" smtClean="0">
                <a:solidFill>
                  <a:srgbClr val="000000"/>
                </a:solidFill>
              </a:rPr>
              <a:t>73</a:t>
            </a:fld>
            <a:endParaRPr lang="en-AU" smtClean="0">
              <a:solidFill>
                <a:srgbClr val="000000"/>
              </a:solidFill>
            </a:endParaRPr>
          </a:p>
        </p:txBody>
      </p:sp>
      <p:sp>
        <p:nvSpPr>
          <p:cNvPr id="408582" name="Rectangle 2"/>
          <p:cNvSpPr>
            <a:spLocks noChangeArrowheads="1" noTextEdit="1"/>
          </p:cNvSpPr>
          <p:nvPr>
            <p:ph type="sldImg" idx="6"/>
          </p:nvPr>
        </p:nvSpPr>
        <p:spPr/>
      </p:sp>
      <p:sp>
        <p:nvSpPr>
          <p:cNvPr id="408583"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09602" name="Rectangle 2"/>
          <p:cNvSpPr>
            <a:spLocks noGrp="1" noChangeArrowheads="1"/>
          </p:cNvSpPr>
          <p:nvPr>
            <p:ph type="body" idx="1"/>
          </p:nvPr>
        </p:nvSpPr>
        <p:spPr>
          <a:xfrm>
            <a:off x="534988" y="4864100"/>
            <a:ext cx="6118225" cy="4603750"/>
          </a:xfrm>
          <a:noFill/>
        </p:spPr>
        <p:txBody>
          <a:bodyPr lIns="98224" tIns="48250" rIns="98224" bIns="48250"/>
          <a:lstStyle/>
          <a:p>
            <a:r>
              <a:rPr lang="en-US" smtClean="0">
                <a:latin typeface="Arial"/>
              </a:rPr>
              <a:t>For lecture</a:t>
            </a:r>
          </a:p>
          <a:p>
            <a:r>
              <a:rPr lang="en-US" smtClean="0">
                <a:latin typeface="Arial"/>
              </a:rPr>
              <a:t>Forwarding paths are valid only if the destination stage is later in time than the source stage.</a:t>
            </a:r>
          </a:p>
          <a:p>
            <a:r>
              <a:rPr lang="en-US" smtClean="0">
                <a:latin typeface="Arial"/>
              </a:rPr>
              <a:t>Forwarding is harder if there are multiple results to forward per instruction or if they need to write a result early in the pipeline</a:t>
            </a:r>
          </a:p>
        </p:txBody>
      </p:sp>
      <p:sp>
        <p:nvSpPr>
          <p:cNvPr id="409603" name="Rectangle 3"/>
          <p:cNvSpPr>
            <a:spLocks noChangeArrowheads="1" noTextEdit="1"/>
          </p:cNvSpPr>
          <p:nvPr>
            <p:ph type="sldImg"/>
          </p:nvPr>
        </p:nvSpPr>
        <p:spPr>
          <a:xfrm>
            <a:off x="1006475" y="655638"/>
            <a:ext cx="5099050" cy="3825875"/>
          </a:xfr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10626"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10627" name="Rectangle 3"/>
          <p:cNvSpPr>
            <a:spLocks noGrp="1" noChangeArrowheads="1"/>
          </p:cNvSpPr>
          <p:nvPr>
            <p:ph type="dt" sz="quarter" idx="1"/>
          </p:nvPr>
        </p:nvSpPr>
        <p:spPr>
          <a:noFill/>
        </p:spPr>
        <p:txBody>
          <a:bodyPr/>
          <a:lstStyle/>
          <a:p>
            <a:fld id="{8FB42B11-A1E6-4DA0-8FFC-A3A951A3AA86}" type="datetime3">
              <a:rPr lang="en-AU" smtClean="0">
                <a:solidFill>
                  <a:srgbClr val="000000"/>
                </a:solidFill>
              </a:rPr>
              <a:t>24 November 2019</a:t>
            </a:fld>
            <a:endParaRPr lang="en-AU" smtClean="0">
              <a:solidFill>
                <a:srgbClr val="000000"/>
              </a:solidFill>
            </a:endParaRPr>
          </a:p>
        </p:txBody>
      </p:sp>
      <p:sp>
        <p:nvSpPr>
          <p:cNvPr id="410628"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10629" name="Rectangle 7"/>
          <p:cNvSpPr>
            <a:spLocks noGrp="1" noChangeArrowheads="1"/>
          </p:cNvSpPr>
          <p:nvPr>
            <p:ph type="sldNum" sz="quarter" idx="5"/>
          </p:nvPr>
        </p:nvSpPr>
        <p:spPr>
          <a:noFill/>
        </p:spPr>
        <p:txBody>
          <a:bodyPr/>
          <a:lstStyle/>
          <a:p>
            <a:fld id="{6A4AC829-DC74-4850-A558-08619307C0C7}" type="slidenum">
              <a:rPr lang="en-AU" smtClean="0">
                <a:solidFill>
                  <a:srgbClr val="000000"/>
                </a:solidFill>
              </a:rPr>
              <a:t>75</a:t>
            </a:fld>
            <a:endParaRPr lang="en-AU" smtClean="0">
              <a:solidFill>
                <a:srgbClr val="000000"/>
              </a:solidFill>
            </a:endParaRPr>
          </a:p>
        </p:txBody>
      </p:sp>
      <p:sp>
        <p:nvSpPr>
          <p:cNvPr id="410630" name="Rectangle 2"/>
          <p:cNvSpPr>
            <a:spLocks noChangeArrowheads="1" noTextEdit="1"/>
          </p:cNvSpPr>
          <p:nvPr>
            <p:ph type="sldImg" idx="6"/>
          </p:nvPr>
        </p:nvSpPr>
        <p:spPr/>
      </p:sp>
      <p:sp>
        <p:nvSpPr>
          <p:cNvPr id="410631"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64546" name="Rectangle 2"/>
          <p:cNvSpPr>
            <a:spLocks noChangeArrowheads="1" noTextEdit="1"/>
          </p:cNvSpPr>
          <p:nvPr>
            <p:ph type="sldImg"/>
          </p:nvPr>
        </p:nvSpPr>
        <p:spPr>
          <a:ln cap="flat"/>
        </p:spPr>
      </p:sp>
      <p:sp>
        <p:nvSpPr>
          <p:cNvPr id="364547" name="Rectangle 3"/>
          <p:cNvSpPr>
            <a:spLocks noGrp="1" noChangeArrowheads="1"/>
          </p:cNvSpPr>
          <p:nvPr>
            <p:ph type="body" idx="1"/>
          </p:nvPr>
        </p:nvSpPr>
        <p:spPr>
          <a:noFill/>
        </p:spPr>
        <p:txBody>
          <a:bodyPr/>
          <a:lstStyle/>
          <a:p>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11650" name="Rectangle 2"/>
          <p:cNvSpPr>
            <a:spLocks noGrp="1" noChangeArrowheads="1"/>
          </p:cNvSpPr>
          <p:nvPr>
            <p:ph type="body" idx="1"/>
          </p:nvPr>
        </p:nvSpPr>
        <p:spPr>
          <a:xfrm>
            <a:off x="534988" y="4864100"/>
            <a:ext cx="6118225" cy="4603750"/>
          </a:xfrm>
          <a:noFill/>
        </p:spPr>
        <p:txBody>
          <a:bodyPr lIns="98224" tIns="48250" rIns="98224" bIns="48250"/>
          <a:lstStyle/>
          <a:p>
            <a:r>
              <a:rPr lang="en-US" smtClean="0">
                <a:latin typeface="Arial"/>
              </a:rPr>
              <a:t>For class handout</a:t>
            </a:r>
          </a:p>
        </p:txBody>
      </p:sp>
      <p:sp>
        <p:nvSpPr>
          <p:cNvPr id="411651" name="Rectangle 3"/>
          <p:cNvSpPr>
            <a:spLocks noChangeArrowheads="1" noTextEdit="1"/>
          </p:cNvSpPr>
          <p:nvPr>
            <p:ph type="sldImg"/>
          </p:nvPr>
        </p:nvSpPr>
        <p:spPr>
          <a:xfrm>
            <a:off x="1006475" y="655638"/>
            <a:ext cx="5099050" cy="3825875"/>
          </a:xfr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12674" name="Rectangle 2"/>
          <p:cNvSpPr>
            <a:spLocks noGrp="1" noChangeArrowheads="1"/>
          </p:cNvSpPr>
          <p:nvPr>
            <p:ph type="body" idx="1"/>
          </p:nvPr>
        </p:nvSpPr>
        <p:spPr>
          <a:xfrm>
            <a:off x="534988" y="4864100"/>
            <a:ext cx="6118225" cy="4603750"/>
          </a:xfrm>
          <a:noFill/>
        </p:spPr>
        <p:txBody>
          <a:bodyPr lIns="98224" tIns="48250" rIns="98224" bIns="48250"/>
          <a:lstStyle/>
          <a:p>
            <a:r>
              <a:rPr lang="en-US" smtClean="0">
                <a:latin typeface="Arial"/>
              </a:rPr>
              <a:t>For lecture</a:t>
            </a:r>
          </a:p>
          <a:p>
            <a:r>
              <a:rPr lang="en-US" smtClean="0">
                <a:latin typeface="Arial"/>
              </a:rPr>
              <a:t>Note that lw is just another example of register usage (beyond ALU ops)</a:t>
            </a:r>
          </a:p>
          <a:p>
            <a:r>
              <a:rPr lang="en-US" smtClean="0">
                <a:latin typeface="Arial"/>
              </a:rPr>
              <a:t>Need to stall even with forwarding when data hazard involves a load</a:t>
            </a:r>
          </a:p>
        </p:txBody>
      </p:sp>
      <p:sp>
        <p:nvSpPr>
          <p:cNvPr id="412675" name="Rectangle 3"/>
          <p:cNvSpPr>
            <a:spLocks noChangeArrowheads="1" noTextEdit="1"/>
          </p:cNvSpPr>
          <p:nvPr>
            <p:ph type="sldImg"/>
          </p:nvPr>
        </p:nvSpPr>
        <p:spPr>
          <a:xfrm>
            <a:off x="1006475" y="655638"/>
            <a:ext cx="5099050" cy="3825875"/>
          </a:xfr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13698" name="Rectangle 7"/>
          <p:cNvSpPr>
            <a:spLocks noGrp="1" noChangeArrowheads="1"/>
          </p:cNvSpPr>
          <p:nvPr>
            <p:ph type="sldNum" sz="quarter" idx="5"/>
          </p:nvPr>
        </p:nvSpPr>
        <p:spPr>
          <a:noFill/>
        </p:spPr>
        <p:txBody>
          <a:bodyPr/>
          <a:lstStyle/>
          <a:p>
            <a:fld id="{9F99CB71-9DC5-43EC-9924-BF962D46F207}" type="slidenum">
              <a:rPr lang="en-US" smtClean="0">
                <a:solidFill>
                  <a:srgbClr val="000000"/>
                </a:solidFill>
              </a:rPr>
              <a:t>79</a:t>
            </a:fld>
            <a:endParaRPr lang="en-US" smtClean="0">
              <a:solidFill>
                <a:srgbClr val="000000"/>
              </a:solidFill>
            </a:endParaRPr>
          </a:p>
        </p:txBody>
      </p:sp>
      <p:sp>
        <p:nvSpPr>
          <p:cNvPr id="413699" name="Rectangle 2"/>
          <p:cNvSpPr>
            <a:spLocks noChangeArrowheads="1" noTextEdit="1"/>
          </p:cNvSpPr>
          <p:nvPr>
            <p:ph type="sldImg"/>
          </p:nvPr>
        </p:nvSpPr>
        <p:spPr>
          <a:ln w="12700" cap="flat">
            <a:solidFill>
              <a:schemeClr val="tx1"/>
            </a:solidFill>
          </a:ln>
        </p:spPr>
      </p:sp>
      <p:sp>
        <p:nvSpPr>
          <p:cNvPr id="413700" name="Rectangle 3"/>
          <p:cNvSpPr>
            <a:spLocks noChangeArrowheads="1"/>
          </p:cNvSpPr>
          <p:nvPr>
            <p:ph type="body" idx="1"/>
          </p:nvPr>
        </p:nvSpPr>
        <p:spPr>
          <a:noFill/>
        </p:spPr>
        <p:txBody>
          <a:bodyPr lIns="98017" tIns="48148" rIns="98017" bIns="48148"/>
          <a:lstStyle/>
          <a:p>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14722" name="Rectangle 7"/>
          <p:cNvSpPr>
            <a:spLocks noGrp="1" noChangeArrowheads="1"/>
          </p:cNvSpPr>
          <p:nvPr>
            <p:ph type="sldNum" sz="quarter" idx="5"/>
          </p:nvPr>
        </p:nvSpPr>
        <p:spPr>
          <a:noFill/>
        </p:spPr>
        <p:txBody>
          <a:bodyPr/>
          <a:lstStyle/>
          <a:p>
            <a:fld id="{E3323ADF-A008-400F-AB42-16FF97D40CA8}" type="slidenum">
              <a:rPr lang="en-US" smtClean="0">
                <a:solidFill>
                  <a:srgbClr val="000000"/>
                </a:solidFill>
              </a:rPr>
              <a:t>80</a:t>
            </a:fld>
            <a:endParaRPr lang="en-US" smtClean="0">
              <a:solidFill>
                <a:srgbClr val="000000"/>
              </a:solidFill>
            </a:endParaRPr>
          </a:p>
        </p:txBody>
      </p:sp>
      <p:sp>
        <p:nvSpPr>
          <p:cNvPr id="414723" name="Rectangle 2"/>
          <p:cNvSpPr>
            <a:spLocks noChangeArrowheads="1" noTextEdit="1"/>
          </p:cNvSpPr>
          <p:nvPr>
            <p:ph type="sldImg"/>
          </p:nvPr>
        </p:nvSpPr>
        <p:spPr>
          <a:ln w="12700" cap="flat">
            <a:solidFill>
              <a:schemeClr val="tx1"/>
            </a:solidFill>
          </a:ln>
        </p:spPr>
      </p:sp>
      <p:sp>
        <p:nvSpPr>
          <p:cNvPr id="414724" name="Rectangle 3"/>
          <p:cNvSpPr>
            <a:spLocks noChangeArrowheads="1"/>
          </p:cNvSpPr>
          <p:nvPr>
            <p:ph type="body" idx="1"/>
          </p:nvPr>
        </p:nvSpPr>
        <p:spPr>
          <a:noFill/>
        </p:spPr>
        <p:txBody>
          <a:bodyPr lIns="98017" tIns="48148" rIns="98017" bIns="48148"/>
          <a:lstStyle/>
          <a:p>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15746"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15747" name="Rectangle 3"/>
          <p:cNvSpPr>
            <a:spLocks noGrp="1" noChangeArrowheads="1"/>
          </p:cNvSpPr>
          <p:nvPr>
            <p:ph type="dt" sz="quarter" idx="1"/>
          </p:nvPr>
        </p:nvSpPr>
        <p:spPr>
          <a:noFill/>
        </p:spPr>
        <p:txBody>
          <a:bodyPr/>
          <a:lstStyle/>
          <a:p>
            <a:fld id="{12CFFC6D-7102-4C7E-9058-42267C12A49D}" type="datetime3">
              <a:rPr lang="en-AU" smtClean="0">
                <a:solidFill>
                  <a:srgbClr val="000000"/>
                </a:solidFill>
              </a:rPr>
              <a:t>24 November 2019</a:t>
            </a:fld>
            <a:endParaRPr lang="en-AU" smtClean="0">
              <a:solidFill>
                <a:srgbClr val="000000"/>
              </a:solidFill>
            </a:endParaRPr>
          </a:p>
        </p:txBody>
      </p:sp>
      <p:sp>
        <p:nvSpPr>
          <p:cNvPr id="415748"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15749" name="Rectangle 7"/>
          <p:cNvSpPr>
            <a:spLocks noGrp="1" noChangeArrowheads="1"/>
          </p:cNvSpPr>
          <p:nvPr>
            <p:ph type="sldNum" sz="quarter" idx="5"/>
          </p:nvPr>
        </p:nvSpPr>
        <p:spPr>
          <a:noFill/>
        </p:spPr>
        <p:txBody>
          <a:bodyPr/>
          <a:lstStyle/>
          <a:p>
            <a:fld id="{795F5474-E9C6-4675-8F77-B6641DD337B8}" type="slidenum">
              <a:rPr lang="en-AU" smtClean="0">
                <a:solidFill>
                  <a:srgbClr val="000000"/>
                </a:solidFill>
              </a:rPr>
              <a:t>82</a:t>
            </a:fld>
            <a:endParaRPr lang="en-AU" smtClean="0">
              <a:solidFill>
                <a:srgbClr val="000000"/>
              </a:solidFill>
            </a:endParaRPr>
          </a:p>
        </p:txBody>
      </p:sp>
      <p:sp>
        <p:nvSpPr>
          <p:cNvPr id="415750" name="Rectangle 2"/>
          <p:cNvSpPr>
            <a:spLocks noChangeArrowheads="1" noTextEdit="1"/>
          </p:cNvSpPr>
          <p:nvPr>
            <p:ph type="sldImg" idx="6"/>
          </p:nvPr>
        </p:nvSpPr>
        <p:spPr/>
      </p:sp>
      <p:sp>
        <p:nvSpPr>
          <p:cNvPr id="415751"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16770"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16771" name="Rectangle 3"/>
          <p:cNvSpPr>
            <a:spLocks noGrp="1" noChangeArrowheads="1"/>
          </p:cNvSpPr>
          <p:nvPr>
            <p:ph type="dt" sz="quarter" idx="1"/>
          </p:nvPr>
        </p:nvSpPr>
        <p:spPr>
          <a:noFill/>
        </p:spPr>
        <p:txBody>
          <a:bodyPr/>
          <a:lstStyle/>
          <a:p>
            <a:fld id="{7AA70AC7-EA24-4C84-B380-C9B51D7AF937}" type="datetime3">
              <a:rPr lang="en-AU" smtClean="0">
                <a:solidFill>
                  <a:srgbClr val="000000"/>
                </a:solidFill>
              </a:rPr>
              <a:t>24 November 2019</a:t>
            </a:fld>
            <a:endParaRPr lang="en-AU" smtClean="0">
              <a:solidFill>
                <a:srgbClr val="000000"/>
              </a:solidFill>
            </a:endParaRPr>
          </a:p>
        </p:txBody>
      </p:sp>
      <p:sp>
        <p:nvSpPr>
          <p:cNvPr id="416772"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16773" name="Rectangle 7"/>
          <p:cNvSpPr>
            <a:spLocks noGrp="1" noChangeArrowheads="1"/>
          </p:cNvSpPr>
          <p:nvPr>
            <p:ph type="sldNum" sz="quarter" idx="5"/>
          </p:nvPr>
        </p:nvSpPr>
        <p:spPr>
          <a:noFill/>
        </p:spPr>
        <p:txBody>
          <a:bodyPr/>
          <a:lstStyle/>
          <a:p>
            <a:fld id="{1EB90763-6C2F-444A-9E51-0DE1954F6774}" type="slidenum">
              <a:rPr lang="en-AU" smtClean="0">
                <a:solidFill>
                  <a:srgbClr val="000000"/>
                </a:solidFill>
              </a:rPr>
              <a:t>84</a:t>
            </a:fld>
            <a:endParaRPr lang="en-AU" smtClean="0">
              <a:solidFill>
                <a:srgbClr val="000000"/>
              </a:solidFill>
            </a:endParaRPr>
          </a:p>
        </p:txBody>
      </p:sp>
      <p:sp>
        <p:nvSpPr>
          <p:cNvPr id="416774" name="Rectangle 2"/>
          <p:cNvSpPr>
            <a:spLocks noChangeArrowheads="1" noTextEdit="1"/>
          </p:cNvSpPr>
          <p:nvPr>
            <p:ph type="sldImg" idx="6"/>
          </p:nvPr>
        </p:nvSpPr>
        <p:spPr/>
      </p:sp>
      <p:sp>
        <p:nvSpPr>
          <p:cNvPr id="416775"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17794" name="Rectangle 7"/>
          <p:cNvSpPr>
            <a:spLocks noGrp="1" noChangeArrowheads="1"/>
          </p:cNvSpPr>
          <p:nvPr>
            <p:ph type="sldNum" sz="quarter" idx="5"/>
          </p:nvPr>
        </p:nvSpPr>
        <p:spPr>
          <a:noFill/>
        </p:spPr>
        <p:txBody>
          <a:bodyPr/>
          <a:lstStyle/>
          <a:p>
            <a:fld id="{C43925FF-C445-47E3-9115-C67481091659}" type="slidenum">
              <a:rPr lang="en-US" smtClean="0">
                <a:solidFill>
                  <a:srgbClr val="000000"/>
                </a:solidFill>
              </a:rPr>
              <a:t>86</a:t>
            </a:fld>
            <a:endParaRPr lang="en-US" smtClean="0">
              <a:solidFill>
                <a:srgbClr val="000000"/>
              </a:solidFill>
            </a:endParaRPr>
          </a:p>
        </p:txBody>
      </p:sp>
      <p:sp>
        <p:nvSpPr>
          <p:cNvPr id="417795" name="Rectangle 2"/>
          <p:cNvSpPr>
            <a:spLocks noChangeArrowheads="1" noTextEdit="1"/>
          </p:cNvSpPr>
          <p:nvPr>
            <p:ph type="sldImg"/>
          </p:nvPr>
        </p:nvSpPr>
        <p:spPr>
          <a:ln w="12700" cap="flat">
            <a:solidFill>
              <a:schemeClr val="tx1"/>
            </a:solidFill>
          </a:ln>
        </p:spPr>
      </p:sp>
      <p:sp>
        <p:nvSpPr>
          <p:cNvPr id="417796" name="Rectangle 3"/>
          <p:cNvSpPr>
            <a:spLocks noGrp="1" noChangeArrowheads="1"/>
          </p:cNvSpPr>
          <p:nvPr>
            <p:ph type="body" idx="1"/>
          </p:nvPr>
        </p:nvSpPr>
        <p:spPr>
          <a:noFill/>
        </p:spPr>
        <p:txBody>
          <a:bodyPr lIns="98017" tIns="48148" rIns="98017" bIns="48148"/>
          <a:lstStyle/>
          <a:p>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18818"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18819" name="Rectangle 3"/>
          <p:cNvSpPr>
            <a:spLocks noGrp="1" noChangeArrowheads="1"/>
          </p:cNvSpPr>
          <p:nvPr>
            <p:ph type="dt" sz="quarter" idx="1"/>
          </p:nvPr>
        </p:nvSpPr>
        <p:spPr>
          <a:noFill/>
        </p:spPr>
        <p:txBody>
          <a:bodyPr/>
          <a:lstStyle/>
          <a:p>
            <a:fld id="{9B1F41D3-60C2-42A1-92D0-D1E011F5FFF0}" type="datetime3">
              <a:rPr lang="en-AU" smtClean="0">
                <a:solidFill>
                  <a:srgbClr val="000000"/>
                </a:solidFill>
              </a:rPr>
              <a:t>24 November 2019</a:t>
            </a:fld>
            <a:endParaRPr lang="en-AU" smtClean="0">
              <a:solidFill>
                <a:srgbClr val="000000"/>
              </a:solidFill>
            </a:endParaRPr>
          </a:p>
        </p:txBody>
      </p:sp>
      <p:sp>
        <p:nvSpPr>
          <p:cNvPr id="418820"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18821" name="Rectangle 7"/>
          <p:cNvSpPr>
            <a:spLocks noGrp="1" noChangeArrowheads="1"/>
          </p:cNvSpPr>
          <p:nvPr>
            <p:ph type="sldNum" sz="quarter" idx="5"/>
          </p:nvPr>
        </p:nvSpPr>
        <p:spPr>
          <a:noFill/>
        </p:spPr>
        <p:txBody>
          <a:bodyPr/>
          <a:lstStyle/>
          <a:p>
            <a:fld id="{261DAB12-CCE1-4202-B345-206E0B0B8BC6}" type="slidenum">
              <a:rPr lang="en-AU" smtClean="0">
                <a:solidFill>
                  <a:srgbClr val="000000"/>
                </a:solidFill>
              </a:rPr>
              <a:t>87</a:t>
            </a:fld>
            <a:endParaRPr lang="en-AU" smtClean="0">
              <a:solidFill>
                <a:srgbClr val="000000"/>
              </a:solidFill>
            </a:endParaRPr>
          </a:p>
        </p:txBody>
      </p:sp>
      <p:sp>
        <p:nvSpPr>
          <p:cNvPr id="418822" name="Rectangle 2"/>
          <p:cNvSpPr>
            <a:spLocks noChangeArrowheads="1" noTextEdit="1"/>
          </p:cNvSpPr>
          <p:nvPr>
            <p:ph type="sldImg" idx="6"/>
          </p:nvPr>
        </p:nvSpPr>
        <p:spPr/>
      </p:sp>
      <p:sp>
        <p:nvSpPr>
          <p:cNvPr id="418823"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19842"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19843" name="Rectangle 3"/>
          <p:cNvSpPr>
            <a:spLocks noGrp="1" noChangeArrowheads="1"/>
          </p:cNvSpPr>
          <p:nvPr>
            <p:ph type="dt" sz="quarter" idx="1"/>
          </p:nvPr>
        </p:nvSpPr>
        <p:spPr>
          <a:noFill/>
        </p:spPr>
        <p:txBody>
          <a:bodyPr/>
          <a:lstStyle/>
          <a:p>
            <a:fld id="{4661CB2A-BE3D-460A-982F-CFAAE3CB26E4}" type="datetime3">
              <a:rPr lang="en-AU" smtClean="0">
                <a:solidFill>
                  <a:srgbClr val="000000"/>
                </a:solidFill>
              </a:rPr>
              <a:t>24 November 2019</a:t>
            </a:fld>
            <a:endParaRPr lang="en-AU" smtClean="0">
              <a:solidFill>
                <a:srgbClr val="000000"/>
              </a:solidFill>
            </a:endParaRPr>
          </a:p>
        </p:txBody>
      </p:sp>
      <p:sp>
        <p:nvSpPr>
          <p:cNvPr id="419844"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19845" name="Rectangle 7"/>
          <p:cNvSpPr>
            <a:spLocks noGrp="1" noChangeArrowheads="1"/>
          </p:cNvSpPr>
          <p:nvPr>
            <p:ph type="sldNum" sz="quarter" idx="5"/>
          </p:nvPr>
        </p:nvSpPr>
        <p:spPr>
          <a:noFill/>
        </p:spPr>
        <p:txBody>
          <a:bodyPr/>
          <a:lstStyle/>
          <a:p>
            <a:fld id="{1D827FF6-0769-43CA-98AC-B4E7F0ADDCD3}" type="slidenum">
              <a:rPr lang="en-AU" smtClean="0">
                <a:solidFill>
                  <a:srgbClr val="000000"/>
                </a:solidFill>
              </a:rPr>
              <a:t>88</a:t>
            </a:fld>
            <a:endParaRPr lang="en-AU" smtClean="0">
              <a:solidFill>
                <a:srgbClr val="000000"/>
              </a:solidFill>
            </a:endParaRPr>
          </a:p>
        </p:txBody>
      </p:sp>
      <p:sp>
        <p:nvSpPr>
          <p:cNvPr id="419846" name="Rectangle 2"/>
          <p:cNvSpPr>
            <a:spLocks noChangeArrowheads="1" noTextEdit="1"/>
          </p:cNvSpPr>
          <p:nvPr>
            <p:ph type="sldImg" idx="6"/>
          </p:nvPr>
        </p:nvSpPr>
        <p:spPr/>
      </p:sp>
      <p:sp>
        <p:nvSpPr>
          <p:cNvPr id="419847"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20866"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20867" name="Rectangle 3"/>
          <p:cNvSpPr>
            <a:spLocks noGrp="1" noChangeArrowheads="1"/>
          </p:cNvSpPr>
          <p:nvPr>
            <p:ph type="dt" sz="quarter" idx="1"/>
          </p:nvPr>
        </p:nvSpPr>
        <p:spPr>
          <a:noFill/>
        </p:spPr>
        <p:txBody>
          <a:bodyPr/>
          <a:lstStyle/>
          <a:p>
            <a:fld id="{C2879054-496D-4857-BC0B-03A79DAB18A0}" type="datetime3">
              <a:rPr lang="en-AU" smtClean="0">
                <a:solidFill>
                  <a:srgbClr val="000000"/>
                </a:solidFill>
              </a:rPr>
              <a:t>24 November 2019</a:t>
            </a:fld>
            <a:endParaRPr lang="en-AU" smtClean="0">
              <a:solidFill>
                <a:srgbClr val="000000"/>
              </a:solidFill>
            </a:endParaRPr>
          </a:p>
        </p:txBody>
      </p:sp>
      <p:sp>
        <p:nvSpPr>
          <p:cNvPr id="420868"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20869" name="Rectangle 7"/>
          <p:cNvSpPr>
            <a:spLocks noGrp="1" noChangeArrowheads="1"/>
          </p:cNvSpPr>
          <p:nvPr>
            <p:ph type="sldNum" sz="quarter" idx="5"/>
          </p:nvPr>
        </p:nvSpPr>
        <p:spPr>
          <a:noFill/>
        </p:spPr>
        <p:txBody>
          <a:bodyPr/>
          <a:lstStyle/>
          <a:p>
            <a:fld id="{D5806A88-3821-4DF3-9DF3-E192B36BEC5E}" type="slidenum">
              <a:rPr lang="en-AU" smtClean="0">
                <a:solidFill>
                  <a:srgbClr val="000000"/>
                </a:solidFill>
              </a:rPr>
              <a:t>89</a:t>
            </a:fld>
            <a:endParaRPr lang="en-AU" smtClean="0">
              <a:solidFill>
                <a:srgbClr val="000000"/>
              </a:solidFill>
            </a:endParaRPr>
          </a:p>
        </p:txBody>
      </p:sp>
      <p:sp>
        <p:nvSpPr>
          <p:cNvPr id="420870" name="Rectangle 2"/>
          <p:cNvSpPr>
            <a:spLocks noChangeArrowheads="1" noTextEdit="1"/>
          </p:cNvSpPr>
          <p:nvPr>
            <p:ph type="sldImg" idx="6"/>
          </p:nvPr>
        </p:nvSpPr>
        <p:spPr/>
      </p:sp>
      <p:sp>
        <p:nvSpPr>
          <p:cNvPr id="420871"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65570" name="Rectangle 2"/>
          <p:cNvSpPr>
            <a:spLocks noGrp="1" noChangeArrowheads="1"/>
          </p:cNvSpPr>
          <p:nvPr>
            <p:ph type="body" idx="1"/>
          </p:nvPr>
        </p:nvSpPr>
        <p:spPr>
          <a:noFill/>
        </p:spPr>
        <p:txBody>
          <a:bodyPr/>
          <a:lstStyle/>
          <a:p>
            <a:endParaRPr lang="en-US" smtClean="0"/>
          </a:p>
        </p:txBody>
      </p:sp>
      <p:sp>
        <p:nvSpPr>
          <p:cNvPr id="365571" name="Rectangle 3"/>
          <p:cNvSpPr>
            <a:spLocks noChangeArrowheads="1" noTextEdit="1"/>
          </p:cNvSpPr>
          <p:nvPr>
            <p:ph type="sldImg"/>
          </p:nvPr>
        </p:nvSpPr>
        <p:spPr>
          <a:ln cap="flat"/>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21890" name="Rectangle 7"/>
          <p:cNvSpPr>
            <a:spLocks noGrp="1" noChangeArrowheads="1"/>
          </p:cNvSpPr>
          <p:nvPr>
            <p:ph type="sldNum" sz="quarter" idx="5"/>
          </p:nvPr>
        </p:nvSpPr>
        <p:spPr>
          <a:noFill/>
        </p:spPr>
        <p:txBody>
          <a:bodyPr/>
          <a:lstStyle/>
          <a:p>
            <a:fld id="{EB2F1C0A-CBA2-4DC8-8901-FDF2323BC54A}" type="slidenum">
              <a:rPr lang="en-US" smtClean="0">
                <a:solidFill>
                  <a:srgbClr val="000000"/>
                </a:solidFill>
              </a:rPr>
              <a:t>90</a:t>
            </a:fld>
            <a:endParaRPr lang="en-US" smtClean="0">
              <a:solidFill>
                <a:srgbClr val="000000"/>
              </a:solidFill>
            </a:endParaRPr>
          </a:p>
        </p:txBody>
      </p:sp>
      <p:sp>
        <p:nvSpPr>
          <p:cNvPr id="421891" name="Rectangle 2"/>
          <p:cNvSpPr>
            <a:spLocks noChangeArrowheads="1" noTextEdit="1"/>
          </p:cNvSpPr>
          <p:nvPr>
            <p:ph type="sldImg"/>
          </p:nvPr>
        </p:nvSpPr>
        <p:spPr/>
      </p:sp>
      <p:sp>
        <p:nvSpPr>
          <p:cNvPr id="421892" name="Rectangle 3"/>
          <p:cNvSpPr>
            <a:spLocks noGrp="1" noChangeArrowheads="1"/>
          </p:cNvSpPr>
          <p:nvPr>
            <p:ph type="body" idx="1"/>
          </p:nvPr>
        </p:nvSpPr>
        <p:spPr>
          <a:noFill/>
        </p:spPr>
        <p:txBody>
          <a:bodyPr/>
          <a:lstStyle/>
          <a:p>
            <a:endParaRPr 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22914"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22915" name="Rectangle 3"/>
          <p:cNvSpPr>
            <a:spLocks noGrp="1" noChangeArrowheads="1"/>
          </p:cNvSpPr>
          <p:nvPr>
            <p:ph type="dt" sz="quarter" idx="1"/>
          </p:nvPr>
        </p:nvSpPr>
        <p:spPr>
          <a:noFill/>
        </p:spPr>
        <p:txBody>
          <a:bodyPr/>
          <a:lstStyle/>
          <a:p>
            <a:fld id="{F2A64562-6003-4B7D-AAAE-0D74B387C5B9}" type="datetime3">
              <a:rPr lang="en-AU" smtClean="0">
                <a:solidFill>
                  <a:srgbClr val="000000"/>
                </a:solidFill>
              </a:rPr>
              <a:t>24 November 2019</a:t>
            </a:fld>
            <a:endParaRPr lang="en-AU" smtClean="0">
              <a:solidFill>
                <a:srgbClr val="000000"/>
              </a:solidFill>
            </a:endParaRPr>
          </a:p>
        </p:txBody>
      </p:sp>
      <p:sp>
        <p:nvSpPr>
          <p:cNvPr id="422916"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22917" name="Rectangle 7"/>
          <p:cNvSpPr>
            <a:spLocks noGrp="1" noChangeArrowheads="1"/>
          </p:cNvSpPr>
          <p:nvPr>
            <p:ph type="sldNum" sz="quarter" idx="5"/>
          </p:nvPr>
        </p:nvSpPr>
        <p:spPr>
          <a:noFill/>
        </p:spPr>
        <p:txBody>
          <a:bodyPr/>
          <a:lstStyle/>
          <a:p>
            <a:fld id="{7237159D-BE89-4AF5-B247-24D185500495}" type="slidenum">
              <a:rPr lang="en-AU" smtClean="0">
                <a:solidFill>
                  <a:srgbClr val="000000"/>
                </a:solidFill>
              </a:rPr>
              <a:t>91</a:t>
            </a:fld>
            <a:endParaRPr lang="en-AU" smtClean="0">
              <a:solidFill>
                <a:srgbClr val="000000"/>
              </a:solidFill>
            </a:endParaRPr>
          </a:p>
        </p:txBody>
      </p:sp>
      <p:sp>
        <p:nvSpPr>
          <p:cNvPr id="422918" name="Rectangle 2"/>
          <p:cNvSpPr>
            <a:spLocks noChangeArrowheads="1" noTextEdit="1"/>
          </p:cNvSpPr>
          <p:nvPr>
            <p:ph type="sldImg" idx="6"/>
          </p:nvPr>
        </p:nvSpPr>
        <p:spPr/>
      </p:sp>
      <p:sp>
        <p:nvSpPr>
          <p:cNvPr id="422919"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23938" name="Rectangle 2"/>
          <p:cNvSpPr>
            <a:spLocks noGrp="1" noChangeArrowheads="1"/>
          </p:cNvSpPr>
          <p:nvPr>
            <p:ph type="body" idx="1"/>
          </p:nvPr>
        </p:nvSpPr>
        <p:spPr>
          <a:xfrm>
            <a:off x="534988" y="4864100"/>
            <a:ext cx="6118225" cy="4603750"/>
          </a:xfrm>
          <a:noFill/>
        </p:spPr>
        <p:txBody>
          <a:bodyPr lIns="98224" tIns="48250" rIns="98224" bIns="48250"/>
          <a:lstStyle/>
          <a:p>
            <a:endParaRPr lang="en-US" smtClean="0">
              <a:latin typeface="Arial"/>
            </a:endParaRPr>
          </a:p>
        </p:txBody>
      </p:sp>
      <p:sp>
        <p:nvSpPr>
          <p:cNvPr id="423939" name="Rectangle 3"/>
          <p:cNvSpPr>
            <a:spLocks noChangeArrowheads="1" noTextEdit="1"/>
          </p:cNvSpPr>
          <p:nvPr>
            <p:ph type="sldImg"/>
          </p:nvPr>
        </p:nvSpPr>
        <p:spPr>
          <a:xfrm>
            <a:off x="1006475" y="655638"/>
            <a:ext cx="5099050" cy="3825875"/>
          </a:xfr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24962"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24963" name="Rectangle 3"/>
          <p:cNvSpPr>
            <a:spLocks noGrp="1" noChangeArrowheads="1"/>
          </p:cNvSpPr>
          <p:nvPr>
            <p:ph type="dt" sz="quarter" idx="1"/>
          </p:nvPr>
        </p:nvSpPr>
        <p:spPr>
          <a:noFill/>
        </p:spPr>
        <p:txBody>
          <a:bodyPr/>
          <a:lstStyle/>
          <a:p>
            <a:fld id="{09FA7A99-7818-4CA0-9307-5B30CBE0027D}" type="datetime3">
              <a:rPr lang="en-AU" smtClean="0">
                <a:solidFill>
                  <a:srgbClr val="000000"/>
                </a:solidFill>
              </a:rPr>
              <a:t>24 November 2019</a:t>
            </a:fld>
            <a:endParaRPr lang="en-AU" smtClean="0">
              <a:solidFill>
                <a:srgbClr val="000000"/>
              </a:solidFill>
            </a:endParaRPr>
          </a:p>
        </p:txBody>
      </p:sp>
      <p:sp>
        <p:nvSpPr>
          <p:cNvPr id="424964"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24965" name="Rectangle 7"/>
          <p:cNvSpPr>
            <a:spLocks noGrp="1" noChangeArrowheads="1"/>
          </p:cNvSpPr>
          <p:nvPr>
            <p:ph type="sldNum" sz="quarter" idx="5"/>
          </p:nvPr>
        </p:nvSpPr>
        <p:spPr>
          <a:noFill/>
        </p:spPr>
        <p:txBody>
          <a:bodyPr/>
          <a:lstStyle/>
          <a:p>
            <a:fld id="{25FD57CF-A469-489C-B9EF-7718C19593D9}" type="slidenum">
              <a:rPr lang="en-AU" smtClean="0">
                <a:solidFill>
                  <a:srgbClr val="000000"/>
                </a:solidFill>
              </a:rPr>
              <a:t>93</a:t>
            </a:fld>
            <a:endParaRPr lang="en-AU" smtClean="0">
              <a:solidFill>
                <a:srgbClr val="000000"/>
              </a:solidFill>
            </a:endParaRPr>
          </a:p>
        </p:txBody>
      </p:sp>
      <p:sp>
        <p:nvSpPr>
          <p:cNvPr id="424966" name="Rectangle 2"/>
          <p:cNvSpPr>
            <a:spLocks noChangeArrowheads="1" noTextEdit="1"/>
          </p:cNvSpPr>
          <p:nvPr>
            <p:ph type="sldImg" idx="6"/>
          </p:nvPr>
        </p:nvSpPr>
        <p:spPr/>
      </p:sp>
      <p:sp>
        <p:nvSpPr>
          <p:cNvPr id="424967"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25986" name="Rectangle 2"/>
          <p:cNvSpPr>
            <a:spLocks noGrp="1" noChangeArrowheads="1"/>
          </p:cNvSpPr>
          <p:nvPr>
            <p:ph type="body" idx="1"/>
          </p:nvPr>
        </p:nvSpPr>
        <p:spPr>
          <a:xfrm>
            <a:off x="534988" y="4864100"/>
            <a:ext cx="6118225" cy="4603750"/>
          </a:xfrm>
          <a:noFill/>
        </p:spPr>
        <p:txBody>
          <a:bodyPr lIns="98224" tIns="48250" rIns="98224" bIns="48250"/>
          <a:lstStyle/>
          <a:p>
            <a:r>
              <a:rPr lang="en-US" smtClean="0">
                <a:latin typeface="Arial"/>
              </a:rPr>
              <a:t>Another “solution” is to put in enough extra hardware so that we can test registers, calculate the branch address, and update the PC during the second stage of the pipeline.  That would reduce the number of stalls to only one.</a:t>
            </a:r>
          </a:p>
          <a:p>
            <a:r>
              <a:rPr lang="en-US" smtClean="0">
                <a:latin typeface="Arial"/>
              </a:rPr>
              <a:t>A third approach is to prediction to handle branches, e.g., always predict that branches will be untaken.  When right, the pipeline proceeds at full speed.  When wrong, have to stall (and make sure nothing completes – changes machine state – that shouldn’t have).  Will talk about these options in more detail in next,next lecture.</a:t>
            </a:r>
          </a:p>
        </p:txBody>
      </p:sp>
      <p:sp>
        <p:nvSpPr>
          <p:cNvPr id="425987" name="Rectangle 3"/>
          <p:cNvSpPr>
            <a:spLocks noChangeArrowheads="1" noTextEdit="1"/>
          </p:cNvSpPr>
          <p:nvPr>
            <p:ph type="sldImg"/>
          </p:nvPr>
        </p:nvSpPr>
        <p:spPr>
          <a:xfrm>
            <a:off x="1006475" y="655638"/>
            <a:ext cx="5099050" cy="3825875"/>
          </a:xfr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27010"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27011" name="Rectangle 3"/>
          <p:cNvSpPr>
            <a:spLocks noGrp="1" noChangeArrowheads="1"/>
          </p:cNvSpPr>
          <p:nvPr>
            <p:ph type="dt" sz="quarter" idx="1"/>
          </p:nvPr>
        </p:nvSpPr>
        <p:spPr>
          <a:noFill/>
        </p:spPr>
        <p:txBody>
          <a:bodyPr/>
          <a:lstStyle/>
          <a:p>
            <a:fld id="{3F7CB28F-E5B4-4C1F-BDAD-8CF24946D0CB}" type="datetime3">
              <a:rPr lang="en-AU" smtClean="0">
                <a:solidFill>
                  <a:srgbClr val="000000"/>
                </a:solidFill>
              </a:rPr>
              <a:t>24 November 2019</a:t>
            </a:fld>
            <a:endParaRPr lang="en-AU" smtClean="0">
              <a:solidFill>
                <a:srgbClr val="000000"/>
              </a:solidFill>
            </a:endParaRPr>
          </a:p>
        </p:txBody>
      </p:sp>
      <p:sp>
        <p:nvSpPr>
          <p:cNvPr id="427012"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27013" name="Rectangle 7"/>
          <p:cNvSpPr>
            <a:spLocks noGrp="1" noChangeArrowheads="1"/>
          </p:cNvSpPr>
          <p:nvPr>
            <p:ph type="sldNum" sz="quarter" idx="5"/>
          </p:nvPr>
        </p:nvSpPr>
        <p:spPr>
          <a:noFill/>
        </p:spPr>
        <p:txBody>
          <a:bodyPr/>
          <a:lstStyle/>
          <a:p>
            <a:fld id="{F4599501-BC26-4D65-B79B-E383EC14E7A3}" type="slidenum">
              <a:rPr lang="en-AU" smtClean="0">
                <a:solidFill>
                  <a:srgbClr val="000000"/>
                </a:solidFill>
              </a:rPr>
              <a:t>95</a:t>
            </a:fld>
            <a:endParaRPr lang="en-AU" smtClean="0">
              <a:solidFill>
                <a:srgbClr val="000000"/>
              </a:solidFill>
            </a:endParaRPr>
          </a:p>
        </p:txBody>
      </p:sp>
      <p:sp>
        <p:nvSpPr>
          <p:cNvPr id="427014" name="Rectangle 2"/>
          <p:cNvSpPr>
            <a:spLocks noChangeArrowheads="1" noTextEdit="1"/>
          </p:cNvSpPr>
          <p:nvPr>
            <p:ph type="sldImg" idx="6"/>
          </p:nvPr>
        </p:nvSpPr>
        <p:spPr/>
      </p:sp>
      <p:sp>
        <p:nvSpPr>
          <p:cNvPr id="427015"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28034"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28035" name="Rectangle 3"/>
          <p:cNvSpPr>
            <a:spLocks noGrp="1" noChangeArrowheads="1"/>
          </p:cNvSpPr>
          <p:nvPr>
            <p:ph type="dt" sz="quarter" idx="1"/>
          </p:nvPr>
        </p:nvSpPr>
        <p:spPr>
          <a:noFill/>
        </p:spPr>
        <p:txBody>
          <a:bodyPr/>
          <a:lstStyle/>
          <a:p>
            <a:fld id="{99A2EE4C-63FF-4580-8C7A-A212C12CD6B6}" type="datetime3">
              <a:rPr lang="en-AU" smtClean="0">
                <a:solidFill>
                  <a:srgbClr val="000000"/>
                </a:solidFill>
              </a:rPr>
              <a:t>24 November 2019</a:t>
            </a:fld>
            <a:endParaRPr lang="en-AU" smtClean="0">
              <a:solidFill>
                <a:srgbClr val="000000"/>
              </a:solidFill>
            </a:endParaRPr>
          </a:p>
        </p:txBody>
      </p:sp>
      <p:sp>
        <p:nvSpPr>
          <p:cNvPr id="428036"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28037" name="Rectangle 7"/>
          <p:cNvSpPr>
            <a:spLocks noGrp="1" noChangeArrowheads="1"/>
          </p:cNvSpPr>
          <p:nvPr>
            <p:ph type="sldNum" sz="quarter" idx="5"/>
          </p:nvPr>
        </p:nvSpPr>
        <p:spPr>
          <a:noFill/>
        </p:spPr>
        <p:txBody>
          <a:bodyPr/>
          <a:lstStyle/>
          <a:p>
            <a:fld id="{C56B88B4-4D8F-49FC-9F96-045C95D0A40B}" type="slidenum">
              <a:rPr lang="en-AU" smtClean="0">
                <a:solidFill>
                  <a:srgbClr val="000000"/>
                </a:solidFill>
              </a:rPr>
              <a:t>96</a:t>
            </a:fld>
            <a:endParaRPr lang="en-AU" smtClean="0">
              <a:solidFill>
                <a:srgbClr val="000000"/>
              </a:solidFill>
            </a:endParaRPr>
          </a:p>
        </p:txBody>
      </p:sp>
      <p:sp>
        <p:nvSpPr>
          <p:cNvPr id="428038" name="Rectangle 2"/>
          <p:cNvSpPr>
            <a:spLocks noChangeArrowheads="1" noTextEdit="1"/>
          </p:cNvSpPr>
          <p:nvPr>
            <p:ph type="sldImg" idx="6"/>
          </p:nvPr>
        </p:nvSpPr>
        <p:spPr/>
      </p:sp>
      <p:sp>
        <p:nvSpPr>
          <p:cNvPr id="428039"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29058"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29059" name="Rectangle 3"/>
          <p:cNvSpPr>
            <a:spLocks noGrp="1" noChangeArrowheads="1"/>
          </p:cNvSpPr>
          <p:nvPr>
            <p:ph type="dt" sz="quarter" idx="1"/>
          </p:nvPr>
        </p:nvSpPr>
        <p:spPr>
          <a:noFill/>
        </p:spPr>
        <p:txBody>
          <a:bodyPr/>
          <a:lstStyle/>
          <a:p>
            <a:fld id="{3DB621C0-527A-45AC-B6CC-5A6C3E2FBFC1}" type="datetime3">
              <a:rPr lang="en-AU" smtClean="0">
                <a:solidFill>
                  <a:srgbClr val="000000"/>
                </a:solidFill>
              </a:rPr>
              <a:t>24 November 2019</a:t>
            </a:fld>
            <a:endParaRPr lang="en-AU" smtClean="0">
              <a:solidFill>
                <a:srgbClr val="000000"/>
              </a:solidFill>
            </a:endParaRPr>
          </a:p>
        </p:txBody>
      </p:sp>
      <p:sp>
        <p:nvSpPr>
          <p:cNvPr id="429060"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29061" name="Rectangle 7"/>
          <p:cNvSpPr>
            <a:spLocks noGrp="1" noChangeArrowheads="1"/>
          </p:cNvSpPr>
          <p:nvPr>
            <p:ph type="sldNum" sz="quarter" idx="5"/>
          </p:nvPr>
        </p:nvSpPr>
        <p:spPr>
          <a:noFill/>
        </p:spPr>
        <p:txBody>
          <a:bodyPr/>
          <a:lstStyle/>
          <a:p>
            <a:fld id="{CFF2EDAF-147B-4C3E-801F-3BF4AAB26979}" type="slidenum">
              <a:rPr lang="en-AU" smtClean="0">
                <a:solidFill>
                  <a:srgbClr val="000000"/>
                </a:solidFill>
              </a:rPr>
              <a:t>97</a:t>
            </a:fld>
            <a:endParaRPr lang="en-AU" smtClean="0">
              <a:solidFill>
                <a:srgbClr val="000000"/>
              </a:solidFill>
            </a:endParaRPr>
          </a:p>
        </p:txBody>
      </p:sp>
      <p:sp>
        <p:nvSpPr>
          <p:cNvPr id="429062" name="Rectangle 2"/>
          <p:cNvSpPr>
            <a:spLocks noChangeArrowheads="1" noTextEdit="1"/>
          </p:cNvSpPr>
          <p:nvPr>
            <p:ph type="sldImg" idx="6"/>
          </p:nvPr>
        </p:nvSpPr>
        <p:spPr/>
      </p:sp>
      <p:sp>
        <p:nvSpPr>
          <p:cNvPr id="429063"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30082"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30083" name="Rectangle 3"/>
          <p:cNvSpPr>
            <a:spLocks noGrp="1" noChangeArrowheads="1"/>
          </p:cNvSpPr>
          <p:nvPr>
            <p:ph type="dt" sz="quarter" idx="1"/>
          </p:nvPr>
        </p:nvSpPr>
        <p:spPr>
          <a:noFill/>
        </p:spPr>
        <p:txBody>
          <a:bodyPr/>
          <a:lstStyle/>
          <a:p>
            <a:fld id="{BA36ED84-E9CF-4FFF-B9FC-3B482B6E3AC7}" type="datetime3">
              <a:rPr lang="en-AU" smtClean="0">
                <a:solidFill>
                  <a:srgbClr val="000000"/>
                </a:solidFill>
              </a:rPr>
              <a:t>24 November 2019</a:t>
            </a:fld>
            <a:endParaRPr lang="en-AU" smtClean="0">
              <a:solidFill>
                <a:srgbClr val="000000"/>
              </a:solidFill>
            </a:endParaRPr>
          </a:p>
        </p:txBody>
      </p:sp>
      <p:sp>
        <p:nvSpPr>
          <p:cNvPr id="430084"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30085" name="Rectangle 7"/>
          <p:cNvSpPr>
            <a:spLocks noGrp="1" noChangeArrowheads="1"/>
          </p:cNvSpPr>
          <p:nvPr>
            <p:ph type="sldNum" sz="quarter" idx="5"/>
          </p:nvPr>
        </p:nvSpPr>
        <p:spPr>
          <a:noFill/>
        </p:spPr>
        <p:txBody>
          <a:bodyPr/>
          <a:lstStyle/>
          <a:p>
            <a:fld id="{E77104C4-AAB3-4BFF-B0D7-63C84E7DD232}" type="slidenum">
              <a:rPr lang="en-AU" smtClean="0">
                <a:solidFill>
                  <a:srgbClr val="000000"/>
                </a:solidFill>
              </a:rPr>
              <a:t>98</a:t>
            </a:fld>
            <a:endParaRPr lang="en-AU" smtClean="0">
              <a:solidFill>
                <a:srgbClr val="000000"/>
              </a:solidFill>
            </a:endParaRPr>
          </a:p>
        </p:txBody>
      </p:sp>
      <p:sp>
        <p:nvSpPr>
          <p:cNvPr id="430086" name="Rectangle 2"/>
          <p:cNvSpPr>
            <a:spLocks noChangeArrowheads="1" noTextEdit="1"/>
          </p:cNvSpPr>
          <p:nvPr>
            <p:ph type="sldImg" idx="6"/>
          </p:nvPr>
        </p:nvSpPr>
        <p:spPr/>
      </p:sp>
      <p:sp>
        <p:nvSpPr>
          <p:cNvPr id="430087"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31106"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31107" name="Rectangle 3"/>
          <p:cNvSpPr>
            <a:spLocks noGrp="1" noChangeArrowheads="1"/>
          </p:cNvSpPr>
          <p:nvPr>
            <p:ph type="dt" sz="quarter" idx="1"/>
          </p:nvPr>
        </p:nvSpPr>
        <p:spPr>
          <a:noFill/>
        </p:spPr>
        <p:txBody>
          <a:bodyPr/>
          <a:lstStyle/>
          <a:p>
            <a:fld id="{9A834E91-EF69-4944-9FC8-BB4BC304067E}" type="datetime3">
              <a:rPr lang="en-AU" smtClean="0">
                <a:solidFill>
                  <a:srgbClr val="000000"/>
                </a:solidFill>
              </a:rPr>
              <a:t>24 November 2019</a:t>
            </a:fld>
            <a:endParaRPr lang="en-AU" smtClean="0">
              <a:solidFill>
                <a:srgbClr val="000000"/>
              </a:solidFill>
            </a:endParaRPr>
          </a:p>
        </p:txBody>
      </p:sp>
      <p:sp>
        <p:nvSpPr>
          <p:cNvPr id="431108"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31109" name="Rectangle 7"/>
          <p:cNvSpPr>
            <a:spLocks noGrp="1" noChangeArrowheads="1"/>
          </p:cNvSpPr>
          <p:nvPr>
            <p:ph type="sldNum" sz="quarter" idx="5"/>
          </p:nvPr>
        </p:nvSpPr>
        <p:spPr>
          <a:noFill/>
        </p:spPr>
        <p:txBody>
          <a:bodyPr/>
          <a:lstStyle/>
          <a:p>
            <a:fld id="{A21C1A19-59DB-44B7-B940-3802C4FC07E6}" type="slidenum">
              <a:rPr lang="en-AU" smtClean="0">
                <a:solidFill>
                  <a:srgbClr val="000000"/>
                </a:solidFill>
              </a:rPr>
              <a:t>99</a:t>
            </a:fld>
            <a:endParaRPr lang="en-AU" smtClean="0">
              <a:solidFill>
                <a:srgbClr val="000000"/>
              </a:solidFill>
            </a:endParaRPr>
          </a:p>
        </p:txBody>
      </p:sp>
      <p:sp>
        <p:nvSpPr>
          <p:cNvPr id="431110" name="Rectangle 2"/>
          <p:cNvSpPr>
            <a:spLocks noChangeArrowheads="1" noTextEdit="1"/>
          </p:cNvSpPr>
          <p:nvPr>
            <p:ph type="sldImg" idx="6"/>
          </p:nvPr>
        </p:nvSpPr>
        <p:spPr/>
      </p:sp>
      <p:sp>
        <p:nvSpPr>
          <p:cNvPr id="431111"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66594" name="Rectangle 2"/>
          <p:cNvSpPr>
            <a:spLocks noGrp="1" noChangeArrowheads="1"/>
          </p:cNvSpPr>
          <p:nvPr>
            <p:ph type="hdr" sz="quarter"/>
          </p:nvPr>
        </p:nvSpPr>
        <p:spPr>
          <a:noFill/>
        </p:spPr>
        <p:txBody>
          <a:bodyPr/>
          <a:lstStyle/>
          <a:p>
            <a:r>
              <a:rPr lang="en-AU" smtClean="0"/>
              <a:t>Morgan Kaufmann Publishers</a:t>
            </a:r>
          </a:p>
        </p:txBody>
      </p:sp>
      <p:sp>
        <p:nvSpPr>
          <p:cNvPr id="366595" name="Rectangle 3"/>
          <p:cNvSpPr>
            <a:spLocks noGrp="1" noChangeArrowheads="1"/>
          </p:cNvSpPr>
          <p:nvPr>
            <p:ph type="dt" sz="quarter" idx="1"/>
          </p:nvPr>
        </p:nvSpPr>
        <p:spPr>
          <a:noFill/>
        </p:spPr>
        <p:txBody>
          <a:bodyPr/>
          <a:lstStyle/>
          <a:p>
            <a:fld id="{73D33F09-6EC7-44A4-BB12-771F8AD68685}" type="datetime3">
              <a:rPr lang="en-AU" smtClean="0"/>
              <a:t>24 November 2019</a:t>
            </a:fld>
            <a:endParaRPr lang="en-AU" smtClean="0"/>
          </a:p>
        </p:txBody>
      </p:sp>
      <p:sp>
        <p:nvSpPr>
          <p:cNvPr id="366596" name="Rectangle 6"/>
          <p:cNvSpPr>
            <a:spLocks noGrp="1" noChangeArrowheads="1"/>
          </p:cNvSpPr>
          <p:nvPr>
            <p:ph type="ftr" sz="quarter" idx="4"/>
          </p:nvPr>
        </p:nvSpPr>
        <p:spPr>
          <a:noFill/>
        </p:spPr>
        <p:txBody>
          <a:bodyPr/>
          <a:lstStyle/>
          <a:p>
            <a:r>
              <a:rPr lang="en-AU" smtClean="0"/>
              <a:t>Chapter 4 — The Processor</a:t>
            </a:r>
          </a:p>
        </p:txBody>
      </p:sp>
      <p:sp>
        <p:nvSpPr>
          <p:cNvPr id="366597" name="Rectangle 7"/>
          <p:cNvSpPr>
            <a:spLocks noGrp="1" noChangeArrowheads="1"/>
          </p:cNvSpPr>
          <p:nvPr>
            <p:ph type="sldNum" sz="quarter" idx="5"/>
          </p:nvPr>
        </p:nvSpPr>
        <p:spPr>
          <a:noFill/>
        </p:spPr>
        <p:txBody>
          <a:bodyPr/>
          <a:lstStyle/>
          <a:p>
            <a:fld id="{26131260-9459-4AF9-A752-D4EDEC96487D}" type="slidenum">
              <a:rPr lang="en-AU" smtClean="0"/>
              <a:t>21</a:t>
            </a:fld>
            <a:endParaRPr lang="en-AU" smtClean="0"/>
          </a:p>
        </p:txBody>
      </p:sp>
      <p:sp>
        <p:nvSpPr>
          <p:cNvPr id="366598" name="Rectangle 2"/>
          <p:cNvSpPr>
            <a:spLocks noChangeArrowheads="1" noTextEdit="1"/>
          </p:cNvSpPr>
          <p:nvPr>
            <p:ph type="sldImg" idx="6"/>
          </p:nvPr>
        </p:nvSpPr>
        <p:spPr/>
      </p:sp>
      <p:sp>
        <p:nvSpPr>
          <p:cNvPr id="366599"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32130" name="Rectangle 7"/>
          <p:cNvSpPr>
            <a:spLocks noGrp="1" noChangeArrowheads="1"/>
          </p:cNvSpPr>
          <p:nvPr>
            <p:ph type="sldNum" sz="quarter" idx="5"/>
          </p:nvPr>
        </p:nvSpPr>
        <p:spPr>
          <a:noFill/>
        </p:spPr>
        <p:txBody>
          <a:bodyPr/>
          <a:lstStyle/>
          <a:p>
            <a:fld id="{02C1DB1E-D1FA-488F-B223-425B21BB3A1D}" type="slidenum">
              <a:rPr lang="en-US" smtClean="0">
                <a:solidFill>
                  <a:srgbClr val="000000"/>
                </a:solidFill>
              </a:rPr>
              <a:t>100</a:t>
            </a:fld>
            <a:endParaRPr lang="en-US" smtClean="0">
              <a:solidFill>
                <a:srgbClr val="000000"/>
              </a:solidFill>
            </a:endParaRPr>
          </a:p>
        </p:txBody>
      </p:sp>
      <p:sp>
        <p:nvSpPr>
          <p:cNvPr id="432131" name="Rectangle 2"/>
          <p:cNvSpPr>
            <a:spLocks noChangeArrowheads="1" noTextEdit="1"/>
          </p:cNvSpPr>
          <p:nvPr>
            <p:ph type="sldImg"/>
          </p:nvPr>
        </p:nvSpPr>
        <p:spPr>
          <a:xfrm>
            <a:off x="1000125" y="774700"/>
            <a:ext cx="5099050" cy="3824288"/>
          </a:xfrm>
          <a:ln w="12700" cap="flat">
            <a:solidFill>
              <a:schemeClr val="tx1"/>
            </a:solidFill>
          </a:ln>
        </p:spPr>
      </p:sp>
      <p:sp>
        <p:nvSpPr>
          <p:cNvPr id="432132" name="Rectangle 3"/>
          <p:cNvSpPr>
            <a:spLocks noGrp="1" noChangeArrowheads="1"/>
          </p:cNvSpPr>
          <p:nvPr>
            <p:ph type="body" idx="1"/>
          </p:nvPr>
        </p:nvSpPr>
        <p:spPr>
          <a:noFill/>
        </p:spPr>
        <p:txBody>
          <a:bodyPr lIns="98017" tIns="48148" rIns="98017" bIns="48148"/>
          <a:lstStyle/>
          <a:p>
            <a:endParaRPr 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33154"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33155" name="Rectangle 3"/>
          <p:cNvSpPr>
            <a:spLocks noGrp="1" noChangeArrowheads="1"/>
          </p:cNvSpPr>
          <p:nvPr>
            <p:ph type="dt" sz="quarter" idx="1"/>
          </p:nvPr>
        </p:nvSpPr>
        <p:spPr>
          <a:noFill/>
        </p:spPr>
        <p:txBody>
          <a:bodyPr/>
          <a:lstStyle/>
          <a:p>
            <a:fld id="{C5BE7A86-B9D9-4339-86D3-FEBEE828B966}" type="datetime3">
              <a:rPr lang="en-AU" smtClean="0">
                <a:solidFill>
                  <a:srgbClr val="000000"/>
                </a:solidFill>
              </a:rPr>
              <a:t>24 November 2019</a:t>
            </a:fld>
            <a:endParaRPr lang="en-AU" smtClean="0">
              <a:solidFill>
                <a:srgbClr val="000000"/>
              </a:solidFill>
            </a:endParaRPr>
          </a:p>
        </p:txBody>
      </p:sp>
      <p:sp>
        <p:nvSpPr>
          <p:cNvPr id="433156"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33157" name="Rectangle 7"/>
          <p:cNvSpPr>
            <a:spLocks noGrp="1" noChangeArrowheads="1"/>
          </p:cNvSpPr>
          <p:nvPr>
            <p:ph type="sldNum" sz="quarter" idx="5"/>
          </p:nvPr>
        </p:nvSpPr>
        <p:spPr>
          <a:noFill/>
        </p:spPr>
        <p:txBody>
          <a:bodyPr/>
          <a:lstStyle/>
          <a:p>
            <a:fld id="{AFDCBADF-E677-4893-8442-F8EB1F980766}" type="slidenum">
              <a:rPr lang="en-AU" smtClean="0">
                <a:solidFill>
                  <a:srgbClr val="000000"/>
                </a:solidFill>
              </a:rPr>
              <a:t>101</a:t>
            </a:fld>
            <a:endParaRPr lang="en-AU" smtClean="0">
              <a:solidFill>
                <a:srgbClr val="000000"/>
              </a:solidFill>
            </a:endParaRPr>
          </a:p>
        </p:txBody>
      </p:sp>
      <p:sp>
        <p:nvSpPr>
          <p:cNvPr id="433158" name="Rectangle 2"/>
          <p:cNvSpPr>
            <a:spLocks noChangeArrowheads="1" noTextEdit="1"/>
          </p:cNvSpPr>
          <p:nvPr>
            <p:ph type="sldImg" idx="6"/>
          </p:nvPr>
        </p:nvSpPr>
        <p:spPr/>
      </p:sp>
      <p:sp>
        <p:nvSpPr>
          <p:cNvPr id="433159"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34178"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34179" name="Rectangle 3"/>
          <p:cNvSpPr>
            <a:spLocks noGrp="1" noChangeArrowheads="1"/>
          </p:cNvSpPr>
          <p:nvPr>
            <p:ph type="dt" sz="quarter" idx="1"/>
          </p:nvPr>
        </p:nvSpPr>
        <p:spPr>
          <a:noFill/>
        </p:spPr>
        <p:txBody>
          <a:bodyPr/>
          <a:lstStyle/>
          <a:p>
            <a:fld id="{2157B126-142E-4E68-BA04-7EC5CE185DAC}" type="datetime3">
              <a:rPr lang="en-AU" smtClean="0">
                <a:solidFill>
                  <a:srgbClr val="000000"/>
                </a:solidFill>
              </a:rPr>
              <a:t>24 November 2019</a:t>
            </a:fld>
            <a:endParaRPr lang="en-AU" smtClean="0">
              <a:solidFill>
                <a:srgbClr val="000000"/>
              </a:solidFill>
            </a:endParaRPr>
          </a:p>
        </p:txBody>
      </p:sp>
      <p:sp>
        <p:nvSpPr>
          <p:cNvPr id="434180"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34181" name="Rectangle 7"/>
          <p:cNvSpPr>
            <a:spLocks noGrp="1" noChangeArrowheads="1"/>
          </p:cNvSpPr>
          <p:nvPr>
            <p:ph type="sldNum" sz="quarter" idx="5"/>
          </p:nvPr>
        </p:nvSpPr>
        <p:spPr>
          <a:noFill/>
        </p:spPr>
        <p:txBody>
          <a:bodyPr/>
          <a:lstStyle/>
          <a:p>
            <a:fld id="{6AA9C307-DAE1-4EE2-96ED-C24494303C41}" type="slidenum">
              <a:rPr lang="en-AU" smtClean="0">
                <a:solidFill>
                  <a:srgbClr val="000000"/>
                </a:solidFill>
              </a:rPr>
              <a:t>102</a:t>
            </a:fld>
            <a:endParaRPr lang="en-AU" smtClean="0">
              <a:solidFill>
                <a:srgbClr val="000000"/>
              </a:solidFill>
            </a:endParaRPr>
          </a:p>
        </p:txBody>
      </p:sp>
      <p:sp>
        <p:nvSpPr>
          <p:cNvPr id="434182" name="Rectangle 2"/>
          <p:cNvSpPr>
            <a:spLocks noChangeArrowheads="1" noTextEdit="1"/>
          </p:cNvSpPr>
          <p:nvPr>
            <p:ph type="sldImg" idx="6"/>
          </p:nvPr>
        </p:nvSpPr>
        <p:spPr/>
      </p:sp>
      <p:sp>
        <p:nvSpPr>
          <p:cNvPr id="434183"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35202"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35203" name="Rectangle 3"/>
          <p:cNvSpPr>
            <a:spLocks noGrp="1" noChangeArrowheads="1"/>
          </p:cNvSpPr>
          <p:nvPr>
            <p:ph type="dt" sz="quarter" idx="1"/>
          </p:nvPr>
        </p:nvSpPr>
        <p:spPr>
          <a:noFill/>
        </p:spPr>
        <p:txBody>
          <a:bodyPr/>
          <a:lstStyle/>
          <a:p>
            <a:fld id="{AA8F739A-8DFA-4BFE-866E-E3582F5CCAA9}" type="datetime3">
              <a:rPr lang="en-AU" smtClean="0">
                <a:solidFill>
                  <a:srgbClr val="000000"/>
                </a:solidFill>
              </a:rPr>
              <a:t>24 November 2019</a:t>
            </a:fld>
            <a:endParaRPr lang="en-AU" smtClean="0">
              <a:solidFill>
                <a:srgbClr val="000000"/>
              </a:solidFill>
            </a:endParaRPr>
          </a:p>
        </p:txBody>
      </p:sp>
      <p:sp>
        <p:nvSpPr>
          <p:cNvPr id="435204"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35205" name="Rectangle 7"/>
          <p:cNvSpPr>
            <a:spLocks noGrp="1" noChangeArrowheads="1"/>
          </p:cNvSpPr>
          <p:nvPr>
            <p:ph type="sldNum" sz="quarter" idx="5"/>
          </p:nvPr>
        </p:nvSpPr>
        <p:spPr>
          <a:noFill/>
        </p:spPr>
        <p:txBody>
          <a:bodyPr/>
          <a:lstStyle/>
          <a:p>
            <a:fld id="{A9F0870B-2882-485A-B83B-CB50DCEFDBAA}" type="slidenum">
              <a:rPr lang="en-AU" smtClean="0">
                <a:solidFill>
                  <a:srgbClr val="000000"/>
                </a:solidFill>
              </a:rPr>
              <a:t>103</a:t>
            </a:fld>
            <a:endParaRPr lang="en-AU" smtClean="0">
              <a:solidFill>
                <a:srgbClr val="000000"/>
              </a:solidFill>
            </a:endParaRPr>
          </a:p>
        </p:txBody>
      </p:sp>
      <p:sp>
        <p:nvSpPr>
          <p:cNvPr id="435206" name="Rectangle 2"/>
          <p:cNvSpPr>
            <a:spLocks noChangeArrowheads="1" noTextEdit="1"/>
          </p:cNvSpPr>
          <p:nvPr>
            <p:ph type="sldImg" idx="6"/>
          </p:nvPr>
        </p:nvSpPr>
        <p:spPr/>
      </p:sp>
      <p:sp>
        <p:nvSpPr>
          <p:cNvPr id="435207"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36226"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36227" name="Rectangle 3"/>
          <p:cNvSpPr>
            <a:spLocks noGrp="1" noChangeArrowheads="1"/>
          </p:cNvSpPr>
          <p:nvPr>
            <p:ph type="dt" sz="quarter" idx="1"/>
          </p:nvPr>
        </p:nvSpPr>
        <p:spPr>
          <a:noFill/>
        </p:spPr>
        <p:txBody>
          <a:bodyPr/>
          <a:lstStyle/>
          <a:p>
            <a:fld id="{0D2F5291-116A-4817-98C4-1091CFEC944B}" type="datetime3">
              <a:rPr lang="en-AU" smtClean="0">
                <a:solidFill>
                  <a:srgbClr val="000000"/>
                </a:solidFill>
              </a:rPr>
              <a:t>24 November 2019</a:t>
            </a:fld>
            <a:endParaRPr lang="en-AU" smtClean="0">
              <a:solidFill>
                <a:srgbClr val="000000"/>
              </a:solidFill>
            </a:endParaRPr>
          </a:p>
        </p:txBody>
      </p:sp>
      <p:sp>
        <p:nvSpPr>
          <p:cNvPr id="436228"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36229" name="Rectangle 7"/>
          <p:cNvSpPr>
            <a:spLocks noGrp="1" noChangeArrowheads="1"/>
          </p:cNvSpPr>
          <p:nvPr>
            <p:ph type="sldNum" sz="quarter" idx="5"/>
          </p:nvPr>
        </p:nvSpPr>
        <p:spPr>
          <a:noFill/>
        </p:spPr>
        <p:txBody>
          <a:bodyPr/>
          <a:lstStyle/>
          <a:p>
            <a:fld id="{A0D3F951-34DA-4E38-BA4C-707B45762B09}" type="slidenum">
              <a:rPr lang="en-AU" smtClean="0">
                <a:solidFill>
                  <a:srgbClr val="000000"/>
                </a:solidFill>
              </a:rPr>
              <a:t>104</a:t>
            </a:fld>
            <a:endParaRPr lang="en-AU" smtClean="0">
              <a:solidFill>
                <a:srgbClr val="000000"/>
              </a:solidFill>
            </a:endParaRPr>
          </a:p>
        </p:txBody>
      </p:sp>
      <p:sp>
        <p:nvSpPr>
          <p:cNvPr id="436230" name="Rectangle 2"/>
          <p:cNvSpPr>
            <a:spLocks noChangeArrowheads="1" noTextEdit="1"/>
          </p:cNvSpPr>
          <p:nvPr>
            <p:ph type="sldImg" idx="6"/>
          </p:nvPr>
        </p:nvSpPr>
        <p:spPr/>
      </p:sp>
      <p:sp>
        <p:nvSpPr>
          <p:cNvPr id="436231"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37250"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37251" name="Rectangle 3"/>
          <p:cNvSpPr>
            <a:spLocks noGrp="1" noChangeArrowheads="1"/>
          </p:cNvSpPr>
          <p:nvPr>
            <p:ph type="dt" sz="quarter" idx="1"/>
          </p:nvPr>
        </p:nvSpPr>
        <p:spPr>
          <a:noFill/>
        </p:spPr>
        <p:txBody>
          <a:bodyPr/>
          <a:lstStyle/>
          <a:p>
            <a:fld id="{343F84A6-879E-4CC5-A7D8-3E6146409A04}" type="datetime3">
              <a:rPr lang="en-AU" smtClean="0">
                <a:solidFill>
                  <a:srgbClr val="000000"/>
                </a:solidFill>
              </a:rPr>
              <a:t>24 November 2019</a:t>
            </a:fld>
            <a:endParaRPr lang="en-AU" smtClean="0">
              <a:solidFill>
                <a:srgbClr val="000000"/>
              </a:solidFill>
            </a:endParaRPr>
          </a:p>
        </p:txBody>
      </p:sp>
      <p:sp>
        <p:nvSpPr>
          <p:cNvPr id="437252"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37253" name="Rectangle 7"/>
          <p:cNvSpPr>
            <a:spLocks noGrp="1" noChangeArrowheads="1"/>
          </p:cNvSpPr>
          <p:nvPr>
            <p:ph type="sldNum" sz="quarter" idx="5"/>
          </p:nvPr>
        </p:nvSpPr>
        <p:spPr>
          <a:noFill/>
        </p:spPr>
        <p:txBody>
          <a:bodyPr/>
          <a:lstStyle/>
          <a:p>
            <a:fld id="{AA007DCE-3E14-40AC-91F5-E79F2DF62762}" type="slidenum">
              <a:rPr lang="en-AU" smtClean="0">
                <a:solidFill>
                  <a:srgbClr val="000000"/>
                </a:solidFill>
              </a:rPr>
              <a:t>106</a:t>
            </a:fld>
            <a:endParaRPr lang="en-AU" smtClean="0">
              <a:solidFill>
                <a:srgbClr val="000000"/>
              </a:solidFill>
            </a:endParaRPr>
          </a:p>
        </p:txBody>
      </p:sp>
      <p:sp>
        <p:nvSpPr>
          <p:cNvPr id="437254" name="Rectangle 2"/>
          <p:cNvSpPr>
            <a:spLocks noChangeArrowheads="1" noTextEdit="1"/>
          </p:cNvSpPr>
          <p:nvPr>
            <p:ph type="sldImg" idx="6"/>
          </p:nvPr>
        </p:nvSpPr>
        <p:spPr/>
      </p:sp>
      <p:sp>
        <p:nvSpPr>
          <p:cNvPr id="437255"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38274"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38275" name="Rectangle 3"/>
          <p:cNvSpPr>
            <a:spLocks noGrp="1" noChangeArrowheads="1"/>
          </p:cNvSpPr>
          <p:nvPr>
            <p:ph type="dt" sz="quarter" idx="1"/>
          </p:nvPr>
        </p:nvSpPr>
        <p:spPr>
          <a:noFill/>
        </p:spPr>
        <p:txBody>
          <a:bodyPr/>
          <a:lstStyle/>
          <a:p>
            <a:fld id="{E83566D1-E7C7-4322-B7DB-05E5EABE681F}" type="datetime3">
              <a:rPr lang="en-AU" smtClean="0">
                <a:solidFill>
                  <a:srgbClr val="000000"/>
                </a:solidFill>
              </a:rPr>
              <a:t>24 November 2019</a:t>
            </a:fld>
            <a:endParaRPr lang="en-AU" smtClean="0">
              <a:solidFill>
                <a:srgbClr val="000000"/>
              </a:solidFill>
            </a:endParaRPr>
          </a:p>
        </p:txBody>
      </p:sp>
      <p:sp>
        <p:nvSpPr>
          <p:cNvPr id="438276"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38277" name="Rectangle 7"/>
          <p:cNvSpPr>
            <a:spLocks noGrp="1" noChangeArrowheads="1"/>
          </p:cNvSpPr>
          <p:nvPr>
            <p:ph type="sldNum" sz="quarter" idx="5"/>
          </p:nvPr>
        </p:nvSpPr>
        <p:spPr>
          <a:noFill/>
        </p:spPr>
        <p:txBody>
          <a:bodyPr/>
          <a:lstStyle/>
          <a:p>
            <a:fld id="{B368AC5F-CC1D-4E80-AA22-593196A75FBE}" type="slidenum">
              <a:rPr lang="en-AU" smtClean="0">
                <a:solidFill>
                  <a:srgbClr val="000000"/>
                </a:solidFill>
              </a:rPr>
              <a:t>107</a:t>
            </a:fld>
            <a:endParaRPr lang="en-AU" smtClean="0">
              <a:solidFill>
                <a:srgbClr val="000000"/>
              </a:solidFill>
            </a:endParaRPr>
          </a:p>
        </p:txBody>
      </p:sp>
      <p:sp>
        <p:nvSpPr>
          <p:cNvPr id="438278" name="Rectangle 2"/>
          <p:cNvSpPr>
            <a:spLocks noChangeArrowheads="1" noTextEdit="1"/>
          </p:cNvSpPr>
          <p:nvPr>
            <p:ph type="sldImg" idx="6"/>
          </p:nvPr>
        </p:nvSpPr>
        <p:spPr/>
      </p:sp>
      <p:sp>
        <p:nvSpPr>
          <p:cNvPr id="438279"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39298"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39299" name="Rectangle 3"/>
          <p:cNvSpPr>
            <a:spLocks noGrp="1" noChangeArrowheads="1"/>
          </p:cNvSpPr>
          <p:nvPr>
            <p:ph type="dt" sz="quarter" idx="1"/>
          </p:nvPr>
        </p:nvSpPr>
        <p:spPr>
          <a:noFill/>
        </p:spPr>
        <p:txBody>
          <a:bodyPr/>
          <a:lstStyle/>
          <a:p>
            <a:fld id="{7B891E42-AFFD-42FD-BF1D-1B73013388E7}" type="datetime3">
              <a:rPr lang="en-AU" smtClean="0">
                <a:solidFill>
                  <a:srgbClr val="000000"/>
                </a:solidFill>
              </a:rPr>
              <a:t>24 November 2019</a:t>
            </a:fld>
            <a:endParaRPr lang="en-AU" smtClean="0">
              <a:solidFill>
                <a:srgbClr val="000000"/>
              </a:solidFill>
            </a:endParaRPr>
          </a:p>
        </p:txBody>
      </p:sp>
      <p:sp>
        <p:nvSpPr>
          <p:cNvPr id="439300"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39301" name="Rectangle 7"/>
          <p:cNvSpPr>
            <a:spLocks noGrp="1" noChangeArrowheads="1"/>
          </p:cNvSpPr>
          <p:nvPr>
            <p:ph type="sldNum" sz="quarter" idx="5"/>
          </p:nvPr>
        </p:nvSpPr>
        <p:spPr>
          <a:noFill/>
        </p:spPr>
        <p:txBody>
          <a:bodyPr/>
          <a:lstStyle/>
          <a:p>
            <a:fld id="{C1AE7433-E7D0-4F16-B621-F72127745973}" type="slidenum">
              <a:rPr lang="en-AU" smtClean="0">
                <a:solidFill>
                  <a:srgbClr val="000000"/>
                </a:solidFill>
              </a:rPr>
              <a:t>108</a:t>
            </a:fld>
            <a:endParaRPr lang="en-AU" smtClean="0">
              <a:solidFill>
                <a:srgbClr val="000000"/>
              </a:solidFill>
            </a:endParaRPr>
          </a:p>
        </p:txBody>
      </p:sp>
      <p:sp>
        <p:nvSpPr>
          <p:cNvPr id="439302" name="Rectangle 2"/>
          <p:cNvSpPr>
            <a:spLocks noChangeArrowheads="1" noTextEdit="1"/>
          </p:cNvSpPr>
          <p:nvPr>
            <p:ph type="sldImg" idx="6"/>
          </p:nvPr>
        </p:nvSpPr>
        <p:spPr/>
      </p:sp>
      <p:sp>
        <p:nvSpPr>
          <p:cNvPr id="439303"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40322"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40323" name="Rectangle 3"/>
          <p:cNvSpPr>
            <a:spLocks noGrp="1" noChangeArrowheads="1"/>
          </p:cNvSpPr>
          <p:nvPr>
            <p:ph type="dt" sz="quarter" idx="1"/>
          </p:nvPr>
        </p:nvSpPr>
        <p:spPr>
          <a:noFill/>
        </p:spPr>
        <p:txBody>
          <a:bodyPr/>
          <a:lstStyle/>
          <a:p>
            <a:fld id="{2A120FD1-55E7-4038-9FFD-4ECA7F5E50AE}" type="datetime3">
              <a:rPr lang="en-AU" smtClean="0">
                <a:solidFill>
                  <a:srgbClr val="000000"/>
                </a:solidFill>
              </a:rPr>
              <a:t>24 November 2019</a:t>
            </a:fld>
            <a:endParaRPr lang="en-AU" smtClean="0">
              <a:solidFill>
                <a:srgbClr val="000000"/>
              </a:solidFill>
            </a:endParaRPr>
          </a:p>
        </p:txBody>
      </p:sp>
      <p:sp>
        <p:nvSpPr>
          <p:cNvPr id="440324"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40325" name="Rectangle 7"/>
          <p:cNvSpPr>
            <a:spLocks noGrp="1" noChangeArrowheads="1"/>
          </p:cNvSpPr>
          <p:nvPr>
            <p:ph type="sldNum" sz="quarter" idx="5"/>
          </p:nvPr>
        </p:nvSpPr>
        <p:spPr>
          <a:noFill/>
        </p:spPr>
        <p:txBody>
          <a:bodyPr/>
          <a:lstStyle/>
          <a:p>
            <a:fld id="{0FF40E81-0FD8-460C-AA65-C96147DDEB05}" type="slidenum">
              <a:rPr lang="en-AU" smtClean="0">
                <a:solidFill>
                  <a:srgbClr val="000000"/>
                </a:solidFill>
              </a:rPr>
              <a:t>109</a:t>
            </a:fld>
            <a:endParaRPr lang="en-AU" smtClean="0">
              <a:solidFill>
                <a:srgbClr val="000000"/>
              </a:solidFill>
            </a:endParaRPr>
          </a:p>
        </p:txBody>
      </p:sp>
      <p:sp>
        <p:nvSpPr>
          <p:cNvPr id="440326" name="Rectangle 2"/>
          <p:cNvSpPr>
            <a:spLocks noChangeArrowheads="1" noTextEdit="1"/>
          </p:cNvSpPr>
          <p:nvPr>
            <p:ph type="sldImg" idx="6"/>
          </p:nvPr>
        </p:nvSpPr>
        <p:spPr/>
      </p:sp>
      <p:sp>
        <p:nvSpPr>
          <p:cNvPr id="440327"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41346"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41347" name="Rectangle 3"/>
          <p:cNvSpPr>
            <a:spLocks noGrp="1" noChangeArrowheads="1"/>
          </p:cNvSpPr>
          <p:nvPr>
            <p:ph type="dt" sz="quarter" idx="1"/>
          </p:nvPr>
        </p:nvSpPr>
        <p:spPr>
          <a:noFill/>
        </p:spPr>
        <p:txBody>
          <a:bodyPr/>
          <a:lstStyle/>
          <a:p>
            <a:fld id="{D0C5EF0A-1D19-48EB-878F-3A78A4EE2237}" type="datetime3">
              <a:rPr lang="en-AU" smtClean="0">
                <a:solidFill>
                  <a:srgbClr val="000000"/>
                </a:solidFill>
              </a:rPr>
              <a:t>24 November 2019</a:t>
            </a:fld>
            <a:endParaRPr lang="en-AU" smtClean="0">
              <a:solidFill>
                <a:srgbClr val="000000"/>
              </a:solidFill>
            </a:endParaRPr>
          </a:p>
        </p:txBody>
      </p:sp>
      <p:sp>
        <p:nvSpPr>
          <p:cNvPr id="441348"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41349" name="Rectangle 7"/>
          <p:cNvSpPr>
            <a:spLocks noGrp="1" noChangeArrowheads="1"/>
          </p:cNvSpPr>
          <p:nvPr>
            <p:ph type="sldNum" sz="quarter" idx="5"/>
          </p:nvPr>
        </p:nvSpPr>
        <p:spPr>
          <a:noFill/>
        </p:spPr>
        <p:txBody>
          <a:bodyPr/>
          <a:lstStyle/>
          <a:p>
            <a:fld id="{1F3A6D6E-5B10-4311-88EE-DD55EFBD8840}" type="slidenum">
              <a:rPr lang="en-AU" smtClean="0">
                <a:solidFill>
                  <a:srgbClr val="000000"/>
                </a:solidFill>
              </a:rPr>
              <a:t>110</a:t>
            </a:fld>
            <a:endParaRPr lang="en-AU" smtClean="0">
              <a:solidFill>
                <a:srgbClr val="000000"/>
              </a:solidFill>
            </a:endParaRPr>
          </a:p>
        </p:txBody>
      </p:sp>
      <p:sp>
        <p:nvSpPr>
          <p:cNvPr id="441350" name="Rectangle 2"/>
          <p:cNvSpPr>
            <a:spLocks noChangeArrowheads="1" noTextEdit="1"/>
          </p:cNvSpPr>
          <p:nvPr>
            <p:ph type="sldImg" idx="6"/>
          </p:nvPr>
        </p:nvSpPr>
        <p:spPr/>
      </p:sp>
      <p:sp>
        <p:nvSpPr>
          <p:cNvPr id="441351"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67618" name="Rectangle 2"/>
          <p:cNvSpPr>
            <a:spLocks noGrp="1" noChangeArrowheads="1"/>
          </p:cNvSpPr>
          <p:nvPr>
            <p:ph type="hdr" sz="quarter"/>
          </p:nvPr>
        </p:nvSpPr>
        <p:spPr>
          <a:noFill/>
        </p:spPr>
        <p:txBody>
          <a:bodyPr/>
          <a:lstStyle/>
          <a:p>
            <a:r>
              <a:rPr lang="en-AU" smtClean="0"/>
              <a:t>Morgan Kaufmann Publishers</a:t>
            </a:r>
          </a:p>
        </p:txBody>
      </p:sp>
      <p:sp>
        <p:nvSpPr>
          <p:cNvPr id="367619" name="Rectangle 3"/>
          <p:cNvSpPr>
            <a:spLocks noGrp="1" noChangeArrowheads="1"/>
          </p:cNvSpPr>
          <p:nvPr>
            <p:ph type="dt" sz="quarter" idx="1"/>
          </p:nvPr>
        </p:nvSpPr>
        <p:spPr>
          <a:noFill/>
        </p:spPr>
        <p:txBody>
          <a:bodyPr/>
          <a:lstStyle/>
          <a:p>
            <a:fld id="{0EC294A4-90D5-419B-B2B1-CC2029CCCFEF}" type="datetime3">
              <a:rPr lang="en-AU" smtClean="0"/>
              <a:t>24 November 2019</a:t>
            </a:fld>
            <a:endParaRPr lang="en-AU" smtClean="0"/>
          </a:p>
        </p:txBody>
      </p:sp>
      <p:sp>
        <p:nvSpPr>
          <p:cNvPr id="367620" name="Rectangle 6"/>
          <p:cNvSpPr>
            <a:spLocks noGrp="1" noChangeArrowheads="1"/>
          </p:cNvSpPr>
          <p:nvPr>
            <p:ph type="ftr" sz="quarter" idx="4"/>
          </p:nvPr>
        </p:nvSpPr>
        <p:spPr>
          <a:noFill/>
        </p:spPr>
        <p:txBody>
          <a:bodyPr/>
          <a:lstStyle/>
          <a:p>
            <a:r>
              <a:rPr lang="en-AU" smtClean="0"/>
              <a:t>Chapter 4 — The Processor</a:t>
            </a:r>
          </a:p>
        </p:txBody>
      </p:sp>
      <p:sp>
        <p:nvSpPr>
          <p:cNvPr id="367621" name="Rectangle 7"/>
          <p:cNvSpPr>
            <a:spLocks noGrp="1" noChangeArrowheads="1"/>
          </p:cNvSpPr>
          <p:nvPr>
            <p:ph type="sldNum" sz="quarter" idx="5"/>
          </p:nvPr>
        </p:nvSpPr>
        <p:spPr>
          <a:noFill/>
        </p:spPr>
        <p:txBody>
          <a:bodyPr/>
          <a:lstStyle/>
          <a:p>
            <a:fld id="{D3C77AC3-2357-4B73-ACAF-E0BB8D493B7A}" type="slidenum">
              <a:rPr lang="en-AU" smtClean="0"/>
              <a:t>22</a:t>
            </a:fld>
            <a:endParaRPr lang="en-AU" smtClean="0"/>
          </a:p>
        </p:txBody>
      </p:sp>
      <p:sp>
        <p:nvSpPr>
          <p:cNvPr id="367622" name="Rectangle 2"/>
          <p:cNvSpPr>
            <a:spLocks noChangeArrowheads="1" noTextEdit="1"/>
          </p:cNvSpPr>
          <p:nvPr>
            <p:ph type="sldImg" idx="6"/>
          </p:nvPr>
        </p:nvSpPr>
        <p:spPr/>
      </p:sp>
      <p:sp>
        <p:nvSpPr>
          <p:cNvPr id="367623"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42370"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42371" name="Rectangle 3"/>
          <p:cNvSpPr>
            <a:spLocks noGrp="1" noChangeArrowheads="1"/>
          </p:cNvSpPr>
          <p:nvPr>
            <p:ph type="dt" sz="quarter" idx="1"/>
          </p:nvPr>
        </p:nvSpPr>
        <p:spPr>
          <a:noFill/>
        </p:spPr>
        <p:txBody>
          <a:bodyPr/>
          <a:lstStyle/>
          <a:p>
            <a:fld id="{9A4555E5-5EBF-4291-8FD4-CB910E45494D}" type="datetime3">
              <a:rPr lang="en-AU" smtClean="0">
                <a:solidFill>
                  <a:srgbClr val="000000"/>
                </a:solidFill>
              </a:rPr>
              <a:t>24 November 2019</a:t>
            </a:fld>
            <a:endParaRPr lang="en-AU" smtClean="0">
              <a:solidFill>
                <a:srgbClr val="000000"/>
              </a:solidFill>
            </a:endParaRPr>
          </a:p>
        </p:txBody>
      </p:sp>
      <p:sp>
        <p:nvSpPr>
          <p:cNvPr id="442372"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42373" name="Rectangle 7"/>
          <p:cNvSpPr>
            <a:spLocks noGrp="1" noChangeArrowheads="1"/>
          </p:cNvSpPr>
          <p:nvPr>
            <p:ph type="sldNum" sz="quarter" idx="5"/>
          </p:nvPr>
        </p:nvSpPr>
        <p:spPr>
          <a:noFill/>
        </p:spPr>
        <p:txBody>
          <a:bodyPr/>
          <a:lstStyle/>
          <a:p>
            <a:fld id="{C784BE9D-8C56-4ED9-AFA1-BA44366FB5BB}" type="slidenum">
              <a:rPr lang="en-AU" smtClean="0">
                <a:solidFill>
                  <a:srgbClr val="000000"/>
                </a:solidFill>
              </a:rPr>
              <a:t>111</a:t>
            </a:fld>
            <a:endParaRPr lang="en-AU" smtClean="0">
              <a:solidFill>
                <a:srgbClr val="000000"/>
              </a:solidFill>
            </a:endParaRPr>
          </a:p>
        </p:txBody>
      </p:sp>
      <p:sp>
        <p:nvSpPr>
          <p:cNvPr id="442374" name="Rectangle 2"/>
          <p:cNvSpPr>
            <a:spLocks noChangeArrowheads="1" noTextEdit="1"/>
          </p:cNvSpPr>
          <p:nvPr>
            <p:ph type="sldImg" idx="6"/>
          </p:nvPr>
        </p:nvSpPr>
        <p:spPr/>
      </p:sp>
      <p:sp>
        <p:nvSpPr>
          <p:cNvPr id="442375"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43394"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43395" name="Rectangle 3"/>
          <p:cNvSpPr>
            <a:spLocks noGrp="1" noChangeArrowheads="1"/>
          </p:cNvSpPr>
          <p:nvPr>
            <p:ph type="dt" sz="quarter" idx="1"/>
          </p:nvPr>
        </p:nvSpPr>
        <p:spPr>
          <a:noFill/>
        </p:spPr>
        <p:txBody>
          <a:bodyPr/>
          <a:lstStyle/>
          <a:p>
            <a:fld id="{C4A69FE6-4154-4712-B149-D0A9AAD0F63D}" type="datetime3">
              <a:rPr lang="en-AU" smtClean="0">
                <a:solidFill>
                  <a:srgbClr val="000000"/>
                </a:solidFill>
              </a:rPr>
              <a:t>24 November 2019</a:t>
            </a:fld>
            <a:endParaRPr lang="en-AU" smtClean="0">
              <a:solidFill>
                <a:srgbClr val="000000"/>
              </a:solidFill>
            </a:endParaRPr>
          </a:p>
        </p:txBody>
      </p:sp>
      <p:sp>
        <p:nvSpPr>
          <p:cNvPr id="443396"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43397" name="Rectangle 7"/>
          <p:cNvSpPr>
            <a:spLocks noGrp="1" noChangeArrowheads="1"/>
          </p:cNvSpPr>
          <p:nvPr>
            <p:ph type="sldNum" sz="quarter" idx="5"/>
          </p:nvPr>
        </p:nvSpPr>
        <p:spPr>
          <a:noFill/>
        </p:spPr>
        <p:txBody>
          <a:bodyPr/>
          <a:lstStyle/>
          <a:p>
            <a:fld id="{4820BD6C-D1BE-40C9-BB60-645AFD4504A8}" type="slidenum">
              <a:rPr lang="en-AU" smtClean="0">
                <a:solidFill>
                  <a:srgbClr val="000000"/>
                </a:solidFill>
              </a:rPr>
              <a:t>112</a:t>
            </a:fld>
            <a:endParaRPr lang="en-AU" smtClean="0">
              <a:solidFill>
                <a:srgbClr val="000000"/>
              </a:solidFill>
            </a:endParaRPr>
          </a:p>
        </p:txBody>
      </p:sp>
      <p:sp>
        <p:nvSpPr>
          <p:cNvPr id="443398" name="Rectangle 2"/>
          <p:cNvSpPr>
            <a:spLocks noChangeArrowheads="1" noTextEdit="1"/>
          </p:cNvSpPr>
          <p:nvPr>
            <p:ph type="sldImg" idx="6"/>
          </p:nvPr>
        </p:nvSpPr>
        <p:spPr/>
      </p:sp>
      <p:sp>
        <p:nvSpPr>
          <p:cNvPr id="443399"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44418"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44419" name="Rectangle 3"/>
          <p:cNvSpPr>
            <a:spLocks noGrp="1" noChangeArrowheads="1"/>
          </p:cNvSpPr>
          <p:nvPr>
            <p:ph type="dt" sz="quarter" idx="1"/>
          </p:nvPr>
        </p:nvSpPr>
        <p:spPr>
          <a:noFill/>
        </p:spPr>
        <p:txBody>
          <a:bodyPr/>
          <a:lstStyle/>
          <a:p>
            <a:fld id="{91FF971B-B11E-4304-ACAC-BC77CD142540}" type="datetime3">
              <a:rPr lang="en-AU" smtClean="0">
                <a:solidFill>
                  <a:srgbClr val="000000"/>
                </a:solidFill>
              </a:rPr>
              <a:t>24 November 2019</a:t>
            </a:fld>
            <a:endParaRPr lang="en-AU" smtClean="0">
              <a:solidFill>
                <a:srgbClr val="000000"/>
              </a:solidFill>
            </a:endParaRPr>
          </a:p>
        </p:txBody>
      </p:sp>
      <p:sp>
        <p:nvSpPr>
          <p:cNvPr id="444420"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44421" name="Rectangle 7"/>
          <p:cNvSpPr>
            <a:spLocks noGrp="1" noChangeArrowheads="1"/>
          </p:cNvSpPr>
          <p:nvPr>
            <p:ph type="sldNum" sz="quarter" idx="5"/>
          </p:nvPr>
        </p:nvSpPr>
        <p:spPr>
          <a:noFill/>
        </p:spPr>
        <p:txBody>
          <a:bodyPr/>
          <a:lstStyle/>
          <a:p>
            <a:fld id="{DCC420CC-6935-4F54-91AC-450EC64BE252}" type="slidenum">
              <a:rPr lang="en-AU" smtClean="0">
                <a:solidFill>
                  <a:srgbClr val="000000"/>
                </a:solidFill>
              </a:rPr>
              <a:t>113</a:t>
            </a:fld>
            <a:endParaRPr lang="en-AU" smtClean="0">
              <a:solidFill>
                <a:srgbClr val="000000"/>
              </a:solidFill>
            </a:endParaRPr>
          </a:p>
        </p:txBody>
      </p:sp>
      <p:sp>
        <p:nvSpPr>
          <p:cNvPr id="444422" name="Rectangle 2"/>
          <p:cNvSpPr>
            <a:spLocks noChangeArrowheads="1" noTextEdit="1"/>
          </p:cNvSpPr>
          <p:nvPr>
            <p:ph type="sldImg" idx="6"/>
          </p:nvPr>
        </p:nvSpPr>
        <p:spPr/>
      </p:sp>
      <p:sp>
        <p:nvSpPr>
          <p:cNvPr id="444423"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45442"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45443" name="Rectangle 3"/>
          <p:cNvSpPr>
            <a:spLocks noGrp="1" noChangeArrowheads="1"/>
          </p:cNvSpPr>
          <p:nvPr>
            <p:ph type="dt" sz="quarter" idx="1"/>
          </p:nvPr>
        </p:nvSpPr>
        <p:spPr>
          <a:noFill/>
        </p:spPr>
        <p:txBody>
          <a:bodyPr/>
          <a:lstStyle/>
          <a:p>
            <a:fld id="{869CD115-3BEA-4C13-A861-15E23832EEB3}" type="datetime3">
              <a:rPr lang="en-AU" smtClean="0">
                <a:solidFill>
                  <a:srgbClr val="000000"/>
                </a:solidFill>
              </a:rPr>
              <a:t>24 November 2019</a:t>
            </a:fld>
            <a:endParaRPr lang="en-AU" smtClean="0">
              <a:solidFill>
                <a:srgbClr val="000000"/>
              </a:solidFill>
            </a:endParaRPr>
          </a:p>
        </p:txBody>
      </p:sp>
      <p:sp>
        <p:nvSpPr>
          <p:cNvPr id="445444"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45445" name="Rectangle 7"/>
          <p:cNvSpPr>
            <a:spLocks noGrp="1" noChangeArrowheads="1"/>
          </p:cNvSpPr>
          <p:nvPr>
            <p:ph type="sldNum" sz="quarter" idx="5"/>
          </p:nvPr>
        </p:nvSpPr>
        <p:spPr>
          <a:noFill/>
        </p:spPr>
        <p:txBody>
          <a:bodyPr/>
          <a:lstStyle/>
          <a:p>
            <a:fld id="{3F5EA572-8CE2-40A8-871C-FF0AFE1F2A5B}" type="slidenum">
              <a:rPr lang="en-AU" smtClean="0">
                <a:solidFill>
                  <a:srgbClr val="000000"/>
                </a:solidFill>
              </a:rPr>
              <a:t>114</a:t>
            </a:fld>
            <a:endParaRPr lang="en-AU" smtClean="0">
              <a:solidFill>
                <a:srgbClr val="000000"/>
              </a:solidFill>
            </a:endParaRPr>
          </a:p>
        </p:txBody>
      </p:sp>
      <p:sp>
        <p:nvSpPr>
          <p:cNvPr id="445446" name="Rectangle 2"/>
          <p:cNvSpPr>
            <a:spLocks noChangeArrowheads="1" noTextEdit="1"/>
          </p:cNvSpPr>
          <p:nvPr>
            <p:ph type="sldImg" idx="6"/>
          </p:nvPr>
        </p:nvSpPr>
        <p:spPr/>
      </p:sp>
      <p:sp>
        <p:nvSpPr>
          <p:cNvPr id="445447"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46466"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46467" name="Rectangle 3"/>
          <p:cNvSpPr>
            <a:spLocks noGrp="1" noChangeArrowheads="1"/>
          </p:cNvSpPr>
          <p:nvPr>
            <p:ph type="dt" sz="quarter" idx="1"/>
          </p:nvPr>
        </p:nvSpPr>
        <p:spPr>
          <a:noFill/>
        </p:spPr>
        <p:txBody>
          <a:bodyPr/>
          <a:lstStyle/>
          <a:p>
            <a:fld id="{AF7E3694-3F9E-4405-8594-CE3D4101E800}" type="datetime3">
              <a:rPr lang="en-AU" smtClean="0">
                <a:solidFill>
                  <a:srgbClr val="000000"/>
                </a:solidFill>
              </a:rPr>
              <a:t>24 November 2019</a:t>
            </a:fld>
            <a:endParaRPr lang="en-AU" smtClean="0">
              <a:solidFill>
                <a:srgbClr val="000000"/>
              </a:solidFill>
            </a:endParaRPr>
          </a:p>
        </p:txBody>
      </p:sp>
      <p:sp>
        <p:nvSpPr>
          <p:cNvPr id="446468"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46469" name="Rectangle 7"/>
          <p:cNvSpPr>
            <a:spLocks noGrp="1" noChangeArrowheads="1"/>
          </p:cNvSpPr>
          <p:nvPr>
            <p:ph type="sldNum" sz="quarter" idx="5"/>
          </p:nvPr>
        </p:nvSpPr>
        <p:spPr>
          <a:noFill/>
        </p:spPr>
        <p:txBody>
          <a:bodyPr/>
          <a:lstStyle/>
          <a:p>
            <a:fld id="{8B76384C-BFEC-4241-BE65-F5370EF32BA6}" type="slidenum">
              <a:rPr lang="en-AU" smtClean="0">
                <a:solidFill>
                  <a:srgbClr val="000000"/>
                </a:solidFill>
              </a:rPr>
              <a:t>115</a:t>
            </a:fld>
            <a:endParaRPr lang="en-AU" smtClean="0">
              <a:solidFill>
                <a:srgbClr val="000000"/>
              </a:solidFill>
            </a:endParaRPr>
          </a:p>
        </p:txBody>
      </p:sp>
      <p:sp>
        <p:nvSpPr>
          <p:cNvPr id="446470" name="Rectangle 2"/>
          <p:cNvSpPr>
            <a:spLocks noChangeArrowheads="1" noTextEdit="1"/>
          </p:cNvSpPr>
          <p:nvPr>
            <p:ph type="sldImg" idx="6"/>
          </p:nvPr>
        </p:nvSpPr>
        <p:spPr/>
      </p:sp>
      <p:sp>
        <p:nvSpPr>
          <p:cNvPr id="446471"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47490"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47491" name="Rectangle 3"/>
          <p:cNvSpPr>
            <a:spLocks noGrp="1" noChangeArrowheads="1"/>
          </p:cNvSpPr>
          <p:nvPr>
            <p:ph type="dt" sz="quarter" idx="1"/>
          </p:nvPr>
        </p:nvSpPr>
        <p:spPr>
          <a:noFill/>
        </p:spPr>
        <p:txBody>
          <a:bodyPr/>
          <a:lstStyle/>
          <a:p>
            <a:fld id="{24603387-70C6-4B36-AF01-C994F6E96BCD}" type="datetime3">
              <a:rPr lang="en-AU" smtClean="0">
                <a:solidFill>
                  <a:srgbClr val="000000"/>
                </a:solidFill>
              </a:rPr>
              <a:t>24 November 2019</a:t>
            </a:fld>
            <a:endParaRPr lang="en-AU" smtClean="0">
              <a:solidFill>
                <a:srgbClr val="000000"/>
              </a:solidFill>
            </a:endParaRPr>
          </a:p>
        </p:txBody>
      </p:sp>
      <p:sp>
        <p:nvSpPr>
          <p:cNvPr id="447492"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47493" name="Rectangle 7"/>
          <p:cNvSpPr>
            <a:spLocks noGrp="1" noChangeArrowheads="1"/>
          </p:cNvSpPr>
          <p:nvPr>
            <p:ph type="sldNum" sz="quarter" idx="5"/>
          </p:nvPr>
        </p:nvSpPr>
        <p:spPr>
          <a:noFill/>
        </p:spPr>
        <p:txBody>
          <a:bodyPr/>
          <a:lstStyle/>
          <a:p>
            <a:fld id="{B62270E1-5DA4-439E-9F1E-01BD725A453F}" type="slidenum">
              <a:rPr lang="en-AU" smtClean="0">
                <a:solidFill>
                  <a:srgbClr val="000000"/>
                </a:solidFill>
              </a:rPr>
              <a:t>116</a:t>
            </a:fld>
            <a:endParaRPr lang="en-AU" smtClean="0">
              <a:solidFill>
                <a:srgbClr val="000000"/>
              </a:solidFill>
            </a:endParaRPr>
          </a:p>
        </p:txBody>
      </p:sp>
      <p:sp>
        <p:nvSpPr>
          <p:cNvPr id="447494" name="Rectangle 2"/>
          <p:cNvSpPr>
            <a:spLocks noChangeArrowheads="1" noTextEdit="1"/>
          </p:cNvSpPr>
          <p:nvPr>
            <p:ph type="sldImg" idx="6"/>
          </p:nvPr>
        </p:nvSpPr>
        <p:spPr/>
      </p:sp>
      <p:sp>
        <p:nvSpPr>
          <p:cNvPr id="447495"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48514"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48515" name="Rectangle 3"/>
          <p:cNvSpPr>
            <a:spLocks noGrp="1" noChangeArrowheads="1"/>
          </p:cNvSpPr>
          <p:nvPr>
            <p:ph type="dt" sz="quarter" idx="1"/>
          </p:nvPr>
        </p:nvSpPr>
        <p:spPr>
          <a:noFill/>
        </p:spPr>
        <p:txBody>
          <a:bodyPr/>
          <a:lstStyle/>
          <a:p>
            <a:fld id="{2B8D7CB3-3475-4FAF-AD9B-5D4358B31E32}" type="datetime3">
              <a:rPr lang="en-AU" smtClean="0">
                <a:solidFill>
                  <a:srgbClr val="000000"/>
                </a:solidFill>
              </a:rPr>
              <a:t>24 November 2019</a:t>
            </a:fld>
            <a:endParaRPr lang="en-AU" smtClean="0">
              <a:solidFill>
                <a:srgbClr val="000000"/>
              </a:solidFill>
            </a:endParaRPr>
          </a:p>
        </p:txBody>
      </p:sp>
      <p:sp>
        <p:nvSpPr>
          <p:cNvPr id="448516"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48517" name="Rectangle 7"/>
          <p:cNvSpPr>
            <a:spLocks noGrp="1" noChangeArrowheads="1"/>
          </p:cNvSpPr>
          <p:nvPr>
            <p:ph type="sldNum" sz="quarter" idx="5"/>
          </p:nvPr>
        </p:nvSpPr>
        <p:spPr>
          <a:noFill/>
        </p:spPr>
        <p:txBody>
          <a:bodyPr/>
          <a:lstStyle/>
          <a:p>
            <a:fld id="{0699C3DE-369C-4C30-A486-8341E7B46456}" type="slidenum">
              <a:rPr lang="en-AU" smtClean="0">
                <a:solidFill>
                  <a:srgbClr val="000000"/>
                </a:solidFill>
              </a:rPr>
              <a:t>117</a:t>
            </a:fld>
            <a:endParaRPr lang="en-AU" smtClean="0">
              <a:solidFill>
                <a:srgbClr val="000000"/>
              </a:solidFill>
            </a:endParaRPr>
          </a:p>
        </p:txBody>
      </p:sp>
      <p:sp>
        <p:nvSpPr>
          <p:cNvPr id="448518" name="Rectangle 2"/>
          <p:cNvSpPr>
            <a:spLocks noChangeArrowheads="1" noTextEdit="1"/>
          </p:cNvSpPr>
          <p:nvPr>
            <p:ph type="sldImg" idx="6"/>
          </p:nvPr>
        </p:nvSpPr>
        <p:spPr/>
      </p:sp>
      <p:sp>
        <p:nvSpPr>
          <p:cNvPr id="448519"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49538"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49539" name="Rectangle 3"/>
          <p:cNvSpPr>
            <a:spLocks noGrp="1" noChangeArrowheads="1"/>
          </p:cNvSpPr>
          <p:nvPr>
            <p:ph type="dt" sz="quarter" idx="1"/>
          </p:nvPr>
        </p:nvSpPr>
        <p:spPr>
          <a:noFill/>
        </p:spPr>
        <p:txBody>
          <a:bodyPr/>
          <a:lstStyle/>
          <a:p>
            <a:fld id="{3E945192-FFF3-4CD5-8645-3070ED4B2BF3}" type="datetime3">
              <a:rPr lang="en-AU" smtClean="0">
                <a:solidFill>
                  <a:srgbClr val="000000"/>
                </a:solidFill>
              </a:rPr>
              <a:t>24 November 2019</a:t>
            </a:fld>
            <a:endParaRPr lang="en-AU" smtClean="0">
              <a:solidFill>
                <a:srgbClr val="000000"/>
              </a:solidFill>
            </a:endParaRPr>
          </a:p>
        </p:txBody>
      </p:sp>
      <p:sp>
        <p:nvSpPr>
          <p:cNvPr id="449540"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49541" name="Rectangle 7"/>
          <p:cNvSpPr>
            <a:spLocks noGrp="1" noChangeArrowheads="1"/>
          </p:cNvSpPr>
          <p:nvPr>
            <p:ph type="sldNum" sz="quarter" idx="5"/>
          </p:nvPr>
        </p:nvSpPr>
        <p:spPr>
          <a:noFill/>
        </p:spPr>
        <p:txBody>
          <a:bodyPr/>
          <a:lstStyle/>
          <a:p>
            <a:fld id="{6534907C-9118-4FF0-A747-F748F2D6C0DD}" type="slidenum">
              <a:rPr lang="en-AU" smtClean="0">
                <a:solidFill>
                  <a:srgbClr val="000000"/>
                </a:solidFill>
              </a:rPr>
              <a:t>118</a:t>
            </a:fld>
            <a:endParaRPr lang="en-AU" smtClean="0">
              <a:solidFill>
                <a:srgbClr val="000000"/>
              </a:solidFill>
            </a:endParaRPr>
          </a:p>
        </p:txBody>
      </p:sp>
      <p:sp>
        <p:nvSpPr>
          <p:cNvPr id="449542" name="Rectangle 2"/>
          <p:cNvSpPr>
            <a:spLocks noChangeArrowheads="1" noTextEdit="1"/>
          </p:cNvSpPr>
          <p:nvPr>
            <p:ph type="sldImg" idx="6"/>
          </p:nvPr>
        </p:nvSpPr>
        <p:spPr/>
      </p:sp>
      <p:sp>
        <p:nvSpPr>
          <p:cNvPr id="449543"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50562"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50563" name="Rectangle 3"/>
          <p:cNvSpPr>
            <a:spLocks noGrp="1" noChangeArrowheads="1"/>
          </p:cNvSpPr>
          <p:nvPr>
            <p:ph type="dt" sz="quarter" idx="1"/>
          </p:nvPr>
        </p:nvSpPr>
        <p:spPr>
          <a:noFill/>
        </p:spPr>
        <p:txBody>
          <a:bodyPr/>
          <a:lstStyle/>
          <a:p>
            <a:fld id="{B8E76A8E-CC44-4819-9B4A-BE24F83D22C0}" type="datetime3">
              <a:rPr lang="en-AU" smtClean="0">
                <a:solidFill>
                  <a:srgbClr val="000000"/>
                </a:solidFill>
              </a:rPr>
              <a:t>24 November 2019</a:t>
            </a:fld>
            <a:endParaRPr lang="en-AU" smtClean="0">
              <a:solidFill>
                <a:srgbClr val="000000"/>
              </a:solidFill>
            </a:endParaRPr>
          </a:p>
        </p:txBody>
      </p:sp>
      <p:sp>
        <p:nvSpPr>
          <p:cNvPr id="450564"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50565" name="Rectangle 7"/>
          <p:cNvSpPr>
            <a:spLocks noGrp="1" noChangeArrowheads="1"/>
          </p:cNvSpPr>
          <p:nvPr>
            <p:ph type="sldNum" sz="quarter" idx="5"/>
          </p:nvPr>
        </p:nvSpPr>
        <p:spPr>
          <a:noFill/>
        </p:spPr>
        <p:txBody>
          <a:bodyPr/>
          <a:lstStyle/>
          <a:p>
            <a:fld id="{D9228ED4-C4FB-4446-9252-9AA128045E1A}" type="slidenum">
              <a:rPr lang="en-AU" smtClean="0">
                <a:solidFill>
                  <a:srgbClr val="000000"/>
                </a:solidFill>
              </a:rPr>
              <a:t>119</a:t>
            </a:fld>
            <a:endParaRPr lang="en-AU" smtClean="0">
              <a:solidFill>
                <a:srgbClr val="000000"/>
              </a:solidFill>
            </a:endParaRPr>
          </a:p>
        </p:txBody>
      </p:sp>
      <p:sp>
        <p:nvSpPr>
          <p:cNvPr id="450566" name="Rectangle 2"/>
          <p:cNvSpPr>
            <a:spLocks noChangeArrowheads="1" noTextEdit="1"/>
          </p:cNvSpPr>
          <p:nvPr>
            <p:ph type="sldImg" idx="6"/>
          </p:nvPr>
        </p:nvSpPr>
        <p:spPr/>
      </p:sp>
      <p:sp>
        <p:nvSpPr>
          <p:cNvPr id="450567"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51586"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51587" name="Rectangle 3"/>
          <p:cNvSpPr>
            <a:spLocks noGrp="1" noChangeArrowheads="1"/>
          </p:cNvSpPr>
          <p:nvPr>
            <p:ph type="dt" sz="quarter" idx="1"/>
          </p:nvPr>
        </p:nvSpPr>
        <p:spPr>
          <a:noFill/>
        </p:spPr>
        <p:txBody>
          <a:bodyPr/>
          <a:lstStyle/>
          <a:p>
            <a:fld id="{770AD1A0-0C15-45A3-9CC9-FE5CDBDF844E}" type="datetime3">
              <a:rPr lang="en-AU" smtClean="0">
                <a:solidFill>
                  <a:srgbClr val="000000"/>
                </a:solidFill>
              </a:rPr>
              <a:t>24 November 2019</a:t>
            </a:fld>
            <a:endParaRPr lang="en-AU" smtClean="0">
              <a:solidFill>
                <a:srgbClr val="000000"/>
              </a:solidFill>
            </a:endParaRPr>
          </a:p>
        </p:txBody>
      </p:sp>
      <p:sp>
        <p:nvSpPr>
          <p:cNvPr id="451588"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51589" name="Rectangle 7"/>
          <p:cNvSpPr>
            <a:spLocks noGrp="1" noChangeArrowheads="1"/>
          </p:cNvSpPr>
          <p:nvPr>
            <p:ph type="sldNum" sz="quarter" idx="5"/>
          </p:nvPr>
        </p:nvSpPr>
        <p:spPr>
          <a:noFill/>
        </p:spPr>
        <p:txBody>
          <a:bodyPr/>
          <a:lstStyle/>
          <a:p>
            <a:fld id="{C155A7F5-8419-4AE3-A306-BAB9B922959F}" type="slidenum">
              <a:rPr lang="en-AU" smtClean="0">
                <a:solidFill>
                  <a:srgbClr val="000000"/>
                </a:solidFill>
              </a:rPr>
              <a:t>120</a:t>
            </a:fld>
            <a:endParaRPr lang="en-AU" smtClean="0">
              <a:solidFill>
                <a:srgbClr val="000000"/>
              </a:solidFill>
            </a:endParaRPr>
          </a:p>
        </p:txBody>
      </p:sp>
      <p:sp>
        <p:nvSpPr>
          <p:cNvPr id="451590" name="Rectangle 2"/>
          <p:cNvSpPr>
            <a:spLocks noChangeArrowheads="1" noTextEdit="1"/>
          </p:cNvSpPr>
          <p:nvPr>
            <p:ph type="sldImg" idx="6"/>
          </p:nvPr>
        </p:nvSpPr>
        <p:spPr/>
      </p:sp>
      <p:sp>
        <p:nvSpPr>
          <p:cNvPr id="451591"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368642" name="Rectangle 2"/>
          <p:cNvSpPr>
            <a:spLocks noGrp="1" noChangeArrowheads="1"/>
          </p:cNvSpPr>
          <p:nvPr>
            <p:ph type="hdr" sz="quarter"/>
          </p:nvPr>
        </p:nvSpPr>
        <p:spPr>
          <a:noFill/>
        </p:spPr>
        <p:txBody>
          <a:bodyPr/>
          <a:lstStyle/>
          <a:p>
            <a:r>
              <a:rPr lang="en-AU" smtClean="0"/>
              <a:t>Morgan Kaufmann Publishers</a:t>
            </a:r>
          </a:p>
        </p:txBody>
      </p:sp>
      <p:sp>
        <p:nvSpPr>
          <p:cNvPr id="368643" name="Rectangle 3"/>
          <p:cNvSpPr>
            <a:spLocks noGrp="1" noChangeArrowheads="1"/>
          </p:cNvSpPr>
          <p:nvPr>
            <p:ph type="dt" sz="quarter" idx="1"/>
          </p:nvPr>
        </p:nvSpPr>
        <p:spPr>
          <a:noFill/>
        </p:spPr>
        <p:txBody>
          <a:bodyPr/>
          <a:lstStyle/>
          <a:p>
            <a:fld id="{45DBA1BE-D8A7-42F5-B862-22DD958B7CD1}" type="datetime3">
              <a:rPr lang="en-AU" smtClean="0"/>
              <a:t>24 November 2019</a:t>
            </a:fld>
            <a:endParaRPr lang="en-AU" smtClean="0"/>
          </a:p>
        </p:txBody>
      </p:sp>
      <p:sp>
        <p:nvSpPr>
          <p:cNvPr id="368644" name="Rectangle 6"/>
          <p:cNvSpPr>
            <a:spLocks noGrp="1" noChangeArrowheads="1"/>
          </p:cNvSpPr>
          <p:nvPr>
            <p:ph type="ftr" sz="quarter" idx="4"/>
          </p:nvPr>
        </p:nvSpPr>
        <p:spPr>
          <a:noFill/>
        </p:spPr>
        <p:txBody>
          <a:bodyPr/>
          <a:lstStyle/>
          <a:p>
            <a:r>
              <a:rPr lang="en-AU" smtClean="0"/>
              <a:t>Chapter 4 — The Processor</a:t>
            </a:r>
          </a:p>
        </p:txBody>
      </p:sp>
      <p:sp>
        <p:nvSpPr>
          <p:cNvPr id="368645" name="Rectangle 7"/>
          <p:cNvSpPr>
            <a:spLocks noGrp="1" noChangeArrowheads="1"/>
          </p:cNvSpPr>
          <p:nvPr>
            <p:ph type="sldNum" sz="quarter" idx="5"/>
          </p:nvPr>
        </p:nvSpPr>
        <p:spPr>
          <a:noFill/>
        </p:spPr>
        <p:txBody>
          <a:bodyPr/>
          <a:lstStyle/>
          <a:p>
            <a:fld id="{E5E93833-71BB-4CD3-9B6C-7AA45C2A72A7}" type="slidenum">
              <a:rPr lang="en-AU" smtClean="0"/>
              <a:t>23</a:t>
            </a:fld>
            <a:endParaRPr lang="en-AU" smtClean="0"/>
          </a:p>
        </p:txBody>
      </p:sp>
      <p:sp>
        <p:nvSpPr>
          <p:cNvPr id="368646" name="Rectangle 2"/>
          <p:cNvSpPr>
            <a:spLocks noChangeArrowheads="1" noTextEdit="1"/>
          </p:cNvSpPr>
          <p:nvPr>
            <p:ph type="sldImg" idx="6"/>
          </p:nvPr>
        </p:nvSpPr>
        <p:spPr/>
      </p:sp>
      <p:sp>
        <p:nvSpPr>
          <p:cNvPr id="368647"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52610"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52611" name="Rectangle 3"/>
          <p:cNvSpPr>
            <a:spLocks noGrp="1" noChangeArrowheads="1"/>
          </p:cNvSpPr>
          <p:nvPr>
            <p:ph type="dt" sz="quarter" idx="1"/>
          </p:nvPr>
        </p:nvSpPr>
        <p:spPr>
          <a:noFill/>
        </p:spPr>
        <p:txBody>
          <a:bodyPr/>
          <a:lstStyle/>
          <a:p>
            <a:fld id="{0391E7B1-85B3-4D2C-9C3B-3AD245C7A9C2}" type="datetime3">
              <a:rPr lang="en-AU" smtClean="0">
                <a:solidFill>
                  <a:srgbClr val="000000"/>
                </a:solidFill>
              </a:rPr>
              <a:t>24 November 2019</a:t>
            </a:fld>
            <a:endParaRPr lang="en-AU" smtClean="0">
              <a:solidFill>
                <a:srgbClr val="000000"/>
              </a:solidFill>
            </a:endParaRPr>
          </a:p>
        </p:txBody>
      </p:sp>
      <p:sp>
        <p:nvSpPr>
          <p:cNvPr id="452612"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52613" name="Rectangle 7"/>
          <p:cNvSpPr>
            <a:spLocks noGrp="1" noChangeArrowheads="1"/>
          </p:cNvSpPr>
          <p:nvPr>
            <p:ph type="sldNum" sz="quarter" idx="5"/>
          </p:nvPr>
        </p:nvSpPr>
        <p:spPr>
          <a:noFill/>
        </p:spPr>
        <p:txBody>
          <a:bodyPr/>
          <a:lstStyle/>
          <a:p>
            <a:fld id="{DC21562A-547A-46EF-AA89-5AF7E93A935F}" type="slidenum">
              <a:rPr lang="en-AU" smtClean="0">
                <a:solidFill>
                  <a:srgbClr val="000000"/>
                </a:solidFill>
              </a:rPr>
              <a:t>121</a:t>
            </a:fld>
            <a:endParaRPr lang="en-AU" smtClean="0">
              <a:solidFill>
                <a:srgbClr val="000000"/>
              </a:solidFill>
            </a:endParaRPr>
          </a:p>
        </p:txBody>
      </p:sp>
      <p:sp>
        <p:nvSpPr>
          <p:cNvPr id="452614" name="Rectangle 2"/>
          <p:cNvSpPr>
            <a:spLocks noChangeArrowheads="1" noTextEdit="1"/>
          </p:cNvSpPr>
          <p:nvPr>
            <p:ph type="sldImg" idx="6"/>
          </p:nvPr>
        </p:nvSpPr>
        <p:spPr/>
      </p:sp>
      <p:sp>
        <p:nvSpPr>
          <p:cNvPr id="452615"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53634"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53635" name="Rectangle 3"/>
          <p:cNvSpPr>
            <a:spLocks noGrp="1" noChangeArrowheads="1"/>
          </p:cNvSpPr>
          <p:nvPr>
            <p:ph type="dt" sz="quarter" idx="1"/>
          </p:nvPr>
        </p:nvSpPr>
        <p:spPr>
          <a:noFill/>
        </p:spPr>
        <p:txBody>
          <a:bodyPr/>
          <a:lstStyle/>
          <a:p>
            <a:fld id="{614F568A-05CC-4E15-BA10-DCFA65DDAEAF}" type="datetime3">
              <a:rPr lang="en-AU" smtClean="0">
                <a:solidFill>
                  <a:srgbClr val="000000"/>
                </a:solidFill>
              </a:rPr>
              <a:t>24 November 2019</a:t>
            </a:fld>
            <a:endParaRPr lang="en-AU" smtClean="0">
              <a:solidFill>
                <a:srgbClr val="000000"/>
              </a:solidFill>
            </a:endParaRPr>
          </a:p>
        </p:txBody>
      </p:sp>
      <p:sp>
        <p:nvSpPr>
          <p:cNvPr id="453636"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53637" name="Rectangle 7"/>
          <p:cNvSpPr>
            <a:spLocks noGrp="1" noChangeArrowheads="1"/>
          </p:cNvSpPr>
          <p:nvPr>
            <p:ph type="sldNum" sz="quarter" idx="5"/>
          </p:nvPr>
        </p:nvSpPr>
        <p:spPr>
          <a:noFill/>
        </p:spPr>
        <p:txBody>
          <a:bodyPr/>
          <a:lstStyle/>
          <a:p>
            <a:fld id="{514788E6-F5AA-4CE8-9851-F4B6D92DADE7}" type="slidenum">
              <a:rPr lang="en-AU" smtClean="0">
                <a:solidFill>
                  <a:srgbClr val="000000"/>
                </a:solidFill>
              </a:rPr>
              <a:t>122</a:t>
            </a:fld>
            <a:endParaRPr lang="en-AU" smtClean="0">
              <a:solidFill>
                <a:srgbClr val="000000"/>
              </a:solidFill>
            </a:endParaRPr>
          </a:p>
        </p:txBody>
      </p:sp>
      <p:sp>
        <p:nvSpPr>
          <p:cNvPr id="453638" name="Rectangle 2"/>
          <p:cNvSpPr>
            <a:spLocks noChangeArrowheads="1" noTextEdit="1"/>
          </p:cNvSpPr>
          <p:nvPr>
            <p:ph type="sldImg" idx="6"/>
          </p:nvPr>
        </p:nvSpPr>
        <p:spPr/>
      </p:sp>
      <p:sp>
        <p:nvSpPr>
          <p:cNvPr id="453639"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54658"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54659" name="Rectangle 3"/>
          <p:cNvSpPr>
            <a:spLocks noGrp="1" noChangeArrowheads="1"/>
          </p:cNvSpPr>
          <p:nvPr>
            <p:ph type="dt" sz="quarter" idx="1"/>
          </p:nvPr>
        </p:nvSpPr>
        <p:spPr>
          <a:noFill/>
        </p:spPr>
        <p:txBody>
          <a:bodyPr/>
          <a:lstStyle/>
          <a:p>
            <a:fld id="{0658E426-B231-40C1-A4EE-6481EDF00C03}" type="datetime3">
              <a:rPr lang="en-AU" smtClean="0">
                <a:solidFill>
                  <a:srgbClr val="000000"/>
                </a:solidFill>
              </a:rPr>
              <a:t>24 November 2019</a:t>
            </a:fld>
            <a:endParaRPr lang="en-AU" smtClean="0">
              <a:solidFill>
                <a:srgbClr val="000000"/>
              </a:solidFill>
            </a:endParaRPr>
          </a:p>
        </p:txBody>
      </p:sp>
      <p:sp>
        <p:nvSpPr>
          <p:cNvPr id="454660"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54661" name="Rectangle 7"/>
          <p:cNvSpPr>
            <a:spLocks noGrp="1" noChangeArrowheads="1"/>
          </p:cNvSpPr>
          <p:nvPr>
            <p:ph type="sldNum" sz="quarter" idx="5"/>
          </p:nvPr>
        </p:nvSpPr>
        <p:spPr>
          <a:noFill/>
        </p:spPr>
        <p:txBody>
          <a:bodyPr/>
          <a:lstStyle/>
          <a:p>
            <a:fld id="{02ED54D8-EE76-4E26-9BB6-99C36525291B}" type="slidenum">
              <a:rPr lang="en-AU" smtClean="0">
                <a:solidFill>
                  <a:srgbClr val="000000"/>
                </a:solidFill>
              </a:rPr>
              <a:t>123</a:t>
            </a:fld>
            <a:endParaRPr lang="en-AU" smtClean="0">
              <a:solidFill>
                <a:srgbClr val="000000"/>
              </a:solidFill>
            </a:endParaRPr>
          </a:p>
        </p:txBody>
      </p:sp>
      <p:sp>
        <p:nvSpPr>
          <p:cNvPr id="454662" name="Rectangle 2"/>
          <p:cNvSpPr>
            <a:spLocks noChangeArrowheads="1" noTextEdit="1"/>
          </p:cNvSpPr>
          <p:nvPr>
            <p:ph type="sldImg" idx="6"/>
          </p:nvPr>
        </p:nvSpPr>
        <p:spPr/>
      </p:sp>
      <p:sp>
        <p:nvSpPr>
          <p:cNvPr id="454663"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55682"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55683" name="Rectangle 3"/>
          <p:cNvSpPr>
            <a:spLocks noGrp="1" noChangeArrowheads="1"/>
          </p:cNvSpPr>
          <p:nvPr>
            <p:ph type="dt" sz="quarter" idx="1"/>
          </p:nvPr>
        </p:nvSpPr>
        <p:spPr>
          <a:noFill/>
        </p:spPr>
        <p:txBody>
          <a:bodyPr/>
          <a:lstStyle/>
          <a:p>
            <a:fld id="{083209DB-DBD5-4E50-A00D-7FB1AEA379F0}" type="datetime3">
              <a:rPr lang="en-AU" smtClean="0">
                <a:solidFill>
                  <a:srgbClr val="000000"/>
                </a:solidFill>
              </a:rPr>
              <a:t>24 November 2019</a:t>
            </a:fld>
            <a:endParaRPr lang="en-AU" smtClean="0">
              <a:solidFill>
                <a:srgbClr val="000000"/>
              </a:solidFill>
            </a:endParaRPr>
          </a:p>
        </p:txBody>
      </p:sp>
      <p:sp>
        <p:nvSpPr>
          <p:cNvPr id="455684"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55685" name="Rectangle 7"/>
          <p:cNvSpPr>
            <a:spLocks noGrp="1" noChangeArrowheads="1"/>
          </p:cNvSpPr>
          <p:nvPr>
            <p:ph type="sldNum" sz="quarter" idx="5"/>
          </p:nvPr>
        </p:nvSpPr>
        <p:spPr>
          <a:noFill/>
        </p:spPr>
        <p:txBody>
          <a:bodyPr/>
          <a:lstStyle/>
          <a:p>
            <a:fld id="{80A7642B-5736-4DDF-8196-90F26F2F0515}" type="slidenum">
              <a:rPr lang="en-AU" smtClean="0">
                <a:solidFill>
                  <a:srgbClr val="000000"/>
                </a:solidFill>
              </a:rPr>
              <a:t>124</a:t>
            </a:fld>
            <a:endParaRPr lang="en-AU" smtClean="0">
              <a:solidFill>
                <a:srgbClr val="000000"/>
              </a:solidFill>
            </a:endParaRPr>
          </a:p>
        </p:txBody>
      </p:sp>
      <p:sp>
        <p:nvSpPr>
          <p:cNvPr id="455686" name="Rectangle 2"/>
          <p:cNvSpPr>
            <a:spLocks noChangeArrowheads="1" noTextEdit="1"/>
          </p:cNvSpPr>
          <p:nvPr>
            <p:ph type="sldImg" idx="6"/>
          </p:nvPr>
        </p:nvSpPr>
        <p:spPr/>
      </p:sp>
      <p:sp>
        <p:nvSpPr>
          <p:cNvPr id="455687"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56706"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56707" name="Rectangle 3"/>
          <p:cNvSpPr>
            <a:spLocks noGrp="1" noChangeArrowheads="1"/>
          </p:cNvSpPr>
          <p:nvPr>
            <p:ph type="dt" sz="quarter" idx="1"/>
          </p:nvPr>
        </p:nvSpPr>
        <p:spPr>
          <a:noFill/>
        </p:spPr>
        <p:txBody>
          <a:bodyPr/>
          <a:lstStyle/>
          <a:p>
            <a:fld id="{317E7D45-2FA6-4A8D-A4DF-329328487F7F}" type="datetime3">
              <a:rPr lang="en-AU" smtClean="0">
                <a:solidFill>
                  <a:srgbClr val="000000"/>
                </a:solidFill>
              </a:rPr>
              <a:t>24 November 2019</a:t>
            </a:fld>
            <a:endParaRPr lang="en-AU" smtClean="0">
              <a:solidFill>
                <a:srgbClr val="000000"/>
              </a:solidFill>
            </a:endParaRPr>
          </a:p>
        </p:txBody>
      </p:sp>
      <p:sp>
        <p:nvSpPr>
          <p:cNvPr id="456708"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56709" name="Rectangle 7"/>
          <p:cNvSpPr>
            <a:spLocks noGrp="1" noChangeArrowheads="1"/>
          </p:cNvSpPr>
          <p:nvPr>
            <p:ph type="sldNum" sz="quarter" idx="5"/>
          </p:nvPr>
        </p:nvSpPr>
        <p:spPr>
          <a:noFill/>
        </p:spPr>
        <p:txBody>
          <a:bodyPr/>
          <a:lstStyle/>
          <a:p>
            <a:fld id="{AD98C006-7208-4F8C-8FC8-A84D5ABDDED6}" type="slidenum">
              <a:rPr lang="en-AU" smtClean="0">
                <a:solidFill>
                  <a:srgbClr val="000000"/>
                </a:solidFill>
              </a:rPr>
              <a:t>125</a:t>
            </a:fld>
            <a:endParaRPr lang="en-AU" smtClean="0">
              <a:solidFill>
                <a:srgbClr val="000000"/>
              </a:solidFill>
            </a:endParaRPr>
          </a:p>
        </p:txBody>
      </p:sp>
      <p:sp>
        <p:nvSpPr>
          <p:cNvPr id="456710" name="Rectangle 2"/>
          <p:cNvSpPr>
            <a:spLocks noChangeArrowheads="1" noTextEdit="1"/>
          </p:cNvSpPr>
          <p:nvPr>
            <p:ph type="sldImg" idx="6"/>
          </p:nvPr>
        </p:nvSpPr>
        <p:spPr/>
      </p:sp>
      <p:sp>
        <p:nvSpPr>
          <p:cNvPr id="456711"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57730"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57731" name="Rectangle 3"/>
          <p:cNvSpPr>
            <a:spLocks noGrp="1" noChangeArrowheads="1"/>
          </p:cNvSpPr>
          <p:nvPr>
            <p:ph type="dt" sz="quarter" idx="1"/>
          </p:nvPr>
        </p:nvSpPr>
        <p:spPr>
          <a:noFill/>
        </p:spPr>
        <p:txBody>
          <a:bodyPr/>
          <a:lstStyle/>
          <a:p>
            <a:fld id="{B2BA6079-C637-4A3B-AA38-3ED50289363B}" type="datetime3">
              <a:rPr lang="en-AU" smtClean="0">
                <a:solidFill>
                  <a:srgbClr val="000000"/>
                </a:solidFill>
              </a:rPr>
              <a:t>24 November 2019</a:t>
            </a:fld>
            <a:endParaRPr lang="en-AU" smtClean="0">
              <a:solidFill>
                <a:srgbClr val="000000"/>
              </a:solidFill>
            </a:endParaRPr>
          </a:p>
        </p:txBody>
      </p:sp>
      <p:sp>
        <p:nvSpPr>
          <p:cNvPr id="457732"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57733" name="Rectangle 7"/>
          <p:cNvSpPr>
            <a:spLocks noGrp="1" noChangeArrowheads="1"/>
          </p:cNvSpPr>
          <p:nvPr>
            <p:ph type="sldNum" sz="quarter" idx="5"/>
          </p:nvPr>
        </p:nvSpPr>
        <p:spPr>
          <a:noFill/>
        </p:spPr>
        <p:txBody>
          <a:bodyPr/>
          <a:lstStyle/>
          <a:p>
            <a:fld id="{35C2BDC0-6B16-4E7C-875E-52118475681C}" type="slidenum">
              <a:rPr lang="en-AU" smtClean="0">
                <a:solidFill>
                  <a:srgbClr val="000000"/>
                </a:solidFill>
              </a:rPr>
              <a:t>126</a:t>
            </a:fld>
            <a:endParaRPr lang="en-AU" smtClean="0">
              <a:solidFill>
                <a:srgbClr val="000000"/>
              </a:solidFill>
            </a:endParaRPr>
          </a:p>
        </p:txBody>
      </p:sp>
      <p:sp>
        <p:nvSpPr>
          <p:cNvPr id="457734" name="Rectangle 2"/>
          <p:cNvSpPr>
            <a:spLocks noChangeArrowheads="1" noTextEdit="1"/>
          </p:cNvSpPr>
          <p:nvPr>
            <p:ph type="sldImg" idx="6"/>
          </p:nvPr>
        </p:nvSpPr>
        <p:spPr/>
      </p:sp>
      <p:sp>
        <p:nvSpPr>
          <p:cNvPr id="457735"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58754"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58755" name="Rectangle 3"/>
          <p:cNvSpPr>
            <a:spLocks noGrp="1" noChangeArrowheads="1"/>
          </p:cNvSpPr>
          <p:nvPr>
            <p:ph type="dt" sz="quarter" idx="1"/>
          </p:nvPr>
        </p:nvSpPr>
        <p:spPr>
          <a:noFill/>
        </p:spPr>
        <p:txBody>
          <a:bodyPr/>
          <a:lstStyle/>
          <a:p>
            <a:fld id="{CDAA175C-4499-47AB-B311-3B7E7B13711B}" type="datetime3">
              <a:rPr lang="en-AU" smtClean="0">
                <a:solidFill>
                  <a:srgbClr val="000000"/>
                </a:solidFill>
              </a:rPr>
              <a:t>24 November 2019</a:t>
            </a:fld>
            <a:endParaRPr lang="en-AU" smtClean="0">
              <a:solidFill>
                <a:srgbClr val="000000"/>
              </a:solidFill>
            </a:endParaRPr>
          </a:p>
        </p:txBody>
      </p:sp>
      <p:sp>
        <p:nvSpPr>
          <p:cNvPr id="458756"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58757" name="Rectangle 7"/>
          <p:cNvSpPr>
            <a:spLocks noGrp="1" noChangeArrowheads="1"/>
          </p:cNvSpPr>
          <p:nvPr>
            <p:ph type="sldNum" sz="quarter" idx="5"/>
          </p:nvPr>
        </p:nvSpPr>
        <p:spPr>
          <a:noFill/>
        </p:spPr>
        <p:txBody>
          <a:bodyPr/>
          <a:lstStyle/>
          <a:p>
            <a:fld id="{BC23E0A9-CE0C-4AD7-8248-F290D030ECCA}" type="slidenum">
              <a:rPr lang="en-AU" smtClean="0">
                <a:solidFill>
                  <a:srgbClr val="000000"/>
                </a:solidFill>
              </a:rPr>
              <a:t>127</a:t>
            </a:fld>
            <a:endParaRPr lang="en-AU" smtClean="0">
              <a:solidFill>
                <a:srgbClr val="000000"/>
              </a:solidFill>
            </a:endParaRPr>
          </a:p>
        </p:txBody>
      </p:sp>
      <p:sp>
        <p:nvSpPr>
          <p:cNvPr id="458758" name="Rectangle 2"/>
          <p:cNvSpPr>
            <a:spLocks noChangeArrowheads="1" noTextEdit="1"/>
          </p:cNvSpPr>
          <p:nvPr>
            <p:ph type="sldImg" idx="6"/>
          </p:nvPr>
        </p:nvSpPr>
        <p:spPr/>
      </p:sp>
      <p:sp>
        <p:nvSpPr>
          <p:cNvPr id="458759"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59778"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59779" name="Rectangle 3"/>
          <p:cNvSpPr>
            <a:spLocks noGrp="1" noChangeArrowheads="1"/>
          </p:cNvSpPr>
          <p:nvPr>
            <p:ph type="dt" sz="quarter" idx="1"/>
          </p:nvPr>
        </p:nvSpPr>
        <p:spPr>
          <a:noFill/>
        </p:spPr>
        <p:txBody>
          <a:bodyPr/>
          <a:lstStyle/>
          <a:p>
            <a:fld id="{7464E2E8-C32F-4C19-BD77-079D46C1DE45}" type="datetime3">
              <a:rPr lang="en-AU" smtClean="0">
                <a:solidFill>
                  <a:srgbClr val="000000"/>
                </a:solidFill>
              </a:rPr>
              <a:t>24 November 2019</a:t>
            </a:fld>
            <a:endParaRPr lang="en-AU" smtClean="0">
              <a:solidFill>
                <a:srgbClr val="000000"/>
              </a:solidFill>
            </a:endParaRPr>
          </a:p>
        </p:txBody>
      </p:sp>
      <p:sp>
        <p:nvSpPr>
          <p:cNvPr id="459780"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59781" name="Rectangle 7"/>
          <p:cNvSpPr>
            <a:spLocks noGrp="1" noChangeArrowheads="1"/>
          </p:cNvSpPr>
          <p:nvPr>
            <p:ph type="sldNum" sz="quarter" idx="5"/>
          </p:nvPr>
        </p:nvSpPr>
        <p:spPr>
          <a:noFill/>
        </p:spPr>
        <p:txBody>
          <a:bodyPr/>
          <a:lstStyle/>
          <a:p>
            <a:fld id="{5BFA7B93-34F2-470F-A77A-033812053CDD}" type="slidenum">
              <a:rPr lang="en-AU" smtClean="0">
                <a:solidFill>
                  <a:srgbClr val="000000"/>
                </a:solidFill>
              </a:rPr>
              <a:t>128</a:t>
            </a:fld>
            <a:endParaRPr lang="en-AU" smtClean="0">
              <a:solidFill>
                <a:srgbClr val="000000"/>
              </a:solidFill>
            </a:endParaRPr>
          </a:p>
        </p:txBody>
      </p:sp>
      <p:sp>
        <p:nvSpPr>
          <p:cNvPr id="459782" name="Rectangle 2"/>
          <p:cNvSpPr>
            <a:spLocks noChangeArrowheads="1" noTextEdit="1"/>
          </p:cNvSpPr>
          <p:nvPr>
            <p:ph type="sldImg" idx="6"/>
          </p:nvPr>
        </p:nvSpPr>
        <p:spPr/>
      </p:sp>
      <p:sp>
        <p:nvSpPr>
          <p:cNvPr id="459783"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60802"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60803" name="Rectangle 3"/>
          <p:cNvSpPr>
            <a:spLocks noGrp="1" noChangeArrowheads="1"/>
          </p:cNvSpPr>
          <p:nvPr>
            <p:ph type="dt" sz="quarter" idx="1"/>
          </p:nvPr>
        </p:nvSpPr>
        <p:spPr>
          <a:noFill/>
        </p:spPr>
        <p:txBody>
          <a:bodyPr/>
          <a:lstStyle/>
          <a:p>
            <a:fld id="{D1F4546A-C605-4D98-AFC6-1222FBF019EF}" type="datetime3">
              <a:rPr lang="en-AU" smtClean="0">
                <a:solidFill>
                  <a:srgbClr val="000000"/>
                </a:solidFill>
              </a:rPr>
              <a:t>24 November 2019</a:t>
            </a:fld>
            <a:endParaRPr lang="en-AU" smtClean="0">
              <a:solidFill>
                <a:srgbClr val="000000"/>
              </a:solidFill>
            </a:endParaRPr>
          </a:p>
        </p:txBody>
      </p:sp>
      <p:sp>
        <p:nvSpPr>
          <p:cNvPr id="460804"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60805" name="Rectangle 7"/>
          <p:cNvSpPr>
            <a:spLocks noGrp="1" noChangeArrowheads="1"/>
          </p:cNvSpPr>
          <p:nvPr>
            <p:ph type="sldNum" sz="quarter" idx="5"/>
          </p:nvPr>
        </p:nvSpPr>
        <p:spPr>
          <a:noFill/>
        </p:spPr>
        <p:txBody>
          <a:bodyPr/>
          <a:lstStyle/>
          <a:p>
            <a:fld id="{147B394F-1684-4913-9217-FCF5214D260D}" type="slidenum">
              <a:rPr lang="en-AU" smtClean="0">
                <a:solidFill>
                  <a:srgbClr val="000000"/>
                </a:solidFill>
              </a:rPr>
              <a:t>129</a:t>
            </a:fld>
            <a:endParaRPr lang="en-AU" smtClean="0">
              <a:solidFill>
                <a:srgbClr val="000000"/>
              </a:solidFill>
            </a:endParaRPr>
          </a:p>
        </p:txBody>
      </p:sp>
      <p:sp>
        <p:nvSpPr>
          <p:cNvPr id="460806" name="Rectangle 2"/>
          <p:cNvSpPr>
            <a:spLocks noChangeArrowheads="1" noTextEdit="1"/>
          </p:cNvSpPr>
          <p:nvPr>
            <p:ph type="sldImg" idx="6"/>
          </p:nvPr>
        </p:nvSpPr>
        <p:spPr/>
      </p:sp>
      <p:sp>
        <p:nvSpPr>
          <p:cNvPr id="460807"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461826" name="Rectangle 2"/>
          <p:cNvSpPr>
            <a:spLocks noGrp="1" noChangeArrowheads="1"/>
          </p:cNvSpPr>
          <p:nvPr>
            <p:ph type="hdr" sz="quarter"/>
          </p:nvPr>
        </p:nvSpPr>
        <p:spPr>
          <a:noFill/>
        </p:spPr>
        <p:txBody>
          <a:bodyPr/>
          <a:lstStyle/>
          <a:p>
            <a:r>
              <a:rPr lang="en-AU" smtClean="0">
                <a:solidFill>
                  <a:srgbClr val="000000"/>
                </a:solidFill>
              </a:rPr>
              <a:t>Morgan Kaufmann Publishers</a:t>
            </a:r>
          </a:p>
        </p:txBody>
      </p:sp>
      <p:sp>
        <p:nvSpPr>
          <p:cNvPr id="461827" name="Rectangle 3"/>
          <p:cNvSpPr>
            <a:spLocks noGrp="1" noChangeArrowheads="1"/>
          </p:cNvSpPr>
          <p:nvPr>
            <p:ph type="dt" sz="quarter" idx="1"/>
          </p:nvPr>
        </p:nvSpPr>
        <p:spPr>
          <a:noFill/>
        </p:spPr>
        <p:txBody>
          <a:bodyPr/>
          <a:lstStyle/>
          <a:p>
            <a:fld id="{9ED69762-22A4-4A6C-9F9F-D4234CBF9728}" type="datetime3">
              <a:rPr lang="en-AU" smtClean="0">
                <a:solidFill>
                  <a:srgbClr val="000000"/>
                </a:solidFill>
              </a:rPr>
              <a:t>24 November 2019</a:t>
            </a:fld>
            <a:endParaRPr lang="en-AU" smtClean="0">
              <a:solidFill>
                <a:srgbClr val="000000"/>
              </a:solidFill>
            </a:endParaRPr>
          </a:p>
        </p:txBody>
      </p:sp>
      <p:sp>
        <p:nvSpPr>
          <p:cNvPr id="461828" name="Rectangle 6"/>
          <p:cNvSpPr>
            <a:spLocks noGrp="1" noChangeArrowheads="1"/>
          </p:cNvSpPr>
          <p:nvPr>
            <p:ph type="ftr" sz="quarter" idx="4"/>
          </p:nvPr>
        </p:nvSpPr>
        <p:spPr>
          <a:noFill/>
        </p:spPr>
        <p:txBody>
          <a:bodyPr/>
          <a:lstStyle/>
          <a:p>
            <a:r>
              <a:rPr lang="en-AU" smtClean="0">
                <a:solidFill>
                  <a:srgbClr val="000000"/>
                </a:solidFill>
              </a:rPr>
              <a:t>Chapter 4 — The Processor</a:t>
            </a:r>
          </a:p>
        </p:txBody>
      </p:sp>
      <p:sp>
        <p:nvSpPr>
          <p:cNvPr id="461829" name="Rectangle 7"/>
          <p:cNvSpPr>
            <a:spLocks noGrp="1" noChangeArrowheads="1"/>
          </p:cNvSpPr>
          <p:nvPr>
            <p:ph type="sldNum" sz="quarter" idx="5"/>
          </p:nvPr>
        </p:nvSpPr>
        <p:spPr>
          <a:noFill/>
        </p:spPr>
        <p:txBody>
          <a:bodyPr/>
          <a:lstStyle/>
          <a:p>
            <a:fld id="{F3327AC1-B81C-4D66-A326-12706EEF312B}" type="slidenum">
              <a:rPr lang="en-AU" smtClean="0">
                <a:solidFill>
                  <a:srgbClr val="000000"/>
                </a:solidFill>
              </a:rPr>
              <a:t>130</a:t>
            </a:fld>
            <a:endParaRPr lang="en-AU" smtClean="0">
              <a:solidFill>
                <a:srgbClr val="000000"/>
              </a:solidFill>
            </a:endParaRPr>
          </a:p>
        </p:txBody>
      </p:sp>
      <p:sp>
        <p:nvSpPr>
          <p:cNvPr id="461830" name="Rectangle 2"/>
          <p:cNvSpPr>
            <a:spLocks noChangeArrowheads="1" noTextEdit="1"/>
          </p:cNvSpPr>
          <p:nvPr>
            <p:ph type="sldImg" idx="6"/>
          </p:nvPr>
        </p:nvSpPr>
        <p:spPr/>
      </p:sp>
      <p:sp>
        <p:nvSpPr>
          <p:cNvPr id="461831" name="Rectangle 3"/>
          <p:cNvSpPr>
            <a:spLocks noGrp="1" noChangeArrowheads="1"/>
          </p:cNvSpPr>
          <p:nvPr>
            <p:ph type="body" idx="7"/>
          </p:nvPr>
        </p:nvSpPr>
        <p:spPr>
          <a:noFill/>
        </p:spPr>
        <p:txBody>
          <a:bodyPr/>
          <a:lstStyle/>
          <a:p>
            <a:endParaRPr lang="en-US" smtClean="0"/>
          </a:p>
        </p:txBody>
      </p:sp>
    </p:spTree>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0.xml" /></Relationships>
</file>

<file path=ppt/slideLayouts/_rels/slideLayout101.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2.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3.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4.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5.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6.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7.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8.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9.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0.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11.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2.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3.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4.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5.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6.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7.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8.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9.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20.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1.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2.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3.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4.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5.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6.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7.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8.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9.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30.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1.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2.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3.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4.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5.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6.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7.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8.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9.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0.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1.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2.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3.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4.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5.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6.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7.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8.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9.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0.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1.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2.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3.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4.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5.xml" /></Relationships>
</file>

<file path=ppt/slideLayouts/_rels/slideLayout156.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57.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58.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59.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0.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1.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2.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3.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4.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5.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6.xml" /></Relationships>
</file>

<file path=ppt/slideLayouts/_rels/slideLayout167.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68.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69.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70.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1.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2.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3.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4.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5.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6.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7.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78.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79.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80.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1.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2.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3.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4.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5.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6.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7.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8.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89.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90.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1.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2.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3.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4.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5.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6.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7.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8.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9.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00.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1.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2.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3.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4.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5.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6.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7.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8.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9.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10.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1.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2.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3.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4.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5.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6.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7.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8.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9.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20.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21.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22.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23.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24.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25.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26.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27.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28.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29.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30.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31.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32.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33.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34.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35.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36.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37.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38.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39.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4.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40.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41.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42.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4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3.xml" /></Relationships>
</file>

<file path=ppt/slideLayouts/_rels/slideLayout244.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45.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46.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47.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48.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49.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50.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51.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52.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53.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54.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255.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256.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257.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258.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259.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26.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60.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261.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262.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263.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264.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26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5.xml" /></Relationships>
</file>

<file path=ppt/slideLayouts/_rels/slideLayout266.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67.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68.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69.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70.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71.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72.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73.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74.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75.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8.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2.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5.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6.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7.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8.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9.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1.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2.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3.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6.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7.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8.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9.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0.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1.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2.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3.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4.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7.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8.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9.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0.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1.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2.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3.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4.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5.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7.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68.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69.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0.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1.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2.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3.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4.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5.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6.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7.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8.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8.xml" /></Relationships>
</file>

<file path=ppt/slideLayouts/_rels/slideLayout79.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0.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1.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2.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3.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4.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5.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6.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7.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8.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9.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0.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1.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2.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3.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4.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5.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6.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7.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8.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9.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title" preserve="1">
  <p:cSld name="Title Slide">
    <p:spTree>
      <p:nvGrpSpPr>
        <p:cNvPr id="1" name=""/>
        <p:cNvGrpSpPr/>
        <p:nvPr/>
      </p:nvGrpSpPr>
      <p:grpSpPr>
        <a:xfrm>
          <a:off x="0" y="0"/>
          <a:ext cx="0" cy="0"/>
        </a:xfrm>
      </p:grpSpPr>
      <p:sp>
        <p:nvSpPr>
          <p:cNvPr id="4" name="Rectangle 47"/>
          <p:cNvSpPr>
            <a:spLocks noChangeArrowheads="1"/>
          </p:cNvSpPr>
          <p:nvPr/>
        </p:nvSpPr>
        <p:spPr bwMode="auto">
          <a:xfrm>
            <a:off x="1619250" y="1125538"/>
            <a:ext cx="28575" cy="5732462"/>
          </a:xfrm>
          <a:prstGeom prst="rect">
            <a:avLst/>
          </a:prstGeom>
          <a:solidFill>
            <a:schemeClr val="tx2"/>
          </a:solidFill>
          <a:ln w="9525">
            <a:noFill/>
            <a:miter lim="800000"/>
          </a:ln>
        </p:spPr>
        <p:txBody>
          <a:bodyPr wrap="none" anchor="ctr"/>
          <a:lstStyle/>
          <a:p>
            <a:pPr>
              <a:defRPr/>
            </a:pPr>
            <a:endParaRPr lang="en-US"/>
          </a:p>
        </p:txBody>
      </p:sp>
      <p:sp>
        <p:nvSpPr>
          <p:cNvPr id="5" name="Rectangle 36"/>
          <p:cNvSpPr>
            <a:spLocks noChangeArrowheads="1"/>
          </p:cNvSpPr>
          <p:nvPr/>
        </p:nvSpPr>
        <p:spPr bwMode="auto">
          <a:xfrm>
            <a:off x="1981200" y="1987550"/>
            <a:ext cx="36513" cy="3816350"/>
          </a:xfrm>
          <a:prstGeom prst="rect">
            <a:avLst/>
          </a:prstGeom>
          <a:gradFill rotWithShape="1">
            <a:gsLst>
              <a:gs pos="0">
                <a:schemeClr val="tx2"/>
              </a:gs>
              <a:gs pos="100000">
                <a:srgbClr val="FFFFFF"/>
              </a:gs>
            </a:gsLst>
            <a:lin ang="5400000" scaled="1"/>
          </a:gradFill>
          <a:ln w="9525">
            <a:noFill/>
            <a:miter lim="800000"/>
          </a:ln>
        </p:spPr>
        <p:txBody>
          <a:bodyPr wrap="none" anchor="ctr"/>
          <a:lstStyle/>
          <a:p>
            <a:pPr>
              <a:defRPr/>
            </a:pPr>
            <a:endParaRPr lang="en-US"/>
          </a:p>
        </p:txBody>
      </p:sp>
      <p:sp>
        <p:nvSpPr>
          <p:cNvPr id="6" name="Rectangle 37"/>
          <p:cNvSpPr>
            <a:spLocks noChangeArrowheads="1"/>
          </p:cNvSpPr>
          <p:nvPr/>
        </p:nvSpPr>
        <p:spPr bwMode="auto">
          <a:xfrm>
            <a:off x="1763713" y="2708275"/>
            <a:ext cx="7380287" cy="73025"/>
          </a:xfrm>
          <a:prstGeom prst="rect">
            <a:avLst/>
          </a:prstGeom>
          <a:gradFill rotWithShape="1">
            <a:gsLst>
              <a:gs pos="0">
                <a:schemeClr val="tx2"/>
              </a:gs>
              <a:gs pos="100000">
                <a:srgbClr val="FFFFFF"/>
              </a:gs>
            </a:gsLst>
            <a:lin ang="0" scaled="1"/>
          </a:gradFill>
          <a:ln w="9525">
            <a:noFill/>
            <a:miter lim="800000"/>
          </a:ln>
        </p:spPr>
        <p:txBody>
          <a:bodyPr wrap="none" anchor="ctr"/>
          <a:lstStyle/>
          <a:p>
            <a:pPr>
              <a:defRPr/>
            </a:pPr>
            <a:endParaRPr lang="en-US"/>
          </a:p>
        </p:txBody>
      </p:sp>
      <p:sp>
        <p:nvSpPr>
          <p:cNvPr id="7" name="Rectangle 38"/>
          <p:cNvSpPr>
            <a:spLocks noChangeArrowheads="1"/>
          </p:cNvSpPr>
          <p:nvPr/>
        </p:nvSpPr>
        <p:spPr bwMode="auto">
          <a:xfrm>
            <a:off x="0" y="0"/>
            <a:ext cx="9144000" cy="1125538"/>
          </a:xfrm>
          <a:prstGeom prst="rect">
            <a:avLst/>
          </a:prstGeom>
          <a:solidFill>
            <a:schemeClr val="bg1">
              <a:lumMod val="50000"/>
            </a:schemeClr>
          </a:solidFill>
          <a:ln w="9525">
            <a:noFill/>
            <a:miter lim="800000"/>
          </a:ln>
          <a:effectLst/>
        </p:spPr>
        <p:txBody>
          <a:bodyPr wrap="none" anchor="ctr"/>
          <a:lstStyle/>
          <a:p>
            <a:pPr>
              <a:defRPr/>
            </a:pPr>
            <a:endParaRPr lang="en-US"/>
          </a:p>
        </p:txBody>
      </p:sp>
      <p:sp>
        <p:nvSpPr>
          <p:cNvPr id="8" name="Rectangle 46"/>
          <p:cNvSpPr>
            <a:spLocks noChangeArrowheads="1"/>
          </p:cNvSpPr>
          <p:nvPr/>
        </p:nvSpPr>
        <p:spPr bwMode="auto">
          <a:xfrm>
            <a:off x="0" y="1125538"/>
            <a:ext cx="9144000" cy="17462"/>
          </a:xfrm>
          <a:prstGeom prst="rect">
            <a:avLst/>
          </a:prstGeom>
          <a:solidFill>
            <a:srgbClr val="FF0000"/>
          </a:solidFill>
          <a:ln w="9525">
            <a:noFill/>
            <a:miter lim="800000"/>
          </a:ln>
        </p:spPr>
        <p:txBody>
          <a:bodyPr wrap="none" anchor="ctr"/>
          <a:lstStyle/>
          <a:p>
            <a:pPr>
              <a:defRPr/>
            </a:pPr>
            <a:endParaRPr lang="en-US"/>
          </a:p>
        </p:txBody>
      </p:sp>
      <p:sp>
        <p:nvSpPr>
          <p:cNvPr id="9" name="Rectangle 48"/>
          <p:cNvSpPr>
            <a:spLocks noChangeArrowheads="1"/>
          </p:cNvSpPr>
          <p:nvPr/>
        </p:nvSpPr>
        <p:spPr bwMode="auto">
          <a:xfrm>
            <a:off x="1619250" y="549275"/>
            <a:ext cx="28575" cy="576263"/>
          </a:xfrm>
          <a:prstGeom prst="rect">
            <a:avLst/>
          </a:prstGeom>
          <a:solidFill>
            <a:schemeClr val="bg1"/>
          </a:solidFill>
          <a:ln w="9525">
            <a:noFill/>
            <a:miter lim="800000"/>
          </a:ln>
        </p:spPr>
        <p:txBody>
          <a:bodyPr wrap="none" anchor="ctr"/>
          <a:lstStyle/>
          <a:p>
            <a:pPr>
              <a:defRPr/>
            </a:pPr>
            <a:endParaRPr lang="en-US"/>
          </a:p>
        </p:txBody>
      </p:sp>
      <p:pic>
        <p:nvPicPr>
          <p:cNvPr id="10" name="Picture 14" descr="MK Logo (2).png"/>
          <p:cNvPicPr>
            <a:picLocks noChangeAspect="1"/>
          </p:cNvPicPr>
          <p:nvPr userDrawn="1"/>
        </p:nvPicPr>
        <p:blipFill>
          <a:blip r:embed="rId1"/>
          <a:stretch>
            <a:fillRect/>
          </a:stretch>
        </p:blipFill>
        <p:spPr bwMode="auto">
          <a:xfrm>
            <a:off x="250825" y="261938"/>
            <a:ext cx="1155700" cy="647700"/>
          </a:xfrm>
          <a:prstGeom prst="rect">
            <a:avLst/>
          </a:prstGeom>
          <a:noFill/>
          <a:ln w="9525">
            <a:noFill/>
            <a:miter lim="800000"/>
          </a:ln>
        </p:spPr>
      </p:pic>
      <p:grpSp>
        <p:nvGrpSpPr>
          <p:cNvPr id="11" name="Group 13"/>
          <p:cNvGrpSpPr/>
          <p:nvPr userDrawn="1"/>
        </p:nvGrpSpPr>
        <p:grpSpPr>
          <a:xfrm>
            <a:off x="1774825" y="104775"/>
            <a:ext cx="6084888" cy="868363"/>
            <a:chOff x="1774113" y="104757"/>
            <a:chExt cx="6084936" cy="868541"/>
          </a:xfrm>
        </p:grpSpPr>
        <p:sp>
          <p:nvSpPr>
            <p:cNvPr id="12" name="TextBox 11"/>
            <p:cNvSpPr txBox="1"/>
            <p:nvPr userDrawn="1"/>
          </p:nvSpPr>
          <p:spPr>
            <a:xfrm>
              <a:off x="1774113" y="104757"/>
              <a:ext cx="6084936" cy="554152"/>
            </a:xfrm>
            <a:prstGeom prst="rect">
              <a:avLst/>
            </a:prstGeom>
            <a:noFill/>
          </p:spPr>
          <p:txBody>
            <a:bodyPr wrap="none">
              <a:spAutoFit/>
            </a:bodyPr>
            <a:lstStyle/>
            <a:p>
              <a:pPr>
                <a:defRPr/>
              </a:pPr>
              <a:r>
                <a:rPr lang="en-GB" sz="3000" b="1" cap="small">
                  <a:solidFill>
                    <a:schemeClr val="bg1"/>
                  </a:solidFill>
                  <a:latin typeface="Corbel" pitchFamily="34" charset="0"/>
                </a:rPr>
                <a:t>Computer Organization and Design</a:t>
              </a:r>
              <a:endParaRPr lang="en-US" sz="3000" b="1" cap="small">
                <a:solidFill>
                  <a:schemeClr val="bg1"/>
                </a:solidFill>
                <a:latin typeface="Corbel" pitchFamily="34" charset="0"/>
              </a:endParaRPr>
            </a:p>
          </p:txBody>
        </p:sp>
        <p:sp>
          <p:nvSpPr>
            <p:cNvPr id="13" name="TextBox 12"/>
            <p:cNvSpPr txBox="1">
              <a:spLocks noChangeArrowheads="1"/>
            </p:cNvSpPr>
            <p:nvPr userDrawn="1"/>
          </p:nvSpPr>
          <p:spPr bwMode="auto">
            <a:xfrm>
              <a:off x="2844096" y="573166"/>
              <a:ext cx="3957669" cy="400132"/>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Arial"/>
                </a:defRPr>
              </a:lvl1pPr>
              <a:lvl2pPr marL="742950" indent="-285750">
                <a:defRPr sz="1600">
                  <a:solidFill>
                    <a:schemeClr val="tx1"/>
                  </a:solidFill>
                  <a:latin typeface="Arial"/>
                </a:defRPr>
              </a:lvl2pPr>
              <a:lvl3pPr marL="1143000" indent="-228600">
                <a:defRPr sz="1600">
                  <a:solidFill>
                    <a:schemeClr val="tx1"/>
                  </a:solidFill>
                  <a:latin typeface="Arial"/>
                </a:defRPr>
              </a:lvl3pPr>
              <a:lvl4pPr marL="1600200" indent="-228600">
                <a:defRPr sz="1600">
                  <a:solidFill>
                    <a:schemeClr val="tx1"/>
                  </a:solidFill>
                  <a:latin typeface="Arial"/>
                </a:defRPr>
              </a:lvl4pPr>
              <a:lvl5pPr marL="2057400" indent="-228600">
                <a:defRPr sz="1600">
                  <a:solidFill>
                    <a:schemeClr val="tx1"/>
                  </a:solidFill>
                  <a:latin typeface="Arial"/>
                </a:defRPr>
              </a:lvl5pPr>
              <a:lvl6pPr marL="2514600" indent="-228600" algn="ctr" eaLnBrk="0" fontAlgn="base" hangingPunct="0">
                <a:spcBef>
                  <a:spcPct val="0"/>
                </a:spcBef>
                <a:spcAft>
                  <a:spcPct val="0"/>
                </a:spcAft>
                <a:defRPr sz="1600">
                  <a:solidFill>
                    <a:schemeClr val="tx1"/>
                  </a:solidFill>
                  <a:latin typeface="Arial"/>
                </a:defRPr>
              </a:lvl6pPr>
              <a:lvl7pPr marL="2971800" indent="-228600" algn="ctr" eaLnBrk="0" fontAlgn="base" hangingPunct="0">
                <a:spcBef>
                  <a:spcPct val="0"/>
                </a:spcBef>
                <a:spcAft>
                  <a:spcPct val="0"/>
                </a:spcAft>
                <a:defRPr sz="1600">
                  <a:solidFill>
                    <a:schemeClr val="tx1"/>
                  </a:solidFill>
                  <a:latin typeface="Arial"/>
                </a:defRPr>
              </a:lvl7pPr>
              <a:lvl8pPr marL="3429000" indent="-228600" algn="ctr" eaLnBrk="0" fontAlgn="base" hangingPunct="0">
                <a:spcBef>
                  <a:spcPct val="0"/>
                </a:spcBef>
                <a:spcAft>
                  <a:spcPct val="0"/>
                </a:spcAft>
                <a:defRPr sz="1600">
                  <a:solidFill>
                    <a:schemeClr val="tx1"/>
                  </a:solidFill>
                  <a:latin typeface="Arial"/>
                </a:defRPr>
              </a:lvl8pPr>
              <a:lvl9pPr marL="3886200" indent="-228600" algn="ctr" eaLnBrk="0" fontAlgn="base" hangingPunct="0">
                <a:spcBef>
                  <a:spcPct val="0"/>
                </a:spcBef>
                <a:spcAft>
                  <a:spcPct val="0"/>
                </a:spcAft>
                <a:defRPr sz="1600">
                  <a:solidFill>
                    <a:schemeClr val="tx1"/>
                  </a:solidFill>
                  <a:latin typeface="Arial"/>
                </a:defRPr>
              </a:lvl9pPr>
            </a:lstStyle>
            <a:p>
              <a:pPr>
                <a:defRPr/>
              </a:pPr>
              <a:r>
                <a:rPr lang="en-GB" sz="2000" smtClean="0">
                  <a:solidFill>
                    <a:schemeClr val="bg1"/>
                  </a:solidFill>
                </a:rPr>
                <a:t>The Hardware/Software Interface</a:t>
              </a:r>
              <a:endParaRPr lang="en-US" sz="2000" smtClean="0">
                <a:solidFill>
                  <a:schemeClr val="bg1"/>
                </a:solidFill>
              </a:endParaRPr>
            </a:p>
          </p:txBody>
        </p:sp>
      </p:grpSp>
      <p:grpSp>
        <p:nvGrpSpPr>
          <p:cNvPr id="14" name="Group 16"/>
          <p:cNvGrpSpPr/>
          <p:nvPr userDrawn="1"/>
        </p:nvGrpSpPr>
        <p:grpSpPr>
          <a:xfrm>
            <a:off x="8004175" y="93663"/>
            <a:ext cx="935038" cy="935037"/>
            <a:chOff x="7956376" y="116632"/>
            <a:chExt cx="936104" cy="936104"/>
          </a:xfrm>
        </p:grpSpPr>
        <p:sp>
          <p:nvSpPr>
            <p:cNvPr id="15" name="32-Point Star 14"/>
            <p:cNvSpPr>
              <a:spLocks noChangeArrowheads="1"/>
            </p:cNvSpPr>
            <p:nvPr userDrawn="1"/>
          </p:nvSpPr>
          <p:spPr bwMode="auto">
            <a:xfrm>
              <a:off x="7956376" y="116632"/>
              <a:ext cx="936104" cy="936104"/>
            </a:xfrm>
            <a:prstGeom prst="star32">
              <a:avLst>
                <a:gd name="adj" fmla="val 37500"/>
              </a:avLst>
            </a:prstGeom>
            <a:solidFill>
              <a:srgbClr val="C00000"/>
            </a:solidFill>
            <a:ln w="9525" algn="ctr">
              <a:solidFill>
                <a:schemeClr val="tx1"/>
              </a:solidFill>
              <a:round/>
            </a:ln>
          </p:spPr>
          <p:txBody>
            <a:bodyPr/>
            <a:lstStyle/>
            <a:p>
              <a:pPr algn="l">
                <a:defRPr/>
              </a:pPr>
              <a:endParaRPr lang="en-US" sz="1800"/>
            </a:p>
          </p:txBody>
        </p:sp>
        <p:sp>
          <p:nvSpPr>
            <p:cNvPr id="16" name="TextBox 15"/>
            <p:cNvSpPr txBox="1">
              <a:spLocks noChangeArrowheads="1"/>
            </p:cNvSpPr>
            <p:nvPr userDrawn="1"/>
          </p:nvSpPr>
          <p:spPr bwMode="auto">
            <a:xfrm>
              <a:off x="8112128" y="262849"/>
              <a:ext cx="642081" cy="707243"/>
            </a:xfrm>
            <a:prstGeom prst="rect">
              <a:avLst/>
            </a:prstGeom>
            <a:noFill/>
            <a:ln>
              <a:noFill/>
            </a:ln>
            <a:extLst>
              <a:ext uri="{909E8E84-426E-40DD-AFC4-6F175D3DCCD1}"/>
              <a:ext uri="{91240B29-F687-4F45-9708-019B960494DF}"/>
            </a:extLst>
          </p:spPr>
          <p:txBody>
            <a:bodyPr>
              <a:spAutoFit/>
            </a:bodyPr>
            <a:lstStyle>
              <a:lvl1pPr>
                <a:defRPr sz="1600">
                  <a:solidFill>
                    <a:schemeClr val="tx1"/>
                  </a:solidFill>
                  <a:latin typeface="Arial"/>
                </a:defRPr>
              </a:lvl1pPr>
              <a:lvl2pPr marL="742950" indent="-285750">
                <a:defRPr sz="1600">
                  <a:solidFill>
                    <a:schemeClr val="tx1"/>
                  </a:solidFill>
                  <a:latin typeface="Arial"/>
                </a:defRPr>
              </a:lvl2pPr>
              <a:lvl3pPr marL="1143000" indent="-228600">
                <a:defRPr sz="1600">
                  <a:solidFill>
                    <a:schemeClr val="tx1"/>
                  </a:solidFill>
                  <a:latin typeface="Arial"/>
                </a:defRPr>
              </a:lvl3pPr>
              <a:lvl4pPr marL="1600200" indent="-228600">
                <a:defRPr sz="1600">
                  <a:solidFill>
                    <a:schemeClr val="tx1"/>
                  </a:solidFill>
                  <a:latin typeface="Arial"/>
                </a:defRPr>
              </a:lvl4pPr>
              <a:lvl5pPr marL="2057400" indent="-228600">
                <a:defRPr sz="1600">
                  <a:solidFill>
                    <a:schemeClr val="tx1"/>
                  </a:solidFill>
                  <a:latin typeface="Arial"/>
                </a:defRPr>
              </a:lvl5pPr>
              <a:lvl6pPr marL="2514600" indent="-228600" algn="ctr" eaLnBrk="0" fontAlgn="base" hangingPunct="0">
                <a:spcBef>
                  <a:spcPct val="0"/>
                </a:spcBef>
                <a:spcAft>
                  <a:spcPct val="0"/>
                </a:spcAft>
                <a:defRPr sz="1600">
                  <a:solidFill>
                    <a:schemeClr val="tx1"/>
                  </a:solidFill>
                  <a:latin typeface="Arial"/>
                </a:defRPr>
              </a:lvl6pPr>
              <a:lvl7pPr marL="2971800" indent="-228600" algn="ctr" eaLnBrk="0" fontAlgn="base" hangingPunct="0">
                <a:spcBef>
                  <a:spcPct val="0"/>
                </a:spcBef>
                <a:spcAft>
                  <a:spcPct val="0"/>
                </a:spcAft>
                <a:defRPr sz="1600">
                  <a:solidFill>
                    <a:schemeClr val="tx1"/>
                  </a:solidFill>
                  <a:latin typeface="Arial"/>
                </a:defRPr>
              </a:lvl7pPr>
              <a:lvl8pPr marL="3429000" indent="-228600" algn="ctr" eaLnBrk="0" fontAlgn="base" hangingPunct="0">
                <a:spcBef>
                  <a:spcPct val="0"/>
                </a:spcBef>
                <a:spcAft>
                  <a:spcPct val="0"/>
                </a:spcAft>
                <a:defRPr sz="1600">
                  <a:solidFill>
                    <a:schemeClr val="tx1"/>
                  </a:solidFill>
                  <a:latin typeface="Arial"/>
                </a:defRPr>
              </a:lvl8pPr>
              <a:lvl9pPr marL="3886200" indent="-228600" algn="ctr" eaLnBrk="0" fontAlgn="base" hangingPunct="0">
                <a:spcBef>
                  <a:spcPct val="0"/>
                </a:spcBef>
                <a:spcAft>
                  <a:spcPct val="0"/>
                </a:spcAft>
                <a:defRPr sz="1600">
                  <a:solidFill>
                    <a:schemeClr val="tx1"/>
                  </a:solidFill>
                  <a:latin typeface="Arial"/>
                </a:defRPr>
              </a:lvl9pPr>
            </a:lstStyle>
            <a:p>
              <a:pPr>
                <a:defRPr/>
              </a:pPr>
              <a:r>
                <a:rPr lang="en-GB" sz="2000" smtClean="0">
                  <a:solidFill>
                    <a:schemeClr val="bg1"/>
                  </a:solidFill>
                  <a:latin typeface="Arial Black" pitchFamily="34" charset="0"/>
                </a:rPr>
                <a:t>5</a:t>
              </a:r>
              <a:r>
                <a:rPr lang="en-GB" sz="2000" baseline="30000" smtClean="0">
                  <a:solidFill>
                    <a:schemeClr val="bg1"/>
                  </a:solidFill>
                  <a:latin typeface="Arial Black" pitchFamily="34" charset="0"/>
                </a:rPr>
                <a:t>th</a:t>
              </a:r>
              <a:endParaRPr lang="en-GB" sz="2000" smtClean="0">
                <a:solidFill>
                  <a:schemeClr val="bg1"/>
                </a:solidFill>
                <a:latin typeface="Arial Black" pitchFamily="34" charset="0"/>
              </a:endParaRPr>
            </a:p>
            <a:p>
              <a:pPr>
                <a:defRPr/>
              </a:pPr>
              <a:endParaRPr lang="en-US" sz="2000" smtClean="0">
                <a:solidFill>
                  <a:schemeClr val="bg1"/>
                </a:solidFill>
                <a:latin typeface="Arial Black" pitchFamily="34" charset="0"/>
              </a:endParaRPr>
            </a:p>
          </p:txBody>
        </p:sp>
        <p:sp>
          <p:nvSpPr>
            <p:cNvPr id="17" name="TextBox 16"/>
            <p:cNvSpPr txBox="1">
              <a:spLocks noChangeArrowheads="1"/>
            </p:cNvSpPr>
            <p:nvPr userDrawn="1"/>
          </p:nvSpPr>
          <p:spPr bwMode="auto">
            <a:xfrm>
              <a:off x="8064449" y="517139"/>
              <a:ext cx="732672" cy="308326"/>
            </a:xfrm>
            <a:prstGeom prst="rect">
              <a:avLst/>
            </a:prstGeom>
            <a:noFill/>
            <a:ln>
              <a:noFill/>
            </a:ln>
            <a:extLst>
              <a:ext uri="{909E8E84-426E-40DD-AFC4-6F175D3DCCD1}"/>
              <a:ext uri="{91240B29-F687-4F45-9708-019B960494DF}"/>
            </a:extLst>
          </p:spPr>
          <p:txBody>
            <a:bodyPr>
              <a:spAutoFit/>
            </a:bodyPr>
            <a:lstStyle>
              <a:lvl1pPr>
                <a:defRPr sz="1600">
                  <a:solidFill>
                    <a:schemeClr val="tx1"/>
                  </a:solidFill>
                  <a:latin typeface="Arial"/>
                </a:defRPr>
              </a:lvl1pPr>
              <a:lvl2pPr marL="742950" indent="-285750">
                <a:defRPr sz="1600">
                  <a:solidFill>
                    <a:schemeClr val="tx1"/>
                  </a:solidFill>
                  <a:latin typeface="Arial"/>
                </a:defRPr>
              </a:lvl2pPr>
              <a:lvl3pPr marL="1143000" indent="-228600">
                <a:defRPr sz="1600">
                  <a:solidFill>
                    <a:schemeClr val="tx1"/>
                  </a:solidFill>
                  <a:latin typeface="Arial"/>
                </a:defRPr>
              </a:lvl3pPr>
              <a:lvl4pPr marL="1600200" indent="-228600">
                <a:defRPr sz="1600">
                  <a:solidFill>
                    <a:schemeClr val="tx1"/>
                  </a:solidFill>
                  <a:latin typeface="Arial"/>
                </a:defRPr>
              </a:lvl4pPr>
              <a:lvl5pPr marL="2057400" indent="-228600">
                <a:defRPr sz="1600">
                  <a:solidFill>
                    <a:schemeClr val="tx1"/>
                  </a:solidFill>
                  <a:latin typeface="Arial"/>
                </a:defRPr>
              </a:lvl5pPr>
              <a:lvl6pPr marL="2514600" indent="-228600" algn="ctr" eaLnBrk="0" fontAlgn="base" hangingPunct="0">
                <a:spcBef>
                  <a:spcPct val="0"/>
                </a:spcBef>
                <a:spcAft>
                  <a:spcPct val="0"/>
                </a:spcAft>
                <a:defRPr sz="1600">
                  <a:solidFill>
                    <a:schemeClr val="tx1"/>
                  </a:solidFill>
                  <a:latin typeface="Arial"/>
                </a:defRPr>
              </a:lvl6pPr>
              <a:lvl7pPr marL="2971800" indent="-228600" algn="ctr" eaLnBrk="0" fontAlgn="base" hangingPunct="0">
                <a:spcBef>
                  <a:spcPct val="0"/>
                </a:spcBef>
                <a:spcAft>
                  <a:spcPct val="0"/>
                </a:spcAft>
                <a:defRPr sz="1600">
                  <a:solidFill>
                    <a:schemeClr val="tx1"/>
                  </a:solidFill>
                  <a:latin typeface="Arial"/>
                </a:defRPr>
              </a:lvl7pPr>
              <a:lvl8pPr marL="3429000" indent="-228600" algn="ctr" eaLnBrk="0" fontAlgn="base" hangingPunct="0">
                <a:spcBef>
                  <a:spcPct val="0"/>
                </a:spcBef>
                <a:spcAft>
                  <a:spcPct val="0"/>
                </a:spcAft>
                <a:defRPr sz="1600">
                  <a:solidFill>
                    <a:schemeClr val="tx1"/>
                  </a:solidFill>
                  <a:latin typeface="Arial"/>
                </a:defRPr>
              </a:lvl8pPr>
              <a:lvl9pPr marL="3886200" indent="-228600" algn="ctr" eaLnBrk="0" fontAlgn="base" hangingPunct="0">
                <a:spcBef>
                  <a:spcPct val="0"/>
                </a:spcBef>
                <a:spcAft>
                  <a:spcPct val="0"/>
                </a:spcAft>
                <a:defRPr sz="1600">
                  <a:solidFill>
                    <a:schemeClr val="tx1"/>
                  </a:solidFill>
                  <a:latin typeface="Arial"/>
                </a:defRPr>
              </a:lvl9pPr>
            </a:lstStyle>
            <a:p>
              <a:pPr>
                <a:defRPr/>
              </a:pPr>
              <a:r>
                <a:rPr lang="en-GB" sz="1400" smtClean="0">
                  <a:solidFill>
                    <a:schemeClr val="bg1"/>
                  </a:solidFill>
                </a:rPr>
                <a:t>Edition</a:t>
              </a:r>
              <a:endParaRPr lang="en-US" sz="1400" smtClean="0">
                <a:solidFill>
                  <a:schemeClr val="bg1"/>
                </a:solidFill>
              </a:endParaRPr>
            </a:p>
          </p:txBody>
        </p:sp>
      </p:grpSp>
      <p:sp>
        <p:nvSpPr>
          <p:cNvPr id="41996" name="Rectangle 12"/>
          <p:cNvSpPr>
            <a:spLocks noGrp="1" noChangeArrowheads="1"/>
          </p:cNvSpPr>
          <p:nvPr>
            <p:ph type="ctrTitle"/>
          </p:nvPr>
        </p:nvSpPr>
        <p:spPr>
          <a:xfrm>
            <a:off x="2409825" y="1844675"/>
            <a:ext cx="5832475" cy="762000"/>
          </a:xfrm>
        </p:spPr>
        <p:txBody>
          <a:bodyPr anchor="t"/>
          <a:lstStyle>
            <a:lvl1pPr>
              <a:defRPr>
                <a:latin typeface="Arial Black" pitchFamily="34" charset="0"/>
              </a:defRPr>
            </a:lvl1pPr>
          </a:lstStyle>
          <a:p>
            <a:r>
              <a:rPr lang="en-AU"/>
              <a:t>Chapter …</a:t>
            </a:r>
          </a:p>
        </p:txBody>
      </p:sp>
      <p:sp>
        <p:nvSpPr>
          <p:cNvPr id="41997" name="Rectangle 13"/>
          <p:cNvSpPr>
            <a:spLocks noGrp="1" noChangeArrowheads="1"/>
          </p:cNvSpPr>
          <p:nvPr>
            <p:ph type="subTitle" idx="1"/>
          </p:nvPr>
        </p:nvSpPr>
        <p:spPr>
          <a:xfrm>
            <a:off x="2409825" y="2924175"/>
            <a:ext cx="5832475" cy="579438"/>
          </a:xfrm>
        </p:spPr>
        <p:txBody>
          <a:bodyPr>
            <a:spAutoFit/>
          </a:bodyPr>
          <a:lstStyle>
            <a:lvl1pPr marL="0" indent="0">
              <a:buFont typeface="Wingdings" pitchFamily="2" charset="2"/>
              <a:buNone/>
              <a:defRPr>
                <a:latin typeface="Arial Black" pitchFamily="34" charset="0"/>
              </a:defRPr>
            </a:lvl1pPr>
          </a:lstStyle>
          <a:p>
            <a:r>
              <a:rPr lang="en-AU"/>
              <a:t>Subtitle</a:t>
            </a:r>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5A863F58-D9CF-41D2-97F1-BCE0EC373E7B}" type="slidenum">
              <a:rPr lang="en-AU"/>
              <a:pPr>
                <a:defRPr/>
              </a:pPr>
              <a:t>‹#›</a:t>
            </a:fld>
            <a:endParaRPr lang="en-AU"/>
          </a:p>
        </p:txBody>
      </p:sp>
    </p:spTree>
  </p:cSld>
  <p:clrMapOvr>
    <a:masterClrMapping/>
  </p:clrMapOvr>
  <p:transition/>
  <p:timing/>
</p:sldLayout>
</file>

<file path=ppt/slideLayouts/slideLayout10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title" preserve="1">
  <p:cSld name="Title Slide">
    <p:spTree>
      <p:nvGrpSpPr>
        <p:cNvPr id="1" name=""/>
        <p:cNvGrpSpPr/>
        <p:nvPr/>
      </p:nvGrpSpPr>
      <p:grpSpPr>
        <a:xfrm>
          <a:off x="0" y="0"/>
          <a:ext cx="0" cy="0"/>
        </a:xfrm>
      </p:grpSpPr>
      <p:sp>
        <p:nvSpPr>
          <p:cNvPr id="4" name="Rectangle 47"/>
          <p:cNvSpPr>
            <a:spLocks noChangeArrowheads="1"/>
          </p:cNvSpPr>
          <p:nvPr/>
        </p:nvSpPr>
        <p:spPr bwMode="auto">
          <a:xfrm>
            <a:off x="1619250" y="1125538"/>
            <a:ext cx="28575" cy="5732462"/>
          </a:xfrm>
          <a:prstGeom prst="rect">
            <a:avLst/>
          </a:prstGeom>
          <a:solidFill>
            <a:schemeClr val="tx2"/>
          </a:solidFill>
          <a:ln w="9525">
            <a:noFill/>
            <a:miter lim="800000"/>
          </a:ln>
        </p:spPr>
        <p:txBody>
          <a:bodyPr wrap="none" anchor="ctr"/>
          <a:lstStyle/>
          <a:p>
            <a:pPr>
              <a:defRPr/>
            </a:pPr>
            <a:endParaRPr lang="en-US">
              <a:solidFill>
                <a:srgbClr val="000000"/>
              </a:solidFill>
            </a:endParaRPr>
          </a:p>
        </p:txBody>
      </p:sp>
      <p:sp>
        <p:nvSpPr>
          <p:cNvPr id="5" name="Rectangle 36"/>
          <p:cNvSpPr>
            <a:spLocks noChangeArrowheads="1"/>
          </p:cNvSpPr>
          <p:nvPr/>
        </p:nvSpPr>
        <p:spPr bwMode="auto">
          <a:xfrm>
            <a:off x="1981200" y="1987550"/>
            <a:ext cx="36513" cy="3816350"/>
          </a:xfrm>
          <a:prstGeom prst="rect">
            <a:avLst/>
          </a:prstGeom>
          <a:gradFill rotWithShape="1">
            <a:gsLst>
              <a:gs pos="0">
                <a:schemeClr val="tx2"/>
              </a:gs>
              <a:gs pos="100000">
                <a:srgbClr val="FFFFFF"/>
              </a:gs>
            </a:gsLst>
            <a:lin ang="5400000" scaled="1"/>
          </a:gradFill>
          <a:ln w="9525">
            <a:noFill/>
            <a:miter lim="800000"/>
          </a:ln>
        </p:spPr>
        <p:txBody>
          <a:bodyPr wrap="none" anchor="ctr"/>
          <a:lstStyle/>
          <a:p>
            <a:pPr>
              <a:defRPr/>
            </a:pPr>
            <a:endParaRPr lang="en-US">
              <a:solidFill>
                <a:srgbClr val="000000"/>
              </a:solidFill>
            </a:endParaRPr>
          </a:p>
        </p:txBody>
      </p:sp>
      <p:sp>
        <p:nvSpPr>
          <p:cNvPr id="6" name="Rectangle 37"/>
          <p:cNvSpPr>
            <a:spLocks noChangeArrowheads="1"/>
          </p:cNvSpPr>
          <p:nvPr/>
        </p:nvSpPr>
        <p:spPr bwMode="auto">
          <a:xfrm>
            <a:off x="1763713" y="2708275"/>
            <a:ext cx="7380287" cy="73025"/>
          </a:xfrm>
          <a:prstGeom prst="rect">
            <a:avLst/>
          </a:prstGeom>
          <a:gradFill rotWithShape="1">
            <a:gsLst>
              <a:gs pos="0">
                <a:schemeClr val="tx2"/>
              </a:gs>
              <a:gs pos="100000">
                <a:srgbClr val="FFFFFF"/>
              </a:gs>
            </a:gsLst>
            <a:lin ang="0" scaled="1"/>
          </a:gradFill>
          <a:ln w="9525">
            <a:noFill/>
            <a:miter lim="800000"/>
          </a:ln>
        </p:spPr>
        <p:txBody>
          <a:bodyPr wrap="none" anchor="ctr"/>
          <a:lstStyle/>
          <a:p>
            <a:pPr>
              <a:defRPr/>
            </a:pPr>
            <a:endParaRPr lang="en-US">
              <a:solidFill>
                <a:srgbClr val="000000"/>
              </a:solidFill>
            </a:endParaRPr>
          </a:p>
        </p:txBody>
      </p:sp>
      <p:sp>
        <p:nvSpPr>
          <p:cNvPr id="7" name="Rectangle 38"/>
          <p:cNvSpPr>
            <a:spLocks noChangeArrowheads="1"/>
          </p:cNvSpPr>
          <p:nvPr/>
        </p:nvSpPr>
        <p:spPr bwMode="auto">
          <a:xfrm>
            <a:off x="0" y="0"/>
            <a:ext cx="9144000" cy="1125538"/>
          </a:xfrm>
          <a:prstGeom prst="rect">
            <a:avLst/>
          </a:prstGeom>
          <a:solidFill>
            <a:schemeClr val="bg1">
              <a:lumMod val="50000"/>
            </a:schemeClr>
          </a:solidFill>
          <a:ln w="9525">
            <a:noFill/>
            <a:miter lim="800000"/>
          </a:ln>
          <a:effectLst/>
        </p:spPr>
        <p:txBody>
          <a:bodyPr wrap="none" anchor="ctr"/>
          <a:lstStyle/>
          <a:p>
            <a:pPr>
              <a:defRPr/>
            </a:pPr>
            <a:endParaRPr lang="en-US">
              <a:solidFill>
                <a:srgbClr val="000000"/>
              </a:solidFill>
            </a:endParaRPr>
          </a:p>
        </p:txBody>
      </p:sp>
      <p:sp>
        <p:nvSpPr>
          <p:cNvPr id="8" name="Rectangle 46"/>
          <p:cNvSpPr>
            <a:spLocks noChangeArrowheads="1"/>
          </p:cNvSpPr>
          <p:nvPr/>
        </p:nvSpPr>
        <p:spPr bwMode="auto">
          <a:xfrm>
            <a:off x="0" y="1125538"/>
            <a:ext cx="9144000" cy="17462"/>
          </a:xfrm>
          <a:prstGeom prst="rect">
            <a:avLst/>
          </a:prstGeom>
          <a:solidFill>
            <a:srgbClr val="FF0000"/>
          </a:solidFill>
          <a:ln w="9525">
            <a:noFill/>
            <a:miter lim="800000"/>
          </a:ln>
        </p:spPr>
        <p:txBody>
          <a:bodyPr wrap="none" anchor="ctr"/>
          <a:lstStyle/>
          <a:p>
            <a:pPr>
              <a:defRPr/>
            </a:pPr>
            <a:endParaRPr lang="en-US">
              <a:solidFill>
                <a:srgbClr val="000000"/>
              </a:solidFill>
            </a:endParaRPr>
          </a:p>
        </p:txBody>
      </p:sp>
      <p:sp>
        <p:nvSpPr>
          <p:cNvPr id="9" name="Rectangle 48"/>
          <p:cNvSpPr>
            <a:spLocks noChangeArrowheads="1"/>
          </p:cNvSpPr>
          <p:nvPr/>
        </p:nvSpPr>
        <p:spPr bwMode="auto">
          <a:xfrm>
            <a:off x="1619250" y="549275"/>
            <a:ext cx="28575" cy="576263"/>
          </a:xfrm>
          <a:prstGeom prst="rect">
            <a:avLst/>
          </a:prstGeom>
          <a:solidFill>
            <a:schemeClr val="bg1"/>
          </a:solidFill>
          <a:ln w="9525">
            <a:noFill/>
            <a:miter lim="800000"/>
          </a:ln>
        </p:spPr>
        <p:txBody>
          <a:bodyPr wrap="none" anchor="ctr"/>
          <a:lstStyle/>
          <a:p>
            <a:pPr>
              <a:defRPr/>
            </a:pPr>
            <a:endParaRPr lang="en-US">
              <a:solidFill>
                <a:srgbClr val="000000"/>
              </a:solidFill>
            </a:endParaRPr>
          </a:p>
        </p:txBody>
      </p:sp>
      <p:pic>
        <p:nvPicPr>
          <p:cNvPr id="10" name="Picture 14" descr="MK Logo (2).png"/>
          <p:cNvPicPr>
            <a:picLocks noChangeAspect="1"/>
          </p:cNvPicPr>
          <p:nvPr userDrawn="1"/>
        </p:nvPicPr>
        <p:blipFill>
          <a:blip r:embed="rId1"/>
          <a:stretch>
            <a:fillRect/>
          </a:stretch>
        </p:blipFill>
        <p:spPr bwMode="auto">
          <a:xfrm>
            <a:off x="250825" y="261938"/>
            <a:ext cx="1155700" cy="647700"/>
          </a:xfrm>
          <a:prstGeom prst="rect">
            <a:avLst/>
          </a:prstGeom>
          <a:noFill/>
          <a:ln w="9525">
            <a:noFill/>
            <a:miter lim="800000"/>
          </a:ln>
        </p:spPr>
      </p:pic>
      <p:grpSp>
        <p:nvGrpSpPr>
          <p:cNvPr id="11" name="Group 13"/>
          <p:cNvGrpSpPr/>
          <p:nvPr userDrawn="1"/>
        </p:nvGrpSpPr>
        <p:grpSpPr>
          <a:xfrm>
            <a:off x="1774825" y="104775"/>
            <a:ext cx="6084888" cy="868363"/>
            <a:chOff x="1774113" y="104757"/>
            <a:chExt cx="6084936" cy="868541"/>
          </a:xfrm>
        </p:grpSpPr>
        <p:sp>
          <p:nvSpPr>
            <p:cNvPr id="12" name="TextBox 11"/>
            <p:cNvSpPr txBox="1"/>
            <p:nvPr userDrawn="1"/>
          </p:nvSpPr>
          <p:spPr>
            <a:xfrm>
              <a:off x="1774113" y="104757"/>
              <a:ext cx="6084936" cy="554152"/>
            </a:xfrm>
            <a:prstGeom prst="rect">
              <a:avLst/>
            </a:prstGeom>
            <a:noFill/>
          </p:spPr>
          <p:txBody>
            <a:bodyPr wrap="none">
              <a:spAutoFit/>
            </a:bodyPr>
            <a:lstStyle/>
            <a:p>
              <a:pPr>
                <a:defRPr/>
              </a:pPr>
              <a:r>
                <a:rPr lang="en-GB" sz="3000" b="1" cap="small">
                  <a:solidFill>
                    <a:srgbClr val="FFFFFF"/>
                  </a:solidFill>
                  <a:latin typeface="Corbel" pitchFamily="34" charset="0"/>
                </a:rPr>
                <a:t>Computer Organization and Design</a:t>
              </a:r>
              <a:endParaRPr lang="en-US" sz="3000" b="1" cap="small">
                <a:solidFill>
                  <a:srgbClr val="FFFFFF"/>
                </a:solidFill>
                <a:latin typeface="Corbel" pitchFamily="34" charset="0"/>
              </a:endParaRPr>
            </a:p>
          </p:txBody>
        </p:sp>
        <p:sp>
          <p:nvSpPr>
            <p:cNvPr id="13" name="TextBox 12"/>
            <p:cNvSpPr txBox="1">
              <a:spLocks noChangeArrowheads="1"/>
            </p:cNvSpPr>
            <p:nvPr userDrawn="1"/>
          </p:nvSpPr>
          <p:spPr bwMode="auto">
            <a:xfrm>
              <a:off x="2844096" y="573166"/>
              <a:ext cx="3957669" cy="400132"/>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Arial"/>
                </a:defRPr>
              </a:lvl1pPr>
              <a:lvl2pPr marL="742950" indent="-285750">
                <a:defRPr sz="1600">
                  <a:solidFill>
                    <a:schemeClr val="tx1"/>
                  </a:solidFill>
                  <a:latin typeface="Arial"/>
                </a:defRPr>
              </a:lvl2pPr>
              <a:lvl3pPr marL="1143000" indent="-228600">
                <a:defRPr sz="1600">
                  <a:solidFill>
                    <a:schemeClr val="tx1"/>
                  </a:solidFill>
                  <a:latin typeface="Arial"/>
                </a:defRPr>
              </a:lvl3pPr>
              <a:lvl4pPr marL="1600200" indent="-228600">
                <a:defRPr sz="1600">
                  <a:solidFill>
                    <a:schemeClr val="tx1"/>
                  </a:solidFill>
                  <a:latin typeface="Arial"/>
                </a:defRPr>
              </a:lvl4pPr>
              <a:lvl5pPr marL="2057400" indent="-228600">
                <a:defRPr sz="1600">
                  <a:solidFill>
                    <a:schemeClr val="tx1"/>
                  </a:solidFill>
                  <a:latin typeface="Arial"/>
                </a:defRPr>
              </a:lvl5pPr>
              <a:lvl6pPr marL="2514600" indent="-228600" algn="ctr" eaLnBrk="0" fontAlgn="base" hangingPunct="0">
                <a:spcBef>
                  <a:spcPct val="0"/>
                </a:spcBef>
                <a:spcAft>
                  <a:spcPct val="0"/>
                </a:spcAft>
                <a:defRPr sz="1600">
                  <a:solidFill>
                    <a:schemeClr val="tx1"/>
                  </a:solidFill>
                  <a:latin typeface="Arial"/>
                </a:defRPr>
              </a:lvl6pPr>
              <a:lvl7pPr marL="2971800" indent="-228600" algn="ctr" eaLnBrk="0" fontAlgn="base" hangingPunct="0">
                <a:spcBef>
                  <a:spcPct val="0"/>
                </a:spcBef>
                <a:spcAft>
                  <a:spcPct val="0"/>
                </a:spcAft>
                <a:defRPr sz="1600">
                  <a:solidFill>
                    <a:schemeClr val="tx1"/>
                  </a:solidFill>
                  <a:latin typeface="Arial"/>
                </a:defRPr>
              </a:lvl7pPr>
              <a:lvl8pPr marL="3429000" indent="-228600" algn="ctr" eaLnBrk="0" fontAlgn="base" hangingPunct="0">
                <a:spcBef>
                  <a:spcPct val="0"/>
                </a:spcBef>
                <a:spcAft>
                  <a:spcPct val="0"/>
                </a:spcAft>
                <a:defRPr sz="1600">
                  <a:solidFill>
                    <a:schemeClr val="tx1"/>
                  </a:solidFill>
                  <a:latin typeface="Arial"/>
                </a:defRPr>
              </a:lvl8pPr>
              <a:lvl9pPr marL="3886200" indent="-228600" algn="ctr" eaLnBrk="0" fontAlgn="base" hangingPunct="0">
                <a:spcBef>
                  <a:spcPct val="0"/>
                </a:spcBef>
                <a:spcAft>
                  <a:spcPct val="0"/>
                </a:spcAft>
                <a:defRPr sz="1600">
                  <a:solidFill>
                    <a:schemeClr val="tx1"/>
                  </a:solidFill>
                  <a:latin typeface="Arial"/>
                </a:defRPr>
              </a:lvl9pPr>
            </a:lstStyle>
            <a:p>
              <a:pPr>
                <a:defRPr/>
              </a:pPr>
              <a:r>
                <a:rPr lang="en-GB" sz="2000" smtClean="0">
                  <a:solidFill>
                    <a:srgbClr val="FFFFFF"/>
                  </a:solidFill>
                </a:rPr>
                <a:t>The Hardware/Software Interface</a:t>
              </a:r>
              <a:endParaRPr lang="en-US" sz="2000" smtClean="0">
                <a:solidFill>
                  <a:srgbClr val="FFFFFF"/>
                </a:solidFill>
              </a:endParaRPr>
            </a:p>
          </p:txBody>
        </p:sp>
      </p:grpSp>
      <p:grpSp>
        <p:nvGrpSpPr>
          <p:cNvPr id="14" name="Group 16"/>
          <p:cNvGrpSpPr/>
          <p:nvPr userDrawn="1"/>
        </p:nvGrpSpPr>
        <p:grpSpPr>
          <a:xfrm>
            <a:off x="8004175" y="93663"/>
            <a:ext cx="935038" cy="935037"/>
            <a:chOff x="7956376" y="116632"/>
            <a:chExt cx="936104" cy="936104"/>
          </a:xfrm>
        </p:grpSpPr>
        <p:sp>
          <p:nvSpPr>
            <p:cNvPr id="15" name="32-Point Star 14"/>
            <p:cNvSpPr>
              <a:spLocks noChangeArrowheads="1"/>
            </p:cNvSpPr>
            <p:nvPr userDrawn="1"/>
          </p:nvSpPr>
          <p:spPr bwMode="auto">
            <a:xfrm>
              <a:off x="7956376" y="116632"/>
              <a:ext cx="936104" cy="936104"/>
            </a:xfrm>
            <a:prstGeom prst="star32">
              <a:avLst>
                <a:gd name="adj" fmla="val 37500"/>
              </a:avLst>
            </a:prstGeom>
            <a:solidFill>
              <a:srgbClr val="C00000"/>
            </a:solidFill>
            <a:ln w="9525" algn="ctr">
              <a:solidFill>
                <a:schemeClr val="tx1"/>
              </a:solidFill>
              <a:round/>
            </a:ln>
          </p:spPr>
          <p:txBody>
            <a:bodyPr/>
            <a:lstStyle/>
            <a:p>
              <a:pPr algn="l">
                <a:defRPr/>
              </a:pPr>
              <a:endParaRPr lang="en-US" sz="1800">
                <a:solidFill>
                  <a:srgbClr val="000000"/>
                </a:solidFill>
              </a:endParaRPr>
            </a:p>
          </p:txBody>
        </p:sp>
        <p:sp>
          <p:nvSpPr>
            <p:cNvPr id="16" name="TextBox 15"/>
            <p:cNvSpPr txBox="1">
              <a:spLocks noChangeArrowheads="1"/>
            </p:cNvSpPr>
            <p:nvPr userDrawn="1"/>
          </p:nvSpPr>
          <p:spPr bwMode="auto">
            <a:xfrm>
              <a:off x="8112128" y="262849"/>
              <a:ext cx="642081" cy="707243"/>
            </a:xfrm>
            <a:prstGeom prst="rect">
              <a:avLst/>
            </a:prstGeom>
            <a:noFill/>
            <a:ln>
              <a:noFill/>
            </a:ln>
            <a:extLst>
              <a:ext uri="{909E8E84-426E-40DD-AFC4-6F175D3DCCD1}"/>
              <a:ext uri="{91240B29-F687-4F45-9708-019B960494DF}"/>
            </a:extLst>
          </p:spPr>
          <p:txBody>
            <a:bodyPr>
              <a:spAutoFit/>
            </a:bodyPr>
            <a:lstStyle>
              <a:lvl1pPr>
                <a:defRPr sz="1600">
                  <a:solidFill>
                    <a:schemeClr val="tx1"/>
                  </a:solidFill>
                  <a:latin typeface="Arial"/>
                </a:defRPr>
              </a:lvl1pPr>
              <a:lvl2pPr marL="742950" indent="-285750">
                <a:defRPr sz="1600">
                  <a:solidFill>
                    <a:schemeClr val="tx1"/>
                  </a:solidFill>
                  <a:latin typeface="Arial"/>
                </a:defRPr>
              </a:lvl2pPr>
              <a:lvl3pPr marL="1143000" indent="-228600">
                <a:defRPr sz="1600">
                  <a:solidFill>
                    <a:schemeClr val="tx1"/>
                  </a:solidFill>
                  <a:latin typeface="Arial"/>
                </a:defRPr>
              </a:lvl3pPr>
              <a:lvl4pPr marL="1600200" indent="-228600">
                <a:defRPr sz="1600">
                  <a:solidFill>
                    <a:schemeClr val="tx1"/>
                  </a:solidFill>
                  <a:latin typeface="Arial"/>
                </a:defRPr>
              </a:lvl4pPr>
              <a:lvl5pPr marL="2057400" indent="-228600">
                <a:defRPr sz="1600">
                  <a:solidFill>
                    <a:schemeClr val="tx1"/>
                  </a:solidFill>
                  <a:latin typeface="Arial"/>
                </a:defRPr>
              </a:lvl5pPr>
              <a:lvl6pPr marL="2514600" indent="-228600" algn="ctr" eaLnBrk="0" fontAlgn="base" hangingPunct="0">
                <a:spcBef>
                  <a:spcPct val="0"/>
                </a:spcBef>
                <a:spcAft>
                  <a:spcPct val="0"/>
                </a:spcAft>
                <a:defRPr sz="1600">
                  <a:solidFill>
                    <a:schemeClr val="tx1"/>
                  </a:solidFill>
                  <a:latin typeface="Arial"/>
                </a:defRPr>
              </a:lvl6pPr>
              <a:lvl7pPr marL="2971800" indent="-228600" algn="ctr" eaLnBrk="0" fontAlgn="base" hangingPunct="0">
                <a:spcBef>
                  <a:spcPct val="0"/>
                </a:spcBef>
                <a:spcAft>
                  <a:spcPct val="0"/>
                </a:spcAft>
                <a:defRPr sz="1600">
                  <a:solidFill>
                    <a:schemeClr val="tx1"/>
                  </a:solidFill>
                  <a:latin typeface="Arial"/>
                </a:defRPr>
              </a:lvl7pPr>
              <a:lvl8pPr marL="3429000" indent="-228600" algn="ctr" eaLnBrk="0" fontAlgn="base" hangingPunct="0">
                <a:spcBef>
                  <a:spcPct val="0"/>
                </a:spcBef>
                <a:spcAft>
                  <a:spcPct val="0"/>
                </a:spcAft>
                <a:defRPr sz="1600">
                  <a:solidFill>
                    <a:schemeClr val="tx1"/>
                  </a:solidFill>
                  <a:latin typeface="Arial"/>
                </a:defRPr>
              </a:lvl8pPr>
              <a:lvl9pPr marL="3886200" indent="-228600" algn="ctr" eaLnBrk="0" fontAlgn="base" hangingPunct="0">
                <a:spcBef>
                  <a:spcPct val="0"/>
                </a:spcBef>
                <a:spcAft>
                  <a:spcPct val="0"/>
                </a:spcAft>
                <a:defRPr sz="1600">
                  <a:solidFill>
                    <a:schemeClr val="tx1"/>
                  </a:solidFill>
                  <a:latin typeface="Arial"/>
                </a:defRPr>
              </a:lvl9pPr>
            </a:lstStyle>
            <a:p>
              <a:pPr>
                <a:defRPr/>
              </a:pPr>
              <a:r>
                <a:rPr lang="en-GB" sz="2000" smtClean="0">
                  <a:solidFill>
                    <a:srgbClr val="FFFFFF"/>
                  </a:solidFill>
                  <a:latin typeface="Arial Black" pitchFamily="34" charset="0"/>
                </a:rPr>
                <a:t>5</a:t>
              </a:r>
              <a:r>
                <a:rPr lang="en-GB" sz="2000" baseline="30000" smtClean="0">
                  <a:solidFill>
                    <a:srgbClr val="FFFFFF"/>
                  </a:solidFill>
                  <a:latin typeface="Arial Black" pitchFamily="34" charset="0"/>
                </a:rPr>
                <a:t>th</a:t>
              </a:r>
              <a:endParaRPr lang="en-GB" sz="2000" smtClean="0">
                <a:solidFill>
                  <a:srgbClr val="FFFFFF"/>
                </a:solidFill>
                <a:latin typeface="Arial Black" pitchFamily="34" charset="0"/>
              </a:endParaRPr>
            </a:p>
            <a:p>
              <a:pPr>
                <a:defRPr/>
              </a:pPr>
              <a:endParaRPr lang="en-US" sz="2000" smtClean="0">
                <a:solidFill>
                  <a:srgbClr val="FFFFFF"/>
                </a:solidFill>
                <a:latin typeface="Arial Black" pitchFamily="34" charset="0"/>
              </a:endParaRPr>
            </a:p>
          </p:txBody>
        </p:sp>
        <p:sp>
          <p:nvSpPr>
            <p:cNvPr id="17" name="TextBox 16"/>
            <p:cNvSpPr txBox="1">
              <a:spLocks noChangeArrowheads="1"/>
            </p:cNvSpPr>
            <p:nvPr userDrawn="1"/>
          </p:nvSpPr>
          <p:spPr bwMode="auto">
            <a:xfrm>
              <a:off x="8064449" y="517139"/>
              <a:ext cx="732672" cy="308326"/>
            </a:xfrm>
            <a:prstGeom prst="rect">
              <a:avLst/>
            </a:prstGeom>
            <a:noFill/>
            <a:ln>
              <a:noFill/>
            </a:ln>
            <a:extLst>
              <a:ext uri="{909E8E84-426E-40DD-AFC4-6F175D3DCCD1}"/>
              <a:ext uri="{91240B29-F687-4F45-9708-019B960494DF}"/>
            </a:extLst>
          </p:spPr>
          <p:txBody>
            <a:bodyPr>
              <a:spAutoFit/>
            </a:bodyPr>
            <a:lstStyle>
              <a:lvl1pPr>
                <a:defRPr sz="1600">
                  <a:solidFill>
                    <a:schemeClr val="tx1"/>
                  </a:solidFill>
                  <a:latin typeface="Arial"/>
                </a:defRPr>
              </a:lvl1pPr>
              <a:lvl2pPr marL="742950" indent="-285750">
                <a:defRPr sz="1600">
                  <a:solidFill>
                    <a:schemeClr val="tx1"/>
                  </a:solidFill>
                  <a:latin typeface="Arial"/>
                </a:defRPr>
              </a:lvl2pPr>
              <a:lvl3pPr marL="1143000" indent="-228600">
                <a:defRPr sz="1600">
                  <a:solidFill>
                    <a:schemeClr val="tx1"/>
                  </a:solidFill>
                  <a:latin typeface="Arial"/>
                </a:defRPr>
              </a:lvl3pPr>
              <a:lvl4pPr marL="1600200" indent="-228600">
                <a:defRPr sz="1600">
                  <a:solidFill>
                    <a:schemeClr val="tx1"/>
                  </a:solidFill>
                  <a:latin typeface="Arial"/>
                </a:defRPr>
              </a:lvl4pPr>
              <a:lvl5pPr marL="2057400" indent="-228600">
                <a:defRPr sz="1600">
                  <a:solidFill>
                    <a:schemeClr val="tx1"/>
                  </a:solidFill>
                  <a:latin typeface="Arial"/>
                </a:defRPr>
              </a:lvl5pPr>
              <a:lvl6pPr marL="2514600" indent="-228600" algn="ctr" eaLnBrk="0" fontAlgn="base" hangingPunct="0">
                <a:spcBef>
                  <a:spcPct val="0"/>
                </a:spcBef>
                <a:spcAft>
                  <a:spcPct val="0"/>
                </a:spcAft>
                <a:defRPr sz="1600">
                  <a:solidFill>
                    <a:schemeClr val="tx1"/>
                  </a:solidFill>
                  <a:latin typeface="Arial"/>
                </a:defRPr>
              </a:lvl6pPr>
              <a:lvl7pPr marL="2971800" indent="-228600" algn="ctr" eaLnBrk="0" fontAlgn="base" hangingPunct="0">
                <a:spcBef>
                  <a:spcPct val="0"/>
                </a:spcBef>
                <a:spcAft>
                  <a:spcPct val="0"/>
                </a:spcAft>
                <a:defRPr sz="1600">
                  <a:solidFill>
                    <a:schemeClr val="tx1"/>
                  </a:solidFill>
                  <a:latin typeface="Arial"/>
                </a:defRPr>
              </a:lvl7pPr>
              <a:lvl8pPr marL="3429000" indent="-228600" algn="ctr" eaLnBrk="0" fontAlgn="base" hangingPunct="0">
                <a:spcBef>
                  <a:spcPct val="0"/>
                </a:spcBef>
                <a:spcAft>
                  <a:spcPct val="0"/>
                </a:spcAft>
                <a:defRPr sz="1600">
                  <a:solidFill>
                    <a:schemeClr val="tx1"/>
                  </a:solidFill>
                  <a:latin typeface="Arial"/>
                </a:defRPr>
              </a:lvl8pPr>
              <a:lvl9pPr marL="3886200" indent="-228600" algn="ctr" eaLnBrk="0" fontAlgn="base" hangingPunct="0">
                <a:spcBef>
                  <a:spcPct val="0"/>
                </a:spcBef>
                <a:spcAft>
                  <a:spcPct val="0"/>
                </a:spcAft>
                <a:defRPr sz="1600">
                  <a:solidFill>
                    <a:schemeClr val="tx1"/>
                  </a:solidFill>
                  <a:latin typeface="Arial"/>
                </a:defRPr>
              </a:lvl9pPr>
            </a:lstStyle>
            <a:p>
              <a:pPr>
                <a:defRPr/>
              </a:pPr>
              <a:r>
                <a:rPr lang="en-GB" sz="1400" smtClean="0">
                  <a:solidFill>
                    <a:srgbClr val="FFFFFF"/>
                  </a:solidFill>
                </a:rPr>
                <a:t>Edition</a:t>
              </a:r>
              <a:endParaRPr lang="en-US" sz="1400" smtClean="0">
                <a:solidFill>
                  <a:srgbClr val="FFFFFF"/>
                </a:solidFill>
              </a:endParaRPr>
            </a:p>
          </p:txBody>
        </p:sp>
      </p:grpSp>
      <p:sp>
        <p:nvSpPr>
          <p:cNvPr id="41996" name="Rectangle 12"/>
          <p:cNvSpPr>
            <a:spLocks noGrp="1" noChangeArrowheads="1"/>
          </p:cNvSpPr>
          <p:nvPr>
            <p:ph type="ctrTitle"/>
          </p:nvPr>
        </p:nvSpPr>
        <p:spPr>
          <a:xfrm>
            <a:off x="2409825" y="1844675"/>
            <a:ext cx="5832475" cy="762000"/>
          </a:xfrm>
        </p:spPr>
        <p:txBody>
          <a:bodyPr anchor="t"/>
          <a:lstStyle>
            <a:lvl1pPr>
              <a:defRPr>
                <a:latin typeface="Arial Black" pitchFamily="34" charset="0"/>
              </a:defRPr>
            </a:lvl1pPr>
          </a:lstStyle>
          <a:p>
            <a:r>
              <a:rPr lang="en-AU"/>
              <a:t>Chapter …</a:t>
            </a:r>
          </a:p>
        </p:txBody>
      </p:sp>
      <p:sp>
        <p:nvSpPr>
          <p:cNvPr id="41997" name="Rectangle 13"/>
          <p:cNvSpPr>
            <a:spLocks noGrp="1" noChangeArrowheads="1"/>
          </p:cNvSpPr>
          <p:nvPr>
            <p:ph type="subTitle" idx="1"/>
          </p:nvPr>
        </p:nvSpPr>
        <p:spPr>
          <a:xfrm>
            <a:off x="2409825" y="2924175"/>
            <a:ext cx="5832475" cy="579438"/>
          </a:xfrm>
        </p:spPr>
        <p:txBody>
          <a:bodyPr>
            <a:spAutoFit/>
          </a:bodyPr>
          <a:lstStyle>
            <a:lvl1pPr marL="0" indent="0">
              <a:buFont typeface="Wingdings" pitchFamily="2" charset="2"/>
              <a:buNone/>
              <a:defRPr>
                <a:latin typeface="Arial Black" pitchFamily="34" charset="0"/>
              </a:defRPr>
            </a:lvl1pPr>
          </a:lstStyle>
          <a:p>
            <a:r>
              <a:rPr lang="en-AU"/>
              <a:t>Subtitle</a:t>
            </a:r>
          </a:p>
        </p:txBody>
      </p:sp>
    </p:spTree>
  </p:cSld>
  <p:clrMapOvr>
    <a:masterClrMapping/>
  </p:clrMapOvr>
  <p:transition/>
  <p:timing/>
</p:sldLayout>
</file>

<file path=ppt/slideLayouts/slideLayout10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676F1F6E-2B0B-49E5-A1E0-250C0439941B}" type="slidenum">
              <a:rPr lang="en-AU"/>
              <a:pPr>
                <a:defRPr/>
              </a:pPr>
              <a:t>‹#›</a:t>
            </a:fld>
            <a:endParaRPr lang="en-AU"/>
          </a:p>
        </p:txBody>
      </p:sp>
    </p:spTree>
  </p:cSld>
  <p:clrMapOvr>
    <a:masterClrMapping/>
  </p:clrMapOvr>
  <p:transition/>
  <p:timing/>
</p:sldLayout>
</file>

<file path=ppt/slideLayouts/slideLayout10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A9D33C53-2451-4010-99D9-364800BB509C}" type="slidenum">
              <a:rPr lang="en-AU"/>
              <a:pPr>
                <a:defRPr/>
              </a:pPr>
              <a:t>‹#›</a:t>
            </a:fld>
            <a:endParaRPr lang="en-AU"/>
          </a:p>
        </p:txBody>
      </p:sp>
    </p:spTree>
  </p:cSld>
  <p:clrMapOvr>
    <a:masterClrMapping/>
  </p:clrMapOvr>
  <p:transition/>
  <p:timing/>
</p:sldLayout>
</file>

<file path=ppt/slideLayouts/slideLayout10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9"/>
          <p:cNvSpPr>
            <a:spLocks noGrp="1" noChangeArrowheads="1"/>
          </p:cNvSpPr>
          <p:nvPr>
            <p:ph type="ftr" sz="quarter" idx="10"/>
          </p:nvPr>
        </p:nvSpPr>
        <p:spPr/>
        <p:txBody>
          <a:bodyPr/>
          <a:lstStyle>
            <a:lvl1pPr>
              <a:defRPr/>
            </a:lvl1pPr>
          </a:lstStyle>
          <a:p>
            <a:pPr>
              <a:defRPr/>
            </a:pPr>
            <a:r>
              <a:rPr lang="en-AU"/>
              <a:t>Chapter 4 — The Processor — </a:t>
            </a:r>
            <a:fld id="{1F741215-191B-4099-9D6D-72F5EC33E42A}" type="slidenum">
              <a:rPr lang="en-AU"/>
              <a:pPr>
                <a:defRPr/>
              </a:pPr>
              <a:t>‹#›</a:t>
            </a:fld>
            <a:endParaRPr lang="en-AU"/>
          </a:p>
        </p:txBody>
      </p:sp>
    </p:spTree>
  </p:cSld>
  <p:clrMapOvr>
    <a:masterClrMapping/>
  </p:clrMapOvr>
  <p:transition/>
  <p:timing/>
</p:sldLayout>
</file>

<file path=ppt/slideLayouts/slideLayout10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9"/>
          <p:cNvSpPr>
            <a:spLocks noGrp="1" noChangeArrowheads="1"/>
          </p:cNvSpPr>
          <p:nvPr>
            <p:ph type="ftr" sz="quarter" idx="10"/>
          </p:nvPr>
        </p:nvSpPr>
        <p:spPr/>
        <p:txBody>
          <a:bodyPr/>
          <a:lstStyle>
            <a:lvl1pPr>
              <a:defRPr/>
            </a:lvl1pPr>
          </a:lstStyle>
          <a:p>
            <a:pPr>
              <a:defRPr/>
            </a:pPr>
            <a:r>
              <a:rPr lang="en-AU"/>
              <a:t>Chapter 4 — The Processor — </a:t>
            </a:r>
            <a:fld id="{EB58E339-03B5-4CFD-986E-EC5EB8A31E69}" type="slidenum">
              <a:rPr lang="en-AU"/>
              <a:pPr>
                <a:defRPr/>
              </a:pPr>
              <a:t>‹#›</a:t>
            </a:fld>
            <a:endParaRPr lang="en-AU"/>
          </a:p>
        </p:txBody>
      </p:sp>
    </p:spTree>
  </p:cSld>
  <p:clrMapOvr>
    <a:masterClrMapping/>
  </p:clrMapOvr>
  <p:transition/>
  <p:timing/>
</p:sldLayout>
</file>

<file path=ppt/slideLayouts/slideLayout10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9"/>
          <p:cNvSpPr>
            <a:spLocks noGrp="1" noChangeArrowheads="1"/>
          </p:cNvSpPr>
          <p:nvPr>
            <p:ph type="ftr" sz="quarter" idx="10"/>
          </p:nvPr>
        </p:nvSpPr>
        <p:spPr/>
        <p:txBody>
          <a:bodyPr/>
          <a:lstStyle>
            <a:lvl1pPr>
              <a:defRPr/>
            </a:lvl1pPr>
          </a:lstStyle>
          <a:p>
            <a:pPr>
              <a:defRPr/>
            </a:pPr>
            <a:r>
              <a:rPr lang="en-AU"/>
              <a:t>Chapter 4 — The Processor — </a:t>
            </a:r>
            <a:fld id="{99A445C3-43BD-45E5-A0A2-3535BC0C245B}" type="slidenum">
              <a:rPr lang="en-AU"/>
              <a:pPr>
                <a:defRPr/>
              </a:pPr>
              <a:t>‹#›</a:t>
            </a:fld>
            <a:endParaRPr lang="en-AU"/>
          </a:p>
        </p:txBody>
      </p:sp>
    </p:spTree>
  </p:cSld>
  <p:clrMapOvr>
    <a:masterClrMapping/>
  </p:clrMapOvr>
  <p:transition/>
  <p:timing/>
</p:sldLayout>
</file>

<file path=ppt/slideLayouts/slideLayout10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blank" preserve="1">
  <p:cSld name="Blank">
    <p:spTree>
      <p:nvGrpSpPr>
        <p:cNvPr id="1" name=""/>
        <p:cNvGrpSpPr/>
        <p:nvPr/>
      </p:nvGrpSpPr>
      <p:grpSpPr>
        <a:xfrm>
          <a:off x="0" y="0"/>
          <a:ext cx="0" cy="0"/>
        </a:xfrm>
      </p:grpSpPr>
      <p:sp>
        <p:nvSpPr>
          <p:cNvPr id="2" name="Rectangle 19"/>
          <p:cNvSpPr>
            <a:spLocks noGrp="1" noChangeArrowheads="1"/>
          </p:cNvSpPr>
          <p:nvPr>
            <p:ph type="ftr" sz="quarter" idx="10"/>
          </p:nvPr>
        </p:nvSpPr>
        <p:spPr/>
        <p:txBody>
          <a:bodyPr/>
          <a:lstStyle>
            <a:lvl1pPr>
              <a:defRPr/>
            </a:lvl1pPr>
          </a:lstStyle>
          <a:p>
            <a:pPr>
              <a:defRPr/>
            </a:pPr>
            <a:r>
              <a:rPr lang="en-AU"/>
              <a:t>Chapter 4 — The Processor — </a:t>
            </a:r>
            <a:fld id="{8ADB3006-5596-4987-A321-57A5DFE95B38}" type="slidenum">
              <a:rPr lang="en-AU"/>
              <a:pPr>
                <a:defRPr/>
              </a:pPr>
              <a:t>‹#›</a:t>
            </a:fld>
            <a:endParaRPr lang="en-AU"/>
          </a:p>
        </p:txBody>
      </p:sp>
    </p:spTree>
  </p:cSld>
  <p:clrMapOvr>
    <a:masterClrMapping/>
  </p:clrMapOvr>
  <p:transition/>
  <p:timing/>
</p:sldLayout>
</file>

<file path=ppt/slideLayouts/slideLayout10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9"/>
          <p:cNvSpPr>
            <a:spLocks noGrp="1" noChangeArrowheads="1"/>
          </p:cNvSpPr>
          <p:nvPr>
            <p:ph type="ftr" sz="quarter" idx="10"/>
          </p:nvPr>
        </p:nvSpPr>
        <p:spPr/>
        <p:txBody>
          <a:bodyPr/>
          <a:lstStyle>
            <a:lvl1pPr>
              <a:defRPr/>
            </a:lvl1pPr>
          </a:lstStyle>
          <a:p>
            <a:pPr>
              <a:defRPr/>
            </a:pPr>
            <a:r>
              <a:rPr lang="en-AU"/>
              <a:t>Chapter 4 — The Processor — </a:t>
            </a:r>
            <a:fld id="{D05101FD-0DA8-42BA-BB35-BD7858A6573A}" type="slidenum">
              <a:rPr lang="en-AU"/>
              <a:pPr>
                <a:defRPr/>
              </a:pPr>
              <a:t>‹#›</a:t>
            </a:fld>
            <a:endParaRPr lang="en-AU"/>
          </a:p>
        </p:txBody>
      </p:sp>
    </p:spTree>
  </p:cSld>
  <p:clrMapOvr>
    <a:masterClrMapping/>
  </p:clrMapOvr>
  <p:transition/>
  <p:timing/>
</p:sldLayout>
</file>

<file path=ppt/slideLayouts/slideLayout10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9"/>
          <p:cNvSpPr>
            <a:spLocks noGrp="1" noChangeArrowheads="1"/>
          </p:cNvSpPr>
          <p:nvPr>
            <p:ph type="ftr" sz="quarter" idx="10"/>
          </p:nvPr>
        </p:nvSpPr>
        <p:spPr/>
        <p:txBody>
          <a:bodyPr/>
          <a:lstStyle>
            <a:lvl1pPr>
              <a:defRPr/>
            </a:lvl1pPr>
          </a:lstStyle>
          <a:p>
            <a:pPr>
              <a:defRPr/>
            </a:pPr>
            <a:r>
              <a:rPr lang="en-AU"/>
              <a:t>Chapter 4 — The Processor — </a:t>
            </a:r>
            <a:fld id="{E010B9F7-48EF-4076-A9FD-F7D33D4A3E9F}" type="slidenum">
              <a:rPr lang="en-AU"/>
              <a:pPr>
                <a:defRPr/>
              </a:pPr>
              <a:t>‹#›</a:t>
            </a:fld>
            <a:endParaRPr lang="en-AU"/>
          </a:p>
        </p:txBody>
      </p:sp>
    </p:spTree>
  </p:cSld>
  <p:clrMapOvr>
    <a:masterClrMapping/>
  </p:clrMapOvr>
  <p:transition/>
  <p:timing/>
</p:sldLayout>
</file>

<file path=ppt/slideLayouts/slideLayout10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2A314E9C-EF59-4CA1-8428-1BD6124FF250}" type="slidenum">
              <a:rPr lang="en-AU"/>
              <a:pPr>
                <a:defRPr/>
              </a:pPr>
              <a:t>‹#›</a:t>
            </a:fld>
            <a:endParaRPr lang="en-AU"/>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888163" y="146050"/>
            <a:ext cx="2066925" cy="60912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4213" y="146050"/>
            <a:ext cx="6051550" cy="60912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E8070C80-71DF-4E52-B82F-09CB9CDEE068}" type="slidenum">
              <a:rPr lang="en-AU"/>
              <a:pPr>
                <a:defRPr/>
              </a:pPr>
              <a:t>‹#›</a:t>
            </a:fld>
            <a:endParaRPr lang="en-AU"/>
          </a:p>
        </p:txBody>
      </p:sp>
    </p:spTree>
  </p:cSld>
  <p:clrMapOvr>
    <a:masterClrMapping/>
  </p:clrMapOvr>
  <p:transition/>
  <p:timing/>
</p:sldLayout>
</file>

<file path=ppt/slideLayouts/slideLayout11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888163" y="146050"/>
            <a:ext cx="2066925" cy="60912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4213" y="146050"/>
            <a:ext cx="6051550" cy="60912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A986EAA9-ACCA-4C88-A588-AEA754A02F46}" type="slidenum">
              <a:rPr lang="en-AU"/>
              <a:pPr>
                <a:defRPr/>
              </a:pPr>
              <a:t>‹#›</a:t>
            </a:fld>
            <a:endParaRPr lang="en-AU"/>
          </a:p>
        </p:txBody>
      </p:sp>
    </p:spTree>
  </p:cSld>
  <p:clrMapOvr>
    <a:masterClrMapping/>
  </p:clrMapOvr>
  <p:transition/>
  <p:timing/>
</p:sldLayout>
</file>

<file path=ppt/slideLayouts/slideLayout11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title" preserve="1">
  <p:cSld name="Title Slide">
    <p:spTree>
      <p:nvGrpSpPr>
        <p:cNvPr id="1" name=""/>
        <p:cNvGrpSpPr/>
        <p:nvPr/>
      </p:nvGrpSpPr>
      <p:grpSpPr>
        <a:xfrm>
          <a:off x="0" y="0"/>
          <a:ext cx="0" cy="0"/>
        </a:xfrm>
      </p:grpSpPr>
      <p:sp>
        <p:nvSpPr>
          <p:cNvPr id="4" name="Line 2"/>
          <p:cNvSpPr>
            <a:spLocks noChangeShapeType="1"/>
          </p:cNvSpPr>
          <p:nvPr/>
        </p:nvSpPr>
        <p:spPr bwMode="auto">
          <a:xfrm flipH="1">
            <a:off x="7315200" y="1066800"/>
            <a:ext cx="0" cy="4495800"/>
          </a:xfrm>
          <a:prstGeom prst="line">
            <a:avLst/>
          </a:prstGeom>
          <a:noFill/>
          <a:ln w="9525">
            <a:solidFill>
              <a:schemeClr val="tx1"/>
            </a:solidFill>
            <a:round/>
          </a:ln>
          <a:effectLst/>
        </p:spPr>
        <p:txBody>
          <a:bodyPr/>
          <a:lstStyle/>
          <a:p>
            <a:pPr algn="l" eaLnBrk="1" hangingPunct="1">
              <a:defRPr/>
            </a:pPr>
            <a:endParaRPr lang="en-US" sz="1800">
              <a:solidFill>
                <a:srgbClr val="000000"/>
              </a:solidFill>
              <a:latin typeface="Arial" pitchFamily="34" charset="0"/>
            </a:endParaRPr>
          </a:p>
        </p:txBody>
      </p:sp>
      <p:grpSp>
        <p:nvGrpSpPr>
          <p:cNvPr id="5" name="Group 8"/>
          <p:cNvGrpSpPr/>
          <p:nvPr/>
        </p:nvGrpSpPr>
        <p:grpSpPr>
          <a:xfrm>
            <a:off x="7493000" y="29924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7" name="Oval 10"/>
            <p:cNvSpPr>
              <a:spLocks noChangeArrowheads="1"/>
            </p:cNvSpPr>
            <p:nvPr/>
          </p:nvSpPr>
          <p:spPr bwMode="auto">
            <a:xfrm>
              <a:off x="4883" y="1885"/>
              <a:ext cx="127" cy="127"/>
            </a:xfrm>
            <a:prstGeom prst="ellipse">
              <a:avLst/>
            </a:prstGeom>
            <a:solidFill>
              <a:schemeClr val="tx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8" name="Oval 11"/>
            <p:cNvSpPr>
              <a:spLocks noChangeArrowheads="1"/>
            </p:cNvSpPr>
            <p:nvPr/>
          </p:nvSpPr>
          <p:spPr bwMode="auto">
            <a:xfrm>
              <a:off x="5062" y="1885"/>
              <a:ext cx="127" cy="127"/>
            </a:xfrm>
            <a:prstGeom prst="ellipse">
              <a:avLst/>
            </a:prstGeom>
            <a:solidFill>
              <a:schemeClr val="tx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9" name="Oval 12"/>
            <p:cNvSpPr>
              <a:spLocks noChangeArrowheads="1"/>
            </p:cNvSpPr>
            <p:nvPr/>
          </p:nvSpPr>
          <p:spPr bwMode="auto">
            <a:xfrm>
              <a:off x="4704" y="2064"/>
              <a:ext cx="127" cy="127"/>
            </a:xfrm>
            <a:prstGeom prst="ellipse">
              <a:avLst/>
            </a:prstGeom>
            <a:solidFill>
              <a:schemeClr val="tx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10" name="Oval 13"/>
            <p:cNvSpPr>
              <a:spLocks noChangeArrowheads="1"/>
            </p:cNvSpPr>
            <p:nvPr/>
          </p:nvSpPr>
          <p:spPr bwMode="auto">
            <a:xfrm>
              <a:off x="4883" y="2064"/>
              <a:ext cx="127" cy="127"/>
            </a:xfrm>
            <a:prstGeom prst="ellipse">
              <a:avLst/>
            </a:prstGeom>
            <a:solidFill>
              <a:schemeClr val="tx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11" name="Oval 14"/>
            <p:cNvSpPr>
              <a:spLocks noChangeArrowheads="1"/>
            </p:cNvSpPr>
            <p:nvPr/>
          </p:nvSpPr>
          <p:spPr bwMode="auto">
            <a:xfrm>
              <a:off x="5062" y="2064"/>
              <a:ext cx="127" cy="127"/>
            </a:xfrm>
            <a:prstGeom prst="ellipse">
              <a:avLst/>
            </a:prstGeom>
            <a:solidFill>
              <a:schemeClr val="tx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12" name="Oval 15"/>
            <p:cNvSpPr>
              <a:spLocks noChangeArrowheads="1"/>
            </p:cNvSpPr>
            <p:nvPr/>
          </p:nvSpPr>
          <p:spPr bwMode="auto">
            <a:xfrm>
              <a:off x="5241" y="2064"/>
              <a:ext cx="127" cy="127"/>
            </a:xfrm>
            <a:prstGeom prst="ellipse">
              <a:avLst/>
            </a:prstGeom>
            <a:solidFill>
              <a:schemeClr val="accent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13" name="Oval 16"/>
            <p:cNvSpPr>
              <a:spLocks noChangeArrowheads="1"/>
            </p:cNvSpPr>
            <p:nvPr/>
          </p:nvSpPr>
          <p:spPr bwMode="auto">
            <a:xfrm>
              <a:off x="4704" y="2243"/>
              <a:ext cx="127" cy="127"/>
            </a:xfrm>
            <a:prstGeom prst="ellipse">
              <a:avLst/>
            </a:prstGeom>
            <a:solidFill>
              <a:schemeClr val="tx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14" name="Oval 17"/>
            <p:cNvSpPr>
              <a:spLocks noChangeArrowheads="1"/>
            </p:cNvSpPr>
            <p:nvPr/>
          </p:nvSpPr>
          <p:spPr bwMode="auto">
            <a:xfrm>
              <a:off x="4883" y="2243"/>
              <a:ext cx="127" cy="127"/>
            </a:xfrm>
            <a:prstGeom prst="ellipse">
              <a:avLst/>
            </a:prstGeom>
            <a:solidFill>
              <a:schemeClr val="tx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15" name="Oval 18"/>
            <p:cNvSpPr>
              <a:spLocks noChangeArrowheads="1"/>
            </p:cNvSpPr>
            <p:nvPr/>
          </p:nvSpPr>
          <p:spPr bwMode="auto">
            <a:xfrm>
              <a:off x="5062" y="2243"/>
              <a:ext cx="127" cy="127"/>
            </a:xfrm>
            <a:prstGeom prst="ellipse">
              <a:avLst/>
            </a:prstGeom>
            <a:solidFill>
              <a:schemeClr val="accent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16" name="Oval 19"/>
            <p:cNvSpPr>
              <a:spLocks noChangeArrowheads="1"/>
            </p:cNvSpPr>
            <p:nvPr/>
          </p:nvSpPr>
          <p:spPr bwMode="auto">
            <a:xfrm>
              <a:off x="5241" y="2243"/>
              <a:ext cx="127" cy="127"/>
            </a:xfrm>
            <a:prstGeom prst="ellipse">
              <a:avLst/>
            </a:prstGeom>
            <a:solidFill>
              <a:schemeClr val="accent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17" name="Oval 20"/>
            <p:cNvSpPr>
              <a:spLocks noChangeArrowheads="1"/>
            </p:cNvSpPr>
            <p:nvPr/>
          </p:nvSpPr>
          <p:spPr bwMode="auto">
            <a:xfrm>
              <a:off x="5420" y="2243"/>
              <a:ext cx="127" cy="127"/>
            </a:xfrm>
            <a:prstGeom prst="ellipse">
              <a:avLst/>
            </a:prstGeom>
            <a:solidFill>
              <a:schemeClr val="accent1"/>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18" name="Oval 21"/>
            <p:cNvSpPr>
              <a:spLocks noChangeArrowheads="1"/>
            </p:cNvSpPr>
            <p:nvPr/>
          </p:nvSpPr>
          <p:spPr bwMode="auto">
            <a:xfrm>
              <a:off x="4704" y="2421"/>
              <a:ext cx="127" cy="128"/>
            </a:xfrm>
            <a:prstGeom prst="ellipse">
              <a:avLst/>
            </a:prstGeom>
            <a:solidFill>
              <a:schemeClr val="tx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19" name="Oval 22"/>
            <p:cNvSpPr>
              <a:spLocks noChangeArrowheads="1"/>
            </p:cNvSpPr>
            <p:nvPr/>
          </p:nvSpPr>
          <p:spPr bwMode="auto">
            <a:xfrm>
              <a:off x="4883" y="2421"/>
              <a:ext cx="127" cy="128"/>
            </a:xfrm>
            <a:prstGeom prst="ellipse">
              <a:avLst/>
            </a:prstGeom>
            <a:solidFill>
              <a:schemeClr val="accent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20" name="Oval 23"/>
            <p:cNvSpPr>
              <a:spLocks noChangeArrowheads="1"/>
            </p:cNvSpPr>
            <p:nvPr/>
          </p:nvSpPr>
          <p:spPr bwMode="auto">
            <a:xfrm>
              <a:off x="5062" y="2421"/>
              <a:ext cx="127" cy="128"/>
            </a:xfrm>
            <a:prstGeom prst="ellipse">
              <a:avLst/>
            </a:prstGeom>
            <a:solidFill>
              <a:schemeClr val="accent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21" name="Oval 24"/>
            <p:cNvSpPr>
              <a:spLocks noChangeArrowheads="1"/>
            </p:cNvSpPr>
            <p:nvPr/>
          </p:nvSpPr>
          <p:spPr bwMode="auto">
            <a:xfrm>
              <a:off x="5241" y="2421"/>
              <a:ext cx="127" cy="128"/>
            </a:xfrm>
            <a:prstGeom prst="ellipse">
              <a:avLst/>
            </a:prstGeom>
            <a:solidFill>
              <a:schemeClr val="accent1"/>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22" name="Oval 25"/>
            <p:cNvSpPr>
              <a:spLocks noChangeArrowheads="1"/>
            </p:cNvSpPr>
            <p:nvPr/>
          </p:nvSpPr>
          <p:spPr bwMode="auto">
            <a:xfrm>
              <a:off x="4704" y="2600"/>
              <a:ext cx="127" cy="128"/>
            </a:xfrm>
            <a:prstGeom prst="ellipse">
              <a:avLst/>
            </a:prstGeom>
            <a:solidFill>
              <a:schemeClr val="accent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23" name="Oval 26"/>
            <p:cNvSpPr>
              <a:spLocks noChangeArrowheads="1"/>
            </p:cNvSpPr>
            <p:nvPr/>
          </p:nvSpPr>
          <p:spPr bwMode="auto">
            <a:xfrm>
              <a:off x="4883" y="2600"/>
              <a:ext cx="127" cy="128"/>
            </a:xfrm>
            <a:prstGeom prst="ellipse">
              <a:avLst/>
            </a:prstGeom>
            <a:solidFill>
              <a:schemeClr val="accent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24" name="Oval 27"/>
            <p:cNvSpPr>
              <a:spLocks noChangeArrowheads="1"/>
            </p:cNvSpPr>
            <p:nvPr/>
          </p:nvSpPr>
          <p:spPr bwMode="auto">
            <a:xfrm>
              <a:off x="5062" y="2600"/>
              <a:ext cx="127" cy="128"/>
            </a:xfrm>
            <a:prstGeom prst="ellipse">
              <a:avLst/>
            </a:prstGeom>
            <a:solidFill>
              <a:schemeClr val="accent1"/>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25" name="Oval 28"/>
            <p:cNvSpPr>
              <a:spLocks noChangeArrowheads="1"/>
            </p:cNvSpPr>
            <p:nvPr/>
          </p:nvSpPr>
          <p:spPr bwMode="auto">
            <a:xfrm>
              <a:off x="5241" y="2600"/>
              <a:ext cx="127" cy="128"/>
            </a:xfrm>
            <a:prstGeom prst="ellipse">
              <a:avLst/>
            </a:prstGeom>
            <a:solidFill>
              <a:schemeClr val="accent1"/>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26" name="Oval 29"/>
            <p:cNvSpPr>
              <a:spLocks noChangeArrowheads="1"/>
            </p:cNvSpPr>
            <p:nvPr/>
          </p:nvSpPr>
          <p:spPr bwMode="auto">
            <a:xfrm>
              <a:off x="5420" y="2600"/>
              <a:ext cx="127" cy="128"/>
            </a:xfrm>
            <a:prstGeom prst="ellipse">
              <a:avLst/>
            </a:prstGeom>
            <a:solidFill>
              <a:schemeClr val="folHlink"/>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27" name="Oval 30"/>
            <p:cNvSpPr>
              <a:spLocks noChangeArrowheads="1"/>
            </p:cNvSpPr>
            <p:nvPr/>
          </p:nvSpPr>
          <p:spPr bwMode="auto">
            <a:xfrm>
              <a:off x="4704" y="2779"/>
              <a:ext cx="127" cy="127"/>
            </a:xfrm>
            <a:prstGeom prst="ellipse">
              <a:avLst/>
            </a:prstGeom>
            <a:solidFill>
              <a:schemeClr val="accent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28" name="Oval 31"/>
            <p:cNvSpPr>
              <a:spLocks noChangeArrowheads="1"/>
            </p:cNvSpPr>
            <p:nvPr/>
          </p:nvSpPr>
          <p:spPr bwMode="auto">
            <a:xfrm>
              <a:off x="4883" y="2779"/>
              <a:ext cx="127" cy="127"/>
            </a:xfrm>
            <a:prstGeom prst="ellipse">
              <a:avLst/>
            </a:prstGeom>
            <a:solidFill>
              <a:schemeClr val="accent1"/>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29" name="Oval 32"/>
            <p:cNvSpPr>
              <a:spLocks noChangeArrowheads="1"/>
            </p:cNvSpPr>
            <p:nvPr/>
          </p:nvSpPr>
          <p:spPr bwMode="auto">
            <a:xfrm>
              <a:off x="5062" y="2779"/>
              <a:ext cx="127" cy="127"/>
            </a:xfrm>
            <a:prstGeom prst="ellipse">
              <a:avLst/>
            </a:prstGeom>
            <a:solidFill>
              <a:schemeClr val="accent1"/>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30" name="Oval 33"/>
            <p:cNvSpPr>
              <a:spLocks noChangeArrowheads="1"/>
            </p:cNvSpPr>
            <p:nvPr/>
          </p:nvSpPr>
          <p:spPr bwMode="auto">
            <a:xfrm>
              <a:off x="5241" y="2779"/>
              <a:ext cx="127" cy="127"/>
            </a:xfrm>
            <a:prstGeom prst="ellipse">
              <a:avLst/>
            </a:prstGeom>
            <a:solidFill>
              <a:schemeClr val="folHlink"/>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31" name="Oval 34"/>
            <p:cNvSpPr>
              <a:spLocks noChangeArrowheads="1"/>
            </p:cNvSpPr>
            <p:nvPr/>
          </p:nvSpPr>
          <p:spPr bwMode="auto">
            <a:xfrm>
              <a:off x="4704" y="2958"/>
              <a:ext cx="127" cy="127"/>
            </a:xfrm>
            <a:prstGeom prst="ellipse">
              <a:avLst/>
            </a:prstGeom>
            <a:solidFill>
              <a:schemeClr val="accent1"/>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32" name="Oval 35"/>
            <p:cNvSpPr>
              <a:spLocks noChangeArrowheads="1"/>
            </p:cNvSpPr>
            <p:nvPr/>
          </p:nvSpPr>
          <p:spPr bwMode="auto">
            <a:xfrm>
              <a:off x="4883" y="2958"/>
              <a:ext cx="127" cy="127"/>
            </a:xfrm>
            <a:prstGeom prst="ellipse">
              <a:avLst/>
            </a:prstGeom>
            <a:solidFill>
              <a:schemeClr val="accent1"/>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33" name="Oval 36"/>
            <p:cNvSpPr>
              <a:spLocks noChangeArrowheads="1"/>
            </p:cNvSpPr>
            <p:nvPr/>
          </p:nvSpPr>
          <p:spPr bwMode="auto">
            <a:xfrm>
              <a:off x="5062" y="2958"/>
              <a:ext cx="127" cy="127"/>
            </a:xfrm>
            <a:prstGeom prst="ellipse">
              <a:avLst/>
            </a:prstGeom>
            <a:solidFill>
              <a:schemeClr val="folHlink"/>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34" name="Oval 37"/>
            <p:cNvSpPr>
              <a:spLocks noChangeArrowheads="1"/>
            </p:cNvSpPr>
            <p:nvPr/>
          </p:nvSpPr>
          <p:spPr bwMode="auto">
            <a:xfrm>
              <a:off x="5241" y="2958"/>
              <a:ext cx="127" cy="127"/>
            </a:xfrm>
            <a:prstGeom prst="ellipse">
              <a:avLst/>
            </a:prstGeom>
            <a:solidFill>
              <a:schemeClr val="folHlink"/>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35" name="Oval 38"/>
            <p:cNvSpPr>
              <a:spLocks noChangeArrowheads="1"/>
            </p:cNvSpPr>
            <p:nvPr/>
          </p:nvSpPr>
          <p:spPr bwMode="auto">
            <a:xfrm>
              <a:off x="4883" y="3137"/>
              <a:ext cx="127" cy="127"/>
            </a:xfrm>
            <a:prstGeom prst="ellipse">
              <a:avLst/>
            </a:prstGeom>
            <a:solidFill>
              <a:schemeClr val="folHlink"/>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36" name="Oval 39"/>
            <p:cNvSpPr>
              <a:spLocks noChangeArrowheads="1"/>
            </p:cNvSpPr>
            <p:nvPr/>
          </p:nvSpPr>
          <p:spPr bwMode="auto">
            <a:xfrm>
              <a:off x="5241" y="3137"/>
              <a:ext cx="127" cy="127"/>
            </a:xfrm>
            <a:prstGeom prst="ellipse">
              <a:avLst/>
            </a:prstGeom>
            <a:solidFill>
              <a:schemeClr val="folHlink"/>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grpSp>
      <p:sp>
        <p:nvSpPr>
          <p:cNvPr id="37" name="Line 40"/>
          <p:cNvSpPr>
            <a:spLocks noChangeShapeType="1"/>
          </p:cNvSpPr>
          <p:nvPr/>
        </p:nvSpPr>
        <p:spPr bwMode="auto">
          <a:xfrm>
            <a:off x="304800" y="2819400"/>
            <a:ext cx="8229600" cy="0"/>
          </a:xfrm>
          <a:prstGeom prst="line">
            <a:avLst/>
          </a:prstGeom>
          <a:noFill/>
          <a:ln w="6350">
            <a:solidFill>
              <a:schemeClr val="tx1"/>
            </a:solidFill>
            <a:round/>
          </a:ln>
          <a:effectLst/>
        </p:spPr>
        <p:txBody>
          <a:bodyPr/>
          <a:lstStyle/>
          <a:p>
            <a:pPr algn="l" eaLnBrk="1" hangingPunct="1">
              <a:defRPr/>
            </a:pPr>
            <a:endParaRPr lang="en-US" sz="1800">
              <a:solidFill>
                <a:srgbClr val="000000"/>
              </a:solidFill>
              <a:latin typeface="Arial" pitchFamily="34" charset="0"/>
            </a:endParaRPr>
          </a:p>
        </p:txBody>
      </p:sp>
      <p:sp>
        <p:nvSpPr>
          <p:cNvPr id="5123" name="Rectangle 3"/>
          <p:cNvSpPr>
            <a:spLocks noGrp="1" noChangeArrowheads="1"/>
          </p:cNvSpPr>
          <p:nvPr>
            <p:ph type="ctrTitle"/>
          </p:nvPr>
        </p:nvSpPr>
        <p:spPr>
          <a:xfrm>
            <a:off x="315913" y="466725"/>
            <a:ext cx="6781800" cy="2133600"/>
          </a:xfrm>
        </p:spPr>
        <p:txBody>
          <a:bodyPr/>
          <a:lstStyle>
            <a:lvl1pPr algn="r">
              <a:defRPr sz="4800"/>
            </a:lvl1pPr>
          </a:lstStyle>
          <a:p>
            <a:r>
              <a:rPr lang="en-US" altLang="en-US"/>
              <a:t>Click to edit Master title style</a:t>
            </a:r>
          </a:p>
        </p:txBody>
      </p:sp>
      <p:sp>
        <p:nvSpPr>
          <p:cNvPr id="5124"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en-US" altLang="en-US"/>
              <a:t>Click to edit Master subtitle style</a:t>
            </a:r>
          </a:p>
        </p:txBody>
      </p:sp>
      <p:sp>
        <p:nvSpPr>
          <p:cNvPr id="38" name="Rectangle 5"/>
          <p:cNvSpPr>
            <a:spLocks noGrp="1" noChangeArrowheads="1"/>
          </p:cNvSpPr>
          <p:nvPr>
            <p:ph type="dt" sz="half" idx="10"/>
          </p:nvPr>
        </p:nvSpPr>
        <p:spPr/>
        <p:txBody>
          <a:bodyPr/>
          <a:lstStyle>
            <a:lvl1pPr algn="ctr" eaLnBrk="0" hangingPunct="0">
              <a:defRPr>
                <a:latin typeface="Arial"/>
              </a:defRPr>
            </a:lvl1pPr>
          </a:lstStyle>
          <a:p>
            <a:pPr>
              <a:defRPr/>
            </a:pPr>
            <a:endParaRPr lang="en-US" altLang="en-US"/>
          </a:p>
        </p:txBody>
      </p:sp>
      <p:sp>
        <p:nvSpPr>
          <p:cNvPr id="39" name="Rectangle 6"/>
          <p:cNvSpPr>
            <a:spLocks noGrp="1" noChangeArrowheads="1"/>
          </p:cNvSpPr>
          <p:nvPr>
            <p:ph type="ftr" sz="quarter" idx="11"/>
          </p:nvPr>
        </p:nvSpPr>
        <p:spPr/>
        <p:txBody>
          <a:bodyPr/>
          <a:lstStyle>
            <a:lvl1pPr eaLnBrk="0" hangingPunct="0">
              <a:defRPr>
                <a:latin typeface="Arial"/>
              </a:defRPr>
            </a:lvl1pPr>
          </a:lstStyle>
          <a:p>
            <a:pPr>
              <a:defRPr/>
            </a:pPr>
            <a:endParaRPr lang="en-US" altLang="en-US"/>
          </a:p>
        </p:txBody>
      </p:sp>
      <p:sp>
        <p:nvSpPr>
          <p:cNvPr id="40" name="Rectangle 7"/>
          <p:cNvSpPr>
            <a:spLocks noGrp="1" noChangeArrowheads="1"/>
          </p:cNvSpPr>
          <p:nvPr>
            <p:ph type="sldNum" sz="quarter" idx="12"/>
          </p:nvPr>
        </p:nvSpPr>
        <p:spPr/>
        <p:txBody>
          <a:bodyPr/>
          <a:lstStyle>
            <a:lvl1pPr eaLnBrk="0" hangingPunct="0">
              <a:defRPr>
                <a:latin typeface="Arial"/>
              </a:defRPr>
            </a:lvl1pPr>
          </a:lstStyle>
          <a:p>
            <a:pPr>
              <a:defRPr/>
            </a:pPr>
            <a:fld id="{4BDEA9F0-9446-4912-B545-5C33813A08F0}" type="slidenum">
              <a:rPr lang="ar-SA" altLang="en-US"/>
              <a:pPr>
                <a:defRPr/>
              </a:pPr>
              <a:t>‹#›</a:t>
            </a:fld>
            <a:endParaRPr lang="en-US" altLang="en-US"/>
          </a:p>
        </p:txBody>
      </p:sp>
    </p:spTree>
  </p:cSld>
  <p:clrMapOvr>
    <a:masterClrMapping/>
  </p:clrMapOvr>
  <p:transition/>
  <p:timing/>
</p:sldLayout>
</file>

<file path=ppt/slideLayouts/slideLayout11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p:txBody>
          <a:bodyPr/>
          <a:lstStyle>
            <a:lvl1pPr algn="ctr" eaLnBrk="0" hangingPunct="0">
              <a:defRPr>
                <a:latin typeface="Arial"/>
              </a:defRPr>
            </a:lvl1pPr>
          </a:lstStyle>
          <a:p>
            <a:pPr>
              <a:defRPr/>
            </a:pPr>
            <a:endParaRPr lang="en-US" altLang="en-US"/>
          </a:p>
        </p:txBody>
      </p:sp>
      <p:sp>
        <p:nvSpPr>
          <p:cNvPr id="5" name="Rectangle 6"/>
          <p:cNvSpPr>
            <a:spLocks noGrp="1" noChangeArrowheads="1"/>
          </p:cNvSpPr>
          <p:nvPr>
            <p:ph type="ftr" sz="quarter" idx="11"/>
          </p:nvPr>
        </p:nvSpPr>
        <p:spPr/>
        <p:txBody>
          <a:bodyPr/>
          <a:lstStyle>
            <a:lvl1pPr eaLnBrk="0" hangingPunct="0">
              <a:defRPr>
                <a:latin typeface="Arial"/>
              </a:defRPr>
            </a:lvl1pPr>
          </a:lstStyle>
          <a:p>
            <a:pPr>
              <a:defRPr/>
            </a:pPr>
            <a:endParaRPr lang="en-US" altLang="en-US"/>
          </a:p>
        </p:txBody>
      </p:sp>
      <p:sp>
        <p:nvSpPr>
          <p:cNvPr id="6" name="Rectangle 7"/>
          <p:cNvSpPr>
            <a:spLocks noGrp="1" noChangeArrowheads="1"/>
          </p:cNvSpPr>
          <p:nvPr>
            <p:ph type="sldNum" sz="quarter" idx="12"/>
          </p:nvPr>
        </p:nvSpPr>
        <p:spPr/>
        <p:txBody>
          <a:bodyPr/>
          <a:lstStyle>
            <a:lvl1pPr eaLnBrk="0" hangingPunct="0">
              <a:defRPr>
                <a:latin typeface="Arial"/>
              </a:defRPr>
            </a:lvl1pPr>
          </a:lstStyle>
          <a:p>
            <a:pPr>
              <a:defRPr/>
            </a:pPr>
            <a:fld id="{755934E2-8FA4-49AF-8903-E28B427C74FB}" type="slidenum">
              <a:rPr lang="ar-SA" altLang="en-US"/>
              <a:pPr>
                <a:defRPr/>
              </a:pPr>
              <a:t>‹#›</a:t>
            </a:fld>
            <a:endParaRPr lang="en-US" altLang="en-US"/>
          </a:p>
        </p:txBody>
      </p:sp>
    </p:spTree>
  </p:cSld>
  <p:clrMapOvr>
    <a:masterClrMapping/>
  </p:clrMapOvr>
  <p:transition/>
  <p:timing/>
</p:sldLayout>
</file>

<file path=ppt/slideLayouts/slideLayout11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p:txBody>
          <a:bodyPr/>
          <a:lstStyle>
            <a:lvl1pPr algn="ctr" eaLnBrk="0" hangingPunct="0">
              <a:defRPr>
                <a:latin typeface="Arial"/>
              </a:defRPr>
            </a:lvl1pPr>
          </a:lstStyle>
          <a:p>
            <a:pPr>
              <a:defRPr/>
            </a:pPr>
            <a:endParaRPr lang="en-US" altLang="en-US"/>
          </a:p>
        </p:txBody>
      </p:sp>
      <p:sp>
        <p:nvSpPr>
          <p:cNvPr id="5" name="Rectangle 6"/>
          <p:cNvSpPr>
            <a:spLocks noGrp="1" noChangeArrowheads="1"/>
          </p:cNvSpPr>
          <p:nvPr>
            <p:ph type="ftr" sz="quarter" idx="11"/>
          </p:nvPr>
        </p:nvSpPr>
        <p:spPr/>
        <p:txBody>
          <a:bodyPr/>
          <a:lstStyle>
            <a:lvl1pPr eaLnBrk="0" hangingPunct="0">
              <a:defRPr>
                <a:latin typeface="Arial"/>
              </a:defRPr>
            </a:lvl1pPr>
          </a:lstStyle>
          <a:p>
            <a:pPr>
              <a:defRPr/>
            </a:pPr>
            <a:endParaRPr lang="en-US" altLang="en-US"/>
          </a:p>
        </p:txBody>
      </p:sp>
      <p:sp>
        <p:nvSpPr>
          <p:cNvPr id="6" name="Rectangle 7"/>
          <p:cNvSpPr>
            <a:spLocks noGrp="1" noChangeArrowheads="1"/>
          </p:cNvSpPr>
          <p:nvPr>
            <p:ph type="sldNum" sz="quarter" idx="12"/>
          </p:nvPr>
        </p:nvSpPr>
        <p:spPr/>
        <p:txBody>
          <a:bodyPr/>
          <a:lstStyle>
            <a:lvl1pPr eaLnBrk="0" hangingPunct="0">
              <a:defRPr>
                <a:latin typeface="Arial"/>
              </a:defRPr>
            </a:lvl1pPr>
          </a:lstStyle>
          <a:p>
            <a:pPr>
              <a:defRPr/>
            </a:pPr>
            <a:fld id="{2AAC7FA4-6A6B-4137-9AEA-910E61585C2D}" type="slidenum">
              <a:rPr lang="ar-SA" altLang="en-US"/>
              <a:pPr>
                <a:defRPr/>
              </a:pPr>
              <a:t>‹#›</a:t>
            </a:fld>
            <a:endParaRPr lang="en-US" altLang="en-US"/>
          </a:p>
        </p:txBody>
      </p:sp>
    </p:spTree>
  </p:cSld>
  <p:clrMapOvr>
    <a:masterClrMapping/>
  </p:clrMapOvr>
  <p:transition/>
  <p:timing/>
</p:sldLayout>
</file>

<file path=ppt/slideLayouts/slideLayout11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p:txBody>
          <a:bodyPr/>
          <a:lstStyle>
            <a:lvl1pPr algn="ctr" eaLnBrk="0" hangingPunct="0">
              <a:defRPr>
                <a:latin typeface="Arial"/>
              </a:defRPr>
            </a:lvl1pPr>
          </a:lstStyle>
          <a:p>
            <a:pPr>
              <a:defRPr/>
            </a:pPr>
            <a:endParaRPr lang="en-US" altLang="en-US"/>
          </a:p>
        </p:txBody>
      </p:sp>
      <p:sp>
        <p:nvSpPr>
          <p:cNvPr id="6" name="Rectangle 6"/>
          <p:cNvSpPr>
            <a:spLocks noGrp="1" noChangeArrowheads="1"/>
          </p:cNvSpPr>
          <p:nvPr>
            <p:ph type="ftr" sz="quarter" idx="11"/>
          </p:nvPr>
        </p:nvSpPr>
        <p:spPr/>
        <p:txBody>
          <a:bodyPr/>
          <a:lstStyle>
            <a:lvl1pPr eaLnBrk="0" hangingPunct="0">
              <a:defRPr>
                <a:latin typeface="Arial"/>
              </a:defRPr>
            </a:lvl1pPr>
          </a:lstStyle>
          <a:p>
            <a:pPr>
              <a:defRPr/>
            </a:pPr>
            <a:endParaRPr lang="en-US" altLang="en-US"/>
          </a:p>
        </p:txBody>
      </p:sp>
      <p:sp>
        <p:nvSpPr>
          <p:cNvPr id="7" name="Rectangle 7"/>
          <p:cNvSpPr>
            <a:spLocks noGrp="1" noChangeArrowheads="1"/>
          </p:cNvSpPr>
          <p:nvPr>
            <p:ph type="sldNum" sz="quarter" idx="12"/>
          </p:nvPr>
        </p:nvSpPr>
        <p:spPr/>
        <p:txBody>
          <a:bodyPr/>
          <a:lstStyle>
            <a:lvl1pPr eaLnBrk="0" hangingPunct="0">
              <a:defRPr>
                <a:latin typeface="Arial"/>
              </a:defRPr>
            </a:lvl1pPr>
          </a:lstStyle>
          <a:p>
            <a:pPr>
              <a:defRPr/>
            </a:pPr>
            <a:fld id="{AAE93F46-FAAA-49B9-8C76-64575533D40F}" type="slidenum">
              <a:rPr lang="ar-SA" altLang="en-US"/>
              <a:pPr>
                <a:defRPr/>
              </a:pPr>
              <a:t>‹#›</a:t>
            </a:fld>
            <a:endParaRPr lang="en-US" altLang="en-US"/>
          </a:p>
        </p:txBody>
      </p:sp>
    </p:spTree>
  </p:cSld>
  <p:clrMapOvr>
    <a:masterClrMapping/>
  </p:clrMapOvr>
  <p:transition/>
  <p:timing/>
</p:sldLayout>
</file>

<file path=ppt/slideLayouts/slideLayout11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p:txBody>
          <a:bodyPr/>
          <a:lstStyle>
            <a:lvl1pPr algn="ctr" eaLnBrk="0" hangingPunct="0">
              <a:defRPr>
                <a:latin typeface="Arial"/>
              </a:defRPr>
            </a:lvl1pPr>
          </a:lstStyle>
          <a:p>
            <a:pPr>
              <a:defRPr/>
            </a:pPr>
            <a:endParaRPr lang="en-US" altLang="en-US"/>
          </a:p>
        </p:txBody>
      </p:sp>
      <p:sp>
        <p:nvSpPr>
          <p:cNvPr id="8" name="Rectangle 6"/>
          <p:cNvSpPr>
            <a:spLocks noGrp="1" noChangeArrowheads="1"/>
          </p:cNvSpPr>
          <p:nvPr>
            <p:ph type="ftr" sz="quarter" idx="11"/>
          </p:nvPr>
        </p:nvSpPr>
        <p:spPr/>
        <p:txBody>
          <a:bodyPr/>
          <a:lstStyle>
            <a:lvl1pPr eaLnBrk="0" hangingPunct="0">
              <a:defRPr>
                <a:latin typeface="Arial"/>
              </a:defRPr>
            </a:lvl1pPr>
          </a:lstStyle>
          <a:p>
            <a:pPr>
              <a:defRPr/>
            </a:pPr>
            <a:endParaRPr lang="en-US" altLang="en-US"/>
          </a:p>
        </p:txBody>
      </p:sp>
      <p:sp>
        <p:nvSpPr>
          <p:cNvPr id="9" name="Rectangle 7"/>
          <p:cNvSpPr>
            <a:spLocks noGrp="1" noChangeArrowheads="1"/>
          </p:cNvSpPr>
          <p:nvPr>
            <p:ph type="sldNum" sz="quarter" idx="12"/>
          </p:nvPr>
        </p:nvSpPr>
        <p:spPr/>
        <p:txBody>
          <a:bodyPr/>
          <a:lstStyle>
            <a:lvl1pPr eaLnBrk="0" hangingPunct="0">
              <a:defRPr>
                <a:latin typeface="Arial"/>
              </a:defRPr>
            </a:lvl1pPr>
          </a:lstStyle>
          <a:p>
            <a:pPr>
              <a:defRPr/>
            </a:pPr>
            <a:fld id="{6451BCF4-B006-4FDC-ADCF-97798486D174}" type="slidenum">
              <a:rPr lang="ar-SA" altLang="en-US"/>
              <a:pPr>
                <a:defRPr/>
              </a:pPr>
              <a:t>‹#›</a:t>
            </a:fld>
            <a:endParaRPr lang="en-US" altLang="en-US"/>
          </a:p>
        </p:txBody>
      </p:sp>
    </p:spTree>
  </p:cSld>
  <p:clrMapOvr>
    <a:masterClrMapping/>
  </p:clrMapOvr>
  <p:transition/>
  <p:timing/>
</p:sldLayout>
</file>

<file path=ppt/slideLayouts/slideLayout11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p:txBody>
          <a:bodyPr/>
          <a:lstStyle>
            <a:lvl1pPr algn="ctr" eaLnBrk="0" hangingPunct="0">
              <a:defRPr>
                <a:latin typeface="Arial"/>
              </a:defRPr>
            </a:lvl1pPr>
          </a:lstStyle>
          <a:p>
            <a:pPr>
              <a:defRPr/>
            </a:pPr>
            <a:endParaRPr lang="en-US" altLang="en-US"/>
          </a:p>
        </p:txBody>
      </p:sp>
      <p:sp>
        <p:nvSpPr>
          <p:cNvPr id="4" name="Rectangle 6"/>
          <p:cNvSpPr>
            <a:spLocks noGrp="1" noChangeArrowheads="1"/>
          </p:cNvSpPr>
          <p:nvPr>
            <p:ph type="ftr" sz="quarter" idx="11"/>
          </p:nvPr>
        </p:nvSpPr>
        <p:spPr/>
        <p:txBody>
          <a:bodyPr/>
          <a:lstStyle>
            <a:lvl1pPr eaLnBrk="0" hangingPunct="0">
              <a:defRPr>
                <a:latin typeface="Arial"/>
              </a:defRPr>
            </a:lvl1pPr>
          </a:lstStyle>
          <a:p>
            <a:pPr>
              <a:defRPr/>
            </a:pPr>
            <a:endParaRPr lang="en-US" altLang="en-US"/>
          </a:p>
        </p:txBody>
      </p:sp>
      <p:sp>
        <p:nvSpPr>
          <p:cNvPr id="5" name="Rectangle 7"/>
          <p:cNvSpPr>
            <a:spLocks noGrp="1" noChangeArrowheads="1"/>
          </p:cNvSpPr>
          <p:nvPr>
            <p:ph type="sldNum" sz="quarter" idx="12"/>
          </p:nvPr>
        </p:nvSpPr>
        <p:spPr/>
        <p:txBody>
          <a:bodyPr/>
          <a:lstStyle>
            <a:lvl1pPr eaLnBrk="0" hangingPunct="0">
              <a:defRPr>
                <a:latin typeface="Arial"/>
              </a:defRPr>
            </a:lvl1pPr>
          </a:lstStyle>
          <a:p>
            <a:pPr>
              <a:defRPr/>
            </a:pPr>
            <a:fld id="{176CAD41-7A68-469D-BB7D-E5F0232CFF9F}" type="slidenum">
              <a:rPr lang="ar-SA" altLang="en-US"/>
              <a:pPr>
                <a:defRPr/>
              </a:pPr>
              <a:t>‹#›</a:t>
            </a:fld>
            <a:endParaRPr lang="en-US" altLang="en-US"/>
          </a:p>
        </p:txBody>
      </p:sp>
    </p:spTree>
  </p:cSld>
  <p:clrMapOvr>
    <a:masterClrMapping/>
  </p:clrMapOvr>
  <p:transition/>
  <p:timing/>
</p:sldLayout>
</file>

<file path=ppt/slideLayouts/slideLayout11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blank" preserve="1">
  <p:cSld name="Blank">
    <p:spTree>
      <p:nvGrpSpPr>
        <p:cNvPr id="1" name=""/>
        <p:cNvGrpSpPr/>
        <p:nvPr/>
      </p:nvGrpSpPr>
      <p:grpSpPr>
        <a:xfrm>
          <a:off x="0" y="0"/>
          <a:ext cx="0" cy="0"/>
        </a:xfrm>
      </p:grpSpPr>
      <p:sp>
        <p:nvSpPr>
          <p:cNvPr id="2" name="Rectangle 5"/>
          <p:cNvSpPr>
            <a:spLocks noGrp="1" noChangeArrowheads="1"/>
          </p:cNvSpPr>
          <p:nvPr>
            <p:ph type="dt" sz="half" idx="10"/>
          </p:nvPr>
        </p:nvSpPr>
        <p:spPr/>
        <p:txBody>
          <a:bodyPr/>
          <a:lstStyle>
            <a:lvl1pPr algn="ctr" eaLnBrk="0" hangingPunct="0">
              <a:defRPr>
                <a:latin typeface="Arial"/>
              </a:defRPr>
            </a:lvl1pPr>
          </a:lstStyle>
          <a:p>
            <a:pPr>
              <a:defRPr/>
            </a:pPr>
            <a:endParaRPr lang="en-US" altLang="en-US"/>
          </a:p>
        </p:txBody>
      </p:sp>
      <p:sp>
        <p:nvSpPr>
          <p:cNvPr id="3" name="Rectangle 6"/>
          <p:cNvSpPr>
            <a:spLocks noGrp="1" noChangeArrowheads="1"/>
          </p:cNvSpPr>
          <p:nvPr>
            <p:ph type="ftr" sz="quarter" idx="11"/>
          </p:nvPr>
        </p:nvSpPr>
        <p:spPr/>
        <p:txBody>
          <a:bodyPr/>
          <a:lstStyle>
            <a:lvl1pPr eaLnBrk="0" hangingPunct="0">
              <a:defRPr>
                <a:latin typeface="Arial"/>
              </a:defRPr>
            </a:lvl1pPr>
          </a:lstStyle>
          <a:p>
            <a:pPr>
              <a:defRPr/>
            </a:pPr>
            <a:endParaRPr lang="en-US" altLang="en-US"/>
          </a:p>
        </p:txBody>
      </p:sp>
      <p:sp>
        <p:nvSpPr>
          <p:cNvPr id="4" name="Rectangle 7"/>
          <p:cNvSpPr>
            <a:spLocks noGrp="1" noChangeArrowheads="1"/>
          </p:cNvSpPr>
          <p:nvPr>
            <p:ph type="sldNum" sz="quarter" idx="12"/>
          </p:nvPr>
        </p:nvSpPr>
        <p:spPr/>
        <p:txBody>
          <a:bodyPr/>
          <a:lstStyle>
            <a:lvl1pPr eaLnBrk="0" hangingPunct="0">
              <a:defRPr>
                <a:latin typeface="Arial"/>
              </a:defRPr>
            </a:lvl1pPr>
          </a:lstStyle>
          <a:p>
            <a:pPr>
              <a:defRPr/>
            </a:pPr>
            <a:fld id="{AA7A2E88-B6B4-4740-972D-DBF587A2E4FD}" type="slidenum">
              <a:rPr lang="ar-SA" altLang="en-US"/>
              <a:pPr>
                <a:defRPr/>
              </a:pPr>
              <a:t>‹#›</a:t>
            </a:fld>
            <a:endParaRPr lang="en-US" altLang="en-US"/>
          </a:p>
        </p:txBody>
      </p:sp>
    </p:spTree>
  </p:cSld>
  <p:clrMapOvr>
    <a:masterClrMapping/>
  </p:clrMapOvr>
  <p:transition/>
  <p:timing/>
</p:sldLayout>
</file>

<file path=ppt/slideLayouts/slideLayout11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p:txBody>
          <a:bodyPr/>
          <a:lstStyle>
            <a:lvl1pPr algn="ctr" eaLnBrk="0" hangingPunct="0">
              <a:defRPr>
                <a:latin typeface="Arial"/>
              </a:defRPr>
            </a:lvl1pPr>
          </a:lstStyle>
          <a:p>
            <a:pPr>
              <a:defRPr/>
            </a:pPr>
            <a:endParaRPr lang="en-US" altLang="en-US"/>
          </a:p>
        </p:txBody>
      </p:sp>
      <p:sp>
        <p:nvSpPr>
          <p:cNvPr id="6" name="Rectangle 6"/>
          <p:cNvSpPr>
            <a:spLocks noGrp="1" noChangeArrowheads="1"/>
          </p:cNvSpPr>
          <p:nvPr>
            <p:ph type="ftr" sz="quarter" idx="11"/>
          </p:nvPr>
        </p:nvSpPr>
        <p:spPr/>
        <p:txBody>
          <a:bodyPr/>
          <a:lstStyle>
            <a:lvl1pPr eaLnBrk="0" hangingPunct="0">
              <a:defRPr>
                <a:latin typeface="Arial"/>
              </a:defRPr>
            </a:lvl1pPr>
          </a:lstStyle>
          <a:p>
            <a:pPr>
              <a:defRPr/>
            </a:pPr>
            <a:endParaRPr lang="en-US" altLang="en-US"/>
          </a:p>
        </p:txBody>
      </p:sp>
      <p:sp>
        <p:nvSpPr>
          <p:cNvPr id="7" name="Rectangle 7"/>
          <p:cNvSpPr>
            <a:spLocks noGrp="1" noChangeArrowheads="1"/>
          </p:cNvSpPr>
          <p:nvPr>
            <p:ph type="sldNum" sz="quarter" idx="12"/>
          </p:nvPr>
        </p:nvSpPr>
        <p:spPr/>
        <p:txBody>
          <a:bodyPr/>
          <a:lstStyle>
            <a:lvl1pPr eaLnBrk="0" hangingPunct="0">
              <a:defRPr>
                <a:latin typeface="Arial"/>
              </a:defRPr>
            </a:lvl1pPr>
          </a:lstStyle>
          <a:p>
            <a:pPr>
              <a:defRPr/>
            </a:pPr>
            <a:fld id="{2C67625E-E1E2-4C10-BDB6-E5D733833724}" type="slidenum">
              <a:rPr lang="ar-SA" altLang="en-US"/>
              <a:pPr>
                <a:defRPr/>
              </a:pPr>
              <a:t>‹#›</a:t>
            </a:fld>
            <a:endParaRPr lang="en-US" altLang="en-US"/>
          </a:p>
        </p:txBody>
      </p:sp>
    </p:spTree>
  </p:cSld>
  <p:clrMapOvr>
    <a:masterClrMapping/>
  </p:clrMapOvr>
  <p:transition/>
  <p:timing/>
</p:sldLayout>
</file>

<file path=ppt/slideLayouts/slideLayout11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p:txBody>
          <a:bodyPr/>
          <a:lstStyle>
            <a:lvl1pPr algn="ctr" eaLnBrk="0" hangingPunct="0">
              <a:defRPr>
                <a:latin typeface="Arial"/>
              </a:defRPr>
            </a:lvl1pPr>
          </a:lstStyle>
          <a:p>
            <a:pPr>
              <a:defRPr/>
            </a:pPr>
            <a:endParaRPr lang="en-US" altLang="en-US"/>
          </a:p>
        </p:txBody>
      </p:sp>
      <p:sp>
        <p:nvSpPr>
          <p:cNvPr id="6" name="Rectangle 6"/>
          <p:cNvSpPr>
            <a:spLocks noGrp="1" noChangeArrowheads="1"/>
          </p:cNvSpPr>
          <p:nvPr>
            <p:ph type="ftr" sz="quarter" idx="11"/>
          </p:nvPr>
        </p:nvSpPr>
        <p:spPr/>
        <p:txBody>
          <a:bodyPr/>
          <a:lstStyle>
            <a:lvl1pPr eaLnBrk="0" hangingPunct="0">
              <a:defRPr>
                <a:latin typeface="Arial"/>
              </a:defRPr>
            </a:lvl1pPr>
          </a:lstStyle>
          <a:p>
            <a:pPr>
              <a:defRPr/>
            </a:pPr>
            <a:endParaRPr lang="en-US" altLang="en-US"/>
          </a:p>
        </p:txBody>
      </p:sp>
      <p:sp>
        <p:nvSpPr>
          <p:cNvPr id="7" name="Rectangle 7"/>
          <p:cNvSpPr>
            <a:spLocks noGrp="1" noChangeArrowheads="1"/>
          </p:cNvSpPr>
          <p:nvPr>
            <p:ph type="sldNum" sz="quarter" idx="12"/>
          </p:nvPr>
        </p:nvSpPr>
        <p:spPr/>
        <p:txBody>
          <a:bodyPr/>
          <a:lstStyle>
            <a:lvl1pPr eaLnBrk="0" hangingPunct="0">
              <a:defRPr>
                <a:latin typeface="Arial"/>
              </a:defRPr>
            </a:lvl1pPr>
          </a:lstStyle>
          <a:p>
            <a:pPr>
              <a:defRPr/>
            </a:pPr>
            <a:fld id="{4C753033-892E-4105-BDF0-91088467DCA5}" type="slidenum">
              <a:rPr lang="ar-SA" altLang="en-US"/>
              <a:pPr>
                <a:defRPr/>
              </a:pPr>
              <a:t>‹#›</a:t>
            </a:fld>
            <a:endParaRPr lang="en-US" altLang="en-US"/>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IN"/>
          </a:p>
        </p:txBody>
      </p:sp>
    </p:spTree>
  </p:cSld>
  <p:clrMapOvr>
    <a:masterClrMapping/>
  </p:clrMapOvr>
  <p:transition/>
  <p:timing/>
</p:sldLayout>
</file>

<file path=ppt/slideLayouts/slideLayout12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p:txBody>
          <a:bodyPr/>
          <a:lstStyle>
            <a:lvl1pPr algn="ctr" eaLnBrk="0" hangingPunct="0">
              <a:defRPr>
                <a:latin typeface="Arial"/>
              </a:defRPr>
            </a:lvl1pPr>
          </a:lstStyle>
          <a:p>
            <a:pPr>
              <a:defRPr/>
            </a:pPr>
            <a:endParaRPr lang="en-US" altLang="en-US"/>
          </a:p>
        </p:txBody>
      </p:sp>
      <p:sp>
        <p:nvSpPr>
          <p:cNvPr id="5" name="Rectangle 6"/>
          <p:cNvSpPr>
            <a:spLocks noGrp="1" noChangeArrowheads="1"/>
          </p:cNvSpPr>
          <p:nvPr>
            <p:ph type="ftr" sz="quarter" idx="11"/>
          </p:nvPr>
        </p:nvSpPr>
        <p:spPr/>
        <p:txBody>
          <a:bodyPr/>
          <a:lstStyle>
            <a:lvl1pPr eaLnBrk="0" hangingPunct="0">
              <a:defRPr>
                <a:latin typeface="Arial"/>
              </a:defRPr>
            </a:lvl1pPr>
          </a:lstStyle>
          <a:p>
            <a:pPr>
              <a:defRPr/>
            </a:pPr>
            <a:endParaRPr lang="en-US" altLang="en-US"/>
          </a:p>
        </p:txBody>
      </p:sp>
      <p:sp>
        <p:nvSpPr>
          <p:cNvPr id="6" name="Rectangle 7"/>
          <p:cNvSpPr>
            <a:spLocks noGrp="1" noChangeArrowheads="1"/>
          </p:cNvSpPr>
          <p:nvPr>
            <p:ph type="sldNum" sz="quarter" idx="12"/>
          </p:nvPr>
        </p:nvSpPr>
        <p:spPr/>
        <p:txBody>
          <a:bodyPr/>
          <a:lstStyle>
            <a:lvl1pPr eaLnBrk="0" hangingPunct="0">
              <a:defRPr>
                <a:latin typeface="Arial"/>
              </a:defRPr>
            </a:lvl1pPr>
          </a:lstStyle>
          <a:p>
            <a:pPr>
              <a:defRPr/>
            </a:pPr>
            <a:fld id="{6C7557D1-D7D0-4F94-AE08-00C77692F2A6}" type="slidenum">
              <a:rPr lang="ar-SA" altLang="en-US"/>
              <a:pPr>
                <a:defRPr/>
              </a:pPr>
              <a:t>‹#›</a:t>
            </a:fld>
            <a:endParaRPr lang="en-US" altLang="en-US"/>
          </a:p>
        </p:txBody>
      </p:sp>
    </p:spTree>
  </p:cSld>
  <p:clrMapOvr>
    <a:masterClrMapping/>
  </p:clrMapOvr>
  <p:transition/>
  <p:timing/>
</p:sldLayout>
</file>

<file path=ppt/slideLayouts/slideLayout12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122238"/>
            <a:ext cx="2057400" cy="6008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2238"/>
            <a:ext cx="6019800" cy="6008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p:txBody>
          <a:bodyPr/>
          <a:lstStyle>
            <a:lvl1pPr algn="ctr" eaLnBrk="0" hangingPunct="0">
              <a:defRPr>
                <a:latin typeface="Arial"/>
              </a:defRPr>
            </a:lvl1pPr>
          </a:lstStyle>
          <a:p>
            <a:pPr>
              <a:defRPr/>
            </a:pPr>
            <a:endParaRPr lang="en-US" altLang="en-US"/>
          </a:p>
        </p:txBody>
      </p:sp>
      <p:sp>
        <p:nvSpPr>
          <p:cNvPr id="5" name="Rectangle 6"/>
          <p:cNvSpPr>
            <a:spLocks noGrp="1" noChangeArrowheads="1"/>
          </p:cNvSpPr>
          <p:nvPr>
            <p:ph type="ftr" sz="quarter" idx="11"/>
          </p:nvPr>
        </p:nvSpPr>
        <p:spPr/>
        <p:txBody>
          <a:bodyPr/>
          <a:lstStyle>
            <a:lvl1pPr eaLnBrk="0" hangingPunct="0">
              <a:defRPr>
                <a:latin typeface="Arial"/>
              </a:defRPr>
            </a:lvl1pPr>
          </a:lstStyle>
          <a:p>
            <a:pPr>
              <a:defRPr/>
            </a:pPr>
            <a:endParaRPr lang="en-US" altLang="en-US"/>
          </a:p>
        </p:txBody>
      </p:sp>
      <p:sp>
        <p:nvSpPr>
          <p:cNvPr id="6" name="Rectangle 7"/>
          <p:cNvSpPr>
            <a:spLocks noGrp="1" noChangeArrowheads="1"/>
          </p:cNvSpPr>
          <p:nvPr>
            <p:ph type="sldNum" sz="quarter" idx="12"/>
          </p:nvPr>
        </p:nvSpPr>
        <p:spPr/>
        <p:txBody>
          <a:bodyPr/>
          <a:lstStyle>
            <a:lvl1pPr eaLnBrk="0" hangingPunct="0">
              <a:defRPr>
                <a:latin typeface="Arial"/>
              </a:defRPr>
            </a:lvl1pPr>
          </a:lstStyle>
          <a:p>
            <a:pPr>
              <a:defRPr/>
            </a:pPr>
            <a:fld id="{E465DEB1-0AD3-410F-87B2-79F4D500C118}" type="slidenum">
              <a:rPr lang="ar-SA" altLang="en-US"/>
              <a:pPr>
                <a:defRPr/>
              </a:pPr>
              <a:t>‹#›</a:t>
            </a:fld>
            <a:endParaRPr lang="en-US" altLang="en-US"/>
          </a:p>
        </p:txBody>
      </p:sp>
    </p:spTree>
  </p:cSld>
  <p:clrMapOvr>
    <a:masterClrMapping/>
  </p:clrMapOvr>
  <p:transition/>
  <p:timing/>
</p:sldLayout>
</file>

<file path=ppt/slideLayouts/slideLayout12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IN"/>
          </a:p>
        </p:txBody>
      </p:sp>
    </p:spTree>
  </p:cSld>
  <p:clrMapOvr>
    <a:masterClrMapping/>
  </p:clrMapOvr>
  <p:transition/>
  <p:timing/>
</p:sldLayout>
</file>

<file path=ppt/slideLayouts/slideLayout12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12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timing/>
</p:sldLayout>
</file>

<file path=ppt/slideLayouts/slideLayout12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533400" y="914400"/>
            <a:ext cx="4000500" cy="2393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86300" y="914400"/>
            <a:ext cx="4000500" cy="2393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12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12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Tree>
  </p:cSld>
  <p:clrMapOvr>
    <a:masterClrMapping/>
  </p:clrMapOvr>
  <p:transition/>
  <p:timing/>
</p:sldLayout>
</file>

<file path=ppt/slideLayouts/slideLayout12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blank" preserve="1">
  <p:cSld name="Blank">
    <p:spTree>
      <p:nvGrpSpPr>
        <p:cNvPr id="1" name=""/>
        <p:cNvGrpSpPr/>
        <p:nvPr/>
      </p:nvGrpSpPr>
      <p:grpSpPr>
        <a:xfrm>
          <a:off x="0" y="0"/>
          <a:ext cx="0" cy="0"/>
        </a:xfrm>
      </p:grpSpPr>
    </p:spTree>
  </p:cSld>
  <p:clrMapOvr>
    <a:masterClrMapping/>
  </p:clrMapOvr>
  <p:transition/>
  <p:timing/>
</p:sldLayout>
</file>

<file path=ppt/slideLayouts/slideLayout12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13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timing/>
</p:sldLayout>
</file>

<file path=ppt/slideLayouts/slideLayout13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13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48450" y="304800"/>
            <a:ext cx="2038350" cy="300355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533400" y="304800"/>
            <a:ext cx="5962650" cy="30035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13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lvl1pPr algn="ct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Appendix A - Pipelining </a:t>
            </a:r>
          </a:p>
        </p:txBody>
      </p:sp>
      <p:sp>
        <p:nvSpPr>
          <p:cNvPr id="6" name="Slide Number Placeholder 5"/>
          <p:cNvSpPr>
            <a:spLocks noGrp="1"/>
          </p:cNvSpPr>
          <p:nvPr>
            <p:ph type="sldNum" sz="quarter" idx="12"/>
          </p:nvPr>
        </p:nvSpPr>
        <p:spPr/>
        <p:txBody>
          <a:bodyPr/>
          <a:lstStyle>
            <a:lvl1pPr>
              <a:defRPr>
                <a:latin typeface="Arial"/>
              </a:defRPr>
            </a:lvl1pPr>
          </a:lstStyle>
          <a:p>
            <a:pPr>
              <a:defRPr/>
            </a:pPr>
            <a:fld id="{E9583549-25AA-4F9F-A764-959F5DF3782A}" type="slidenum">
              <a:rPr lang="en-US"/>
              <a:pPr>
                <a:defRPr/>
              </a:pPr>
              <a:t>‹#›</a:t>
            </a:fld>
            <a:endParaRPr lang="en-US"/>
          </a:p>
        </p:txBody>
      </p:sp>
    </p:spTree>
  </p:cSld>
  <p:clrMapOvr>
    <a:masterClrMapping/>
  </p:clrMapOvr>
  <p:transition/>
  <p:timing/>
</p:sldLayout>
</file>

<file path=ppt/slideLayouts/slideLayout13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lgn="ct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Appendix A - Pipelining </a:t>
            </a:r>
          </a:p>
        </p:txBody>
      </p:sp>
      <p:sp>
        <p:nvSpPr>
          <p:cNvPr id="6" name="Slide Number Placeholder 5"/>
          <p:cNvSpPr>
            <a:spLocks noGrp="1"/>
          </p:cNvSpPr>
          <p:nvPr>
            <p:ph type="sldNum" sz="quarter" idx="12"/>
          </p:nvPr>
        </p:nvSpPr>
        <p:spPr/>
        <p:txBody>
          <a:bodyPr/>
          <a:lstStyle>
            <a:lvl1pPr>
              <a:defRPr>
                <a:latin typeface="Arial"/>
              </a:defRPr>
            </a:lvl1pPr>
          </a:lstStyle>
          <a:p>
            <a:pPr>
              <a:defRPr/>
            </a:pPr>
            <a:fld id="{2EEEE7D9-2055-424C-92A3-2A53F1F278C0}" type="slidenum">
              <a:rPr lang="en-US"/>
              <a:pPr>
                <a:defRPr/>
              </a:pPr>
              <a:t>‹#›</a:t>
            </a:fld>
            <a:endParaRPr lang="en-US"/>
          </a:p>
        </p:txBody>
      </p:sp>
    </p:spTree>
  </p:cSld>
  <p:clrMapOvr>
    <a:masterClrMapping/>
  </p:clrMapOvr>
  <p:transition/>
  <p:timing/>
</p:sldLayout>
</file>

<file path=ppt/slideLayouts/slideLayout13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lgn="ct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Appendix A - Pipelining </a:t>
            </a:r>
          </a:p>
        </p:txBody>
      </p:sp>
      <p:sp>
        <p:nvSpPr>
          <p:cNvPr id="6" name="Slide Number Placeholder 5"/>
          <p:cNvSpPr>
            <a:spLocks noGrp="1"/>
          </p:cNvSpPr>
          <p:nvPr>
            <p:ph type="sldNum" sz="quarter" idx="12"/>
          </p:nvPr>
        </p:nvSpPr>
        <p:spPr/>
        <p:txBody>
          <a:bodyPr/>
          <a:lstStyle>
            <a:lvl1pPr>
              <a:defRPr>
                <a:latin typeface="Arial"/>
              </a:defRPr>
            </a:lvl1pPr>
          </a:lstStyle>
          <a:p>
            <a:pPr>
              <a:defRPr/>
            </a:pPr>
            <a:fld id="{68638F53-3334-4980-89F8-5EE34233DD7F}" type="slidenum">
              <a:rPr lang="en-US"/>
              <a:pPr>
                <a:defRPr/>
              </a:pPr>
              <a:t>‹#›</a:t>
            </a:fld>
            <a:endParaRPr lang="en-US"/>
          </a:p>
        </p:txBody>
      </p:sp>
    </p:spTree>
  </p:cSld>
  <p:clrMapOvr>
    <a:masterClrMapping/>
  </p:clrMapOvr>
  <p:transition/>
  <p:timing/>
</p:sldLayout>
</file>

<file path=ppt/slideLayouts/slideLayout13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lvl1pPr algn="ct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r>
              <a:rPr lang="en-US"/>
              <a:t>Appendix A - Pipelining </a:t>
            </a:r>
          </a:p>
        </p:txBody>
      </p:sp>
      <p:sp>
        <p:nvSpPr>
          <p:cNvPr id="7" name="Slide Number Placeholder 6"/>
          <p:cNvSpPr>
            <a:spLocks noGrp="1"/>
          </p:cNvSpPr>
          <p:nvPr>
            <p:ph type="sldNum" sz="quarter" idx="12"/>
          </p:nvPr>
        </p:nvSpPr>
        <p:spPr/>
        <p:txBody>
          <a:bodyPr/>
          <a:lstStyle>
            <a:lvl1pPr>
              <a:defRPr>
                <a:latin typeface="Arial"/>
              </a:defRPr>
            </a:lvl1pPr>
          </a:lstStyle>
          <a:p>
            <a:pPr>
              <a:defRPr/>
            </a:pPr>
            <a:fld id="{24E0CC82-9A18-4791-8886-ED0B9C16F967}" type="slidenum">
              <a:rPr lang="en-US"/>
              <a:pPr>
                <a:defRPr/>
              </a:pPr>
              <a:t>‹#›</a:t>
            </a:fld>
            <a:endParaRPr lang="en-US"/>
          </a:p>
        </p:txBody>
      </p:sp>
    </p:spTree>
  </p:cSld>
  <p:clrMapOvr>
    <a:masterClrMapping/>
  </p:clrMapOvr>
  <p:transition/>
  <p:timing/>
</p:sldLayout>
</file>

<file path=ppt/slideLayouts/slideLayout13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lvl1pPr algn="ct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r>
              <a:rPr lang="en-US"/>
              <a:t>Appendix A - Pipelining </a:t>
            </a:r>
          </a:p>
        </p:txBody>
      </p:sp>
      <p:sp>
        <p:nvSpPr>
          <p:cNvPr id="9" name="Slide Number Placeholder 8"/>
          <p:cNvSpPr>
            <a:spLocks noGrp="1"/>
          </p:cNvSpPr>
          <p:nvPr>
            <p:ph type="sldNum" sz="quarter" idx="12"/>
          </p:nvPr>
        </p:nvSpPr>
        <p:spPr/>
        <p:txBody>
          <a:bodyPr/>
          <a:lstStyle>
            <a:lvl1pPr>
              <a:defRPr>
                <a:latin typeface="Arial"/>
              </a:defRPr>
            </a:lvl1pPr>
          </a:lstStyle>
          <a:p>
            <a:pPr>
              <a:defRPr/>
            </a:pPr>
            <a:fld id="{1128EDF7-FB5C-4DA9-AB56-C6D666B015EE}" type="slidenum">
              <a:rPr lang="en-US"/>
              <a:pPr>
                <a:defRPr/>
              </a:pPr>
              <a:t>‹#›</a:t>
            </a:fld>
            <a:endParaRPr lang="en-US"/>
          </a:p>
        </p:txBody>
      </p:sp>
    </p:spTree>
  </p:cSld>
  <p:clrMapOvr>
    <a:masterClrMapping/>
  </p:clrMapOvr>
  <p:transition/>
  <p:timing/>
</p:sldLayout>
</file>

<file path=ppt/slideLayouts/slideLayout13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lvl1pPr algn="ct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r>
              <a:rPr lang="en-US"/>
              <a:t>Appendix A - Pipelining </a:t>
            </a:r>
          </a:p>
        </p:txBody>
      </p:sp>
      <p:sp>
        <p:nvSpPr>
          <p:cNvPr id="5" name="Slide Number Placeholder 4"/>
          <p:cNvSpPr>
            <a:spLocks noGrp="1"/>
          </p:cNvSpPr>
          <p:nvPr>
            <p:ph type="sldNum" sz="quarter" idx="12"/>
          </p:nvPr>
        </p:nvSpPr>
        <p:spPr/>
        <p:txBody>
          <a:bodyPr/>
          <a:lstStyle>
            <a:lvl1pPr>
              <a:defRPr>
                <a:latin typeface="Arial"/>
              </a:defRPr>
            </a:lvl1pPr>
          </a:lstStyle>
          <a:p>
            <a:pPr>
              <a:defRPr/>
            </a:pPr>
            <a:fld id="{F4B8A22B-8F2C-45A1-8341-B6D16F07B80E}" type="slidenum">
              <a:rPr lang="en-US"/>
              <a:pPr>
                <a:defRPr/>
              </a:pPr>
              <a:t>‹#›</a:t>
            </a:fld>
            <a:endParaRPr lang="en-US"/>
          </a:p>
        </p:txBody>
      </p:sp>
    </p:spTree>
  </p:cSld>
  <p:clrMapOvr>
    <a:masterClrMapping/>
  </p:clrMapOvr>
  <p:transition/>
  <p:timing/>
</p:sldLayout>
</file>

<file path=ppt/slideLayouts/slideLayout13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lvl1pPr algn="ct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r>
              <a:rPr lang="en-US"/>
              <a:t>Appendix A - Pipelining </a:t>
            </a:r>
          </a:p>
        </p:txBody>
      </p:sp>
      <p:sp>
        <p:nvSpPr>
          <p:cNvPr id="4" name="Slide Number Placeholder 3"/>
          <p:cNvSpPr>
            <a:spLocks noGrp="1"/>
          </p:cNvSpPr>
          <p:nvPr>
            <p:ph type="sldNum" sz="quarter" idx="12"/>
          </p:nvPr>
        </p:nvSpPr>
        <p:spPr/>
        <p:txBody>
          <a:bodyPr/>
          <a:lstStyle>
            <a:lvl1pPr>
              <a:defRPr>
                <a:latin typeface="Arial"/>
              </a:defRPr>
            </a:lvl1pPr>
          </a:lstStyle>
          <a:p>
            <a:pPr>
              <a:defRPr/>
            </a:pPr>
            <a:fld id="{07C079D7-E77F-49C1-8281-8C2FC19CC288}" type="slidenum">
              <a:rPr lang="en-US"/>
              <a:pPr>
                <a:defRPr/>
              </a:pPr>
              <a:t>‹#›</a:t>
            </a:fld>
            <a:endParaRPr lang="en-US"/>
          </a:p>
        </p:txBody>
      </p:sp>
    </p:spTree>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timing/>
</p:sldLayout>
</file>

<file path=ppt/slideLayouts/slideLayout14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lgn="ct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r>
              <a:rPr lang="en-US"/>
              <a:t>Appendix A - Pipelining </a:t>
            </a:r>
          </a:p>
        </p:txBody>
      </p:sp>
      <p:sp>
        <p:nvSpPr>
          <p:cNvPr id="7" name="Slide Number Placeholder 6"/>
          <p:cNvSpPr>
            <a:spLocks noGrp="1"/>
          </p:cNvSpPr>
          <p:nvPr>
            <p:ph type="sldNum" sz="quarter" idx="12"/>
          </p:nvPr>
        </p:nvSpPr>
        <p:spPr/>
        <p:txBody>
          <a:bodyPr/>
          <a:lstStyle>
            <a:lvl1pPr>
              <a:defRPr>
                <a:latin typeface="Arial"/>
              </a:defRPr>
            </a:lvl1pPr>
          </a:lstStyle>
          <a:p>
            <a:pPr>
              <a:defRPr/>
            </a:pPr>
            <a:fld id="{40D90A62-E9D7-4D07-A3D0-F1879106485D}" type="slidenum">
              <a:rPr lang="en-US"/>
              <a:pPr>
                <a:defRPr/>
              </a:pPr>
              <a:t>‹#›</a:t>
            </a:fld>
            <a:endParaRPr lang="en-US"/>
          </a:p>
        </p:txBody>
      </p:sp>
    </p:spTree>
  </p:cSld>
  <p:clrMapOvr>
    <a:masterClrMapping/>
  </p:clrMapOvr>
  <p:transition/>
  <p:timing/>
</p:sldLayout>
</file>

<file path=ppt/slideLayouts/slideLayout14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lgn="ct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r>
              <a:rPr lang="en-US"/>
              <a:t>Appendix A - Pipelining </a:t>
            </a:r>
          </a:p>
        </p:txBody>
      </p:sp>
      <p:sp>
        <p:nvSpPr>
          <p:cNvPr id="7" name="Slide Number Placeholder 6"/>
          <p:cNvSpPr>
            <a:spLocks noGrp="1"/>
          </p:cNvSpPr>
          <p:nvPr>
            <p:ph type="sldNum" sz="quarter" idx="12"/>
          </p:nvPr>
        </p:nvSpPr>
        <p:spPr/>
        <p:txBody>
          <a:bodyPr/>
          <a:lstStyle>
            <a:lvl1pPr>
              <a:defRPr>
                <a:latin typeface="Arial"/>
              </a:defRPr>
            </a:lvl1pPr>
          </a:lstStyle>
          <a:p>
            <a:pPr>
              <a:defRPr/>
            </a:pPr>
            <a:fld id="{4732143A-10C5-491E-8F09-9D687F59212D}" type="slidenum">
              <a:rPr lang="en-US"/>
              <a:pPr>
                <a:defRPr/>
              </a:pPr>
              <a:t>‹#›</a:t>
            </a:fld>
            <a:endParaRPr lang="en-US"/>
          </a:p>
        </p:txBody>
      </p:sp>
    </p:spTree>
  </p:cSld>
  <p:clrMapOvr>
    <a:masterClrMapping/>
  </p:clrMapOvr>
  <p:transition/>
  <p:timing/>
</p:sldLayout>
</file>

<file path=ppt/slideLayouts/slideLayout14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lgn="ct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Appendix A - Pipelining </a:t>
            </a:r>
          </a:p>
        </p:txBody>
      </p:sp>
      <p:sp>
        <p:nvSpPr>
          <p:cNvPr id="6" name="Slide Number Placeholder 5"/>
          <p:cNvSpPr>
            <a:spLocks noGrp="1"/>
          </p:cNvSpPr>
          <p:nvPr>
            <p:ph type="sldNum" sz="quarter" idx="12"/>
          </p:nvPr>
        </p:nvSpPr>
        <p:spPr/>
        <p:txBody>
          <a:bodyPr/>
          <a:lstStyle>
            <a:lvl1pPr>
              <a:defRPr>
                <a:latin typeface="Arial"/>
              </a:defRPr>
            </a:lvl1pPr>
          </a:lstStyle>
          <a:p>
            <a:pPr>
              <a:defRPr/>
            </a:pPr>
            <a:fld id="{BB8200DA-83E7-4CF4-8390-D9E05DABAA29}" type="slidenum">
              <a:rPr lang="en-US"/>
              <a:pPr>
                <a:defRPr/>
              </a:pPr>
              <a:t>‹#›</a:t>
            </a:fld>
            <a:endParaRPr lang="en-US"/>
          </a:p>
        </p:txBody>
      </p:sp>
    </p:spTree>
  </p:cSld>
  <p:clrMapOvr>
    <a:masterClrMapping/>
  </p:clrMapOvr>
  <p:transition/>
  <p:timing/>
</p:sldLayout>
</file>

<file path=ppt/slideLayouts/slideLayout14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lgn="ct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Appendix A - Pipelining </a:t>
            </a:r>
          </a:p>
        </p:txBody>
      </p:sp>
      <p:sp>
        <p:nvSpPr>
          <p:cNvPr id="6" name="Slide Number Placeholder 5"/>
          <p:cNvSpPr>
            <a:spLocks noGrp="1"/>
          </p:cNvSpPr>
          <p:nvPr>
            <p:ph type="sldNum" sz="quarter" idx="12"/>
          </p:nvPr>
        </p:nvSpPr>
        <p:spPr/>
        <p:txBody>
          <a:bodyPr/>
          <a:lstStyle>
            <a:lvl1pPr>
              <a:defRPr>
                <a:latin typeface="Arial"/>
              </a:defRPr>
            </a:lvl1pPr>
          </a:lstStyle>
          <a:p>
            <a:pPr>
              <a:defRPr/>
            </a:pPr>
            <a:fld id="{A08DDEE8-ED0D-4487-9575-92771B230826}" type="slidenum">
              <a:rPr lang="en-US"/>
              <a:pPr>
                <a:defRPr/>
              </a:pPr>
              <a:t>‹#›</a:t>
            </a:fld>
            <a:endParaRPr lang="en-US"/>
          </a:p>
        </p:txBody>
      </p:sp>
    </p:spTree>
  </p:cSld>
  <p:clrMapOvr>
    <a:masterClrMapping/>
  </p:clrMapOvr>
  <p:transition/>
  <p:timing/>
</p:sldLayout>
</file>

<file path=ppt/slideLayouts/slideLayout14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IN"/>
          </a:p>
        </p:txBody>
      </p:sp>
    </p:spTree>
  </p:cSld>
  <p:clrMapOvr>
    <a:masterClrMapping/>
  </p:clrMapOvr>
  <p:transition/>
  <p:timing/>
</p:sldLayout>
</file>

<file path=ppt/slideLayouts/slideLayout14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14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timing/>
</p:sldLayout>
</file>

<file path=ppt/slideLayouts/slideLayout14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533400" y="914400"/>
            <a:ext cx="4000500" cy="2393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86300" y="914400"/>
            <a:ext cx="4000500" cy="2393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14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14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Tree>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228600" y="1143000"/>
            <a:ext cx="411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495800" y="1143000"/>
            <a:ext cx="411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15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blank" preserve="1">
  <p:cSld name="Blank">
    <p:spTree>
      <p:nvGrpSpPr>
        <p:cNvPr id="1" name=""/>
        <p:cNvGrpSpPr/>
        <p:nvPr/>
      </p:nvGrpSpPr>
      <p:grpSpPr>
        <a:xfrm>
          <a:off x="0" y="0"/>
          <a:ext cx="0" cy="0"/>
        </a:xfrm>
      </p:grpSpPr>
    </p:spTree>
  </p:cSld>
  <p:clrMapOvr>
    <a:masterClrMapping/>
  </p:clrMapOvr>
  <p:transition/>
  <p:timing/>
</p:sldLayout>
</file>

<file path=ppt/slideLayouts/slideLayout15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timing/>
</p:sldLayout>
</file>

<file path=ppt/slideLayouts/slideLayout15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timing/>
</p:sldLayout>
</file>

<file path=ppt/slideLayouts/slideLayout15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15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48450" y="304800"/>
            <a:ext cx="2038350" cy="300355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533400" y="304800"/>
            <a:ext cx="5962650" cy="30035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15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title" preserve="1">
  <p:cSld name="Title Slide">
    <p:spTree>
      <p:nvGrpSpPr>
        <p:cNvPr id="1" name=""/>
        <p:cNvGrpSpPr/>
        <p:nvPr/>
      </p:nvGrpSpPr>
      <p:grpSpPr>
        <a:xfrm>
          <a:off x="0" y="0"/>
          <a:ext cx="0" cy="0"/>
        </a:xfrm>
      </p:grpSpPr>
      <p:sp>
        <p:nvSpPr>
          <p:cNvPr id="4" name="Rectangle 47"/>
          <p:cNvSpPr>
            <a:spLocks noChangeArrowheads="1"/>
          </p:cNvSpPr>
          <p:nvPr/>
        </p:nvSpPr>
        <p:spPr bwMode="auto">
          <a:xfrm>
            <a:off x="1619250" y="1125538"/>
            <a:ext cx="28575" cy="5732462"/>
          </a:xfrm>
          <a:prstGeom prst="rect">
            <a:avLst/>
          </a:prstGeom>
          <a:solidFill>
            <a:schemeClr val="tx2"/>
          </a:solidFill>
          <a:ln w="9525">
            <a:noFill/>
            <a:miter lim="800000"/>
          </a:ln>
        </p:spPr>
        <p:txBody>
          <a:bodyPr wrap="none" anchor="ctr"/>
          <a:lstStyle/>
          <a:p>
            <a:pPr>
              <a:defRPr/>
            </a:pPr>
            <a:endParaRPr lang="en-US">
              <a:solidFill>
                <a:srgbClr val="000000"/>
              </a:solidFill>
            </a:endParaRPr>
          </a:p>
        </p:txBody>
      </p:sp>
      <p:sp>
        <p:nvSpPr>
          <p:cNvPr id="5" name="Rectangle 36"/>
          <p:cNvSpPr>
            <a:spLocks noChangeArrowheads="1"/>
          </p:cNvSpPr>
          <p:nvPr/>
        </p:nvSpPr>
        <p:spPr bwMode="auto">
          <a:xfrm>
            <a:off x="1981200" y="1987550"/>
            <a:ext cx="36513" cy="3816350"/>
          </a:xfrm>
          <a:prstGeom prst="rect">
            <a:avLst/>
          </a:prstGeom>
          <a:gradFill rotWithShape="1">
            <a:gsLst>
              <a:gs pos="0">
                <a:schemeClr val="tx2"/>
              </a:gs>
              <a:gs pos="100000">
                <a:srgbClr val="FFFFFF"/>
              </a:gs>
            </a:gsLst>
            <a:lin ang="5400000" scaled="1"/>
          </a:gradFill>
          <a:ln w="9525">
            <a:noFill/>
            <a:miter lim="800000"/>
          </a:ln>
        </p:spPr>
        <p:txBody>
          <a:bodyPr wrap="none" anchor="ctr"/>
          <a:lstStyle/>
          <a:p>
            <a:pPr>
              <a:defRPr/>
            </a:pPr>
            <a:endParaRPr lang="en-US">
              <a:solidFill>
                <a:srgbClr val="000000"/>
              </a:solidFill>
            </a:endParaRPr>
          </a:p>
        </p:txBody>
      </p:sp>
      <p:sp>
        <p:nvSpPr>
          <p:cNvPr id="6" name="Rectangle 37"/>
          <p:cNvSpPr>
            <a:spLocks noChangeArrowheads="1"/>
          </p:cNvSpPr>
          <p:nvPr/>
        </p:nvSpPr>
        <p:spPr bwMode="auto">
          <a:xfrm>
            <a:off x="1763713" y="2708275"/>
            <a:ext cx="7380287" cy="73025"/>
          </a:xfrm>
          <a:prstGeom prst="rect">
            <a:avLst/>
          </a:prstGeom>
          <a:gradFill rotWithShape="1">
            <a:gsLst>
              <a:gs pos="0">
                <a:schemeClr val="tx2"/>
              </a:gs>
              <a:gs pos="100000">
                <a:srgbClr val="FFFFFF"/>
              </a:gs>
            </a:gsLst>
            <a:lin ang="0" scaled="1"/>
          </a:gradFill>
          <a:ln w="9525">
            <a:noFill/>
            <a:miter lim="800000"/>
          </a:ln>
        </p:spPr>
        <p:txBody>
          <a:bodyPr wrap="none" anchor="ctr"/>
          <a:lstStyle/>
          <a:p>
            <a:pPr>
              <a:defRPr/>
            </a:pPr>
            <a:endParaRPr lang="en-US">
              <a:solidFill>
                <a:srgbClr val="000000"/>
              </a:solidFill>
            </a:endParaRPr>
          </a:p>
        </p:txBody>
      </p:sp>
      <p:sp>
        <p:nvSpPr>
          <p:cNvPr id="7" name="Rectangle 38"/>
          <p:cNvSpPr>
            <a:spLocks noChangeArrowheads="1"/>
          </p:cNvSpPr>
          <p:nvPr/>
        </p:nvSpPr>
        <p:spPr bwMode="auto">
          <a:xfrm>
            <a:off x="0" y="0"/>
            <a:ext cx="9144000" cy="1125538"/>
          </a:xfrm>
          <a:prstGeom prst="rect">
            <a:avLst/>
          </a:prstGeom>
          <a:solidFill>
            <a:schemeClr val="bg1">
              <a:lumMod val="50000"/>
            </a:schemeClr>
          </a:solidFill>
          <a:ln w="9525">
            <a:noFill/>
            <a:miter lim="800000"/>
          </a:ln>
          <a:effectLst/>
        </p:spPr>
        <p:txBody>
          <a:bodyPr wrap="none" anchor="ctr"/>
          <a:lstStyle/>
          <a:p>
            <a:pPr>
              <a:defRPr/>
            </a:pPr>
            <a:endParaRPr lang="en-US">
              <a:solidFill>
                <a:srgbClr val="000000"/>
              </a:solidFill>
            </a:endParaRPr>
          </a:p>
        </p:txBody>
      </p:sp>
      <p:sp>
        <p:nvSpPr>
          <p:cNvPr id="8" name="Rectangle 46"/>
          <p:cNvSpPr>
            <a:spLocks noChangeArrowheads="1"/>
          </p:cNvSpPr>
          <p:nvPr/>
        </p:nvSpPr>
        <p:spPr bwMode="auto">
          <a:xfrm>
            <a:off x="0" y="1125538"/>
            <a:ext cx="9144000" cy="17462"/>
          </a:xfrm>
          <a:prstGeom prst="rect">
            <a:avLst/>
          </a:prstGeom>
          <a:solidFill>
            <a:srgbClr val="FF0000"/>
          </a:solidFill>
          <a:ln w="9525">
            <a:noFill/>
            <a:miter lim="800000"/>
          </a:ln>
        </p:spPr>
        <p:txBody>
          <a:bodyPr wrap="none" anchor="ctr"/>
          <a:lstStyle/>
          <a:p>
            <a:pPr>
              <a:defRPr/>
            </a:pPr>
            <a:endParaRPr lang="en-US">
              <a:solidFill>
                <a:srgbClr val="000000"/>
              </a:solidFill>
            </a:endParaRPr>
          </a:p>
        </p:txBody>
      </p:sp>
      <p:sp>
        <p:nvSpPr>
          <p:cNvPr id="9" name="Rectangle 48"/>
          <p:cNvSpPr>
            <a:spLocks noChangeArrowheads="1"/>
          </p:cNvSpPr>
          <p:nvPr/>
        </p:nvSpPr>
        <p:spPr bwMode="auto">
          <a:xfrm>
            <a:off x="1619250" y="549275"/>
            <a:ext cx="28575" cy="576263"/>
          </a:xfrm>
          <a:prstGeom prst="rect">
            <a:avLst/>
          </a:prstGeom>
          <a:solidFill>
            <a:schemeClr val="bg1"/>
          </a:solidFill>
          <a:ln w="9525">
            <a:noFill/>
            <a:miter lim="800000"/>
          </a:ln>
        </p:spPr>
        <p:txBody>
          <a:bodyPr wrap="none" anchor="ctr"/>
          <a:lstStyle/>
          <a:p>
            <a:pPr>
              <a:defRPr/>
            </a:pPr>
            <a:endParaRPr lang="en-US">
              <a:solidFill>
                <a:srgbClr val="000000"/>
              </a:solidFill>
            </a:endParaRPr>
          </a:p>
        </p:txBody>
      </p:sp>
      <p:pic>
        <p:nvPicPr>
          <p:cNvPr id="10" name="Picture 14" descr="MK Logo (2).png"/>
          <p:cNvPicPr>
            <a:picLocks noChangeAspect="1"/>
          </p:cNvPicPr>
          <p:nvPr userDrawn="1"/>
        </p:nvPicPr>
        <p:blipFill>
          <a:blip r:embed="rId1"/>
          <a:stretch>
            <a:fillRect/>
          </a:stretch>
        </p:blipFill>
        <p:spPr bwMode="auto">
          <a:xfrm>
            <a:off x="250825" y="261938"/>
            <a:ext cx="1155700" cy="647700"/>
          </a:xfrm>
          <a:prstGeom prst="rect">
            <a:avLst/>
          </a:prstGeom>
          <a:noFill/>
          <a:ln w="9525">
            <a:noFill/>
            <a:miter lim="800000"/>
          </a:ln>
        </p:spPr>
      </p:pic>
      <p:grpSp>
        <p:nvGrpSpPr>
          <p:cNvPr id="11" name="Group 13"/>
          <p:cNvGrpSpPr/>
          <p:nvPr userDrawn="1"/>
        </p:nvGrpSpPr>
        <p:grpSpPr>
          <a:xfrm>
            <a:off x="1774825" y="104775"/>
            <a:ext cx="6084888" cy="868363"/>
            <a:chOff x="1774113" y="104757"/>
            <a:chExt cx="6084936" cy="868541"/>
          </a:xfrm>
        </p:grpSpPr>
        <p:sp>
          <p:nvSpPr>
            <p:cNvPr id="12" name="TextBox 11"/>
            <p:cNvSpPr txBox="1"/>
            <p:nvPr userDrawn="1"/>
          </p:nvSpPr>
          <p:spPr>
            <a:xfrm>
              <a:off x="1774113" y="104757"/>
              <a:ext cx="6084936" cy="554152"/>
            </a:xfrm>
            <a:prstGeom prst="rect">
              <a:avLst/>
            </a:prstGeom>
            <a:noFill/>
          </p:spPr>
          <p:txBody>
            <a:bodyPr wrap="none">
              <a:spAutoFit/>
            </a:bodyPr>
            <a:lstStyle/>
            <a:p>
              <a:pPr>
                <a:defRPr/>
              </a:pPr>
              <a:r>
                <a:rPr lang="en-GB" sz="3000" b="1" cap="small">
                  <a:solidFill>
                    <a:srgbClr val="FFFFFF"/>
                  </a:solidFill>
                  <a:latin typeface="Corbel" pitchFamily="34" charset="0"/>
                </a:rPr>
                <a:t>Computer Organization and Design</a:t>
              </a:r>
              <a:endParaRPr lang="en-US" sz="3000" b="1" cap="small">
                <a:solidFill>
                  <a:srgbClr val="FFFFFF"/>
                </a:solidFill>
                <a:latin typeface="Corbel" pitchFamily="34" charset="0"/>
              </a:endParaRPr>
            </a:p>
          </p:txBody>
        </p:sp>
        <p:sp>
          <p:nvSpPr>
            <p:cNvPr id="13" name="TextBox 12"/>
            <p:cNvSpPr txBox="1">
              <a:spLocks noChangeArrowheads="1"/>
            </p:cNvSpPr>
            <p:nvPr userDrawn="1"/>
          </p:nvSpPr>
          <p:spPr bwMode="auto">
            <a:xfrm>
              <a:off x="2844096" y="573166"/>
              <a:ext cx="3957669" cy="400132"/>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Arial"/>
                </a:defRPr>
              </a:lvl1pPr>
              <a:lvl2pPr marL="742950" indent="-285750">
                <a:defRPr sz="1600">
                  <a:solidFill>
                    <a:schemeClr val="tx1"/>
                  </a:solidFill>
                  <a:latin typeface="Arial"/>
                </a:defRPr>
              </a:lvl2pPr>
              <a:lvl3pPr marL="1143000" indent="-228600">
                <a:defRPr sz="1600">
                  <a:solidFill>
                    <a:schemeClr val="tx1"/>
                  </a:solidFill>
                  <a:latin typeface="Arial"/>
                </a:defRPr>
              </a:lvl3pPr>
              <a:lvl4pPr marL="1600200" indent="-228600">
                <a:defRPr sz="1600">
                  <a:solidFill>
                    <a:schemeClr val="tx1"/>
                  </a:solidFill>
                  <a:latin typeface="Arial"/>
                </a:defRPr>
              </a:lvl4pPr>
              <a:lvl5pPr marL="2057400" indent="-228600">
                <a:defRPr sz="1600">
                  <a:solidFill>
                    <a:schemeClr val="tx1"/>
                  </a:solidFill>
                  <a:latin typeface="Arial"/>
                </a:defRPr>
              </a:lvl5pPr>
              <a:lvl6pPr marL="2514600" indent="-228600" algn="ctr" eaLnBrk="0" fontAlgn="base" hangingPunct="0">
                <a:spcBef>
                  <a:spcPct val="0"/>
                </a:spcBef>
                <a:spcAft>
                  <a:spcPct val="0"/>
                </a:spcAft>
                <a:defRPr sz="1600">
                  <a:solidFill>
                    <a:schemeClr val="tx1"/>
                  </a:solidFill>
                  <a:latin typeface="Arial"/>
                </a:defRPr>
              </a:lvl6pPr>
              <a:lvl7pPr marL="2971800" indent="-228600" algn="ctr" eaLnBrk="0" fontAlgn="base" hangingPunct="0">
                <a:spcBef>
                  <a:spcPct val="0"/>
                </a:spcBef>
                <a:spcAft>
                  <a:spcPct val="0"/>
                </a:spcAft>
                <a:defRPr sz="1600">
                  <a:solidFill>
                    <a:schemeClr val="tx1"/>
                  </a:solidFill>
                  <a:latin typeface="Arial"/>
                </a:defRPr>
              </a:lvl7pPr>
              <a:lvl8pPr marL="3429000" indent="-228600" algn="ctr" eaLnBrk="0" fontAlgn="base" hangingPunct="0">
                <a:spcBef>
                  <a:spcPct val="0"/>
                </a:spcBef>
                <a:spcAft>
                  <a:spcPct val="0"/>
                </a:spcAft>
                <a:defRPr sz="1600">
                  <a:solidFill>
                    <a:schemeClr val="tx1"/>
                  </a:solidFill>
                  <a:latin typeface="Arial"/>
                </a:defRPr>
              </a:lvl8pPr>
              <a:lvl9pPr marL="3886200" indent="-228600" algn="ctr" eaLnBrk="0" fontAlgn="base" hangingPunct="0">
                <a:spcBef>
                  <a:spcPct val="0"/>
                </a:spcBef>
                <a:spcAft>
                  <a:spcPct val="0"/>
                </a:spcAft>
                <a:defRPr sz="1600">
                  <a:solidFill>
                    <a:schemeClr val="tx1"/>
                  </a:solidFill>
                  <a:latin typeface="Arial"/>
                </a:defRPr>
              </a:lvl9pPr>
            </a:lstStyle>
            <a:p>
              <a:pPr>
                <a:defRPr/>
              </a:pPr>
              <a:r>
                <a:rPr lang="en-GB" sz="2000" smtClean="0">
                  <a:solidFill>
                    <a:srgbClr val="FFFFFF"/>
                  </a:solidFill>
                </a:rPr>
                <a:t>The Hardware/Software Interface</a:t>
              </a:r>
              <a:endParaRPr lang="en-US" sz="2000" smtClean="0">
                <a:solidFill>
                  <a:srgbClr val="FFFFFF"/>
                </a:solidFill>
              </a:endParaRPr>
            </a:p>
          </p:txBody>
        </p:sp>
      </p:grpSp>
      <p:grpSp>
        <p:nvGrpSpPr>
          <p:cNvPr id="14" name="Group 16"/>
          <p:cNvGrpSpPr/>
          <p:nvPr userDrawn="1"/>
        </p:nvGrpSpPr>
        <p:grpSpPr>
          <a:xfrm>
            <a:off x="8004175" y="93663"/>
            <a:ext cx="935038" cy="935037"/>
            <a:chOff x="7956376" y="116632"/>
            <a:chExt cx="936104" cy="936104"/>
          </a:xfrm>
        </p:grpSpPr>
        <p:sp>
          <p:nvSpPr>
            <p:cNvPr id="15" name="32-Point Star 14"/>
            <p:cNvSpPr>
              <a:spLocks noChangeArrowheads="1"/>
            </p:cNvSpPr>
            <p:nvPr userDrawn="1"/>
          </p:nvSpPr>
          <p:spPr bwMode="auto">
            <a:xfrm>
              <a:off x="7956376" y="116632"/>
              <a:ext cx="936104" cy="936104"/>
            </a:xfrm>
            <a:prstGeom prst="star32">
              <a:avLst>
                <a:gd name="adj" fmla="val 37500"/>
              </a:avLst>
            </a:prstGeom>
            <a:solidFill>
              <a:srgbClr val="C00000"/>
            </a:solidFill>
            <a:ln w="9525" algn="ctr">
              <a:solidFill>
                <a:schemeClr val="tx1"/>
              </a:solidFill>
              <a:round/>
            </a:ln>
          </p:spPr>
          <p:txBody>
            <a:bodyPr/>
            <a:lstStyle/>
            <a:p>
              <a:pPr algn="l">
                <a:defRPr/>
              </a:pPr>
              <a:endParaRPr lang="en-US" sz="1800">
                <a:solidFill>
                  <a:srgbClr val="000000"/>
                </a:solidFill>
              </a:endParaRPr>
            </a:p>
          </p:txBody>
        </p:sp>
        <p:sp>
          <p:nvSpPr>
            <p:cNvPr id="16" name="TextBox 15"/>
            <p:cNvSpPr txBox="1">
              <a:spLocks noChangeArrowheads="1"/>
            </p:cNvSpPr>
            <p:nvPr userDrawn="1"/>
          </p:nvSpPr>
          <p:spPr bwMode="auto">
            <a:xfrm>
              <a:off x="8112128" y="262849"/>
              <a:ext cx="642081" cy="707243"/>
            </a:xfrm>
            <a:prstGeom prst="rect">
              <a:avLst/>
            </a:prstGeom>
            <a:noFill/>
            <a:ln>
              <a:noFill/>
            </a:ln>
            <a:extLst>
              <a:ext uri="{909E8E84-426E-40DD-AFC4-6F175D3DCCD1}"/>
              <a:ext uri="{91240B29-F687-4F45-9708-019B960494DF}"/>
            </a:extLst>
          </p:spPr>
          <p:txBody>
            <a:bodyPr>
              <a:spAutoFit/>
            </a:bodyPr>
            <a:lstStyle>
              <a:lvl1pPr>
                <a:defRPr sz="1600">
                  <a:solidFill>
                    <a:schemeClr val="tx1"/>
                  </a:solidFill>
                  <a:latin typeface="Arial"/>
                </a:defRPr>
              </a:lvl1pPr>
              <a:lvl2pPr marL="742950" indent="-285750">
                <a:defRPr sz="1600">
                  <a:solidFill>
                    <a:schemeClr val="tx1"/>
                  </a:solidFill>
                  <a:latin typeface="Arial"/>
                </a:defRPr>
              </a:lvl2pPr>
              <a:lvl3pPr marL="1143000" indent="-228600">
                <a:defRPr sz="1600">
                  <a:solidFill>
                    <a:schemeClr val="tx1"/>
                  </a:solidFill>
                  <a:latin typeface="Arial"/>
                </a:defRPr>
              </a:lvl3pPr>
              <a:lvl4pPr marL="1600200" indent="-228600">
                <a:defRPr sz="1600">
                  <a:solidFill>
                    <a:schemeClr val="tx1"/>
                  </a:solidFill>
                  <a:latin typeface="Arial"/>
                </a:defRPr>
              </a:lvl4pPr>
              <a:lvl5pPr marL="2057400" indent="-228600">
                <a:defRPr sz="1600">
                  <a:solidFill>
                    <a:schemeClr val="tx1"/>
                  </a:solidFill>
                  <a:latin typeface="Arial"/>
                </a:defRPr>
              </a:lvl5pPr>
              <a:lvl6pPr marL="2514600" indent="-228600" algn="ctr" eaLnBrk="0" fontAlgn="base" hangingPunct="0">
                <a:spcBef>
                  <a:spcPct val="0"/>
                </a:spcBef>
                <a:spcAft>
                  <a:spcPct val="0"/>
                </a:spcAft>
                <a:defRPr sz="1600">
                  <a:solidFill>
                    <a:schemeClr val="tx1"/>
                  </a:solidFill>
                  <a:latin typeface="Arial"/>
                </a:defRPr>
              </a:lvl6pPr>
              <a:lvl7pPr marL="2971800" indent="-228600" algn="ctr" eaLnBrk="0" fontAlgn="base" hangingPunct="0">
                <a:spcBef>
                  <a:spcPct val="0"/>
                </a:spcBef>
                <a:spcAft>
                  <a:spcPct val="0"/>
                </a:spcAft>
                <a:defRPr sz="1600">
                  <a:solidFill>
                    <a:schemeClr val="tx1"/>
                  </a:solidFill>
                  <a:latin typeface="Arial"/>
                </a:defRPr>
              </a:lvl7pPr>
              <a:lvl8pPr marL="3429000" indent="-228600" algn="ctr" eaLnBrk="0" fontAlgn="base" hangingPunct="0">
                <a:spcBef>
                  <a:spcPct val="0"/>
                </a:spcBef>
                <a:spcAft>
                  <a:spcPct val="0"/>
                </a:spcAft>
                <a:defRPr sz="1600">
                  <a:solidFill>
                    <a:schemeClr val="tx1"/>
                  </a:solidFill>
                  <a:latin typeface="Arial"/>
                </a:defRPr>
              </a:lvl8pPr>
              <a:lvl9pPr marL="3886200" indent="-228600" algn="ctr" eaLnBrk="0" fontAlgn="base" hangingPunct="0">
                <a:spcBef>
                  <a:spcPct val="0"/>
                </a:spcBef>
                <a:spcAft>
                  <a:spcPct val="0"/>
                </a:spcAft>
                <a:defRPr sz="1600">
                  <a:solidFill>
                    <a:schemeClr val="tx1"/>
                  </a:solidFill>
                  <a:latin typeface="Arial"/>
                </a:defRPr>
              </a:lvl9pPr>
            </a:lstStyle>
            <a:p>
              <a:pPr>
                <a:defRPr/>
              </a:pPr>
              <a:r>
                <a:rPr lang="en-GB" sz="2000" smtClean="0">
                  <a:solidFill>
                    <a:srgbClr val="FFFFFF"/>
                  </a:solidFill>
                  <a:latin typeface="Arial Black" pitchFamily="34" charset="0"/>
                </a:rPr>
                <a:t>5</a:t>
              </a:r>
              <a:r>
                <a:rPr lang="en-GB" sz="2000" baseline="30000" smtClean="0">
                  <a:solidFill>
                    <a:srgbClr val="FFFFFF"/>
                  </a:solidFill>
                  <a:latin typeface="Arial Black" pitchFamily="34" charset="0"/>
                </a:rPr>
                <a:t>th</a:t>
              </a:r>
              <a:endParaRPr lang="en-GB" sz="2000" smtClean="0">
                <a:solidFill>
                  <a:srgbClr val="FFFFFF"/>
                </a:solidFill>
                <a:latin typeface="Arial Black" pitchFamily="34" charset="0"/>
              </a:endParaRPr>
            </a:p>
            <a:p>
              <a:pPr>
                <a:defRPr/>
              </a:pPr>
              <a:endParaRPr lang="en-US" sz="2000" smtClean="0">
                <a:solidFill>
                  <a:srgbClr val="FFFFFF"/>
                </a:solidFill>
                <a:latin typeface="Arial Black" pitchFamily="34" charset="0"/>
              </a:endParaRPr>
            </a:p>
          </p:txBody>
        </p:sp>
        <p:sp>
          <p:nvSpPr>
            <p:cNvPr id="17" name="TextBox 16"/>
            <p:cNvSpPr txBox="1">
              <a:spLocks noChangeArrowheads="1"/>
            </p:cNvSpPr>
            <p:nvPr userDrawn="1"/>
          </p:nvSpPr>
          <p:spPr bwMode="auto">
            <a:xfrm>
              <a:off x="8064449" y="517139"/>
              <a:ext cx="732672" cy="308326"/>
            </a:xfrm>
            <a:prstGeom prst="rect">
              <a:avLst/>
            </a:prstGeom>
            <a:noFill/>
            <a:ln>
              <a:noFill/>
            </a:ln>
            <a:extLst>
              <a:ext uri="{909E8E84-426E-40DD-AFC4-6F175D3DCCD1}"/>
              <a:ext uri="{91240B29-F687-4F45-9708-019B960494DF}"/>
            </a:extLst>
          </p:spPr>
          <p:txBody>
            <a:bodyPr>
              <a:spAutoFit/>
            </a:bodyPr>
            <a:lstStyle>
              <a:lvl1pPr>
                <a:defRPr sz="1600">
                  <a:solidFill>
                    <a:schemeClr val="tx1"/>
                  </a:solidFill>
                  <a:latin typeface="Arial"/>
                </a:defRPr>
              </a:lvl1pPr>
              <a:lvl2pPr marL="742950" indent="-285750">
                <a:defRPr sz="1600">
                  <a:solidFill>
                    <a:schemeClr val="tx1"/>
                  </a:solidFill>
                  <a:latin typeface="Arial"/>
                </a:defRPr>
              </a:lvl2pPr>
              <a:lvl3pPr marL="1143000" indent="-228600">
                <a:defRPr sz="1600">
                  <a:solidFill>
                    <a:schemeClr val="tx1"/>
                  </a:solidFill>
                  <a:latin typeface="Arial"/>
                </a:defRPr>
              </a:lvl3pPr>
              <a:lvl4pPr marL="1600200" indent="-228600">
                <a:defRPr sz="1600">
                  <a:solidFill>
                    <a:schemeClr val="tx1"/>
                  </a:solidFill>
                  <a:latin typeface="Arial"/>
                </a:defRPr>
              </a:lvl4pPr>
              <a:lvl5pPr marL="2057400" indent="-228600">
                <a:defRPr sz="1600">
                  <a:solidFill>
                    <a:schemeClr val="tx1"/>
                  </a:solidFill>
                  <a:latin typeface="Arial"/>
                </a:defRPr>
              </a:lvl5pPr>
              <a:lvl6pPr marL="2514600" indent="-228600" algn="ctr" eaLnBrk="0" fontAlgn="base" hangingPunct="0">
                <a:spcBef>
                  <a:spcPct val="0"/>
                </a:spcBef>
                <a:spcAft>
                  <a:spcPct val="0"/>
                </a:spcAft>
                <a:defRPr sz="1600">
                  <a:solidFill>
                    <a:schemeClr val="tx1"/>
                  </a:solidFill>
                  <a:latin typeface="Arial"/>
                </a:defRPr>
              </a:lvl6pPr>
              <a:lvl7pPr marL="2971800" indent="-228600" algn="ctr" eaLnBrk="0" fontAlgn="base" hangingPunct="0">
                <a:spcBef>
                  <a:spcPct val="0"/>
                </a:spcBef>
                <a:spcAft>
                  <a:spcPct val="0"/>
                </a:spcAft>
                <a:defRPr sz="1600">
                  <a:solidFill>
                    <a:schemeClr val="tx1"/>
                  </a:solidFill>
                  <a:latin typeface="Arial"/>
                </a:defRPr>
              </a:lvl7pPr>
              <a:lvl8pPr marL="3429000" indent="-228600" algn="ctr" eaLnBrk="0" fontAlgn="base" hangingPunct="0">
                <a:spcBef>
                  <a:spcPct val="0"/>
                </a:spcBef>
                <a:spcAft>
                  <a:spcPct val="0"/>
                </a:spcAft>
                <a:defRPr sz="1600">
                  <a:solidFill>
                    <a:schemeClr val="tx1"/>
                  </a:solidFill>
                  <a:latin typeface="Arial"/>
                </a:defRPr>
              </a:lvl8pPr>
              <a:lvl9pPr marL="3886200" indent="-228600" algn="ctr" eaLnBrk="0" fontAlgn="base" hangingPunct="0">
                <a:spcBef>
                  <a:spcPct val="0"/>
                </a:spcBef>
                <a:spcAft>
                  <a:spcPct val="0"/>
                </a:spcAft>
                <a:defRPr sz="1600">
                  <a:solidFill>
                    <a:schemeClr val="tx1"/>
                  </a:solidFill>
                  <a:latin typeface="Arial"/>
                </a:defRPr>
              </a:lvl9pPr>
            </a:lstStyle>
            <a:p>
              <a:pPr>
                <a:defRPr/>
              </a:pPr>
              <a:r>
                <a:rPr lang="en-GB" sz="1400" smtClean="0">
                  <a:solidFill>
                    <a:srgbClr val="FFFFFF"/>
                  </a:solidFill>
                </a:rPr>
                <a:t>Edition</a:t>
              </a:r>
              <a:endParaRPr lang="en-US" sz="1400" smtClean="0">
                <a:solidFill>
                  <a:srgbClr val="FFFFFF"/>
                </a:solidFill>
              </a:endParaRPr>
            </a:p>
          </p:txBody>
        </p:sp>
      </p:grpSp>
      <p:sp>
        <p:nvSpPr>
          <p:cNvPr id="41996" name="Rectangle 12"/>
          <p:cNvSpPr>
            <a:spLocks noGrp="1" noChangeArrowheads="1"/>
          </p:cNvSpPr>
          <p:nvPr>
            <p:ph type="ctrTitle"/>
          </p:nvPr>
        </p:nvSpPr>
        <p:spPr>
          <a:xfrm>
            <a:off x="2409825" y="1844675"/>
            <a:ext cx="5832475" cy="762000"/>
          </a:xfrm>
        </p:spPr>
        <p:txBody>
          <a:bodyPr anchor="t"/>
          <a:lstStyle>
            <a:lvl1pPr>
              <a:defRPr>
                <a:latin typeface="Arial Black" pitchFamily="34" charset="0"/>
              </a:defRPr>
            </a:lvl1pPr>
          </a:lstStyle>
          <a:p>
            <a:r>
              <a:rPr lang="en-AU"/>
              <a:t>Chapter …</a:t>
            </a:r>
          </a:p>
        </p:txBody>
      </p:sp>
      <p:sp>
        <p:nvSpPr>
          <p:cNvPr id="41997" name="Rectangle 13"/>
          <p:cNvSpPr>
            <a:spLocks noGrp="1" noChangeArrowheads="1"/>
          </p:cNvSpPr>
          <p:nvPr>
            <p:ph type="subTitle" idx="1"/>
          </p:nvPr>
        </p:nvSpPr>
        <p:spPr>
          <a:xfrm>
            <a:off x="2409825" y="2924175"/>
            <a:ext cx="5832475" cy="579438"/>
          </a:xfrm>
        </p:spPr>
        <p:txBody>
          <a:bodyPr>
            <a:spAutoFit/>
          </a:bodyPr>
          <a:lstStyle>
            <a:lvl1pPr marL="0" indent="0">
              <a:buFont typeface="Wingdings" pitchFamily="2" charset="2"/>
              <a:buNone/>
              <a:defRPr>
                <a:latin typeface="Arial Black" pitchFamily="34" charset="0"/>
              </a:defRPr>
            </a:lvl1pPr>
          </a:lstStyle>
          <a:p>
            <a:r>
              <a:rPr lang="en-AU"/>
              <a:t>Subtitle</a:t>
            </a:r>
          </a:p>
        </p:txBody>
      </p:sp>
    </p:spTree>
  </p:cSld>
  <p:clrMapOvr>
    <a:masterClrMapping/>
  </p:clrMapOvr>
  <p:transition/>
  <p:timing/>
</p:sldLayout>
</file>

<file path=ppt/slideLayouts/slideLayout15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B8E2C643-1CB4-42E8-8552-1BD9454ECBE1}" type="slidenum">
              <a:rPr lang="en-AU"/>
              <a:pPr>
                <a:defRPr/>
              </a:pPr>
              <a:t>‹#›</a:t>
            </a:fld>
            <a:endParaRPr lang="en-AU"/>
          </a:p>
        </p:txBody>
      </p:sp>
    </p:spTree>
  </p:cSld>
  <p:clrMapOvr>
    <a:masterClrMapping/>
  </p:clrMapOvr>
  <p:transition/>
  <p:timing/>
</p:sldLayout>
</file>

<file path=ppt/slideLayouts/slideLayout15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7E83D0AE-6301-4A55-A7C0-F5401783DB00}" type="slidenum">
              <a:rPr lang="en-AU"/>
              <a:pPr>
                <a:defRPr/>
              </a:pPr>
              <a:t>‹#›</a:t>
            </a:fld>
            <a:endParaRPr lang="en-AU"/>
          </a:p>
        </p:txBody>
      </p:sp>
    </p:spTree>
  </p:cSld>
  <p:clrMapOvr>
    <a:masterClrMapping/>
  </p:clrMapOvr>
  <p:transition/>
  <p:timing/>
</p:sldLayout>
</file>

<file path=ppt/slideLayouts/slideLayout15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9"/>
          <p:cNvSpPr>
            <a:spLocks noGrp="1" noChangeArrowheads="1"/>
          </p:cNvSpPr>
          <p:nvPr>
            <p:ph type="ftr" sz="quarter" idx="10"/>
          </p:nvPr>
        </p:nvSpPr>
        <p:spPr/>
        <p:txBody>
          <a:bodyPr/>
          <a:lstStyle>
            <a:lvl1pPr>
              <a:defRPr/>
            </a:lvl1pPr>
          </a:lstStyle>
          <a:p>
            <a:pPr>
              <a:defRPr/>
            </a:pPr>
            <a:r>
              <a:rPr lang="en-AU"/>
              <a:t>Chapter 4 — The Processor — </a:t>
            </a:r>
            <a:fld id="{B87773D4-E561-404C-82BA-ABA469D80233}" type="slidenum">
              <a:rPr lang="en-AU"/>
              <a:pPr>
                <a:defRPr/>
              </a:pPr>
              <a:t>‹#›</a:t>
            </a:fld>
            <a:endParaRPr lang="en-AU"/>
          </a:p>
        </p:txBody>
      </p:sp>
    </p:spTree>
  </p:cSld>
  <p:clrMapOvr>
    <a:masterClrMapping/>
  </p:clrMapOvr>
  <p:transition/>
  <p:timing/>
</p:sldLayout>
</file>

<file path=ppt/slideLayouts/slideLayout15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9"/>
          <p:cNvSpPr>
            <a:spLocks noGrp="1" noChangeArrowheads="1"/>
          </p:cNvSpPr>
          <p:nvPr>
            <p:ph type="ftr" sz="quarter" idx="10"/>
          </p:nvPr>
        </p:nvSpPr>
        <p:spPr/>
        <p:txBody>
          <a:bodyPr/>
          <a:lstStyle>
            <a:lvl1pPr>
              <a:defRPr/>
            </a:lvl1pPr>
          </a:lstStyle>
          <a:p>
            <a:pPr>
              <a:defRPr/>
            </a:pPr>
            <a:r>
              <a:rPr lang="en-AU"/>
              <a:t>Chapter 4 — The Processor — </a:t>
            </a:r>
            <a:fld id="{27901F7E-0650-48D4-81A2-A33C774CB186}" type="slidenum">
              <a:rPr lang="en-AU"/>
              <a:pPr>
                <a:defRPr/>
              </a:pPr>
              <a:t>‹#›</a:t>
            </a:fld>
            <a:endParaRPr lang="en-AU"/>
          </a:p>
        </p:txBody>
      </p:sp>
    </p:spTree>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16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9"/>
          <p:cNvSpPr>
            <a:spLocks noGrp="1" noChangeArrowheads="1"/>
          </p:cNvSpPr>
          <p:nvPr>
            <p:ph type="ftr" sz="quarter" idx="10"/>
          </p:nvPr>
        </p:nvSpPr>
        <p:spPr/>
        <p:txBody>
          <a:bodyPr/>
          <a:lstStyle>
            <a:lvl1pPr>
              <a:defRPr/>
            </a:lvl1pPr>
          </a:lstStyle>
          <a:p>
            <a:pPr>
              <a:defRPr/>
            </a:pPr>
            <a:r>
              <a:rPr lang="en-AU"/>
              <a:t>Chapter 4 — The Processor — </a:t>
            </a:r>
            <a:fld id="{CC13FDBD-4B3D-4FD2-BCA0-D72F7211F9F5}" type="slidenum">
              <a:rPr lang="en-AU"/>
              <a:pPr>
                <a:defRPr/>
              </a:pPr>
              <a:t>‹#›</a:t>
            </a:fld>
            <a:endParaRPr lang="en-AU"/>
          </a:p>
        </p:txBody>
      </p:sp>
    </p:spTree>
  </p:cSld>
  <p:clrMapOvr>
    <a:masterClrMapping/>
  </p:clrMapOvr>
  <p:transition/>
  <p:timing/>
</p:sldLayout>
</file>

<file path=ppt/slideLayouts/slideLayout16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blank" preserve="1">
  <p:cSld name="Blank">
    <p:spTree>
      <p:nvGrpSpPr>
        <p:cNvPr id="1" name=""/>
        <p:cNvGrpSpPr/>
        <p:nvPr/>
      </p:nvGrpSpPr>
      <p:grpSpPr>
        <a:xfrm>
          <a:off x="0" y="0"/>
          <a:ext cx="0" cy="0"/>
        </a:xfrm>
      </p:grpSpPr>
      <p:sp>
        <p:nvSpPr>
          <p:cNvPr id="2" name="Rectangle 19"/>
          <p:cNvSpPr>
            <a:spLocks noGrp="1" noChangeArrowheads="1"/>
          </p:cNvSpPr>
          <p:nvPr>
            <p:ph type="ftr" sz="quarter" idx="10"/>
          </p:nvPr>
        </p:nvSpPr>
        <p:spPr/>
        <p:txBody>
          <a:bodyPr/>
          <a:lstStyle>
            <a:lvl1pPr>
              <a:defRPr/>
            </a:lvl1pPr>
          </a:lstStyle>
          <a:p>
            <a:pPr>
              <a:defRPr/>
            </a:pPr>
            <a:r>
              <a:rPr lang="en-AU"/>
              <a:t>Chapter 4 — The Processor — </a:t>
            </a:r>
            <a:fld id="{8AD2D0E0-08BE-4F83-8B48-0E4DF4FE50A3}" type="slidenum">
              <a:rPr lang="en-AU"/>
              <a:pPr>
                <a:defRPr/>
              </a:pPr>
              <a:t>‹#›</a:t>
            </a:fld>
            <a:endParaRPr lang="en-AU"/>
          </a:p>
        </p:txBody>
      </p:sp>
    </p:spTree>
  </p:cSld>
  <p:clrMapOvr>
    <a:masterClrMapping/>
  </p:clrMapOvr>
  <p:transition/>
  <p:timing/>
</p:sldLayout>
</file>

<file path=ppt/slideLayouts/slideLayout16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9"/>
          <p:cNvSpPr>
            <a:spLocks noGrp="1" noChangeArrowheads="1"/>
          </p:cNvSpPr>
          <p:nvPr>
            <p:ph type="ftr" sz="quarter" idx="10"/>
          </p:nvPr>
        </p:nvSpPr>
        <p:spPr/>
        <p:txBody>
          <a:bodyPr/>
          <a:lstStyle>
            <a:lvl1pPr>
              <a:defRPr/>
            </a:lvl1pPr>
          </a:lstStyle>
          <a:p>
            <a:pPr>
              <a:defRPr/>
            </a:pPr>
            <a:r>
              <a:rPr lang="en-AU"/>
              <a:t>Chapter 4 — The Processor — </a:t>
            </a:r>
            <a:fld id="{1FEB3DCE-74C7-4FD4-AA85-EDF3C7939315}" type="slidenum">
              <a:rPr lang="en-AU"/>
              <a:pPr>
                <a:defRPr/>
              </a:pPr>
              <a:t>‹#›</a:t>
            </a:fld>
            <a:endParaRPr lang="en-AU"/>
          </a:p>
        </p:txBody>
      </p:sp>
    </p:spTree>
  </p:cSld>
  <p:clrMapOvr>
    <a:masterClrMapping/>
  </p:clrMapOvr>
  <p:transition/>
  <p:timing/>
</p:sldLayout>
</file>

<file path=ppt/slideLayouts/slideLayout16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9"/>
          <p:cNvSpPr>
            <a:spLocks noGrp="1" noChangeArrowheads="1"/>
          </p:cNvSpPr>
          <p:nvPr>
            <p:ph type="ftr" sz="quarter" idx="10"/>
          </p:nvPr>
        </p:nvSpPr>
        <p:spPr/>
        <p:txBody>
          <a:bodyPr/>
          <a:lstStyle>
            <a:lvl1pPr>
              <a:defRPr/>
            </a:lvl1pPr>
          </a:lstStyle>
          <a:p>
            <a:pPr>
              <a:defRPr/>
            </a:pPr>
            <a:r>
              <a:rPr lang="en-AU"/>
              <a:t>Chapter 4 — The Processor — </a:t>
            </a:r>
            <a:fld id="{DB3D3C7D-F513-4BB2-B97E-90B7A773AD3D}" type="slidenum">
              <a:rPr lang="en-AU"/>
              <a:pPr>
                <a:defRPr/>
              </a:pPr>
              <a:t>‹#›</a:t>
            </a:fld>
            <a:endParaRPr lang="en-AU"/>
          </a:p>
        </p:txBody>
      </p:sp>
    </p:spTree>
  </p:cSld>
  <p:clrMapOvr>
    <a:masterClrMapping/>
  </p:clrMapOvr>
  <p:transition/>
  <p:timing/>
</p:sldLayout>
</file>

<file path=ppt/slideLayouts/slideLayout16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DDD7F8B4-D31A-4512-A941-1A637B5CB584}" type="slidenum">
              <a:rPr lang="en-AU"/>
              <a:pPr>
                <a:defRPr/>
              </a:pPr>
              <a:t>‹#›</a:t>
            </a:fld>
            <a:endParaRPr lang="en-AU"/>
          </a:p>
        </p:txBody>
      </p:sp>
    </p:spTree>
  </p:cSld>
  <p:clrMapOvr>
    <a:masterClrMapping/>
  </p:clrMapOvr>
  <p:transition/>
  <p:timing/>
</p:sldLayout>
</file>

<file path=ppt/slideLayouts/slideLayout16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888163" y="146050"/>
            <a:ext cx="2066925" cy="60912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4213" y="146050"/>
            <a:ext cx="6051550" cy="60912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68DC0E2A-776E-4E8F-84F1-5514D8EA3D0C}" type="slidenum">
              <a:rPr lang="en-AU"/>
              <a:pPr>
                <a:defRPr/>
              </a:pPr>
              <a:t>‹#›</a:t>
            </a:fld>
            <a:endParaRPr lang="en-AU"/>
          </a:p>
        </p:txBody>
      </p:sp>
    </p:spTree>
  </p:cSld>
  <p:clrMapOvr>
    <a:masterClrMapping/>
  </p:clrMapOvr>
  <p:transition/>
  <p:timing/>
</p:sldLayout>
</file>

<file path=ppt/slideLayouts/slideLayout16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title" preserve="1">
  <p:cSld name="Title Slide">
    <p:spTree>
      <p:nvGrpSpPr>
        <p:cNvPr id="1" name=""/>
        <p:cNvGrpSpPr/>
        <p:nvPr/>
      </p:nvGrpSpPr>
      <p:grpSpPr>
        <a:xfrm>
          <a:off x="0" y="0"/>
          <a:ext cx="0" cy="0"/>
        </a:xfrm>
      </p:grpSpPr>
      <p:sp>
        <p:nvSpPr>
          <p:cNvPr id="4" name="Rectangle 47"/>
          <p:cNvSpPr>
            <a:spLocks noChangeArrowheads="1"/>
          </p:cNvSpPr>
          <p:nvPr/>
        </p:nvSpPr>
        <p:spPr bwMode="auto">
          <a:xfrm>
            <a:off x="1619250" y="1125538"/>
            <a:ext cx="28575" cy="5732462"/>
          </a:xfrm>
          <a:prstGeom prst="rect">
            <a:avLst/>
          </a:prstGeom>
          <a:solidFill>
            <a:schemeClr val="tx2"/>
          </a:solidFill>
          <a:ln w="9525">
            <a:noFill/>
            <a:miter lim="800000"/>
          </a:ln>
        </p:spPr>
        <p:txBody>
          <a:bodyPr wrap="none" anchor="ctr"/>
          <a:lstStyle/>
          <a:p>
            <a:pPr>
              <a:defRPr/>
            </a:pPr>
            <a:endParaRPr lang="en-US">
              <a:solidFill>
                <a:srgbClr val="000000"/>
              </a:solidFill>
            </a:endParaRPr>
          </a:p>
        </p:txBody>
      </p:sp>
      <p:sp>
        <p:nvSpPr>
          <p:cNvPr id="5" name="Rectangle 36"/>
          <p:cNvSpPr>
            <a:spLocks noChangeArrowheads="1"/>
          </p:cNvSpPr>
          <p:nvPr/>
        </p:nvSpPr>
        <p:spPr bwMode="auto">
          <a:xfrm>
            <a:off x="1981200" y="1987550"/>
            <a:ext cx="36513" cy="3816350"/>
          </a:xfrm>
          <a:prstGeom prst="rect">
            <a:avLst/>
          </a:prstGeom>
          <a:gradFill rotWithShape="1">
            <a:gsLst>
              <a:gs pos="0">
                <a:schemeClr val="tx2"/>
              </a:gs>
              <a:gs pos="100000">
                <a:srgbClr val="FFFFFF"/>
              </a:gs>
            </a:gsLst>
            <a:lin ang="5400000" scaled="1"/>
          </a:gradFill>
          <a:ln w="9525">
            <a:noFill/>
            <a:miter lim="800000"/>
          </a:ln>
        </p:spPr>
        <p:txBody>
          <a:bodyPr wrap="none" anchor="ctr"/>
          <a:lstStyle/>
          <a:p>
            <a:pPr>
              <a:defRPr/>
            </a:pPr>
            <a:endParaRPr lang="en-US">
              <a:solidFill>
                <a:srgbClr val="000000"/>
              </a:solidFill>
            </a:endParaRPr>
          </a:p>
        </p:txBody>
      </p:sp>
      <p:sp>
        <p:nvSpPr>
          <p:cNvPr id="6" name="Rectangle 37"/>
          <p:cNvSpPr>
            <a:spLocks noChangeArrowheads="1"/>
          </p:cNvSpPr>
          <p:nvPr/>
        </p:nvSpPr>
        <p:spPr bwMode="auto">
          <a:xfrm>
            <a:off x="1763713" y="2708275"/>
            <a:ext cx="7380287" cy="73025"/>
          </a:xfrm>
          <a:prstGeom prst="rect">
            <a:avLst/>
          </a:prstGeom>
          <a:gradFill rotWithShape="1">
            <a:gsLst>
              <a:gs pos="0">
                <a:schemeClr val="tx2"/>
              </a:gs>
              <a:gs pos="100000">
                <a:srgbClr val="FFFFFF"/>
              </a:gs>
            </a:gsLst>
            <a:lin ang="0" scaled="1"/>
          </a:gradFill>
          <a:ln w="9525">
            <a:noFill/>
            <a:miter lim="800000"/>
          </a:ln>
        </p:spPr>
        <p:txBody>
          <a:bodyPr wrap="none" anchor="ctr"/>
          <a:lstStyle/>
          <a:p>
            <a:pPr>
              <a:defRPr/>
            </a:pPr>
            <a:endParaRPr lang="en-US">
              <a:solidFill>
                <a:srgbClr val="000000"/>
              </a:solidFill>
            </a:endParaRPr>
          </a:p>
        </p:txBody>
      </p:sp>
      <p:sp>
        <p:nvSpPr>
          <p:cNvPr id="7" name="Rectangle 38"/>
          <p:cNvSpPr>
            <a:spLocks noChangeArrowheads="1"/>
          </p:cNvSpPr>
          <p:nvPr/>
        </p:nvSpPr>
        <p:spPr bwMode="auto">
          <a:xfrm>
            <a:off x="0" y="0"/>
            <a:ext cx="9144000" cy="1125538"/>
          </a:xfrm>
          <a:prstGeom prst="rect">
            <a:avLst/>
          </a:prstGeom>
          <a:solidFill>
            <a:schemeClr val="bg1">
              <a:lumMod val="50000"/>
            </a:schemeClr>
          </a:solidFill>
          <a:ln w="9525">
            <a:noFill/>
            <a:miter lim="800000"/>
          </a:ln>
          <a:effectLst/>
        </p:spPr>
        <p:txBody>
          <a:bodyPr wrap="none" anchor="ctr"/>
          <a:lstStyle/>
          <a:p>
            <a:pPr>
              <a:defRPr/>
            </a:pPr>
            <a:endParaRPr lang="en-US">
              <a:solidFill>
                <a:srgbClr val="000000"/>
              </a:solidFill>
            </a:endParaRPr>
          </a:p>
        </p:txBody>
      </p:sp>
      <p:sp>
        <p:nvSpPr>
          <p:cNvPr id="8" name="Rectangle 46"/>
          <p:cNvSpPr>
            <a:spLocks noChangeArrowheads="1"/>
          </p:cNvSpPr>
          <p:nvPr/>
        </p:nvSpPr>
        <p:spPr bwMode="auto">
          <a:xfrm>
            <a:off x="0" y="1125538"/>
            <a:ext cx="9144000" cy="17462"/>
          </a:xfrm>
          <a:prstGeom prst="rect">
            <a:avLst/>
          </a:prstGeom>
          <a:solidFill>
            <a:srgbClr val="FF0000"/>
          </a:solidFill>
          <a:ln w="9525">
            <a:noFill/>
            <a:miter lim="800000"/>
          </a:ln>
        </p:spPr>
        <p:txBody>
          <a:bodyPr wrap="none" anchor="ctr"/>
          <a:lstStyle/>
          <a:p>
            <a:pPr>
              <a:defRPr/>
            </a:pPr>
            <a:endParaRPr lang="en-US">
              <a:solidFill>
                <a:srgbClr val="000000"/>
              </a:solidFill>
            </a:endParaRPr>
          </a:p>
        </p:txBody>
      </p:sp>
      <p:sp>
        <p:nvSpPr>
          <p:cNvPr id="9" name="Rectangle 48"/>
          <p:cNvSpPr>
            <a:spLocks noChangeArrowheads="1"/>
          </p:cNvSpPr>
          <p:nvPr/>
        </p:nvSpPr>
        <p:spPr bwMode="auto">
          <a:xfrm>
            <a:off x="1619250" y="549275"/>
            <a:ext cx="28575" cy="576263"/>
          </a:xfrm>
          <a:prstGeom prst="rect">
            <a:avLst/>
          </a:prstGeom>
          <a:solidFill>
            <a:schemeClr val="bg1"/>
          </a:solidFill>
          <a:ln w="9525">
            <a:noFill/>
            <a:miter lim="800000"/>
          </a:ln>
        </p:spPr>
        <p:txBody>
          <a:bodyPr wrap="none" anchor="ctr"/>
          <a:lstStyle/>
          <a:p>
            <a:pPr>
              <a:defRPr/>
            </a:pPr>
            <a:endParaRPr lang="en-US">
              <a:solidFill>
                <a:srgbClr val="000000"/>
              </a:solidFill>
            </a:endParaRPr>
          </a:p>
        </p:txBody>
      </p:sp>
      <p:pic>
        <p:nvPicPr>
          <p:cNvPr id="10" name="Picture 14" descr="MK Logo (2).png"/>
          <p:cNvPicPr>
            <a:picLocks noChangeAspect="1"/>
          </p:cNvPicPr>
          <p:nvPr userDrawn="1"/>
        </p:nvPicPr>
        <p:blipFill>
          <a:blip r:embed="rId1"/>
          <a:stretch>
            <a:fillRect/>
          </a:stretch>
        </p:blipFill>
        <p:spPr bwMode="auto">
          <a:xfrm>
            <a:off x="250825" y="261938"/>
            <a:ext cx="1155700" cy="647700"/>
          </a:xfrm>
          <a:prstGeom prst="rect">
            <a:avLst/>
          </a:prstGeom>
          <a:noFill/>
          <a:ln w="9525">
            <a:noFill/>
            <a:miter lim="800000"/>
          </a:ln>
        </p:spPr>
      </p:pic>
      <p:grpSp>
        <p:nvGrpSpPr>
          <p:cNvPr id="11" name="Group 13"/>
          <p:cNvGrpSpPr/>
          <p:nvPr userDrawn="1"/>
        </p:nvGrpSpPr>
        <p:grpSpPr>
          <a:xfrm>
            <a:off x="1774825" y="104775"/>
            <a:ext cx="6084888" cy="868363"/>
            <a:chOff x="1774113" y="104757"/>
            <a:chExt cx="6084936" cy="868541"/>
          </a:xfrm>
        </p:grpSpPr>
        <p:sp>
          <p:nvSpPr>
            <p:cNvPr id="12" name="TextBox 11"/>
            <p:cNvSpPr txBox="1"/>
            <p:nvPr userDrawn="1"/>
          </p:nvSpPr>
          <p:spPr>
            <a:xfrm>
              <a:off x="1774113" y="104757"/>
              <a:ext cx="6084936" cy="554152"/>
            </a:xfrm>
            <a:prstGeom prst="rect">
              <a:avLst/>
            </a:prstGeom>
            <a:noFill/>
          </p:spPr>
          <p:txBody>
            <a:bodyPr wrap="none">
              <a:spAutoFit/>
            </a:bodyPr>
            <a:lstStyle/>
            <a:p>
              <a:pPr>
                <a:defRPr/>
              </a:pPr>
              <a:r>
                <a:rPr lang="en-GB" sz="3000" b="1" cap="small">
                  <a:solidFill>
                    <a:srgbClr val="FFFFFF"/>
                  </a:solidFill>
                  <a:latin typeface="Corbel" pitchFamily="34" charset="0"/>
                </a:rPr>
                <a:t>Computer Organization and Design</a:t>
              </a:r>
              <a:endParaRPr lang="en-US" sz="3000" b="1" cap="small">
                <a:solidFill>
                  <a:srgbClr val="FFFFFF"/>
                </a:solidFill>
                <a:latin typeface="Corbel" pitchFamily="34" charset="0"/>
              </a:endParaRPr>
            </a:p>
          </p:txBody>
        </p:sp>
        <p:sp>
          <p:nvSpPr>
            <p:cNvPr id="13" name="TextBox 12"/>
            <p:cNvSpPr txBox="1">
              <a:spLocks noChangeArrowheads="1"/>
            </p:cNvSpPr>
            <p:nvPr userDrawn="1"/>
          </p:nvSpPr>
          <p:spPr bwMode="auto">
            <a:xfrm>
              <a:off x="2844096" y="573166"/>
              <a:ext cx="3957669" cy="400132"/>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Arial"/>
                </a:defRPr>
              </a:lvl1pPr>
              <a:lvl2pPr marL="742950" indent="-285750">
                <a:defRPr sz="1600">
                  <a:solidFill>
                    <a:schemeClr val="tx1"/>
                  </a:solidFill>
                  <a:latin typeface="Arial"/>
                </a:defRPr>
              </a:lvl2pPr>
              <a:lvl3pPr marL="1143000" indent="-228600">
                <a:defRPr sz="1600">
                  <a:solidFill>
                    <a:schemeClr val="tx1"/>
                  </a:solidFill>
                  <a:latin typeface="Arial"/>
                </a:defRPr>
              </a:lvl3pPr>
              <a:lvl4pPr marL="1600200" indent="-228600">
                <a:defRPr sz="1600">
                  <a:solidFill>
                    <a:schemeClr val="tx1"/>
                  </a:solidFill>
                  <a:latin typeface="Arial"/>
                </a:defRPr>
              </a:lvl4pPr>
              <a:lvl5pPr marL="2057400" indent="-228600">
                <a:defRPr sz="1600">
                  <a:solidFill>
                    <a:schemeClr val="tx1"/>
                  </a:solidFill>
                  <a:latin typeface="Arial"/>
                </a:defRPr>
              </a:lvl5pPr>
              <a:lvl6pPr marL="2514600" indent="-228600" algn="ctr" eaLnBrk="0" fontAlgn="base" hangingPunct="0">
                <a:spcBef>
                  <a:spcPct val="0"/>
                </a:spcBef>
                <a:spcAft>
                  <a:spcPct val="0"/>
                </a:spcAft>
                <a:defRPr sz="1600">
                  <a:solidFill>
                    <a:schemeClr val="tx1"/>
                  </a:solidFill>
                  <a:latin typeface="Arial"/>
                </a:defRPr>
              </a:lvl6pPr>
              <a:lvl7pPr marL="2971800" indent="-228600" algn="ctr" eaLnBrk="0" fontAlgn="base" hangingPunct="0">
                <a:spcBef>
                  <a:spcPct val="0"/>
                </a:spcBef>
                <a:spcAft>
                  <a:spcPct val="0"/>
                </a:spcAft>
                <a:defRPr sz="1600">
                  <a:solidFill>
                    <a:schemeClr val="tx1"/>
                  </a:solidFill>
                  <a:latin typeface="Arial"/>
                </a:defRPr>
              </a:lvl7pPr>
              <a:lvl8pPr marL="3429000" indent="-228600" algn="ctr" eaLnBrk="0" fontAlgn="base" hangingPunct="0">
                <a:spcBef>
                  <a:spcPct val="0"/>
                </a:spcBef>
                <a:spcAft>
                  <a:spcPct val="0"/>
                </a:spcAft>
                <a:defRPr sz="1600">
                  <a:solidFill>
                    <a:schemeClr val="tx1"/>
                  </a:solidFill>
                  <a:latin typeface="Arial"/>
                </a:defRPr>
              </a:lvl8pPr>
              <a:lvl9pPr marL="3886200" indent="-228600" algn="ctr" eaLnBrk="0" fontAlgn="base" hangingPunct="0">
                <a:spcBef>
                  <a:spcPct val="0"/>
                </a:spcBef>
                <a:spcAft>
                  <a:spcPct val="0"/>
                </a:spcAft>
                <a:defRPr sz="1600">
                  <a:solidFill>
                    <a:schemeClr val="tx1"/>
                  </a:solidFill>
                  <a:latin typeface="Arial"/>
                </a:defRPr>
              </a:lvl9pPr>
            </a:lstStyle>
            <a:p>
              <a:pPr>
                <a:defRPr/>
              </a:pPr>
              <a:r>
                <a:rPr lang="en-GB" sz="2000" smtClean="0">
                  <a:solidFill>
                    <a:srgbClr val="FFFFFF"/>
                  </a:solidFill>
                </a:rPr>
                <a:t>The Hardware/Software Interface</a:t>
              </a:r>
              <a:endParaRPr lang="en-US" sz="2000" smtClean="0">
                <a:solidFill>
                  <a:srgbClr val="FFFFFF"/>
                </a:solidFill>
              </a:endParaRPr>
            </a:p>
          </p:txBody>
        </p:sp>
      </p:grpSp>
      <p:grpSp>
        <p:nvGrpSpPr>
          <p:cNvPr id="14" name="Group 16"/>
          <p:cNvGrpSpPr/>
          <p:nvPr userDrawn="1"/>
        </p:nvGrpSpPr>
        <p:grpSpPr>
          <a:xfrm>
            <a:off x="8004175" y="93663"/>
            <a:ext cx="935038" cy="935037"/>
            <a:chOff x="7956376" y="116632"/>
            <a:chExt cx="936104" cy="936104"/>
          </a:xfrm>
        </p:grpSpPr>
        <p:sp>
          <p:nvSpPr>
            <p:cNvPr id="15" name="32-Point Star 14"/>
            <p:cNvSpPr>
              <a:spLocks noChangeArrowheads="1"/>
            </p:cNvSpPr>
            <p:nvPr userDrawn="1"/>
          </p:nvSpPr>
          <p:spPr bwMode="auto">
            <a:xfrm>
              <a:off x="7956376" y="116632"/>
              <a:ext cx="936104" cy="936104"/>
            </a:xfrm>
            <a:prstGeom prst="star32">
              <a:avLst>
                <a:gd name="adj" fmla="val 37500"/>
              </a:avLst>
            </a:prstGeom>
            <a:solidFill>
              <a:srgbClr val="C00000"/>
            </a:solidFill>
            <a:ln w="9525" algn="ctr">
              <a:solidFill>
                <a:schemeClr val="tx1"/>
              </a:solidFill>
              <a:round/>
            </a:ln>
          </p:spPr>
          <p:txBody>
            <a:bodyPr/>
            <a:lstStyle/>
            <a:p>
              <a:pPr algn="l">
                <a:defRPr/>
              </a:pPr>
              <a:endParaRPr lang="en-US" sz="1800">
                <a:solidFill>
                  <a:srgbClr val="000000"/>
                </a:solidFill>
              </a:endParaRPr>
            </a:p>
          </p:txBody>
        </p:sp>
        <p:sp>
          <p:nvSpPr>
            <p:cNvPr id="16" name="TextBox 15"/>
            <p:cNvSpPr txBox="1">
              <a:spLocks noChangeArrowheads="1"/>
            </p:cNvSpPr>
            <p:nvPr userDrawn="1"/>
          </p:nvSpPr>
          <p:spPr bwMode="auto">
            <a:xfrm>
              <a:off x="8112128" y="262849"/>
              <a:ext cx="642081" cy="707243"/>
            </a:xfrm>
            <a:prstGeom prst="rect">
              <a:avLst/>
            </a:prstGeom>
            <a:noFill/>
            <a:ln>
              <a:noFill/>
            </a:ln>
            <a:extLst>
              <a:ext uri="{909E8E84-426E-40DD-AFC4-6F175D3DCCD1}"/>
              <a:ext uri="{91240B29-F687-4F45-9708-019B960494DF}"/>
            </a:extLst>
          </p:spPr>
          <p:txBody>
            <a:bodyPr>
              <a:spAutoFit/>
            </a:bodyPr>
            <a:lstStyle>
              <a:lvl1pPr>
                <a:defRPr sz="1600">
                  <a:solidFill>
                    <a:schemeClr val="tx1"/>
                  </a:solidFill>
                  <a:latin typeface="Arial"/>
                </a:defRPr>
              </a:lvl1pPr>
              <a:lvl2pPr marL="742950" indent="-285750">
                <a:defRPr sz="1600">
                  <a:solidFill>
                    <a:schemeClr val="tx1"/>
                  </a:solidFill>
                  <a:latin typeface="Arial"/>
                </a:defRPr>
              </a:lvl2pPr>
              <a:lvl3pPr marL="1143000" indent="-228600">
                <a:defRPr sz="1600">
                  <a:solidFill>
                    <a:schemeClr val="tx1"/>
                  </a:solidFill>
                  <a:latin typeface="Arial"/>
                </a:defRPr>
              </a:lvl3pPr>
              <a:lvl4pPr marL="1600200" indent="-228600">
                <a:defRPr sz="1600">
                  <a:solidFill>
                    <a:schemeClr val="tx1"/>
                  </a:solidFill>
                  <a:latin typeface="Arial"/>
                </a:defRPr>
              </a:lvl4pPr>
              <a:lvl5pPr marL="2057400" indent="-228600">
                <a:defRPr sz="1600">
                  <a:solidFill>
                    <a:schemeClr val="tx1"/>
                  </a:solidFill>
                  <a:latin typeface="Arial"/>
                </a:defRPr>
              </a:lvl5pPr>
              <a:lvl6pPr marL="2514600" indent="-228600" algn="ctr" eaLnBrk="0" fontAlgn="base" hangingPunct="0">
                <a:spcBef>
                  <a:spcPct val="0"/>
                </a:spcBef>
                <a:spcAft>
                  <a:spcPct val="0"/>
                </a:spcAft>
                <a:defRPr sz="1600">
                  <a:solidFill>
                    <a:schemeClr val="tx1"/>
                  </a:solidFill>
                  <a:latin typeface="Arial"/>
                </a:defRPr>
              </a:lvl6pPr>
              <a:lvl7pPr marL="2971800" indent="-228600" algn="ctr" eaLnBrk="0" fontAlgn="base" hangingPunct="0">
                <a:spcBef>
                  <a:spcPct val="0"/>
                </a:spcBef>
                <a:spcAft>
                  <a:spcPct val="0"/>
                </a:spcAft>
                <a:defRPr sz="1600">
                  <a:solidFill>
                    <a:schemeClr val="tx1"/>
                  </a:solidFill>
                  <a:latin typeface="Arial"/>
                </a:defRPr>
              </a:lvl7pPr>
              <a:lvl8pPr marL="3429000" indent="-228600" algn="ctr" eaLnBrk="0" fontAlgn="base" hangingPunct="0">
                <a:spcBef>
                  <a:spcPct val="0"/>
                </a:spcBef>
                <a:spcAft>
                  <a:spcPct val="0"/>
                </a:spcAft>
                <a:defRPr sz="1600">
                  <a:solidFill>
                    <a:schemeClr val="tx1"/>
                  </a:solidFill>
                  <a:latin typeface="Arial"/>
                </a:defRPr>
              </a:lvl8pPr>
              <a:lvl9pPr marL="3886200" indent="-228600" algn="ctr" eaLnBrk="0" fontAlgn="base" hangingPunct="0">
                <a:spcBef>
                  <a:spcPct val="0"/>
                </a:spcBef>
                <a:spcAft>
                  <a:spcPct val="0"/>
                </a:spcAft>
                <a:defRPr sz="1600">
                  <a:solidFill>
                    <a:schemeClr val="tx1"/>
                  </a:solidFill>
                  <a:latin typeface="Arial"/>
                </a:defRPr>
              </a:lvl9pPr>
            </a:lstStyle>
            <a:p>
              <a:pPr>
                <a:defRPr/>
              </a:pPr>
              <a:r>
                <a:rPr lang="en-GB" sz="2000" smtClean="0">
                  <a:solidFill>
                    <a:srgbClr val="FFFFFF"/>
                  </a:solidFill>
                  <a:latin typeface="Arial Black" pitchFamily="34" charset="0"/>
                </a:rPr>
                <a:t>5</a:t>
              </a:r>
              <a:r>
                <a:rPr lang="en-GB" sz="2000" baseline="30000" smtClean="0">
                  <a:solidFill>
                    <a:srgbClr val="FFFFFF"/>
                  </a:solidFill>
                  <a:latin typeface="Arial Black" pitchFamily="34" charset="0"/>
                </a:rPr>
                <a:t>th</a:t>
              </a:r>
              <a:endParaRPr lang="en-GB" sz="2000" smtClean="0">
                <a:solidFill>
                  <a:srgbClr val="FFFFFF"/>
                </a:solidFill>
                <a:latin typeface="Arial Black" pitchFamily="34" charset="0"/>
              </a:endParaRPr>
            </a:p>
            <a:p>
              <a:pPr>
                <a:defRPr/>
              </a:pPr>
              <a:endParaRPr lang="en-US" sz="2000" smtClean="0">
                <a:solidFill>
                  <a:srgbClr val="FFFFFF"/>
                </a:solidFill>
                <a:latin typeface="Arial Black" pitchFamily="34" charset="0"/>
              </a:endParaRPr>
            </a:p>
          </p:txBody>
        </p:sp>
        <p:sp>
          <p:nvSpPr>
            <p:cNvPr id="17" name="TextBox 16"/>
            <p:cNvSpPr txBox="1">
              <a:spLocks noChangeArrowheads="1"/>
            </p:cNvSpPr>
            <p:nvPr userDrawn="1"/>
          </p:nvSpPr>
          <p:spPr bwMode="auto">
            <a:xfrm>
              <a:off x="8064449" y="517139"/>
              <a:ext cx="732672" cy="308326"/>
            </a:xfrm>
            <a:prstGeom prst="rect">
              <a:avLst/>
            </a:prstGeom>
            <a:noFill/>
            <a:ln>
              <a:noFill/>
            </a:ln>
            <a:extLst>
              <a:ext uri="{909E8E84-426E-40DD-AFC4-6F175D3DCCD1}"/>
              <a:ext uri="{91240B29-F687-4F45-9708-019B960494DF}"/>
            </a:extLst>
          </p:spPr>
          <p:txBody>
            <a:bodyPr>
              <a:spAutoFit/>
            </a:bodyPr>
            <a:lstStyle>
              <a:lvl1pPr>
                <a:defRPr sz="1600">
                  <a:solidFill>
                    <a:schemeClr val="tx1"/>
                  </a:solidFill>
                  <a:latin typeface="Arial"/>
                </a:defRPr>
              </a:lvl1pPr>
              <a:lvl2pPr marL="742950" indent="-285750">
                <a:defRPr sz="1600">
                  <a:solidFill>
                    <a:schemeClr val="tx1"/>
                  </a:solidFill>
                  <a:latin typeface="Arial"/>
                </a:defRPr>
              </a:lvl2pPr>
              <a:lvl3pPr marL="1143000" indent="-228600">
                <a:defRPr sz="1600">
                  <a:solidFill>
                    <a:schemeClr val="tx1"/>
                  </a:solidFill>
                  <a:latin typeface="Arial"/>
                </a:defRPr>
              </a:lvl3pPr>
              <a:lvl4pPr marL="1600200" indent="-228600">
                <a:defRPr sz="1600">
                  <a:solidFill>
                    <a:schemeClr val="tx1"/>
                  </a:solidFill>
                  <a:latin typeface="Arial"/>
                </a:defRPr>
              </a:lvl4pPr>
              <a:lvl5pPr marL="2057400" indent="-228600">
                <a:defRPr sz="1600">
                  <a:solidFill>
                    <a:schemeClr val="tx1"/>
                  </a:solidFill>
                  <a:latin typeface="Arial"/>
                </a:defRPr>
              </a:lvl5pPr>
              <a:lvl6pPr marL="2514600" indent="-228600" algn="ctr" eaLnBrk="0" fontAlgn="base" hangingPunct="0">
                <a:spcBef>
                  <a:spcPct val="0"/>
                </a:spcBef>
                <a:spcAft>
                  <a:spcPct val="0"/>
                </a:spcAft>
                <a:defRPr sz="1600">
                  <a:solidFill>
                    <a:schemeClr val="tx1"/>
                  </a:solidFill>
                  <a:latin typeface="Arial"/>
                </a:defRPr>
              </a:lvl6pPr>
              <a:lvl7pPr marL="2971800" indent="-228600" algn="ctr" eaLnBrk="0" fontAlgn="base" hangingPunct="0">
                <a:spcBef>
                  <a:spcPct val="0"/>
                </a:spcBef>
                <a:spcAft>
                  <a:spcPct val="0"/>
                </a:spcAft>
                <a:defRPr sz="1600">
                  <a:solidFill>
                    <a:schemeClr val="tx1"/>
                  </a:solidFill>
                  <a:latin typeface="Arial"/>
                </a:defRPr>
              </a:lvl7pPr>
              <a:lvl8pPr marL="3429000" indent="-228600" algn="ctr" eaLnBrk="0" fontAlgn="base" hangingPunct="0">
                <a:spcBef>
                  <a:spcPct val="0"/>
                </a:spcBef>
                <a:spcAft>
                  <a:spcPct val="0"/>
                </a:spcAft>
                <a:defRPr sz="1600">
                  <a:solidFill>
                    <a:schemeClr val="tx1"/>
                  </a:solidFill>
                  <a:latin typeface="Arial"/>
                </a:defRPr>
              </a:lvl8pPr>
              <a:lvl9pPr marL="3886200" indent="-228600" algn="ctr" eaLnBrk="0" fontAlgn="base" hangingPunct="0">
                <a:spcBef>
                  <a:spcPct val="0"/>
                </a:spcBef>
                <a:spcAft>
                  <a:spcPct val="0"/>
                </a:spcAft>
                <a:defRPr sz="1600">
                  <a:solidFill>
                    <a:schemeClr val="tx1"/>
                  </a:solidFill>
                  <a:latin typeface="Arial"/>
                </a:defRPr>
              </a:lvl9pPr>
            </a:lstStyle>
            <a:p>
              <a:pPr>
                <a:defRPr/>
              </a:pPr>
              <a:r>
                <a:rPr lang="en-GB" sz="1400" smtClean="0">
                  <a:solidFill>
                    <a:srgbClr val="FFFFFF"/>
                  </a:solidFill>
                </a:rPr>
                <a:t>Edition</a:t>
              </a:r>
              <a:endParaRPr lang="en-US" sz="1400" smtClean="0">
                <a:solidFill>
                  <a:srgbClr val="FFFFFF"/>
                </a:solidFill>
              </a:endParaRPr>
            </a:p>
          </p:txBody>
        </p:sp>
      </p:grpSp>
      <p:sp>
        <p:nvSpPr>
          <p:cNvPr id="41996" name="Rectangle 12"/>
          <p:cNvSpPr>
            <a:spLocks noGrp="1" noChangeArrowheads="1"/>
          </p:cNvSpPr>
          <p:nvPr>
            <p:ph type="ctrTitle"/>
          </p:nvPr>
        </p:nvSpPr>
        <p:spPr>
          <a:xfrm>
            <a:off x="2409825" y="1844675"/>
            <a:ext cx="5832475" cy="762000"/>
          </a:xfrm>
        </p:spPr>
        <p:txBody>
          <a:bodyPr anchor="t"/>
          <a:lstStyle>
            <a:lvl1pPr>
              <a:defRPr>
                <a:latin typeface="Arial Black" pitchFamily="34" charset="0"/>
              </a:defRPr>
            </a:lvl1pPr>
          </a:lstStyle>
          <a:p>
            <a:r>
              <a:rPr lang="en-AU"/>
              <a:t>Chapter …</a:t>
            </a:r>
          </a:p>
        </p:txBody>
      </p:sp>
      <p:sp>
        <p:nvSpPr>
          <p:cNvPr id="41997" name="Rectangle 13"/>
          <p:cNvSpPr>
            <a:spLocks noGrp="1" noChangeArrowheads="1"/>
          </p:cNvSpPr>
          <p:nvPr>
            <p:ph type="subTitle" idx="1"/>
          </p:nvPr>
        </p:nvSpPr>
        <p:spPr>
          <a:xfrm>
            <a:off x="2409825" y="2924175"/>
            <a:ext cx="5832475" cy="579438"/>
          </a:xfrm>
        </p:spPr>
        <p:txBody>
          <a:bodyPr>
            <a:spAutoFit/>
          </a:bodyPr>
          <a:lstStyle>
            <a:lvl1pPr marL="0" indent="0">
              <a:buFont typeface="Wingdings" pitchFamily="2" charset="2"/>
              <a:buNone/>
              <a:defRPr>
                <a:latin typeface="Arial Black" pitchFamily="34" charset="0"/>
              </a:defRPr>
            </a:lvl1pPr>
          </a:lstStyle>
          <a:p>
            <a:r>
              <a:rPr lang="en-AU"/>
              <a:t>Subtitle</a:t>
            </a:r>
          </a:p>
        </p:txBody>
      </p:sp>
    </p:spTree>
  </p:cSld>
  <p:clrMapOvr>
    <a:masterClrMapping/>
  </p:clrMapOvr>
  <p:transition/>
  <p:timing/>
</p:sldLayout>
</file>

<file path=ppt/slideLayouts/slideLayout16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4679AE61-E426-4817-9F20-DA189635E3FF}" type="slidenum">
              <a:rPr lang="en-AU"/>
              <a:pPr>
                <a:defRPr/>
              </a:pPr>
              <a:t>‹#›</a:t>
            </a:fld>
            <a:endParaRPr lang="en-AU"/>
          </a:p>
        </p:txBody>
      </p:sp>
    </p:spTree>
  </p:cSld>
  <p:clrMapOvr>
    <a:masterClrMapping/>
  </p:clrMapOvr>
  <p:transition/>
  <p:timing/>
</p:sldLayout>
</file>

<file path=ppt/slideLayouts/slideLayout16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97BE891E-D05D-4FD1-B521-4ECDC018D1A7}" type="slidenum">
              <a:rPr lang="en-AU"/>
              <a:pPr>
                <a:defRPr/>
              </a:pPr>
              <a:t>‹#›</a:t>
            </a:fld>
            <a:endParaRPr lang="en-AU"/>
          </a:p>
        </p:txBody>
      </p:sp>
    </p:spTree>
  </p:cSld>
  <p:clrMapOvr>
    <a:masterClrMapping/>
  </p:clrMapOvr>
  <p:transition/>
  <p:timing/>
</p:sldLayout>
</file>

<file path=ppt/slideLayouts/slideLayout16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9"/>
          <p:cNvSpPr>
            <a:spLocks noGrp="1" noChangeArrowheads="1"/>
          </p:cNvSpPr>
          <p:nvPr>
            <p:ph type="ftr" sz="quarter" idx="10"/>
          </p:nvPr>
        </p:nvSpPr>
        <p:spPr/>
        <p:txBody>
          <a:bodyPr/>
          <a:lstStyle>
            <a:lvl1pPr>
              <a:defRPr/>
            </a:lvl1pPr>
          </a:lstStyle>
          <a:p>
            <a:pPr>
              <a:defRPr/>
            </a:pPr>
            <a:r>
              <a:rPr lang="en-AU"/>
              <a:t>Chapter 4 — The Processor — </a:t>
            </a:r>
            <a:fld id="{59EDC42D-6A00-497F-8272-4BC71AA5C02F}" type="slidenum">
              <a:rPr lang="en-AU"/>
              <a:pPr>
                <a:defRPr/>
              </a:pPr>
              <a:t>‹#›</a:t>
            </a:fld>
            <a:endParaRPr lang="en-AU"/>
          </a:p>
        </p:txBody>
      </p:sp>
    </p:spTree>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Tree>
  </p:cSld>
  <p:clrMapOvr>
    <a:masterClrMapping/>
  </p:clrMapOvr>
  <p:transition/>
  <p:timing/>
</p:sldLayout>
</file>

<file path=ppt/slideLayouts/slideLayout17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9"/>
          <p:cNvSpPr>
            <a:spLocks noGrp="1" noChangeArrowheads="1"/>
          </p:cNvSpPr>
          <p:nvPr>
            <p:ph type="ftr" sz="quarter" idx="10"/>
          </p:nvPr>
        </p:nvSpPr>
        <p:spPr/>
        <p:txBody>
          <a:bodyPr/>
          <a:lstStyle>
            <a:lvl1pPr>
              <a:defRPr/>
            </a:lvl1pPr>
          </a:lstStyle>
          <a:p>
            <a:pPr>
              <a:defRPr/>
            </a:pPr>
            <a:r>
              <a:rPr lang="en-AU"/>
              <a:t>Chapter 4 — The Processor — </a:t>
            </a:r>
            <a:fld id="{1C4DE3EF-BE3B-4767-A261-B9D8EBC69348}" type="slidenum">
              <a:rPr lang="en-AU"/>
              <a:pPr>
                <a:defRPr/>
              </a:pPr>
              <a:t>‹#›</a:t>
            </a:fld>
            <a:endParaRPr lang="en-AU"/>
          </a:p>
        </p:txBody>
      </p:sp>
    </p:spTree>
  </p:cSld>
  <p:clrMapOvr>
    <a:masterClrMapping/>
  </p:clrMapOvr>
  <p:transition/>
  <p:timing/>
</p:sldLayout>
</file>

<file path=ppt/slideLayouts/slideLayout17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9"/>
          <p:cNvSpPr>
            <a:spLocks noGrp="1" noChangeArrowheads="1"/>
          </p:cNvSpPr>
          <p:nvPr>
            <p:ph type="ftr" sz="quarter" idx="10"/>
          </p:nvPr>
        </p:nvSpPr>
        <p:spPr/>
        <p:txBody>
          <a:bodyPr/>
          <a:lstStyle>
            <a:lvl1pPr>
              <a:defRPr/>
            </a:lvl1pPr>
          </a:lstStyle>
          <a:p>
            <a:pPr>
              <a:defRPr/>
            </a:pPr>
            <a:r>
              <a:rPr lang="en-AU"/>
              <a:t>Chapter 4 — The Processor — </a:t>
            </a:r>
            <a:fld id="{AACB3562-E911-46EE-8E44-37169F01CBCC}" type="slidenum">
              <a:rPr lang="en-AU"/>
              <a:pPr>
                <a:defRPr/>
              </a:pPr>
              <a:t>‹#›</a:t>
            </a:fld>
            <a:endParaRPr lang="en-AU"/>
          </a:p>
        </p:txBody>
      </p:sp>
    </p:spTree>
  </p:cSld>
  <p:clrMapOvr>
    <a:masterClrMapping/>
  </p:clrMapOvr>
  <p:transition/>
  <p:timing/>
</p:sldLayout>
</file>

<file path=ppt/slideLayouts/slideLayout17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blank" preserve="1">
  <p:cSld name="Blank">
    <p:spTree>
      <p:nvGrpSpPr>
        <p:cNvPr id="1" name=""/>
        <p:cNvGrpSpPr/>
        <p:nvPr/>
      </p:nvGrpSpPr>
      <p:grpSpPr>
        <a:xfrm>
          <a:off x="0" y="0"/>
          <a:ext cx="0" cy="0"/>
        </a:xfrm>
      </p:grpSpPr>
      <p:sp>
        <p:nvSpPr>
          <p:cNvPr id="2" name="Rectangle 19"/>
          <p:cNvSpPr>
            <a:spLocks noGrp="1" noChangeArrowheads="1"/>
          </p:cNvSpPr>
          <p:nvPr>
            <p:ph type="ftr" sz="quarter" idx="10"/>
          </p:nvPr>
        </p:nvSpPr>
        <p:spPr/>
        <p:txBody>
          <a:bodyPr/>
          <a:lstStyle>
            <a:lvl1pPr>
              <a:defRPr/>
            </a:lvl1pPr>
          </a:lstStyle>
          <a:p>
            <a:pPr>
              <a:defRPr/>
            </a:pPr>
            <a:r>
              <a:rPr lang="en-AU"/>
              <a:t>Chapter 4 — The Processor — </a:t>
            </a:r>
            <a:fld id="{04B31A9E-8736-4F72-86A5-1E809E594F21}" type="slidenum">
              <a:rPr lang="en-AU"/>
              <a:pPr>
                <a:defRPr/>
              </a:pPr>
              <a:t>‹#›</a:t>
            </a:fld>
            <a:endParaRPr lang="en-AU"/>
          </a:p>
        </p:txBody>
      </p:sp>
    </p:spTree>
  </p:cSld>
  <p:clrMapOvr>
    <a:masterClrMapping/>
  </p:clrMapOvr>
  <p:transition/>
  <p:timing/>
</p:sldLayout>
</file>

<file path=ppt/slideLayouts/slideLayout17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9"/>
          <p:cNvSpPr>
            <a:spLocks noGrp="1" noChangeArrowheads="1"/>
          </p:cNvSpPr>
          <p:nvPr>
            <p:ph type="ftr" sz="quarter" idx="10"/>
          </p:nvPr>
        </p:nvSpPr>
        <p:spPr/>
        <p:txBody>
          <a:bodyPr/>
          <a:lstStyle>
            <a:lvl1pPr>
              <a:defRPr/>
            </a:lvl1pPr>
          </a:lstStyle>
          <a:p>
            <a:pPr>
              <a:defRPr/>
            </a:pPr>
            <a:r>
              <a:rPr lang="en-AU"/>
              <a:t>Chapter 4 — The Processor — </a:t>
            </a:r>
            <a:fld id="{695B8C76-9E3F-4006-AE2E-D4813774F955}" type="slidenum">
              <a:rPr lang="en-AU"/>
              <a:pPr>
                <a:defRPr/>
              </a:pPr>
              <a:t>‹#›</a:t>
            </a:fld>
            <a:endParaRPr lang="en-AU"/>
          </a:p>
        </p:txBody>
      </p:sp>
    </p:spTree>
  </p:cSld>
  <p:clrMapOvr>
    <a:masterClrMapping/>
  </p:clrMapOvr>
  <p:transition/>
  <p:timing/>
</p:sldLayout>
</file>

<file path=ppt/slideLayouts/slideLayout17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9"/>
          <p:cNvSpPr>
            <a:spLocks noGrp="1" noChangeArrowheads="1"/>
          </p:cNvSpPr>
          <p:nvPr>
            <p:ph type="ftr" sz="quarter" idx="10"/>
          </p:nvPr>
        </p:nvSpPr>
        <p:spPr/>
        <p:txBody>
          <a:bodyPr/>
          <a:lstStyle>
            <a:lvl1pPr>
              <a:defRPr/>
            </a:lvl1pPr>
          </a:lstStyle>
          <a:p>
            <a:pPr>
              <a:defRPr/>
            </a:pPr>
            <a:r>
              <a:rPr lang="en-AU"/>
              <a:t>Chapter 4 — The Processor — </a:t>
            </a:r>
            <a:fld id="{273E4FDA-BA82-4DF9-AE54-340256E8244F}" type="slidenum">
              <a:rPr lang="en-AU"/>
              <a:pPr>
                <a:defRPr/>
              </a:pPr>
              <a:t>‹#›</a:t>
            </a:fld>
            <a:endParaRPr lang="en-AU"/>
          </a:p>
        </p:txBody>
      </p:sp>
    </p:spTree>
  </p:cSld>
  <p:clrMapOvr>
    <a:masterClrMapping/>
  </p:clrMapOvr>
  <p:transition/>
  <p:timing/>
</p:sldLayout>
</file>

<file path=ppt/slideLayouts/slideLayout17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65F3BD5E-15B7-403F-9A50-B37FE055BC05}" type="slidenum">
              <a:rPr lang="en-AU"/>
              <a:pPr>
                <a:defRPr/>
              </a:pPr>
              <a:t>‹#›</a:t>
            </a:fld>
            <a:endParaRPr lang="en-AU"/>
          </a:p>
        </p:txBody>
      </p:sp>
    </p:spTree>
  </p:cSld>
  <p:clrMapOvr>
    <a:masterClrMapping/>
  </p:clrMapOvr>
  <p:transition/>
  <p:timing/>
</p:sldLayout>
</file>

<file path=ppt/slideLayouts/slideLayout17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888163" y="146050"/>
            <a:ext cx="2066925" cy="60912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4213" y="146050"/>
            <a:ext cx="6051550" cy="60912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FA17D151-D19C-4965-BDE7-B1A728C8AC9A}" type="slidenum">
              <a:rPr lang="en-AU"/>
              <a:pPr>
                <a:defRPr/>
              </a:pPr>
              <a:t>‹#›</a:t>
            </a:fld>
            <a:endParaRPr lang="en-AU"/>
          </a:p>
        </p:txBody>
      </p:sp>
    </p:spTree>
  </p:cSld>
  <p:clrMapOvr>
    <a:masterClrMapping/>
  </p:clrMapOvr>
  <p:transition/>
  <p:timing/>
</p:sldLayout>
</file>

<file path=ppt/slideLayouts/slideLayout17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512" y="2130519"/>
            <a:ext cx="7772977" cy="1469371"/>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023" y="3885640"/>
            <a:ext cx="6401955" cy="1753721"/>
          </a:xfrm>
        </p:spPr>
        <p:txBody>
          <a:bodyPr/>
          <a:lstStyle>
            <a:lvl1pPr marL="0" indent="0" algn="ctr">
              <a:buNone/>
              <a:defRPr/>
            </a:lvl1pPr>
            <a:lvl2pPr marL="410291" indent="0" algn="ctr">
              <a:buNone/>
              <a:defRPr/>
            </a:lvl2pPr>
            <a:lvl3pPr marL="820583" indent="0" algn="ctr">
              <a:buNone/>
              <a:defRPr/>
            </a:lvl3pPr>
            <a:lvl4pPr marL="1230874" indent="0" algn="ctr">
              <a:buNone/>
              <a:defRPr/>
            </a:lvl4pPr>
            <a:lvl5pPr marL="1641165" indent="0" algn="ctr">
              <a:buNone/>
              <a:defRPr/>
            </a:lvl5pPr>
            <a:lvl6pPr marL="2051456" indent="0" algn="ctr">
              <a:buNone/>
              <a:defRPr/>
            </a:lvl6pPr>
            <a:lvl7pPr marL="2461748" indent="0" algn="ctr">
              <a:buNone/>
              <a:defRPr/>
            </a:lvl7pPr>
            <a:lvl8pPr marL="2872039" indent="0" algn="ctr">
              <a:buNone/>
              <a:defRPr/>
            </a:lvl8pPr>
            <a:lvl9pPr marL="3282330" indent="0" algn="ctr">
              <a:buNone/>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lvl1pPr algn="ctr">
              <a:defRPr>
                <a:latin typeface="Arial"/>
              </a:defRPr>
            </a:lvl1pPr>
          </a:lstStyle>
          <a:p>
            <a:pPr>
              <a:defRPr/>
            </a:pPr>
            <a:fld id="{7387B0EB-FF7D-4F34-9FBF-0FFCBDF43EFD}" type="datetime4">
              <a:rPr lang="en-US"/>
              <a:pPr>
                <a:defRPr/>
              </a:pPr>
              <a:t>October 15, 2019</a:t>
            </a:fld>
            <a:endParaRPr lang="en-US"/>
          </a:p>
        </p:txBody>
      </p:sp>
      <p:sp>
        <p:nvSpPr>
          <p:cNvPr id="5" name="Footer Placeholder 4"/>
          <p:cNvSpPr>
            <a:spLocks noGrp="1"/>
          </p:cNvSpPr>
          <p:nvPr>
            <p:ph type="ftr" sz="quarter" idx="11"/>
          </p:nvPr>
        </p:nvSpPr>
        <p:spPr/>
        <p:txBody>
          <a:bodyPr/>
          <a:lstStyle>
            <a:lvl1pPr>
              <a:defRPr>
                <a:latin typeface="Arial"/>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a:defRPr>
            </a:lvl1pPr>
          </a:lstStyle>
          <a:p>
            <a:pPr>
              <a:defRPr/>
            </a:pPr>
            <a:fld id="{F9C570DB-F04F-42BB-B989-6731A2069C1B}" type="slidenum">
              <a:rPr lang="en-US"/>
              <a:pPr>
                <a:defRPr/>
              </a:pPr>
              <a:t>‹#›</a:t>
            </a:fld>
            <a:endParaRPr lang="en-US"/>
          </a:p>
        </p:txBody>
      </p:sp>
    </p:spTree>
  </p:cSld>
  <p:clrMapOvr>
    <a:masterClrMapping/>
  </p:clrMapOvr>
  <p:transition/>
  <p:timing/>
</p:sldLayout>
</file>

<file path=ppt/slideLayouts/slideLayout17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lgn="ctr">
              <a:defRPr>
                <a:latin typeface="Arial"/>
              </a:defRPr>
            </a:lvl1pPr>
          </a:lstStyle>
          <a:p>
            <a:pPr>
              <a:defRPr/>
            </a:pPr>
            <a:fld id="{28A512A1-8574-4CA2-A646-2BAEB30CF5AB}" type="datetime4">
              <a:rPr lang="en-US"/>
              <a:pPr>
                <a:defRPr/>
              </a:pPr>
              <a:t>October 15, 2019</a:t>
            </a:fld>
            <a:endParaRPr lang="en-US"/>
          </a:p>
        </p:txBody>
      </p:sp>
      <p:sp>
        <p:nvSpPr>
          <p:cNvPr id="5" name="Footer Placeholder 4"/>
          <p:cNvSpPr>
            <a:spLocks noGrp="1"/>
          </p:cNvSpPr>
          <p:nvPr>
            <p:ph type="ftr" sz="quarter" idx="11"/>
          </p:nvPr>
        </p:nvSpPr>
        <p:spPr/>
        <p:txBody>
          <a:bodyPr/>
          <a:lstStyle>
            <a:lvl1pPr>
              <a:defRPr>
                <a:latin typeface="Arial"/>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a:defRPr>
            </a:lvl1pPr>
          </a:lstStyle>
          <a:p>
            <a:pPr>
              <a:defRPr/>
            </a:pPr>
            <a:fld id="{F197C71F-3A94-42A6-8D63-F4783663A6BF}" type="slidenum">
              <a:rPr lang="en-US"/>
              <a:pPr>
                <a:defRPr/>
              </a:pPr>
              <a:t>‹#›</a:t>
            </a:fld>
            <a:endParaRPr lang="en-US"/>
          </a:p>
        </p:txBody>
      </p:sp>
    </p:spTree>
  </p:cSld>
  <p:clrMapOvr>
    <a:masterClrMapping/>
  </p:clrMapOvr>
  <p:transition/>
  <p:timing/>
</p:sldLayout>
</file>

<file path=ppt/slideLayouts/slideLayout17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3035" y="4406713"/>
            <a:ext cx="7771534" cy="1362916"/>
          </a:xfrm>
        </p:spPr>
        <p:txBody>
          <a:bodyPr anchor="t"/>
          <a:lstStyle>
            <a:lvl1pPr algn="l">
              <a:defRPr sz="3600" b="1" cap="all"/>
            </a:lvl1pPr>
          </a:lstStyle>
          <a:p>
            <a:r>
              <a:rPr lang="en-US" smtClean="0"/>
              <a:t>Click to edit Master title style</a:t>
            </a:r>
            <a:endParaRPr lang="en-IN"/>
          </a:p>
        </p:txBody>
      </p:sp>
      <p:sp>
        <p:nvSpPr>
          <p:cNvPr id="3" name="Text Placeholder 2"/>
          <p:cNvSpPr>
            <a:spLocks noGrp="1"/>
          </p:cNvSpPr>
          <p:nvPr>
            <p:ph type="body" idx="1"/>
          </p:nvPr>
        </p:nvSpPr>
        <p:spPr>
          <a:xfrm>
            <a:off x="723035" y="2906526"/>
            <a:ext cx="7771534" cy="1500187"/>
          </a:xfrm>
        </p:spPr>
        <p:txBody>
          <a:bodyPr anchor="b"/>
          <a:lstStyle>
            <a:lvl1pPr marL="0" indent="0">
              <a:buNone/>
              <a:defRPr sz="1800"/>
            </a:lvl1pPr>
            <a:lvl2pPr marL="410291" indent="0">
              <a:buNone/>
              <a:defRPr sz="1600"/>
            </a:lvl2pPr>
            <a:lvl3pPr marL="820583" indent="0">
              <a:buNone/>
              <a:defRPr sz="1400"/>
            </a:lvl3pPr>
            <a:lvl4pPr marL="1230874" indent="0">
              <a:buNone/>
              <a:defRPr sz="1300"/>
            </a:lvl4pPr>
            <a:lvl5pPr marL="1641165" indent="0">
              <a:buNone/>
              <a:defRPr sz="1300"/>
            </a:lvl5pPr>
            <a:lvl6pPr marL="2051456" indent="0">
              <a:buNone/>
              <a:defRPr sz="1300"/>
            </a:lvl6pPr>
            <a:lvl7pPr marL="2461748" indent="0">
              <a:buNone/>
              <a:defRPr sz="1300"/>
            </a:lvl7pPr>
            <a:lvl8pPr marL="2872039" indent="0">
              <a:buNone/>
              <a:defRPr sz="1300"/>
            </a:lvl8pPr>
            <a:lvl9pPr marL="3282330" indent="0">
              <a:buNone/>
              <a:defRPr sz="13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lgn="ctr">
              <a:defRPr>
                <a:latin typeface="Arial"/>
              </a:defRPr>
            </a:lvl1pPr>
          </a:lstStyle>
          <a:p>
            <a:pPr>
              <a:defRPr/>
            </a:pPr>
            <a:fld id="{3C782D7B-EB06-4221-8B15-1C163712E598}" type="datetime4">
              <a:rPr lang="en-US"/>
              <a:pPr>
                <a:defRPr/>
              </a:pPr>
              <a:t>October 15, 2019</a:t>
            </a:fld>
            <a:endParaRPr lang="en-US"/>
          </a:p>
        </p:txBody>
      </p:sp>
      <p:sp>
        <p:nvSpPr>
          <p:cNvPr id="5" name="Footer Placeholder 4"/>
          <p:cNvSpPr>
            <a:spLocks noGrp="1"/>
          </p:cNvSpPr>
          <p:nvPr>
            <p:ph type="ftr" sz="quarter" idx="11"/>
          </p:nvPr>
        </p:nvSpPr>
        <p:spPr/>
        <p:txBody>
          <a:bodyPr/>
          <a:lstStyle>
            <a:lvl1pPr>
              <a:defRPr>
                <a:latin typeface="Arial"/>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a:defRPr>
            </a:lvl1pPr>
          </a:lstStyle>
          <a:p>
            <a:pPr>
              <a:defRPr/>
            </a:pPr>
            <a:fld id="{0F40AB3A-8B0B-453A-B2B3-34B0E72C577B}" type="slidenum">
              <a:rPr lang="en-US"/>
              <a:pPr>
                <a:defRPr/>
              </a:pPr>
              <a:t>‹#›</a:t>
            </a:fld>
            <a:endParaRPr lang="en-US"/>
          </a:p>
        </p:txBody>
      </p:sp>
    </p:spTree>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blank" preserve="1">
  <p:cSld name="Blank">
    <p:spTree>
      <p:nvGrpSpPr>
        <p:cNvPr id="1" name=""/>
        <p:cNvGrpSpPr/>
        <p:nvPr/>
      </p:nvGrpSpPr>
      <p:grpSpPr>
        <a:xfrm>
          <a:off x="0" y="0"/>
          <a:ext cx="0" cy="0"/>
        </a:xfrm>
      </p:grpSpPr>
    </p:spTree>
  </p:cSld>
  <p:clrMapOvr>
    <a:masterClrMapping/>
  </p:clrMapOvr>
  <p:transition/>
  <p:timing/>
</p:sldLayout>
</file>

<file path=ppt/slideLayouts/slideLayout18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84909" y="1008529"/>
            <a:ext cx="4030807" cy="5244353"/>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54262" y="1008529"/>
            <a:ext cx="4032250" cy="5244353"/>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lvl1pPr algn="ctr">
              <a:defRPr>
                <a:latin typeface="Arial"/>
              </a:defRPr>
            </a:lvl1pPr>
          </a:lstStyle>
          <a:p>
            <a:pPr>
              <a:defRPr/>
            </a:pPr>
            <a:fld id="{EB9B9114-C524-4E4D-A5AF-63CBA5FFAB14}" type="datetime4">
              <a:rPr lang="en-US"/>
              <a:pPr>
                <a:defRPr/>
              </a:pPr>
              <a:t>October 15, 2019</a:t>
            </a:fld>
            <a:endParaRPr lang="en-US"/>
          </a:p>
        </p:txBody>
      </p:sp>
      <p:sp>
        <p:nvSpPr>
          <p:cNvPr id="6" name="Footer Placeholder 5"/>
          <p:cNvSpPr>
            <a:spLocks noGrp="1"/>
          </p:cNvSpPr>
          <p:nvPr>
            <p:ph type="ftr" sz="quarter" idx="11"/>
          </p:nvPr>
        </p:nvSpPr>
        <p:spPr/>
        <p:txBody>
          <a:bodyPr/>
          <a:lstStyle>
            <a:lvl1pPr>
              <a:defRPr>
                <a:latin typeface="Arial"/>
              </a:defRPr>
            </a:lvl1pPr>
          </a:lstStyle>
          <a:p>
            <a:pPr>
              <a:defRPr/>
            </a:pPr>
            <a:endParaRPr lang="en-US"/>
          </a:p>
        </p:txBody>
      </p:sp>
      <p:sp>
        <p:nvSpPr>
          <p:cNvPr id="7" name="Slide Number Placeholder 6"/>
          <p:cNvSpPr>
            <a:spLocks noGrp="1"/>
          </p:cNvSpPr>
          <p:nvPr>
            <p:ph type="sldNum" sz="quarter" idx="12"/>
          </p:nvPr>
        </p:nvSpPr>
        <p:spPr/>
        <p:txBody>
          <a:bodyPr/>
          <a:lstStyle>
            <a:lvl1pPr>
              <a:defRPr>
                <a:latin typeface="Arial"/>
              </a:defRPr>
            </a:lvl1pPr>
          </a:lstStyle>
          <a:p>
            <a:pPr>
              <a:defRPr/>
            </a:pPr>
            <a:fld id="{5717E236-085F-46E8-8116-D39C7A7CA3EB}" type="slidenum">
              <a:rPr lang="en-US"/>
              <a:pPr>
                <a:defRPr/>
              </a:pPr>
              <a:t>‹#›</a:t>
            </a:fld>
            <a:endParaRPr lang="en-US"/>
          </a:p>
        </p:txBody>
      </p:sp>
    </p:spTree>
  </p:cSld>
  <p:clrMapOvr>
    <a:masterClrMapping/>
  </p:clrMapOvr>
  <p:transition/>
  <p:timing/>
</p:sldLayout>
</file>

<file path=ppt/slideLayouts/slideLayout18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489" y="274544"/>
            <a:ext cx="8229023"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489" y="1535206"/>
            <a:ext cx="4039465" cy="640136"/>
          </a:xfrm>
        </p:spPr>
        <p:txBody>
          <a:bodyPr anchor="b"/>
          <a:lstStyle>
            <a:lvl1pPr marL="0" indent="0">
              <a:buNone/>
              <a:defRPr sz="2200" b="1"/>
            </a:lvl1pPr>
            <a:lvl2pPr marL="410291" indent="0">
              <a:buNone/>
              <a:defRPr sz="1800" b="1"/>
            </a:lvl2pPr>
            <a:lvl3pPr marL="820583" indent="0">
              <a:buNone/>
              <a:defRPr sz="1600" b="1"/>
            </a:lvl3pPr>
            <a:lvl4pPr marL="1230874" indent="0">
              <a:buNone/>
              <a:defRPr sz="1400" b="1"/>
            </a:lvl4pPr>
            <a:lvl5pPr marL="1641165" indent="0">
              <a:buNone/>
              <a:defRPr sz="1400" b="1"/>
            </a:lvl5pPr>
            <a:lvl6pPr marL="2051456" indent="0">
              <a:buNone/>
              <a:defRPr sz="1400" b="1"/>
            </a:lvl6pPr>
            <a:lvl7pPr marL="2461748" indent="0">
              <a:buNone/>
              <a:defRPr sz="1400" b="1"/>
            </a:lvl7pPr>
            <a:lvl8pPr marL="2872039" indent="0">
              <a:buNone/>
              <a:defRPr sz="1400" b="1"/>
            </a:lvl8pPr>
            <a:lvl9pPr marL="3282330"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457489" y="2175343"/>
            <a:ext cx="4039465" cy="3951474"/>
          </a:xfr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603" y="1535206"/>
            <a:ext cx="4040909" cy="640136"/>
          </a:xfrm>
        </p:spPr>
        <p:txBody>
          <a:bodyPr anchor="b"/>
          <a:lstStyle>
            <a:lvl1pPr marL="0" indent="0">
              <a:buNone/>
              <a:defRPr sz="2200" b="1"/>
            </a:lvl1pPr>
            <a:lvl2pPr marL="410291" indent="0">
              <a:buNone/>
              <a:defRPr sz="1800" b="1"/>
            </a:lvl2pPr>
            <a:lvl3pPr marL="820583" indent="0">
              <a:buNone/>
              <a:defRPr sz="1600" b="1"/>
            </a:lvl3pPr>
            <a:lvl4pPr marL="1230874" indent="0">
              <a:buNone/>
              <a:defRPr sz="1400" b="1"/>
            </a:lvl4pPr>
            <a:lvl5pPr marL="1641165" indent="0">
              <a:buNone/>
              <a:defRPr sz="1400" b="1"/>
            </a:lvl5pPr>
            <a:lvl6pPr marL="2051456" indent="0">
              <a:buNone/>
              <a:defRPr sz="1400" b="1"/>
            </a:lvl6pPr>
            <a:lvl7pPr marL="2461748" indent="0">
              <a:buNone/>
              <a:defRPr sz="1400" b="1"/>
            </a:lvl7pPr>
            <a:lvl8pPr marL="2872039" indent="0">
              <a:buNone/>
              <a:defRPr sz="1400" b="1"/>
            </a:lvl8pPr>
            <a:lvl9pPr marL="3282330"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45603" y="2175343"/>
            <a:ext cx="4040909" cy="3951474"/>
          </a:xfr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lvl1pPr algn="ctr">
              <a:defRPr>
                <a:latin typeface="Arial"/>
              </a:defRPr>
            </a:lvl1pPr>
          </a:lstStyle>
          <a:p>
            <a:pPr>
              <a:defRPr/>
            </a:pPr>
            <a:fld id="{4BF1920C-D742-4D78-8DAE-EC0F16353818}" type="datetime4">
              <a:rPr lang="en-US"/>
              <a:pPr>
                <a:defRPr/>
              </a:pPr>
              <a:t>October 15, 2019</a:t>
            </a:fld>
            <a:endParaRPr lang="en-US"/>
          </a:p>
        </p:txBody>
      </p:sp>
      <p:sp>
        <p:nvSpPr>
          <p:cNvPr id="8" name="Footer Placeholder 7"/>
          <p:cNvSpPr>
            <a:spLocks noGrp="1"/>
          </p:cNvSpPr>
          <p:nvPr>
            <p:ph type="ftr" sz="quarter" idx="11"/>
          </p:nvPr>
        </p:nvSpPr>
        <p:spPr/>
        <p:txBody>
          <a:bodyPr/>
          <a:lstStyle>
            <a:lvl1pPr>
              <a:defRPr>
                <a:latin typeface="Arial"/>
              </a:defRPr>
            </a:lvl1pPr>
          </a:lstStyle>
          <a:p>
            <a:pPr>
              <a:defRPr/>
            </a:pPr>
            <a:endParaRPr lang="en-US"/>
          </a:p>
        </p:txBody>
      </p:sp>
      <p:sp>
        <p:nvSpPr>
          <p:cNvPr id="9" name="Slide Number Placeholder 8"/>
          <p:cNvSpPr>
            <a:spLocks noGrp="1"/>
          </p:cNvSpPr>
          <p:nvPr>
            <p:ph type="sldNum" sz="quarter" idx="12"/>
          </p:nvPr>
        </p:nvSpPr>
        <p:spPr/>
        <p:txBody>
          <a:bodyPr/>
          <a:lstStyle>
            <a:lvl1pPr>
              <a:defRPr>
                <a:latin typeface="Arial"/>
              </a:defRPr>
            </a:lvl1pPr>
          </a:lstStyle>
          <a:p>
            <a:pPr>
              <a:defRPr/>
            </a:pPr>
            <a:fld id="{F6C4A721-8B98-407F-ABB5-F597AFB45B69}" type="slidenum">
              <a:rPr lang="en-US"/>
              <a:pPr>
                <a:defRPr/>
              </a:pPr>
              <a:t>‹#›</a:t>
            </a:fld>
            <a:endParaRPr lang="en-US"/>
          </a:p>
        </p:txBody>
      </p:sp>
    </p:spTree>
  </p:cSld>
  <p:clrMapOvr>
    <a:masterClrMapping/>
  </p:clrMapOvr>
  <p:transition/>
  <p:timing/>
</p:sldLayout>
</file>

<file path=ppt/slideLayouts/slideLayout18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lvl1pPr algn="ctr">
              <a:defRPr>
                <a:latin typeface="Arial"/>
              </a:defRPr>
            </a:lvl1pPr>
          </a:lstStyle>
          <a:p>
            <a:pPr>
              <a:defRPr/>
            </a:pPr>
            <a:fld id="{5CE72CDE-8BAD-4506-9364-D8682573A4C4}" type="datetime4">
              <a:rPr lang="en-US"/>
              <a:pPr>
                <a:defRPr/>
              </a:pPr>
              <a:t>October 15, 2019</a:t>
            </a:fld>
            <a:endParaRPr lang="en-US"/>
          </a:p>
        </p:txBody>
      </p:sp>
      <p:sp>
        <p:nvSpPr>
          <p:cNvPr id="4" name="Footer Placeholder 3"/>
          <p:cNvSpPr>
            <a:spLocks noGrp="1"/>
          </p:cNvSpPr>
          <p:nvPr>
            <p:ph type="ftr" sz="quarter" idx="11"/>
          </p:nvPr>
        </p:nvSpPr>
        <p:spPr/>
        <p:txBody>
          <a:bodyPr/>
          <a:lstStyle>
            <a:lvl1pPr>
              <a:defRPr>
                <a:latin typeface="Arial"/>
              </a:defRPr>
            </a:lvl1pPr>
          </a:lstStyle>
          <a:p>
            <a:pPr>
              <a:defRPr/>
            </a:pPr>
            <a:endParaRPr lang="en-US"/>
          </a:p>
        </p:txBody>
      </p:sp>
      <p:sp>
        <p:nvSpPr>
          <p:cNvPr id="5" name="Slide Number Placeholder 4"/>
          <p:cNvSpPr>
            <a:spLocks noGrp="1"/>
          </p:cNvSpPr>
          <p:nvPr>
            <p:ph type="sldNum" sz="quarter" idx="12"/>
          </p:nvPr>
        </p:nvSpPr>
        <p:spPr/>
        <p:txBody>
          <a:bodyPr/>
          <a:lstStyle>
            <a:lvl1pPr>
              <a:defRPr>
                <a:latin typeface="Arial"/>
              </a:defRPr>
            </a:lvl1pPr>
          </a:lstStyle>
          <a:p>
            <a:pPr>
              <a:defRPr/>
            </a:pPr>
            <a:fld id="{8E85C765-D499-4B57-89FA-B1773A928ACE}" type="slidenum">
              <a:rPr lang="en-US"/>
              <a:pPr>
                <a:defRPr/>
              </a:pPr>
              <a:t>‹#›</a:t>
            </a:fld>
            <a:endParaRPr lang="en-US"/>
          </a:p>
        </p:txBody>
      </p:sp>
    </p:spTree>
  </p:cSld>
  <p:clrMapOvr>
    <a:masterClrMapping/>
  </p:clrMapOvr>
  <p:transition/>
  <p:timing/>
</p:sldLayout>
</file>

<file path=ppt/slideLayouts/slideLayout18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lvl1pPr algn="ctr">
              <a:defRPr>
                <a:latin typeface="Arial"/>
              </a:defRPr>
            </a:lvl1pPr>
          </a:lstStyle>
          <a:p>
            <a:pPr>
              <a:defRPr/>
            </a:pPr>
            <a:fld id="{37C55E96-D7C0-4B7A-97D9-069E8CEBE716}" type="datetime4">
              <a:rPr lang="en-US"/>
              <a:pPr>
                <a:defRPr/>
              </a:pPr>
              <a:t>October 15, 2019</a:t>
            </a:fld>
            <a:endParaRPr lang="en-US"/>
          </a:p>
        </p:txBody>
      </p:sp>
      <p:sp>
        <p:nvSpPr>
          <p:cNvPr id="3" name="Footer Placeholder 2"/>
          <p:cNvSpPr>
            <a:spLocks noGrp="1"/>
          </p:cNvSpPr>
          <p:nvPr>
            <p:ph type="ftr" sz="quarter" idx="11"/>
          </p:nvPr>
        </p:nvSpPr>
        <p:spPr/>
        <p:txBody>
          <a:bodyPr/>
          <a:lstStyle>
            <a:lvl1pPr>
              <a:defRPr>
                <a:latin typeface="Arial"/>
              </a:defRPr>
            </a:lvl1pPr>
          </a:lstStyle>
          <a:p>
            <a:pPr>
              <a:defRPr/>
            </a:pPr>
            <a:endParaRPr lang="en-US"/>
          </a:p>
        </p:txBody>
      </p:sp>
      <p:sp>
        <p:nvSpPr>
          <p:cNvPr id="4" name="Slide Number Placeholder 3"/>
          <p:cNvSpPr>
            <a:spLocks noGrp="1"/>
          </p:cNvSpPr>
          <p:nvPr>
            <p:ph type="sldNum" sz="quarter" idx="12"/>
          </p:nvPr>
        </p:nvSpPr>
        <p:spPr/>
        <p:txBody>
          <a:bodyPr/>
          <a:lstStyle>
            <a:lvl1pPr>
              <a:defRPr>
                <a:latin typeface="Arial"/>
              </a:defRPr>
            </a:lvl1pPr>
          </a:lstStyle>
          <a:p>
            <a:pPr>
              <a:defRPr/>
            </a:pPr>
            <a:fld id="{A1490938-BFAD-440D-91B1-E1E078D61098}" type="slidenum">
              <a:rPr lang="en-US"/>
              <a:pPr>
                <a:defRPr/>
              </a:pPr>
              <a:t>‹#›</a:t>
            </a:fld>
            <a:endParaRPr lang="en-US"/>
          </a:p>
        </p:txBody>
      </p:sp>
    </p:spTree>
  </p:cSld>
  <p:clrMapOvr>
    <a:masterClrMapping/>
  </p:clrMapOvr>
  <p:transition/>
  <p:timing/>
</p:sldLayout>
</file>

<file path=ppt/slideLayouts/slideLayout18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489" y="273144"/>
            <a:ext cx="3007591" cy="1162610"/>
          </a:xfrm>
        </p:spPr>
        <p:txBody>
          <a:bodyPr anchor="b"/>
          <a:lstStyle>
            <a:lvl1pPr algn="l">
              <a:defRPr sz="1800" b="1"/>
            </a:lvl1pPr>
          </a:lstStyle>
          <a:p>
            <a:r>
              <a:rPr lang="en-US" smtClean="0"/>
              <a:t>Click to edit Master title style</a:t>
            </a:r>
            <a:endParaRPr lang="en-IN"/>
          </a:p>
        </p:txBody>
      </p:sp>
      <p:sp>
        <p:nvSpPr>
          <p:cNvPr id="3" name="Content Placeholder 2"/>
          <p:cNvSpPr>
            <a:spLocks noGrp="1"/>
          </p:cNvSpPr>
          <p:nvPr>
            <p:ph idx="1"/>
          </p:nvPr>
        </p:nvSpPr>
        <p:spPr>
          <a:xfrm>
            <a:off x="3574762" y="273144"/>
            <a:ext cx="5111750" cy="5853672"/>
          </a:xfrm>
        </p:spPr>
        <p:txBody>
          <a:bodyPr/>
          <a:lstStyle>
            <a:lvl1pPr>
              <a:defRPr sz="2900"/>
            </a:lvl1pPr>
            <a:lvl2pPr>
              <a:defRPr sz="25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489" y="1435755"/>
            <a:ext cx="3007591" cy="4691062"/>
          </a:xfrm>
        </p:spPr>
        <p:txBody>
          <a:bodyPr/>
          <a:lstStyle>
            <a:lvl1pPr marL="0" indent="0">
              <a:buNone/>
              <a:defRPr sz="1300"/>
            </a:lvl1pPr>
            <a:lvl2pPr marL="410291" indent="0">
              <a:buNone/>
              <a:defRPr sz="1100"/>
            </a:lvl2pPr>
            <a:lvl3pPr marL="820583" indent="0">
              <a:buNone/>
              <a:defRPr sz="900"/>
            </a:lvl3pPr>
            <a:lvl4pPr marL="1230874" indent="0">
              <a:buNone/>
              <a:defRPr sz="800"/>
            </a:lvl4pPr>
            <a:lvl5pPr marL="1641165" indent="0">
              <a:buNone/>
              <a:defRPr sz="800"/>
            </a:lvl5pPr>
            <a:lvl6pPr marL="2051456" indent="0">
              <a:buNone/>
              <a:defRPr sz="800"/>
            </a:lvl6pPr>
            <a:lvl7pPr marL="2461748" indent="0">
              <a:buNone/>
              <a:defRPr sz="800"/>
            </a:lvl7pPr>
            <a:lvl8pPr marL="2872039" indent="0">
              <a:buNone/>
              <a:defRPr sz="800"/>
            </a:lvl8pPr>
            <a:lvl9pPr marL="3282330"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lgn="ctr">
              <a:defRPr>
                <a:latin typeface="Arial"/>
              </a:defRPr>
            </a:lvl1pPr>
          </a:lstStyle>
          <a:p>
            <a:pPr>
              <a:defRPr/>
            </a:pPr>
            <a:fld id="{987F9E78-0535-4DA2-9087-849A7023C6A6}" type="datetime4">
              <a:rPr lang="en-US"/>
              <a:pPr>
                <a:defRPr/>
              </a:pPr>
              <a:t>October 15, 2019</a:t>
            </a:fld>
            <a:endParaRPr lang="en-US"/>
          </a:p>
        </p:txBody>
      </p:sp>
      <p:sp>
        <p:nvSpPr>
          <p:cNvPr id="6" name="Footer Placeholder 5"/>
          <p:cNvSpPr>
            <a:spLocks noGrp="1"/>
          </p:cNvSpPr>
          <p:nvPr>
            <p:ph type="ftr" sz="quarter" idx="11"/>
          </p:nvPr>
        </p:nvSpPr>
        <p:spPr/>
        <p:txBody>
          <a:bodyPr/>
          <a:lstStyle>
            <a:lvl1pPr>
              <a:defRPr>
                <a:latin typeface="Arial"/>
              </a:defRPr>
            </a:lvl1pPr>
          </a:lstStyle>
          <a:p>
            <a:pPr>
              <a:defRPr/>
            </a:pPr>
            <a:endParaRPr lang="en-US"/>
          </a:p>
        </p:txBody>
      </p:sp>
      <p:sp>
        <p:nvSpPr>
          <p:cNvPr id="7" name="Slide Number Placeholder 6"/>
          <p:cNvSpPr>
            <a:spLocks noGrp="1"/>
          </p:cNvSpPr>
          <p:nvPr>
            <p:ph type="sldNum" sz="quarter" idx="12"/>
          </p:nvPr>
        </p:nvSpPr>
        <p:spPr/>
        <p:txBody>
          <a:bodyPr/>
          <a:lstStyle>
            <a:lvl1pPr>
              <a:defRPr>
                <a:latin typeface="Arial"/>
              </a:defRPr>
            </a:lvl1pPr>
          </a:lstStyle>
          <a:p>
            <a:pPr>
              <a:defRPr/>
            </a:pPr>
            <a:fld id="{780F9ECA-8314-4758-814E-923C3E94613C}" type="slidenum">
              <a:rPr lang="en-US"/>
              <a:pPr>
                <a:defRPr/>
              </a:pPr>
              <a:t>‹#›</a:t>
            </a:fld>
            <a:endParaRPr lang="en-US"/>
          </a:p>
        </p:txBody>
      </p:sp>
    </p:spTree>
  </p:cSld>
  <p:clrMapOvr>
    <a:masterClrMapping/>
  </p:clrMapOvr>
  <p:transition/>
  <p:timing/>
</p:sldLayout>
</file>

<file path=ppt/slideLayouts/slideLayout18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432" y="4800321"/>
            <a:ext cx="5486977" cy="567297"/>
          </a:xfrm>
        </p:spPr>
        <p:txBody>
          <a:bodyPr anchor="b"/>
          <a:lstStyle>
            <a:lvl1pPr algn="l">
              <a:defRPr sz="1800" b="1"/>
            </a:lvl1pPr>
          </a:lstStyle>
          <a:p>
            <a:r>
              <a:rPr lang="en-US" smtClean="0"/>
              <a:t>Click to edit Master title style</a:t>
            </a:r>
            <a:endParaRPr lang="en-IN"/>
          </a:p>
        </p:txBody>
      </p:sp>
      <p:sp>
        <p:nvSpPr>
          <p:cNvPr id="3" name="Picture Placeholder 2"/>
          <p:cNvSpPr>
            <a:spLocks noGrp="1"/>
          </p:cNvSpPr>
          <p:nvPr>
            <p:ph type="pic" idx="1"/>
          </p:nvPr>
        </p:nvSpPr>
        <p:spPr>
          <a:xfrm>
            <a:off x="1792432" y="612122"/>
            <a:ext cx="5486977" cy="4115360"/>
          </a:xfrm>
        </p:spPr>
        <p:txBody>
          <a:bodyPr/>
          <a:lstStyle>
            <a:lvl1pPr marL="0" indent="0">
              <a:buNone/>
              <a:defRPr sz="2900"/>
            </a:lvl1pPr>
            <a:lvl2pPr marL="410291" indent="0">
              <a:buNone/>
              <a:defRPr sz="2500"/>
            </a:lvl2pPr>
            <a:lvl3pPr marL="820583" indent="0">
              <a:buNone/>
              <a:defRPr sz="2200"/>
            </a:lvl3pPr>
            <a:lvl4pPr marL="1230874" indent="0">
              <a:buNone/>
              <a:defRPr sz="1800"/>
            </a:lvl4pPr>
            <a:lvl5pPr marL="1641165" indent="0">
              <a:buNone/>
              <a:defRPr sz="1800"/>
            </a:lvl5pPr>
            <a:lvl6pPr marL="2051456" indent="0">
              <a:buNone/>
              <a:defRPr sz="1800"/>
            </a:lvl6pPr>
            <a:lvl7pPr marL="2461748" indent="0">
              <a:buNone/>
              <a:defRPr sz="1800"/>
            </a:lvl7pPr>
            <a:lvl8pPr marL="2872039" indent="0">
              <a:buNone/>
              <a:defRPr sz="1800"/>
            </a:lvl8pPr>
            <a:lvl9pPr marL="3282330" indent="0">
              <a:buNone/>
              <a:defRPr sz="1800"/>
            </a:lvl9pPr>
          </a:lstStyle>
          <a:p>
            <a:pPr lvl="0"/>
            <a:endParaRPr lang="en-IN" noProof="0" smtClean="0"/>
          </a:p>
        </p:txBody>
      </p:sp>
      <p:sp>
        <p:nvSpPr>
          <p:cNvPr id="4" name="Text Placeholder 3"/>
          <p:cNvSpPr>
            <a:spLocks noGrp="1"/>
          </p:cNvSpPr>
          <p:nvPr>
            <p:ph type="body" sz="half" idx="2"/>
          </p:nvPr>
        </p:nvSpPr>
        <p:spPr>
          <a:xfrm>
            <a:off x="1792432" y="5367618"/>
            <a:ext cx="5486977" cy="804022"/>
          </a:xfrm>
        </p:spPr>
        <p:txBody>
          <a:bodyPr/>
          <a:lstStyle>
            <a:lvl1pPr marL="0" indent="0">
              <a:buNone/>
              <a:defRPr sz="1300"/>
            </a:lvl1pPr>
            <a:lvl2pPr marL="410291" indent="0">
              <a:buNone/>
              <a:defRPr sz="1100"/>
            </a:lvl2pPr>
            <a:lvl3pPr marL="820583" indent="0">
              <a:buNone/>
              <a:defRPr sz="900"/>
            </a:lvl3pPr>
            <a:lvl4pPr marL="1230874" indent="0">
              <a:buNone/>
              <a:defRPr sz="800"/>
            </a:lvl4pPr>
            <a:lvl5pPr marL="1641165" indent="0">
              <a:buNone/>
              <a:defRPr sz="800"/>
            </a:lvl5pPr>
            <a:lvl6pPr marL="2051456" indent="0">
              <a:buNone/>
              <a:defRPr sz="800"/>
            </a:lvl6pPr>
            <a:lvl7pPr marL="2461748" indent="0">
              <a:buNone/>
              <a:defRPr sz="800"/>
            </a:lvl7pPr>
            <a:lvl8pPr marL="2872039" indent="0">
              <a:buNone/>
              <a:defRPr sz="800"/>
            </a:lvl8pPr>
            <a:lvl9pPr marL="3282330"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lgn="ctr">
              <a:defRPr>
                <a:latin typeface="Arial"/>
              </a:defRPr>
            </a:lvl1pPr>
          </a:lstStyle>
          <a:p>
            <a:pPr>
              <a:defRPr/>
            </a:pPr>
            <a:fld id="{550BC1BE-90D1-4A4D-AB8C-100E937862CB}" type="datetime4">
              <a:rPr lang="en-US"/>
              <a:pPr>
                <a:defRPr/>
              </a:pPr>
              <a:t>October 15, 2019</a:t>
            </a:fld>
            <a:endParaRPr lang="en-US"/>
          </a:p>
        </p:txBody>
      </p:sp>
      <p:sp>
        <p:nvSpPr>
          <p:cNvPr id="6" name="Footer Placeholder 5"/>
          <p:cNvSpPr>
            <a:spLocks noGrp="1"/>
          </p:cNvSpPr>
          <p:nvPr>
            <p:ph type="ftr" sz="quarter" idx="11"/>
          </p:nvPr>
        </p:nvSpPr>
        <p:spPr/>
        <p:txBody>
          <a:bodyPr/>
          <a:lstStyle>
            <a:lvl1pPr>
              <a:defRPr>
                <a:latin typeface="Arial"/>
              </a:defRPr>
            </a:lvl1pPr>
          </a:lstStyle>
          <a:p>
            <a:pPr>
              <a:defRPr/>
            </a:pPr>
            <a:endParaRPr lang="en-US"/>
          </a:p>
        </p:txBody>
      </p:sp>
      <p:sp>
        <p:nvSpPr>
          <p:cNvPr id="7" name="Slide Number Placeholder 6"/>
          <p:cNvSpPr>
            <a:spLocks noGrp="1"/>
          </p:cNvSpPr>
          <p:nvPr>
            <p:ph type="sldNum" sz="quarter" idx="12"/>
          </p:nvPr>
        </p:nvSpPr>
        <p:spPr/>
        <p:txBody>
          <a:bodyPr/>
          <a:lstStyle>
            <a:lvl1pPr>
              <a:defRPr>
                <a:latin typeface="Arial"/>
              </a:defRPr>
            </a:lvl1pPr>
          </a:lstStyle>
          <a:p>
            <a:pPr>
              <a:defRPr/>
            </a:pPr>
            <a:fld id="{16ADC8B3-CF7D-4D96-B852-62DECF477A67}" type="slidenum">
              <a:rPr lang="en-US"/>
              <a:pPr>
                <a:defRPr/>
              </a:pPr>
              <a:t>‹#›</a:t>
            </a:fld>
            <a:endParaRPr lang="en-US"/>
          </a:p>
        </p:txBody>
      </p:sp>
    </p:spTree>
  </p:cSld>
  <p:clrMapOvr>
    <a:masterClrMapping/>
  </p:clrMapOvr>
  <p:transition/>
  <p:timing/>
</p:sldLayout>
</file>

<file path=ppt/slideLayouts/slideLayout18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lgn="ctr">
              <a:defRPr>
                <a:latin typeface="Arial"/>
              </a:defRPr>
            </a:lvl1pPr>
          </a:lstStyle>
          <a:p>
            <a:pPr>
              <a:defRPr/>
            </a:pPr>
            <a:fld id="{2CF966C8-3841-45B1-859B-59E903BE6AA4}" type="datetime4">
              <a:rPr lang="en-US"/>
              <a:pPr>
                <a:defRPr/>
              </a:pPr>
              <a:t>October 15, 2019</a:t>
            </a:fld>
            <a:endParaRPr lang="en-US"/>
          </a:p>
        </p:txBody>
      </p:sp>
      <p:sp>
        <p:nvSpPr>
          <p:cNvPr id="5" name="Footer Placeholder 4"/>
          <p:cNvSpPr>
            <a:spLocks noGrp="1"/>
          </p:cNvSpPr>
          <p:nvPr>
            <p:ph type="ftr" sz="quarter" idx="11"/>
          </p:nvPr>
        </p:nvSpPr>
        <p:spPr/>
        <p:txBody>
          <a:bodyPr/>
          <a:lstStyle>
            <a:lvl1pPr>
              <a:defRPr>
                <a:latin typeface="Arial"/>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a:defRPr>
            </a:lvl1pPr>
          </a:lstStyle>
          <a:p>
            <a:pPr>
              <a:defRPr/>
            </a:pPr>
            <a:fld id="{F315BCF8-27D3-4D8E-A7CF-637051F9FD5E}" type="slidenum">
              <a:rPr lang="en-US"/>
              <a:pPr>
                <a:defRPr/>
              </a:pPr>
              <a:t>‹#›</a:t>
            </a:fld>
            <a:endParaRPr lang="en-US"/>
          </a:p>
        </p:txBody>
      </p:sp>
    </p:spTree>
  </p:cSld>
  <p:clrMapOvr>
    <a:masterClrMapping/>
  </p:clrMapOvr>
  <p:transition/>
  <p:timing/>
</p:sldLayout>
</file>

<file path=ppt/slideLayouts/slideLayout18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57398" y="403412"/>
            <a:ext cx="2056534" cy="5849471"/>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84909" y="403412"/>
            <a:ext cx="6033944" cy="58494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lgn="ctr">
              <a:defRPr>
                <a:latin typeface="Arial"/>
              </a:defRPr>
            </a:lvl1pPr>
          </a:lstStyle>
          <a:p>
            <a:pPr>
              <a:defRPr/>
            </a:pPr>
            <a:fld id="{F289C371-CCDC-4D1D-9959-24E3E7C5086A}" type="datetime4">
              <a:rPr lang="en-US"/>
              <a:pPr>
                <a:defRPr/>
              </a:pPr>
              <a:t>October 15, 2019</a:t>
            </a:fld>
            <a:endParaRPr lang="en-US"/>
          </a:p>
        </p:txBody>
      </p:sp>
      <p:sp>
        <p:nvSpPr>
          <p:cNvPr id="5" name="Footer Placeholder 4"/>
          <p:cNvSpPr>
            <a:spLocks noGrp="1"/>
          </p:cNvSpPr>
          <p:nvPr>
            <p:ph type="ftr" sz="quarter" idx="11"/>
          </p:nvPr>
        </p:nvSpPr>
        <p:spPr/>
        <p:txBody>
          <a:bodyPr/>
          <a:lstStyle>
            <a:lvl1pPr>
              <a:defRPr>
                <a:latin typeface="Arial"/>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a:defRPr>
            </a:lvl1pPr>
          </a:lstStyle>
          <a:p>
            <a:pPr>
              <a:defRPr/>
            </a:pPr>
            <a:fld id="{C1D30C85-F96A-463C-8506-3000471095BA}" type="slidenum">
              <a:rPr lang="en-US"/>
              <a:pPr>
                <a:defRPr/>
              </a:pPr>
              <a:t>‹#›</a:t>
            </a:fld>
            <a:endParaRPr lang="en-US"/>
          </a:p>
        </p:txBody>
      </p:sp>
    </p:spTree>
  </p:cSld>
  <p:clrMapOvr>
    <a:masterClrMapping/>
  </p:clrMapOvr>
  <p:transition/>
  <p:timing/>
</p:sldLayout>
</file>

<file path=ppt/slideLayouts/slideLayout18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IN"/>
          </a:p>
        </p:txBody>
      </p:sp>
    </p:spTree>
  </p:cSld>
  <p:clrMapOvr>
    <a:masterClrMapping/>
  </p:clrMapOvr>
  <p:transition/>
  <p:timing/>
</p:sldLayout>
</file>

<file path=ppt/slideLayouts/slideLayout18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timing/>
</p:sldLayout>
</file>

<file path=ppt/slideLayouts/slideLayout19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timing/>
</p:sldLayout>
</file>

<file path=ppt/slideLayouts/slideLayout19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533400" y="914400"/>
            <a:ext cx="4000500" cy="2393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86300" y="914400"/>
            <a:ext cx="4000500" cy="2393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19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19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Tree>
  </p:cSld>
  <p:clrMapOvr>
    <a:masterClrMapping/>
  </p:clrMapOvr>
  <p:transition/>
  <p:timing/>
</p:sldLayout>
</file>

<file path=ppt/slideLayouts/slideLayout19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blank" preserve="1">
  <p:cSld name="Blank">
    <p:spTree>
      <p:nvGrpSpPr>
        <p:cNvPr id="1" name=""/>
        <p:cNvGrpSpPr/>
        <p:nvPr/>
      </p:nvGrpSpPr>
      <p:grpSpPr>
        <a:xfrm>
          <a:off x="0" y="0"/>
          <a:ext cx="0" cy="0"/>
        </a:xfrm>
      </p:grpSpPr>
    </p:spTree>
  </p:cSld>
  <p:clrMapOvr>
    <a:masterClrMapping/>
  </p:clrMapOvr>
  <p:transition/>
  <p:timing/>
</p:sldLayout>
</file>

<file path=ppt/slideLayouts/slideLayout19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timing/>
</p:sldLayout>
</file>

<file path=ppt/slideLayouts/slideLayout19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timing/>
</p:sldLayout>
</file>

<file path=ppt/slideLayouts/slideLayout19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19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48450" y="304800"/>
            <a:ext cx="2038350" cy="300355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533400" y="304800"/>
            <a:ext cx="5962650" cy="30035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19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title" preserve="1">
  <p:cSld name="Title Slide">
    <p:spTree>
      <p:nvGrpSpPr>
        <p:cNvPr id="1" name=""/>
        <p:cNvGrpSpPr/>
        <p:nvPr/>
      </p:nvGrpSpPr>
      <p:grpSpPr>
        <a:xfrm>
          <a:off x="0" y="0"/>
          <a:ext cx="0" cy="0"/>
        </a:xfrm>
      </p:grpSpPr>
      <p:sp>
        <p:nvSpPr>
          <p:cNvPr id="4" name="Rectangle 47"/>
          <p:cNvSpPr>
            <a:spLocks noChangeArrowheads="1"/>
          </p:cNvSpPr>
          <p:nvPr/>
        </p:nvSpPr>
        <p:spPr bwMode="auto">
          <a:xfrm>
            <a:off x="1619250" y="1125538"/>
            <a:ext cx="28575" cy="5732462"/>
          </a:xfrm>
          <a:prstGeom prst="rect">
            <a:avLst/>
          </a:prstGeom>
          <a:solidFill>
            <a:schemeClr val="tx2"/>
          </a:solidFill>
          <a:ln w="9525">
            <a:noFill/>
            <a:miter lim="800000"/>
          </a:ln>
        </p:spPr>
        <p:txBody>
          <a:bodyPr wrap="none" anchor="ctr"/>
          <a:lstStyle/>
          <a:p>
            <a:pPr>
              <a:defRPr/>
            </a:pPr>
            <a:endParaRPr lang="en-US">
              <a:solidFill>
                <a:srgbClr val="000000"/>
              </a:solidFill>
            </a:endParaRPr>
          </a:p>
        </p:txBody>
      </p:sp>
      <p:sp>
        <p:nvSpPr>
          <p:cNvPr id="5" name="Rectangle 36"/>
          <p:cNvSpPr>
            <a:spLocks noChangeArrowheads="1"/>
          </p:cNvSpPr>
          <p:nvPr/>
        </p:nvSpPr>
        <p:spPr bwMode="auto">
          <a:xfrm>
            <a:off x="1981200" y="1987550"/>
            <a:ext cx="36513" cy="3816350"/>
          </a:xfrm>
          <a:prstGeom prst="rect">
            <a:avLst/>
          </a:prstGeom>
          <a:gradFill rotWithShape="1">
            <a:gsLst>
              <a:gs pos="0">
                <a:schemeClr val="tx2"/>
              </a:gs>
              <a:gs pos="100000">
                <a:srgbClr val="FFFFFF"/>
              </a:gs>
            </a:gsLst>
            <a:lin ang="5400000" scaled="1"/>
          </a:gradFill>
          <a:ln w="9525">
            <a:noFill/>
            <a:miter lim="800000"/>
          </a:ln>
        </p:spPr>
        <p:txBody>
          <a:bodyPr wrap="none" anchor="ctr"/>
          <a:lstStyle/>
          <a:p>
            <a:pPr>
              <a:defRPr/>
            </a:pPr>
            <a:endParaRPr lang="en-US">
              <a:solidFill>
                <a:srgbClr val="000000"/>
              </a:solidFill>
            </a:endParaRPr>
          </a:p>
        </p:txBody>
      </p:sp>
      <p:sp>
        <p:nvSpPr>
          <p:cNvPr id="6" name="Rectangle 37"/>
          <p:cNvSpPr>
            <a:spLocks noChangeArrowheads="1"/>
          </p:cNvSpPr>
          <p:nvPr/>
        </p:nvSpPr>
        <p:spPr bwMode="auto">
          <a:xfrm>
            <a:off x="1763713" y="2708275"/>
            <a:ext cx="7380287" cy="73025"/>
          </a:xfrm>
          <a:prstGeom prst="rect">
            <a:avLst/>
          </a:prstGeom>
          <a:gradFill rotWithShape="1">
            <a:gsLst>
              <a:gs pos="0">
                <a:schemeClr val="tx2"/>
              </a:gs>
              <a:gs pos="100000">
                <a:srgbClr val="FFFFFF"/>
              </a:gs>
            </a:gsLst>
            <a:lin ang="0" scaled="1"/>
          </a:gradFill>
          <a:ln w="9525">
            <a:noFill/>
            <a:miter lim="800000"/>
          </a:ln>
        </p:spPr>
        <p:txBody>
          <a:bodyPr wrap="none" anchor="ctr"/>
          <a:lstStyle/>
          <a:p>
            <a:pPr>
              <a:defRPr/>
            </a:pPr>
            <a:endParaRPr lang="en-US">
              <a:solidFill>
                <a:srgbClr val="000000"/>
              </a:solidFill>
            </a:endParaRPr>
          </a:p>
        </p:txBody>
      </p:sp>
      <p:sp>
        <p:nvSpPr>
          <p:cNvPr id="7" name="Rectangle 38"/>
          <p:cNvSpPr>
            <a:spLocks noChangeArrowheads="1"/>
          </p:cNvSpPr>
          <p:nvPr/>
        </p:nvSpPr>
        <p:spPr bwMode="auto">
          <a:xfrm>
            <a:off x="0" y="0"/>
            <a:ext cx="9144000" cy="1125538"/>
          </a:xfrm>
          <a:prstGeom prst="rect">
            <a:avLst/>
          </a:prstGeom>
          <a:solidFill>
            <a:schemeClr val="bg1">
              <a:lumMod val="50000"/>
            </a:schemeClr>
          </a:solidFill>
          <a:ln w="9525">
            <a:noFill/>
            <a:miter lim="800000"/>
          </a:ln>
          <a:effectLst/>
        </p:spPr>
        <p:txBody>
          <a:bodyPr wrap="none" anchor="ctr"/>
          <a:lstStyle/>
          <a:p>
            <a:pPr>
              <a:defRPr/>
            </a:pPr>
            <a:endParaRPr lang="en-US">
              <a:solidFill>
                <a:srgbClr val="000000"/>
              </a:solidFill>
            </a:endParaRPr>
          </a:p>
        </p:txBody>
      </p:sp>
      <p:sp>
        <p:nvSpPr>
          <p:cNvPr id="8" name="Rectangle 46"/>
          <p:cNvSpPr>
            <a:spLocks noChangeArrowheads="1"/>
          </p:cNvSpPr>
          <p:nvPr/>
        </p:nvSpPr>
        <p:spPr bwMode="auto">
          <a:xfrm>
            <a:off x="0" y="1125538"/>
            <a:ext cx="9144000" cy="17462"/>
          </a:xfrm>
          <a:prstGeom prst="rect">
            <a:avLst/>
          </a:prstGeom>
          <a:solidFill>
            <a:srgbClr val="FF0000"/>
          </a:solidFill>
          <a:ln w="9525">
            <a:noFill/>
            <a:miter lim="800000"/>
          </a:ln>
        </p:spPr>
        <p:txBody>
          <a:bodyPr wrap="none" anchor="ctr"/>
          <a:lstStyle/>
          <a:p>
            <a:pPr>
              <a:defRPr/>
            </a:pPr>
            <a:endParaRPr lang="en-US">
              <a:solidFill>
                <a:srgbClr val="000000"/>
              </a:solidFill>
            </a:endParaRPr>
          </a:p>
        </p:txBody>
      </p:sp>
      <p:sp>
        <p:nvSpPr>
          <p:cNvPr id="9" name="Rectangle 48"/>
          <p:cNvSpPr>
            <a:spLocks noChangeArrowheads="1"/>
          </p:cNvSpPr>
          <p:nvPr/>
        </p:nvSpPr>
        <p:spPr bwMode="auto">
          <a:xfrm>
            <a:off x="1619250" y="549275"/>
            <a:ext cx="28575" cy="576263"/>
          </a:xfrm>
          <a:prstGeom prst="rect">
            <a:avLst/>
          </a:prstGeom>
          <a:solidFill>
            <a:schemeClr val="bg1"/>
          </a:solidFill>
          <a:ln w="9525">
            <a:noFill/>
            <a:miter lim="800000"/>
          </a:ln>
        </p:spPr>
        <p:txBody>
          <a:bodyPr wrap="none" anchor="ctr"/>
          <a:lstStyle/>
          <a:p>
            <a:pPr>
              <a:defRPr/>
            </a:pPr>
            <a:endParaRPr lang="en-US">
              <a:solidFill>
                <a:srgbClr val="000000"/>
              </a:solidFill>
            </a:endParaRPr>
          </a:p>
        </p:txBody>
      </p:sp>
      <p:pic>
        <p:nvPicPr>
          <p:cNvPr id="10" name="Picture 14" descr="MK Logo (2).png"/>
          <p:cNvPicPr>
            <a:picLocks noChangeAspect="1"/>
          </p:cNvPicPr>
          <p:nvPr userDrawn="1"/>
        </p:nvPicPr>
        <p:blipFill>
          <a:blip r:embed="rId1"/>
          <a:stretch>
            <a:fillRect/>
          </a:stretch>
        </p:blipFill>
        <p:spPr bwMode="auto">
          <a:xfrm>
            <a:off x="250825" y="261938"/>
            <a:ext cx="1155700" cy="647700"/>
          </a:xfrm>
          <a:prstGeom prst="rect">
            <a:avLst/>
          </a:prstGeom>
          <a:noFill/>
          <a:ln w="9525">
            <a:noFill/>
            <a:miter lim="800000"/>
          </a:ln>
        </p:spPr>
      </p:pic>
      <p:grpSp>
        <p:nvGrpSpPr>
          <p:cNvPr id="11" name="Group 13"/>
          <p:cNvGrpSpPr/>
          <p:nvPr userDrawn="1"/>
        </p:nvGrpSpPr>
        <p:grpSpPr>
          <a:xfrm>
            <a:off x="1774825" y="104775"/>
            <a:ext cx="6084888" cy="868363"/>
            <a:chOff x="1774113" y="104757"/>
            <a:chExt cx="6084936" cy="868541"/>
          </a:xfrm>
        </p:grpSpPr>
        <p:sp>
          <p:nvSpPr>
            <p:cNvPr id="12" name="TextBox 11"/>
            <p:cNvSpPr txBox="1"/>
            <p:nvPr userDrawn="1"/>
          </p:nvSpPr>
          <p:spPr>
            <a:xfrm>
              <a:off x="1774113" y="104757"/>
              <a:ext cx="6084936" cy="554152"/>
            </a:xfrm>
            <a:prstGeom prst="rect">
              <a:avLst/>
            </a:prstGeom>
            <a:noFill/>
          </p:spPr>
          <p:txBody>
            <a:bodyPr wrap="none">
              <a:spAutoFit/>
            </a:bodyPr>
            <a:lstStyle/>
            <a:p>
              <a:pPr>
                <a:defRPr/>
              </a:pPr>
              <a:r>
                <a:rPr lang="en-GB" sz="3000" b="1" cap="small">
                  <a:solidFill>
                    <a:srgbClr val="FFFFFF"/>
                  </a:solidFill>
                  <a:latin typeface="Corbel" pitchFamily="34" charset="0"/>
                </a:rPr>
                <a:t>Computer Organization and Design</a:t>
              </a:r>
              <a:endParaRPr lang="en-US" sz="3000" b="1" cap="small">
                <a:solidFill>
                  <a:srgbClr val="FFFFFF"/>
                </a:solidFill>
                <a:latin typeface="Corbel" pitchFamily="34" charset="0"/>
              </a:endParaRPr>
            </a:p>
          </p:txBody>
        </p:sp>
        <p:sp>
          <p:nvSpPr>
            <p:cNvPr id="13" name="TextBox 12"/>
            <p:cNvSpPr txBox="1">
              <a:spLocks noChangeArrowheads="1"/>
            </p:cNvSpPr>
            <p:nvPr userDrawn="1"/>
          </p:nvSpPr>
          <p:spPr bwMode="auto">
            <a:xfrm>
              <a:off x="2844096" y="573166"/>
              <a:ext cx="3957669" cy="400132"/>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Arial"/>
                </a:defRPr>
              </a:lvl1pPr>
              <a:lvl2pPr marL="742950" indent="-285750">
                <a:defRPr sz="1600">
                  <a:solidFill>
                    <a:schemeClr val="tx1"/>
                  </a:solidFill>
                  <a:latin typeface="Arial"/>
                </a:defRPr>
              </a:lvl2pPr>
              <a:lvl3pPr marL="1143000" indent="-228600">
                <a:defRPr sz="1600">
                  <a:solidFill>
                    <a:schemeClr val="tx1"/>
                  </a:solidFill>
                  <a:latin typeface="Arial"/>
                </a:defRPr>
              </a:lvl3pPr>
              <a:lvl4pPr marL="1600200" indent="-228600">
                <a:defRPr sz="1600">
                  <a:solidFill>
                    <a:schemeClr val="tx1"/>
                  </a:solidFill>
                  <a:latin typeface="Arial"/>
                </a:defRPr>
              </a:lvl4pPr>
              <a:lvl5pPr marL="2057400" indent="-228600">
                <a:defRPr sz="1600">
                  <a:solidFill>
                    <a:schemeClr val="tx1"/>
                  </a:solidFill>
                  <a:latin typeface="Arial"/>
                </a:defRPr>
              </a:lvl5pPr>
              <a:lvl6pPr marL="2514600" indent="-228600" algn="ctr" eaLnBrk="0" fontAlgn="base" hangingPunct="0">
                <a:spcBef>
                  <a:spcPct val="0"/>
                </a:spcBef>
                <a:spcAft>
                  <a:spcPct val="0"/>
                </a:spcAft>
                <a:defRPr sz="1600">
                  <a:solidFill>
                    <a:schemeClr val="tx1"/>
                  </a:solidFill>
                  <a:latin typeface="Arial"/>
                </a:defRPr>
              </a:lvl6pPr>
              <a:lvl7pPr marL="2971800" indent="-228600" algn="ctr" eaLnBrk="0" fontAlgn="base" hangingPunct="0">
                <a:spcBef>
                  <a:spcPct val="0"/>
                </a:spcBef>
                <a:spcAft>
                  <a:spcPct val="0"/>
                </a:spcAft>
                <a:defRPr sz="1600">
                  <a:solidFill>
                    <a:schemeClr val="tx1"/>
                  </a:solidFill>
                  <a:latin typeface="Arial"/>
                </a:defRPr>
              </a:lvl7pPr>
              <a:lvl8pPr marL="3429000" indent="-228600" algn="ctr" eaLnBrk="0" fontAlgn="base" hangingPunct="0">
                <a:spcBef>
                  <a:spcPct val="0"/>
                </a:spcBef>
                <a:spcAft>
                  <a:spcPct val="0"/>
                </a:spcAft>
                <a:defRPr sz="1600">
                  <a:solidFill>
                    <a:schemeClr val="tx1"/>
                  </a:solidFill>
                  <a:latin typeface="Arial"/>
                </a:defRPr>
              </a:lvl8pPr>
              <a:lvl9pPr marL="3886200" indent="-228600" algn="ctr" eaLnBrk="0" fontAlgn="base" hangingPunct="0">
                <a:spcBef>
                  <a:spcPct val="0"/>
                </a:spcBef>
                <a:spcAft>
                  <a:spcPct val="0"/>
                </a:spcAft>
                <a:defRPr sz="1600">
                  <a:solidFill>
                    <a:schemeClr val="tx1"/>
                  </a:solidFill>
                  <a:latin typeface="Arial"/>
                </a:defRPr>
              </a:lvl9pPr>
            </a:lstStyle>
            <a:p>
              <a:pPr>
                <a:defRPr/>
              </a:pPr>
              <a:r>
                <a:rPr lang="en-GB" sz="2000" smtClean="0">
                  <a:solidFill>
                    <a:srgbClr val="FFFFFF"/>
                  </a:solidFill>
                </a:rPr>
                <a:t>The Hardware/Software Interface</a:t>
              </a:r>
              <a:endParaRPr lang="en-US" sz="2000" smtClean="0">
                <a:solidFill>
                  <a:srgbClr val="FFFFFF"/>
                </a:solidFill>
              </a:endParaRPr>
            </a:p>
          </p:txBody>
        </p:sp>
      </p:grpSp>
      <p:grpSp>
        <p:nvGrpSpPr>
          <p:cNvPr id="14" name="Group 16"/>
          <p:cNvGrpSpPr/>
          <p:nvPr userDrawn="1"/>
        </p:nvGrpSpPr>
        <p:grpSpPr>
          <a:xfrm>
            <a:off x="8004175" y="93663"/>
            <a:ext cx="935038" cy="935037"/>
            <a:chOff x="7956376" y="116632"/>
            <a:chExt cx="936104" cy="936104"/>
          </a:xfrm>
        </p:grpSpPr>
        <p:sp>
          <p:nvSpPr>
            <p:cNvPr id="15" name="32-Point Star 14"/>
            <p:cNvSpPr>
              <a:spLocks noChangeArrowheads="1"/>
            </p:cNvSpPr>
            <p:nvPr userDrawn="1"/>
          </p:nvSpPr>
          <p:spPr bwMode="auto">
            <a:xfrm>
              <a:off x="7956376" y="116632"/>
              <a:ext cx="936104" cy="936104"/>
            </a:xfrm>
            <a:prstGeom prst="star32">
              <a:avLst>
                <a:gd name="adj" fmla="val 37500"/>
              </a:avLst>
            </a:prstGeom>
            <a:solidFill>
              <a:srgbClr val="C00000"/>
            </a:solidFill>
            <a:ln w="9525" algn="ctr">
              <a:solidFill>
                <a:schemeClr val="tx1"/>
              </a:solidFill>
              <a:round/>
            </a:ln>
          </p:spPr>
          <p:txBody>
            <a:bodyPr/>
            <a:lstStyle/>
            <a:p>
              <a:pPr algn="l">
                <a:defRPr/>
              </a:pPr>
              <a:endParaRPr lang="en-US" sz="1800">
                <a:solidFill>
                  <a:srgbClr val="000000"/>
                </a:solidFill>
              </a:endParaRPr>
            </a:p>
          </p:txBody>
        </p:sp>
        <p:sp>
          <p:nvSpPr>
            <p:cNvPr id="16" name="TextBox 15"/>
            <p:cNvSpPr txBox="1">
              <a:spLocks noChangeArrowheads="1"/>
            </p:cNvSpPr>
            <p:nvPr userDrawn="1"/>
          </p:nvSpPr>
          <p:spPr bwMode="auto">
            <a:xfrm>
              <a:off x="8112128" y="262849"/>
              <a:ext cx="642081" cy="707243"/>
            </a:xfrm>
            <a:prstGeom prst="rect">
              <a:avLst/>
            </a:prstGeom>
            <a:noFill/>
            <a:ln>
              <a:noFill/>
            </a:ln>
            <a:extLst>
              <a:ext uri="{909E8E84-426E-40DD-AFC4-6F175D3DCCD1}"/>
              <a:ext uri="{91240B29-F687-4F45-9708-019B960494DF}"/>
            </a:extLst>
          </p:spPr>
          <p:txBody>
            <a:bodyPr>
              <a:spAutoFit/>
            </a:bodyPr>
            <a:lstStyle>
              <a:lvl1pPr>
                <a:defRPr sz="1600">
                  <a:solidFill>
                    <a:schemeClr val="tx1"/>
                  </a:solidFill>
                  <a:latin typeface="Arial"/>
                </a:defRPr>
              </a:lvl1pPr>
              <a:lvl2pPr marL="742950" indent="-285750">
                <a:defRPr sz="1600">
                  <a:solidFill>
                    <a:schemeClr val="tx1"/>
                  </a:solidFill>
                  <a:latin typeface="Arial"/>
                </a:defRPr>
              </a:lvl2pPr>
              <a:lvl3pPr marL="1143000" indent="-228600">
                <a:defRPr sz="1600">
                  <a:solidFill>
                    <a:schemeClr val="tx1"/>
                  </a:solidFill>
                  <a:latin typeface="Arial"/>
                </a:defRPr>
              </a:lvl3pPr>
              <a:lvl4pPr marL="1600200" indent="-228600">
                <a:defRPr sz="1600">
                  <a:solidFill>
                    <a:schemeClr val="tx1"/>
                  </a:solidFill>
                  <a:latin typeface="Arial"/>
                </a:defRPr>
              </a:lvl4pPr>
              <a:lvl5pPr marL="2057400" indent="-228600">
                <a:defRPr sz="1600">
                  <a:solidFill>
                    <a:schemeClr val="tx1"/>
                  </a:solidFill>
                  <a:latin typeface="Arial"/>
                </a:defRPr>
              </a:lvl5pPr>
              <a:lvl6pPr marL="2514600" indent="-228600" algn="ctr" eaLnBrk="0" fontAlgn="base" hangingPunct="0">
                <a:spcBef>
                  <a:spcPct val="0"/>
                </a:spcBef>
                <a:spcAft>
                  <a:spcPct val="0"/>
                </a:spcAft>
                <a:defRPr sz="1600">
                  <a:solidFill>
                    <a:schemeClr val="tx1"/>
                  </a:solidFill>
                  <a:latin typeface="Arial"/>
                </a:defRPr>
              </a:lvl6pPr>
              <a:lvl7pPr marL="2971800" indent="-228600" algn="ctr" eaLnBrk="0" fontAlgn="base" hangingPunct="0">
                <a:spcBef>
                  <a:spcPct val="0"/>
                </a:spcBef>
                <a:spcAft>
                  <a:spcPct val="0"/>
                </a:spcAft>
                <a:defRPr sz="1600">
                  <a:solidFill>
                    <a:schemeClr val="tx1"/>
                  </a:solidFill>
                  <a:latin typeface="Arial"/>
                </a:defRPr>
              </a:lvl7pPr>
              <a:lvl8pPr marL="3429000" indent="-228600" algn="ctr" eaLnBrk="0" fontAlgn="base" hangingPunct="0">
                <a:spcBef>
                  <a:spcPct val="0"/>
                </a:spcBef>
                <a:spcAft>
                  <a:spcPct val="0"/>
                </a:spcAft>
                <a:defRPr sz="1600">
                  <a:solidFill>
                    <a:schemeClr val="tx1"/>
                  </a:solidFill>
                  <a:latin typeface="Arial"/>
                </a:defRPr>
              </a:lvl8pPr>
              <a:lvl9pPr marL="3886200" indent="-228600" algn="ctr" eaLnBrk="0" fontAlgn="base" hangingPunct="0">
                <a:spcBef>
                  <a:spcPct val="0"/>
                </a:spcBef>
                <a:spcAft>
                  <a:spcPct val="0"/>
                </a:spcAft>
                <a:defRPr sz="1600">
                  <a:solidFill>
                    <a:schemeClr val="tx1"/>
                  </a:solidFill>
                  <a:latin typeface="Arial"/>
                </a:defRPr>
              </a:lvl9pPr>
            </a:lstStyle>
            <a:p>
              <a:pPr>
                <a:defRPr/>
              </a:pPr>
              <a:r>
                <a:rPr lang="en-GB" sz="2000" smtClean="0">
                  <a:solidFill>
                    <a:srgbClr val="FFFFFF"/>
                  </a:solidFill>
                  <a:latin typeface="Arial Black" pitchFamily="34" charset="0"/>
                </a:rPr>
                <a:t>5</a:t>
              </a:r>
              <a:r>
                <a:rPr lang="en-GB" sz="2000" baseline="30000" smtClean="0">
                  <a:solidFill>
                    <a:srgbClr val="FFFFFF"/>
                  </a:solidFill>
                  <a:latin typeface="Arial Black" pitchFamily="34" charset="0"/>
                </a:rPr>
                <a:t>th</a:t>
              </a:r>
              <a:endParaRPr lang="en-GB" sz="2000" smtClean="0">
                <a:solidFill>
                  <a:srgbClr val="FFFFFF"/>
                </a:solidFill>
                <a:latin typeface="Arial Black" pitchFamily="34" charset="0"/>
              </a:endParaRPr>
            </a:p>
            <a:p>
              <a:pPr>
                <a:defRPr/>
              </a:pPr>
              <a:endParaRPr lang="en-US" sz="2000" smtClean="0">
                <a:solidFill>
                  <a:srgbClr val="FFFFFF"/>
                </a:solidFill>
                <a:latin typeface="Arial Black" pitchFamily="34" charset="0"/>
              </a:endParaRPr>
            </a:p>
          </p:txBody>
        </p:sp>
        <p:sp>
          <p:nvSpPr>
            <p:cNvPr id="17" name="TextBox 16"/>
            <p:cNvSpPr txBox="1">
              <a:spLocks noChangeArrowheads="1"/>
            </p:cNvSpPr>
            <p:nvPr userDrawn="1"/>
          </p:nvSpPr>
          <p:spPr bwMode="auto">
            <a:xfrm>
              <a:off x="8064449" y="517139"/>
              <a:ext cx="732672" cy="308326"/>
            </a:xfrm>
            <a:prstGeom prst="rect">
              <a:avLst/>
            </a:prstGeom>
            <a:noFill/>
            <a:ln>
              <a:noFill/>
            </a:ln>
            <a:extLst>
              <a:ext uri="{909E8E84-426E-40DD-AFC4-6F175D3DCCD1}"/>
              <a:ext uri="{91240B29-F687-4F45-9708-019B960494DF}"/>
            </a:extLst>
          </p:spPr>
          <p:txBody>
            <a:bodyPr>
              <a:spAutoFit/>
            </a:bodyPr>
            <a:lstStyle>
              <a:lvl1pPr>
                <a:defRPr sz="1600">
                  <a:solidFill>
                    <a:schemeClr val="tx1"/>
                  </a:solidFill>
                  <a:latin typeface="Arial"/>
                </a:defRPr>
              </a:lvl1pPr>
              <a:lvl2pPr marL="742950" indent="-285750">
                <a:defRPr sz="1600">
                  <a:solidFill>
                    <a:schemeClr val="tx1"/>
                  </a:solidFill>
                  <a:latin typeface="Arial"/>
                </a:defRPr>
              </a:lvl2pPr>
              <a:lvl3pPr marL="1143000" indent="-228600">
                <a:defRPr sz="1600">
                  <a:solidFill>
                    <a:schemeClr val="tx1"/>
                  </a:solidFill>
                  <a:latin typeface="Arial"/>
                </a:defRPr>
              </a:lvl3pPr>
              <a:lvl4pPr marL="1600200" indent="-228600">
                <a:defRPr sz="1600">
                  <a:solidFill>
                    <a:schemeClr val="tx1"/>
                  </a:solidFill>
                  <a:latin typeface="Arial"/>
                </a:defRPr>
              </a:lvl4pPr>
              <a:lvl5pPr marL="2057400" indent="-228600">
                <a:defRPr sz="1600">
                  <a:solidFill>
                    <a:schemeClr val="tx1"/>
                  </a:solidFill>
                  <a:latin typeface="Arial"/>
                </a:defRPr>
              </a:lvl5pPr>
              <a:lvl6pPr marL="2514600" indent="-228600" algn="ctr" eaLnBrk="0" fontAlgn="base" hangingPunct="0">
                <a:spcBef>
                  <a:spcPct val="0"/>
                </a:spcBef>
                <a:spcAft>
                  <a:spcPct val="0"/>
                </a:spcAft>
                <a:defRPr sz="1600">
                  <a:solidFill>
                    <a:schemeClr val="tx1"/>
                  </a:solidFill>
                  <a:latin typeface="Arial"/>
                </a:defRPr>
              </a:lvl6pPr>
              <a:lvl7pPr marL="2971800" indent="-228600" algn="ctr" eaLnBrk="0" fontAlgn="base" hangingPunct="0">
                <a:spcBef>
                  <a:spcPct val="0"/>
                </a:spcBef>
                <a:spcAft>
                  <a:spcPct val="0"/>
                </a:spcAft>
                <a:defRPr sz="1600">
                  <a:solidFill>
                    <a:schemeClr val="tx1"/>
                  </a:solidFill>
                  <a:latin typeface="Arial"/>
                </a:defRPr>
              </a:lvl7pPr>
              <a:lvl8pPr marL="3429000" indent="-228600" algn="ctr" eaLnBrk="0" fontAlgn="base" hangingPunct="0">
                <a:spcBef>
                  <a:spcPct val="0"/>
                </a:spcBef>
                <a:spcAft>
                  <a:spcPct val="0"/>
                </a:spcAft>
                <a:defRPr sz="1600">
                  <a:solidFill>
                    <a:schemeClr val="tx1"/>
                  </a:solidFill>
                  <a:latin typeface="Arial"/>
                </a:defRPr>
              </a:lvl8pPr>
              <a:lvl9pPr marL="3886200" indent="-228600" algn="ctr" eaLnBrk="0" fontAlgn="base" hangingPunct="0">
                <a:spcBef>
                  <a:spcPct val="0"/>
                </a:spcBef>
                <a:spcAft>
                  <a:spcPct val="0"/>
                </a:spcAft>
                <a:defRPr sz="1600">
                  <a:solidFill>
                    <a:schemeClr val="tx1"/>
                  </a:solidFill>
                  <a:latin typeface="Arial"/>
                </a:defRPr>
              </a:lvl9pPr>
            </a:lstStyle>
            <a:p>
              <a:pPr>
                <a:defRPr/>
              </a:pPr>
              <a:r>
                <a:rPr lang="en-GB" sz="1400" smtClean="0">
                  <a:solidFill>
                    <a:srgbClr val="FFFFFF"/>
                  </a:solidFill>
                </a:rPr>
                <a:t>Edition</a:t>
              </a:r>
              <a:endParaRPr lang="en-US" sz="1400" smtClean="0">
                <a:solidFill>
                  <a:srgbClr val="FFFFFF"/>
                </a:solidFill>
              </a:endParaRPr>
            </a:p>
          </p:txBody>
        </p:sp>
      </p:grpSp>
      <p:sp>
        <p:nvSpPr>
          <p:cNvPr id="41996" name="Rectangle 12"/>
          <p:cNvSpPr>
            <a:spLocks noGrp="1" noChangeArrowheads="1"/>
          </p:cNvSpPr>
          <p:nvPr>
            <p:ph type="ctrTitle"/>
          </p:nvPr>
        </p:nvSpPr>
        <p:spPr>
          <a:xfrm>
            <a:off x="2409825" y="1844675"/>
            <a:ext cx="5832475" cy="762000"/>
          </a:xfrm>
        </p:spPr>
        <p:txBody>
          <a:bodyPr anchor="t"/>
          <a:lstStyle>
            <a:lvl1pPr>
              <a:defRPr>
                <a:latin typeface="Arial Black" pitchFamily="34" charset="0"/>
              </a:defRPr>
            </a:lvl1pPr>
          </a:lstStyle>
          <a:p>
            <a:r>
              <a:rPr lang="en-AU"/>
              <a:t>Chapter …</a:t>
            </a:r>
          </a:p>
        </p:txBody>
      </p:sp>
      <p:sp>
        <p:nvSpPr>
          <p:cNvPr id="41997" name="Rectangle 13"/>
          <p:cNvSpPr>
            <a:spLocks noGrp="1" noChangeArrowheads="1"/>
          </p:cNvSpPr>
          <p:nvPr>
            <p:ph type="subTitle" idx="1"/>
          </p:nvPr>
        </p:nvSpPr>
        <p:spPr>
          <a:xfrm>
            <a:off x="2409825" y="2924175"/>
            <a:ext cx="5832475" cy="579438"/>
          </a:xfrm>
        </p:spPr>
        <p:txBody>
          <a:bodyPr>
            <a:spAutoFit/>
          </a:bodyPr>
          <a:lstStyle>
            <a:lvl1pPr marL="0" indent="0">
              <a:buFont typeface="Wingdings" pitchFamily="2" charset="2"/>
              <a:buNone/>
              <a:defRPr>
                <a:latin typeface="Arial Black" pitchFamily="34" charset="0"/>
              </a:defRPr>
            </a:lvl1pPr>
          </a:lstStyle>
          <a:p>
            <a:r>
              <a:rPr lang="en-AU"/>
              <a:t>Subtitle</a:t>
            </a:r>
          </a:p>
        </p:txBody>
      </p:sp>
    </p:spTree>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9A9620A6-3E89-41BA-AE39-F676532BC6B0}" type="slidenum">
              <a:rPr lang="en-AU"/>
              <a:pPr>
                <a:defRPr/>
              </a:pPr>
              <a:t>‹#›</a:t>
            </a:fld>
            <a:endParaRPr lang="en-AU"/>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timing/>
</p:sldLayout>
</file>

<file path=ppt/slideLayouts/slideLayout20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3795BE5C-CBEF-4123-B1FE-E9A16AA71CC6}" type="slidenum">
              <a:rPr lang="en-AU"/>
              <a:pPr>
                <a:defRPr/>
              </a:pPr>
              <a:t>‹#›</a:t>
            </a:fld>
            <a:endParaRPr lang="en-AU"/>
          </a:p>
        </p:txBody>
      </p:sp>
    </p:spTree>
  </p:cSld>
  <p:clrMapOvr>
    <a:masterClrMapping/>
  </p:clrMapOvr>
  <p:transition/>
  <p:timing/>
</p:sldLayout>
</file>

<file path=ppt/slideLayouts/slideLayout20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C5DB5DFD-FD05-4282-9B6B-DFC125AF3EAD}" type="slidenum">
              <a:rPr lang="en-AU"/>
              <a:pPr>
                <a:defRPr/>
              </a:pPr>
              <a:t>‹#›</a:t>
            </a:fld>
            <a:endParaRPr lang="en-AU"/>
          </a:p>
        </p:txBody>
      </p:sp>
    </p:spTree>
  </p:cSld>
  <p:clrMapOvr>
    <a:masterClrMapping/>
  </p:clrMapOvr>
  <p:transition/>
  <p:timing/>
</p:sldLayout>
</file>

<file path=ppt/slideLayouts/slideLayout20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9"/>
          <p:cNvSpPr>
            <a:spLocks noGrp="1" noChangeArrowheads="1"/>
          </p:cNvSpPr>
          <p:nvPr>
            <p:ph type="ftr" sz="quarter" idx="10"/>
          </p:nvPr>
        </p:nvSpPr>
        <p:spPr/>
        <p:txBody>
          <a:bodyPr/>
          <a:lstStyle>
            <a:lvl1pPr>
              <a:defRPr/>
            </a:lvl1pPr>
          </a:lstStyle>
          <a:p>
            <a:pPr>
              <a:defRPr/>
            </a:pPr>
            <a:r>
              <a:rPr lang="en-AU"/>
              <a:t>Chapter 4 — The Processor — </a:t>
            </a:r>
            <a:fld id="{2AD63513-6282-41EE-83C6-9D7A8590378B}" type="slidenum">
              <a:rPr lang="en-AU"/>
              <a:pPr>
                <a:defRPr/>
              </a:pPr>
              <a:t>‹#›</a:t>
            </a:fld>
            <a:endParaRPr lang="en-AU"/>
          </a:p>
        </p:txBody>
      </p:sp>
    </p:spTree>
  </p:cSld>
  <p:clrMapOvr>
    <a:masterClrMapping/>
  </p:clrMapOvr>
  <p:transition/>
  <p:timing/>
</p:sldLayout>
</file>

<file path=ppt/slideLayouts/slideLayout20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9"/>
          <p:cNvSpPr>
            <a:spLocks noGrp="1" noChangeArrowheads="1"/>
          </p:cNvSpPr>
          <p:nvPr>
            <p:ph type="ftr" sz="quarter" idx="10"/>
          </p:nvPr>
        </p:nvSpPr>
        <p:spPr/>
        <p:txBody>
          <a:bodyPr/>
          <a:lstStyle>
            <a:lvl1pPr>
              <a:defRPr/>
            </a:lvl1pPr>
          </a:lstStyle>
          <a:p>
            <a:pPr>
              <a:defRPr/>
            </a:pPr>
            <a:r>
              <a:rPr lang="en-AU"/>
              <a:t>Chapter 4 — The Processor — </a:t>
            </a:r>
            <a:fld id="{5AC00F01-BA3C-47E2-BC33-5928AE212182}" type="slidenum">
              <a:rPr lang="en-AU"/>
              <a:pPr>
                <a:defRPr/>
              </a:pPr>
              <a:t>‹#›</a:t>
            </a:fld>
            <a:endParaRPr lang="en-AU"/>
          </a:p>
        </p:txBody>
      </p:sp>
    </p:spTree>
  </p:cSld>
  <p:clrMapOvr>
    <a:masterClrMapping/>
  </p:clrMapOvr>
  <p:transition/>
  <p:timing/>
</p:sldLayout>
</file>

<file path=ppt/slideLayouts/slideLayout20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9"/>
          <p:cNvSpPr>
            <a:spLocks noGrp="1" noChangeArrowheads="1"/>
          </p:cNvSpPr>
          <p:nvPr>
            <p:ph type="ftr" sz="quarter" idx="10"/>
          </p:nvPr>
        </p:nvSpPr>
        <p:spPr/>
        <p:txBody>
          <a:bodyPr/>
          <a:lstStyle>
            <a:lvl1pPr>
              <a:defRPr/>
            </a:lvl1pPr>
          </a:lstStyle>
          <a:p>
            <a:pPr>
              <a:defRPr/>
            </a:pPr>
            <a:r>
              <a:rPr lang="en-AU"/>
              <a:t>Chapter 4 — The Processor — </a:t>
            </a:r>
            <a:fld id="{E4688AA6-9398-47AA-9661-F315C3F5EFE6}" type="slidenum">
              <a:rPr lang="en-AU"/>
              <a:pPr>
                <a:defRPr/>
              </a:pPr>
              <a:t>‹#›</a:t>
            </a:fld>
            <a:endParaRPr lang="en-AU"/>
          </a:p>
        </p:txBody>
      </p:sp>
    </p:spTree>
  </p:cSld>
  <p:clrMapOvr>
    <a:masterClrMapping/>
  </p:clrMapOvr>
  <p:transition/>
  <p:timing/>
</p:sldLayout>
</file>

<file path=ppt/slideLayouts/slideLayout20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blank" preserve="1">
  <p:cSld name="Blank">
    <p:spTree>
      <p:nvGrpSpPr>
        <p:cNvPr id="1" name=""/>
        <p:cNvGrpSpPr/>
        <p:nvPr/>
      </p:nvGrpSpPr>
      <p:grpSpPr>
        <a:xfrm>
          <a:off x="0" y="0"/>
          <a:ext cx="0" cy="0"/>
        </a:xfrm>
      </p:grpSpPr>
      <p:sp>
        <p:nvSpPr>
          <p:cNvPr id="2" name="Rectangle 19"/>
          <p:cNvSpPr>
            <a:spLocks noGrp="1" noChangeArrowheads="1"/>
          </p:cNvSpPr>
          <p:nvPr>
            <p:ph type="ftr" sz="quarter" idx="10"/>
          </p:nvPr>
        </p:nvSpPr>
        <p:spPr/>
        <p:txBody>
          <a:bodyPr/>
          <a:lstStyle>
            <a:lvl1pPr>
              <a:defRPr/>
            </a:lvl1pPr>
          </a:lstStyle>
          <a:p>
            <a:pPr>
              <a:defRPr/>
            </a:pPr>
            <a:r>
              <a:rPr lang="en-AU"/>
              <a:t>Chapter 4 — The Processor — </a:t>
            </a:r>
            <a:fld id="{55A2E3A8-27A5-4084-86D3-041888B1C31C}" type="slidenum">
              <a:rPr lang="en-AU"/>
              <a:pPr>
                <a:defRPr/>
              </a:pPr>
              <a:t>‹#›</a:t>
            </a:fld>
            <a:endParaRPr lang="en-AU"/>
          </a:p>
        </p:txBody>
      </p:sp>
    </p:spTree>
  </p:cSld>
  <p:clrMapOvr>
    <a:masterClrMapping/>
  </p:clrMapOvr>
  <p:transition/>
  <p:timing/>
</p:sldLayout>
</file>

<file path=ppt/slideLayouts/slideLayout20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9"/>
          <p:cNvSpPr>
            <a:spLocks noGrp="1" noChangeArrowheads="1"/>
          </p:cNvSpPr>
          <p:nvPr>
            <p:ph type="ftr" sz="quarter" idx="10"/>
          </p:nvPr>
        </p:nvSpPr>
        <p:spPr/>
        <p:txBody>
          <a:bodyPr/>
          <a:lstStyle>
            <a:lvl1pPr>
              <a:defRPr/>
            </a:lvl1pPr>
          </a:lstStyle>
          <a:p>
            <a:pPr>
              <a:defRPr/>
            </a:pPr>
            <a:r>
              <a:rPr lang="en-AU"/>
              <a:t>Chapter 4 — The Processor — </a:t>
            </a:r>
            <a:fld id="{C3AAE8D4-6EC3-4D40-9FD9-61E70B95C365}" type="slidenum">
              <a:rPr lang="en-AU"/>
              <a:pPr>
                <a:defRPr/>
              </a:pPr>
              <a:t>‹#›</a:t>
            </a:fld>
            <a:endParaRPr lang="en-AU"/>
          </a:p>
        </p:txBody>
      </p:sp>
    </p:spTree>
  </p:cSld>
  <p:clrMapOvr>
    <a:masterClrMapping/>
  </p:clrMapOvr>
  <p:transition/>
  <p:timing/>
</p:sldLayout>
</file>

<file path=ppt/slideLayouts/slideLayout20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9"/>
          <p:cNvSpPr>
            <a:spLocks noGrp="1" noChangeArrowheads="1"/>
          </p:cNvSpPr>
          <p:nvPr>
            <p:ph type="ftr" sz="quarter" idx="10"/>
          </p:nvPr>
        </p:nvSpPr>
        <p:spPr/>
        <p:txBody>
          <a:bodyPr/>
          <a:lstStyle>
            <a:lvl1pPr>
              <a:defRPr/>
            </a:lvl1pPr>
          </a:lstStyle>
          <a:p>
            <a:pPr>
              <a:defRPr/>
            </a:pPr>
            <a:r>
              <a:rPr lang="en-AU"/>
              <a:t>Chapter 4 — The Processor — </a:t>
            </a:r>
            <a:fld id="{C7C7FB7E-F20B-4346-8600-09427DFB7BCA}" type="slidenum">
              <a:rPr lang="en-AU"/>
              <a:pPr>
                <a:defRPr/>
              </a:pPr>
              <a:t>‹#›</a:t>
            </a:fld>
            <a:endParaRPr lang="en-AU"/>
          </a:p>
        </p:txBody>
      </p:sp>
    </p:spTree>
  </p:cSld>
  <p:clrMapOvr>
    <a:masterClrMapping/>
  </p:clrMapOvr>
  <p:transition/>
  <p:timing/>
</p:sldLayout>
</file>

<file path=ppt/slideLayouts/slideLayout20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89862394-AD78-4F11-A9E2-A5B52DC0A676}" type="slidenum">
              <a:rPr lang="en-AU"/>
              <a:pPr>
                <a:defRPr/>
              </a:pPr>
              <a:t>‹#›</a:t>
            </a:fld>
            <a:endParaRPr lang="en-AU"/>
          </a:p>
        </p:txBody>
      </p:sp>
    </p:spTree>
  </p:cSld>
  <p:clrMapOvr>
    <a:masterClrMapping/>
  </p:clrMapOvr>
  <p:transition/>
  <p:timing/>
</p:sldLayout>
</file>

<file path=ppt/slideLayouts/slideLayout20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888163" y="146050"/>
            <a:ext cx="2066925" cy="60912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4213" y="146050"/>
            <a:ext cx="6051550" cy="60912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8A6364B5-3481-49FF-B620-B2F3660DFAC3}" type="slidenum">
              <a:rPr lang="en-AU"/>
              <a:pPr>
                <a:defRPr/>
              </a:pPr>
              <a:t>‹#›</a:t>
            </a:fld>
            <a:endParaRPr lang="en-AU"/>
          </a:p>
        </p:txBody>
      </p:sp>
    </p:spTree>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21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IN"/>
          </a:p>
        </p:txBody>
      </p:sp>
    </p:spTree>
  </p:cSld>
  <p:clrMapOvr>
    <a:masterClrMapping/>
  </p:clrMapOvr>
  <p:transition/>
  <p:timing/>
</p:sldLayout>
</file>

<file path=ppt/slideLayouts/slideLayout21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21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timing/>
</p:sldLayout>
</file>

<file path=ppt/slideLayouts/slideLayout21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533400" y="914400"/>
            <a:ext cx="4000500" cy="2393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86300" y="914400"/>
            <a:ext cx="4000500" cy="2393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21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21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Tree>
  </p:cSld>
  <p:clrMapOvr>
    <a:masterClrMapping/>
  </p:clrMapOvr>
  <p:transition/>
  <p:timing/>
</p:sldLayout>
</file>

<file path=ppt/slideLayouts/slideLayout21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blank" preserve="1">
  <p:cSld name="Blank">
    <p:spTree>
      <p:nvGrpSpPr>
        <p:cNvPr id="1" name=""/>
        <p:cNvGrpSpPr/>
        <p:nvPr/>
      </p:nvGrpSpPr>
      <p:grpSpPr>
        <a:xfrm>
          <a:off x="0" y="0"/>
          <a:ext cx="0" cy="0"/>
        </a:xfrm>
      </p:grpSpPr>
    </p:spTree>
  </p:cSld>
  <p:clrMapOvr>
    <a:masterClrMapping/>
  </p:clrMapOvr>
  <p:transition/>
  <p:timing/>
</p:sldLayout>
</file>

<file path=ppt/slideLayouts/slideLayout21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timing/>
</p:sldLayout>
</file>

<file path=ppt/slideLayouts/slideLayout21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timing/>
</p:sldLayout>
</file>

<file path=ppt/slideLayouts/slideLayout21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515100" y="152400"/>
            <a:ext cx="2095500" cy="510540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228600" y="152400"/>
            <a:ext cx="6134100" cy="5105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22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48450" y="304800"/>
            <a:ext cx="2038350" cy="300355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533400" y="304800"/>
            <a:ext cx="5962650" cy="30035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22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IN"/>
          </a:p>
        </p:txBody>
      </p:sp>
      <p:sp>
        <p:nvSpPr>
          <p:cNvPr id="4" name="Rectangle 4"/>
          <p:cNvSpPr>
            <a:spLocks noGrp="1" noChangeArrowheads="1"/>
          </p:cNvSpPr>
          <p:nvPr>
            <p:ph type="dt" sz="half" idx="10"/>
          </p:nvPr>
        </p:nvSpPr>
        <p:spPr/>
        <p:txBody>
          <a:bodyPr/>
          <a:lstStyle>
            <a:lvl1pPr algn="ct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6" name="Rectangle 6"/>
          <p:cNvSpPr>
            <a:spLocks noGrp="1" noChangeArrowheads="1"/>
          </p:cNvSpPr>
          <p:nvPr>
            <p:ph type="sldNum" sz="quarter" idx="12"/>
          </p:nvPr>
        </p:nvSpPr>
        <p:spPr/>
        <p:txBody>
          <a:bodyPr/>
          <a:lstStyle>
            <a:lvl1pPr>
              <a:defRPr/>
            </a:lvl1pPr>
          </a:lstStyle>
          <a:p>
            <a:pPr>
              <a:defRPr/>
            </a:pPr>
            <a:fld id="{69F7CEF0-DC7F-464E-B2DC-7C66456F77E7}" type="slidenum">
              <a:rPr lang="en-US"/>
              <a:pPr>
                <a:defRPr/>
              </a:pPr>
              <a:t>‹#›</a:t>
            </a:fld>
            <a:endParaRPr lang="en-US"/>
          </a:p>
        </p:txBody>
      </p:sp>
    </p:spTree>
  </p:cSld>
  <p:clrMapOvr>
    <a:masterClrMapping/>
  </p:clrMapOvr>
  <p:transition/>
  <p:timing/>
</p:sldLayout>
</file>

<file path=ppt/slideLayouts/slideLayout22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p:txBody>
          <a:bodyPr/>
          <a:lstStyle>
            <a:lvl1pPr algn="ct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6" name="Rectangle 6"/>
          <p:cNvSpPr>
            <a:spLocks noGrp="1" noChangeArrowheads="1"/>
          </p:cNvSpPr>
          <p:nvPr>
            <p:ph type="sldNum" sz="quarter" idx="12"/>
          </p:nvPr>
        </p:nvSpPr>
        <p:spPr/>
        <p:txBody>
          <a:bodyPr/>
          <a:lstStyle>
            <a:lvl1pPr>
              <a:defRPr/>
            </a:lvl1pPr>
          </a:lstStyle>
          <a:p>
            <a:pPr>
              <a:defRPr/>
            </a:pPr>
            <a:fld id="{EDA77CD2-3C0B-4454-B01C-6D49BC036503}" type="slidenum">
              <a:rPr lang="en-US"/>
              <a:pPr>
                <a:defRPr/>
              </a:pPr>
              <a:t>‹#›</a:t>
            </a:fld>
            <a:endParaRPr lang="en-US"/>
          </a:p>
        </p:txBody>
      </p:sp>
    </p:spTree>
  </p:cSld>
  <p:clrMapOvr>
    <a:masterClrMapping/>
  </p:clrMapOvr>
  <p:transition/>
  <p:timing/>
</p:sldLayout>
</file>

<file path=ppt/slideLayouts/slideLayout22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lgn="ct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6" name="Rectangle 6"/>
          <p:cNvSpPr>
            <a:spLocks noGrp="1" noChangeArrowheads="1"/>
          </p:cNvSpPr>
          <p:nvPr>
            <p:ph type="sldNum" sz="quarter" idx="12"/>
          </p:nvPr>
        </p:nvSpPr>
        <p:spPr/>
        <p:txBody>
          <a:bodyPr/>
          <a:lstStyle>
            <a:lvl1pPr>
              <a:defRPr/>
            </a:lvl1pPr>
          </a:lstStyle>
          <a:p>
            <a:pPr>
              <a:defRPr/>
            </a:pPr>
            <a:fld id="{EC371D5A-0DB2-484F-9D6B-C5AA08E6379E}" type="slidenum">
              <a:rPr lang="en-US"/>
              <a:pPr>
                <a:defRPr/>
              </a:pPr>
              <a:t>‹#›</a:t>
            </a:fld>
            <a:endParaRPr lang="en-US"/>
          </a:p>
        </p:txBody>
      </p:sp>
    </p:spTree>
  </p:cSld>
  <p:clrMapOvr>
    <a:masterClrMapping/>
  </p:clrMapOvr>
  <p:transition/>
  <p:timing/>
</p:sldLayout>
</file>

<file path=ppt/slideLayouts/slideLayout22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p:txBody>
          <a:bodyPr/>
          <a:lstStyle>
            <a:lvl1pPr algn="ct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7" name="Rectangle 6"/>
          <p:cNvSpPr>
            <a:spLocks noGrp="1" noChangeArrowheads="1"/>
          </p:cNvSpPr>
          <p:nvPr>
            <p:ph type="sldNum" sz="quarter" idx="12"/>
          </p:nvPr>
        </p:nvSpPr>
        <p:spPr/>
        <p:txBody>
          <a:bodyPr/>
          <a:lstStyle>
            <a:lvl1pPr>
              <a:defRPr/>
            </a:lvl1pPr>
          </a:lstStyle>
          <a:p>
            <a:pPr>
              <a:defRPr/>
            </a:pPr>
            <a:fld id="{080299E6-A40F-46E3-8AF0-E8A0F1258026}" type="slidenum">
              <a:rPr lang="en-US"/>
              <a:pPr>
                <a:defRPr/>
              </a:pPr>
              <a:t>‹#›</a:t>
            </a:fld>
            <a:endParaRPr lang="en-US"/>
          </a:p>
        </p:txBody>
      </p:sp>
    </p:spTree>
  </p:cSld>
  <p:clrMapOvr>
    <a:masterClrMapping/>
  </p:clrMapOvr>
  <p:transition/>
  <p:timing/>
</p:sldLayout>
</file>

<file path=ppt/slideLayouts/slideLayout22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Rectangle 4"/>
          <p:cNvSpPr>
            <a:spLocks noGrp="1" noChangeArrowheads="1"/>
          </p:cNvSpPr>
          <p:nvPr>
            <p:ph type="dt" sz="half" idx="10"/>
          </p:nvPr>
        </p:nvSpPr>
        <p:spPr/>
        <p:txBody>
          <a:bodyPr/>
          <a:lstStyle>
            <a:lvl1pPr algn="ct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9" name="Rectangle 6"/>
          <p:cNvSpPr>
            <a:spLocks noGrp="1" noChangeArrowheads="1"/>
          </p:cNvSpPr>
          <p:nvPr>
            <p:ph type="sldNum" sz="quarter" idx="12"/>
          </p:nvPr>
        </p:nvSpPr>
        <p:spPr/>
        <p:txBody>
          <a:bodyPr/>
          <a:lstStyle>
            <a:lvl1pPr>
              <a:defRPr/>
            </a:lvl1pPr>
          </a:lstStyle>
          <a:p>
            <a:pPr>
              <a:defRPr/>
            </a:pPr>
            <a:fld id="{55242743-13F7-438E-8B90-F770A469E32D}" type="slidenum">
              <a:rPr lang="en-US"/>
              <a:pPr>
                <a:defRPr/>
              </a:pPr>
              <a:t>‹#›</a:t>
            </a:fld>
            <a:endParaRPr lang="en-US"/>
          </a:p>
        </p:txBody>
      </p:sp>
    </p:spTree>
  </p:cSld>
  <p:clrMapOvr>
    <a:masterClrMapping/>
  </p:clrMapOvr>
  <p:transition/>
  <p:timing/>
</p:sldLayout>
</file>

<file path=ppt/slideLayouts/slideLayout22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Rectangle 4"/>
          <p:cNvSpPr>
            <a:spLocks noGrp="1" noChangeArrowheads="1"/>
          </p:cNvSpPr>
          <p:nvPr>
            <p:ph type="dt" sz="half" idx="10"/>
          </p:nvPr>
        </p:nvSpPr>
        <p:spPr/>
        <p:txBody>
          <a:bodyPr/>
          <a:lstStyle>
            <a:lvl1pPr algn="ct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5" name="Rectangle 6"/>
          <p:cNvSpPr>
            <a:spLocks noGrp="1" noChangeArrowheads="1"/>
          </p:cNvSpPr>
          <p:nvPr>
            <p:ph type="sldNum" sz="quarter" idx="12"/>
          </p:nvPr>
        </p:nvSpPr>
        <p:spPr/>
        <p:txBody>
          <a:bodyPr/>
          <a:lstStyle>
            <a:lvl1pPr>
              <a:defRPr/>
            </a:lvl1pPr>
          </a:lstStyle>
          <a:p>
            <a:pPr>
              <a:defRPr/>
            </a:pPr>
            <a:fld id="{82D69369-50C6-4437-BA86-713097BA904D}" type="slidenum">
              <a:rPr lang="en-US"/>
              <a:pPr>
                <a:defRPr/>
              </a:pPr>
              <a:t>‹#›</a:t>
            </a:fld>
            <a:endParaRPr lang="en-US"/>
          </a:p>
        </p:txBody>
      </p:sp>
    </p:spTree>
  </p:cSld>
  <p:clrMapOvr>
    <a:masterClrMapping/>
  </p:clrMapOvr>
  <p:transition/>
  <p:timing/>
</p:sldLayout>
</file>

<file path=ppt/slideLayouts/slideLayout22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blank" preserve="1">
  <p:cSld name="Blank">
    <p:spTree>
      <p:nvGrpSpPr>
        <p:cNvPr id="1" name=""/>
        <p:cNvGrpSpPr/>
        <p:nvPr/>
      </p:nvGrpSpPr>
      <p:grpSpPr>
        <a:xfrm>
          <a:off x="0" y="0"/>
          <a:ext cx="0" cy="0"/>
        </a:xfrm>
      </p:grpSpPr>
      <p:sp>
        <p:nvSpPr>
          <p:cNvPr id="2" name="Rectangle 4"/>
          <p:cNvSpPr>
            <a:spLocks noGrp="1" noChangeArrowheads="1"/>
          </p:cNvSpPr>
          <p:nvPr>
            <p:ph type="dt" sz="half" idx="10"/>
          </p:nvPr>
        </p:nvSpPr>
        <p:spPr/>
        <p:txBody>
          <a:bodyPr/>
          <a:lstStyle>
            <a:lvl1pPr algn="ct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4" name="Rectangle 6"/>
          <p:cNvSpPr>
            <a:spLocks noGrp="1" noChangeArrowheads="1"/>
          </p:cNvSpPr>
          <p:nvPr>
            <p:ph type="sldNum" sz="quarter" idx="12"/>
          </p:nvPr>
        </p:nvSpPr>
        <p:spPr/>
        <p:txBody>
          <a:bodyPr/>
          <a:lstStyle>
            <a:lvl1pPr>
              <a:defRPr/>
            </a:lvl1pPr>
          </a:lstStyle>
          <a:p>
            <a:pPr>
              <a:defRPr/>
            </a:pPr>
            <a:fld id="{D76C2D70-3FE5-4E3A-A85A-9E48C525604B}" type="slidenum">
              <a:rPr lang="en-US"/>
              <a:pPr>
                <a:defRPr/>
              </a:pPr>
              <a:t>‹#›</a:t>
            </a:fld>
            <a:endParaRPr lang="en-US"/>
          </a:p>
        </p:txBody>
      </p:sp>
    </p:spTree>
  </p:cSld>
  <p:clrMapOvr>
    <a:masterClrMapping/>
  </p:clrMapOvr>
  <p:transition/>
  <p:timing/>
</p:sldLayout>
</file>

<file path=ppt/slideLayouts/slideLayout22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lgn="ct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7" name="Rectangle 6"/>
          <p:cNvSpPr>
            <a:spLocks noGrp="1" noChangeArrowheads="1"/>
          </p:cNvSpPr>
          <p:nvPr>
            <p:ph type="sldNum" sz="quarter" idx="12"/>
          </p:nvPr>
        </p:nvSpPr>
        <p:spPr/>
        <p:txBody>
          <a:bodyPr/>
          <a:lstStyle>
            <a:lvl1pPr>
              <a:defRPr/>
            </a:lvl1pPr>
          </a:lstStyle>
          <a:p>
            <a:pPr>
              <a:defRPr/>
            </a:pPr>
            <a:fld id="{DE317013-A325-4E51-89F3-5A532CC7DD1C}" type="slidenum">
              <a:rPr lang="en-US"/>
              <a:pPr>
                <a:defRPr/>
              </a:pPr>
              <a:t>‹#›</a:t>
            </a:fld>
            <a:endParaRPr lang="en-US"/>
          </a:p>
        </p:txBody>
      </p:sp>
    </p:spTree>
  </p:cSld>
  <p:clrMapOvr>
    <a:masterClrMapping/>
  </p:clrMapOvr>
  <p:transition/>
  <p:timing/>
</p:sldLayout>
</file>

<file path=ppt/slideLayouts/slideLayout22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lgn="ct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7" name="Rectangle 6"/>
          <p:cNvSpPr>
            <a:spLocks noGrp="1" noChangeArrowheads="1"/>
          </p:cNvSpPr>
          <p:nvPr>
            <p:ph type="sldNum" sz="quarter" idx="12"/>
          </p:nvPr>
        </p:nvSpPr>
        <p:spPr/>
        <p:txBody>
          <a:bodyPr/>
          <a:lstStyle>
            <a:lvl1pPr>
              <a:defRPr/>
            </a:lvl1pPr>
          </a:lstStyle>
          <a:p>
            <a:pPr>
              <a:defRPr/>
            </a:pPr>
            <a:fld id="{AA78FC46-AFD8-4B69-9145-9EF465A2F684}" type="slidenum">
              <a:rPr lang="en-US"/>
              <a:pPr>
                <a:defRPr/>
              </a:pPr>
              <a:t>‹#›</a:t>
            </a:fld>
            <a:endParaRPr lang="en-US"/>
          </a:p>
        </p:txBody>
      </p:sp>
    </p:spTree>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IN"/>
          </a:p>
        </p:txBody>
      </p:sp>
    </p:spTree>
  </p:cSld>
  <p:clrMapOvr>
    <a:masterClrMapping/>
  </p:clrMapOvr>
  <p:transition/>
  <p:timing/>
</p:sldLayout>
</file>

<file path=ppt/slideLayouts/slideLayout23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p:txBody>
          <a:bodyPr/>
          <a:lstStyle>
            <a:lvl1pPr algn="ct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6" name="Rectangle 6"/>
          <p:cNvSpPr>
            <a:spLocks noGrp="1" noChangeArrowheads="1"/>
          </p:cNvSpPr>
          <p:nvPr>
            <p:ph type="sldNum" sz="quarter" idx="12"/>
          </p:nvPr>
        </p:nvSpPr>
        <p:spPr/>
        <p:txBody>
          <a:bodyPr/>
          <a:lstStyle>
            <a:lvl1pPr>
              <a:defRPr/>
            </a:lvl1pPr>
          </a:lstStyle>
          <a:p>
            <a:pPr>
              <a:defRPr/>
            </a:pPr>
            <a:fld id="{E52C1766-52A5-428B-8640-06B8C3644A06}" type="slidenum">
              <a:rPr lang="en-US"/>
              <a:pPr>
                <a:defRPr/>
              </a:pPr>
              <a:t>‹#›</a:t>
            </a:fld>
            <a:endParaRPr lang="en-US"/>
          </a:p>
        </p:txBody>
      </p:sp>
    </p:spTree>
  </p:cSld>
  <p:clrMapOvr>
    <a:masterClrMapping/>
  </p:clrMapOvr>
  <p:transition/>
  <p:timing/>
</p:sldLayout>
</file>

<file path=ppt/slideLayouts/slideLayout23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p:txBody>
          <a:bodyPr/>
          <a:lstStyle>
            <a:lvl1pPr algn="ct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6" name="Rectangle 6"/>
          <p:cNvSpPr>
            <a:spLocks noGrp="1" noChangeArrowheads="1"/>
          </p:cNvSpPr>
          <p:nvPr>
            <p:ph type="sldNum" sz="quarter" idx="12"/>
          </p:nvPr>
        </p:nvSpPr>
        <p:spPr/>
        <p:txBody>
          <a:bodyPr/>
          <a:lstStyle>
            <a:lvl1pPr>
              <a:defRPr/>
            </a:lvl1pPr>
          </a:lstStyle>
          <a:p>
            <a:pPr>
              <a:defRPr/>
            </a:pPr>
            <a:fld id="{1438C230-8AD0-4600-9042-D1847CE4E99E}" type="slidenum">
              <a:rPr lang="en-US"/>
              <a:pPr>
                <a:defRPr/>
              </a:pPr>
              <a:t>‹#›</a:t>
            </a:fld>
            <a:endParaRPr lang="en-US"/>
          </a:p>
        </p:txBody>
      </p:sp>
    </p:spTree>
  </p:cSld>
  <p:clrMapOvr>
    <a:masterClrMapping/>
  </p:clrMapOvr>
  <p:transition/>
  <p:timing/>
</p:sldLayout>
</file>

<file path=ppt/slideLayouts/slideLayout23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IN"/>
          </a:p>
        </p:txBody>
      </p:sp>
      <p:sp>
        <p:nvSpPr>
          <p:cNvPr id="4" name="Rectangle 4"/>
          <p:cNvSpPr>
            <a:spLocks noGrp="1" noChangeArrowheads="1"/>
          </p:cNvSpPr>
          <p:nvPr>
            <p:ph type="dt" sz="half" idx="10"/>
          </p:nvPr>
        </p:nvSpPr>
        <p:spPr/>
        <p:txBody>
          <a:bodyPr/>
          <a:lstStyle>
            <a:lvl1pPr algn="ct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6" name="Rectangle 6"/>
          <p:cNvSpPr>
            <a:spLocks noGrp="1" noChangeArrowheads="1"/>
          </p:cNvSpPr>
          <p:nvPr>
            <p:ph type="sldNum" sz="quarter" idx="12"/>
          </p:nvPr>
        </p:nvSpPr>
        <p:spPr/>
        <p:txBody>
          <a:bodyPr/>
          <a:lstStyle>
            <a:lvl1pPr>
              <a:defRPr/>
            </a:lvl1pPr>
          </a:lstStyle>
          <a:p>
            <a:pPr>
              <a:defRPr/>
            </a:pPr>
            <a:fld id="{D054A578-AAA1-4212-BE7D-B30654F94403}" type="slidenum">
              <a:rPr lang="en-US"/>
              <a:pPr>
                <a:defRPr/>
              </a:pPr>
              <a:t>‹#›</a:t>
            </a:fld>
            <a:endParaRPr lang="en-US"/>
          </a:p>
        </p:txBody>
      </p:sp>
    </p:spTree>
  </p:cSld>
  <p:clrMapOvr>
    <a:masterClrMapping/>
  </p:clrMapOvr>
  <p:transition/>
  <p:timing/>
</p:sldLayout>
</file>

<file path=ppt/slideLayouts/slideLayout23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p:txBody>
          <a:bodyPr/>
          <a:lstStyle>
            <a:lvl1pPr algn="ct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6" name="Rectangle 6"/>
          <p:cNvSpPr>
            <a:spLocks noGrp="1" noChangeArrowheads="1"/>
          </p:cNvSpPr>
          <p:nvPr>
            <p:ph type="sldNum" sz="quarter" idx="12"/>
          </p:nvPr>
        </p:nvSpPr>
        <p:spPr/>
        <p:txBody>
          <a:bodyPr/>
          <a:lstStyle>
            <a:lvl1pPr>
              <a:defRPr/>
            </a:lvl1pPr>
          </a:lstStyle>
          <a:p>
            <a:pPr>
              <a:defRPr/>
            </a:pPr>
            <a:fld id="{BD299DBC-41D1-49AB-A5E8-07874DACF043}" type="slidenum">
              <a:rPr lang="en-US"/>
              <a:pPr>
                <a:defRPr/>
              </a:pPr>
              <a:t>‹#›</a:t>
            </a:fld>
            <a:endParaRPr lang="en-US"/>
          </a:p>
        </p:txBody>
      </p:sp>
    </p:spTree>
  </p:cSld>
  <p:clrMapOvr>
    <a:masterClrMapping/>
  </p:clrMapOvr>
  <p:transition/>
  <p:timing/>
</p:sldLayout>
</file>

<file path=ppt/slideLayouts/slideLayout23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lgn="ct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6" name="Rectangle 6"/>
          <p:cNvSpPr>
            <a:spLocks noGrp="1" noChangeArrowheads="1"/>
          </p:cNvSpPr>
          <p:nvPr>
            <p:ph type="sldNum" sz="quarter" idx="12"/>
          </p:nvPr>
        </p:nvSpPr>
        <p:spPr/>
        <p:txBody>
          <a:bodyPr/>
          <a:lstStyle>
            <a:lvl1pPr>
              <a:defRPr/>
            </a:lvl1pPr>
          </a:lstStyle>
          <a:p>
            <a:pPr>
              <a:defRPr/>
            </a:pPr>
            <a:fld id="{46091BB8-73B1-4EFB-B088-7405B141EEB8}" type="slidenum">
              <a:rPr lang="en-US"/>
              <a:pPr>
                <a:defRPr/>
              </a:pPr>
              <a:t>‹#›</a:t>
            </a:fld>
            <a:endParaRPr lang="en-US"/>
          </a:p>
        </p:txBody>
      </p:sp>
    </p:spTree>
  </p:cSld>
  <p:clrMapOvr>
    <a:masterClrMapping/>
  </p:clrMapOvr>
  <p:transition/>
  <p:timing/>
</p:sldLayout>
</file>

<file path=ppt/slideLayouts/slideLayout23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p:txBody>
          <a:bodyPr/>
          <a:lstStyle>
            <a:lvl1pPr algn="ct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7" name="Rectangle 6"/>
          <p:cNvSpPr>
            <a:spLocks noGrp="1" noChangeArrowheads="1"/>
          </p:cNvSpPr>
          <p:nvPr>
            <p:ph type="sldNum" sz="quarter" idx="12"/>
          </p:nvPr>
        </p:nvSpPr>
        <p:spPr/>
        <p:txBody>
          <a:bodyPr/>
          <a:lstStyle>
            <a:lvl1pPr>
              <a:defRPr/>
            </a:lvl1pPr>
          </a:lstStyle>
          <a:p>
            <a:pPr>
              <a:defRPr/>
            </a:pPr>
            <a:fld id="{F050E901-E42D-4E77-B282-D3EFF38FEF35}" type="slidenum">
              <a:rPr lang="en-US"/>
              <a:pPr>
                <a:defRPr/>
              </a:pPr>
              <a:t>‹#›</a:t>
            </a:fld>
            <a:endParaRPr lang="en-US"/>
          </a:p>
        </p:txBody>
      </p:sp>
    </p:spTree>
  </p:cSld>
  <p:clrMapOvr>
    <a:masterClrMapping/>
  </p:clrMapOvr>
  <p:transition/>
  <p:timing/>
</p:sldLayout>
</file>

<file path=ppt/slideLayouts/slideLayout23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Rectangle 4"/>
          <p:cNvSpPr>
            <a:spLocks noGrp="1" noChangeArrowheads="1"/>
          </p:cNvSpPr>
          <p:nvPr>
            <p:ph type="dt" sz="half" idx="10"/>
          </p:nvPr>
        </p:nvSpPr>
        <p:spPr/>
        <p:txBody>
          <a:bodyPr/>
          <a:lstStyle>
            <a:lvl1pPr algn="ct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9" name="Rectangle 6"/>
          <p:cNvSpPr>
            <a:spLocks noGrp="1" noChangeArrowheads="1"/>
          </p:cNvSpPr>
          <p:nvPr>
            <p:ph type="sldNum" sz="quarter" idx="12"/>
          </p:nvPr>
        </p:nvSpPr>
        <p:spPr/>
        <p:txBody>
          <a:bodyPr/>
          <a:lstStyle>
            <a:lvl1pPr>
              <a:defRPr/>
            </a:lvl1pPr>
          </a:lstStyle>
          <a:p>
            <a:pPr>
              <a:defRPr/>
            </a:pPr>
            <a:fld id="{4F46A906-4753-4F5B-BD54-615F3EEE98F4}" type="slidenum">
              <a:rPr lang="en-US"/>
              <a:pPr>
                <a:defRPr/>
              </a:pPr>
              <a:t>‹#›</a:t>
            </a:fld>
            <a:endParaRPr lang="en-US"/>
          </a:p>
        </p:txBody>
      </p:sp>
    </p:spTree>
  </p:cSld>
  <p:clrMapOvr>
    <a:masterClrMapping/>
  </p:clrMapOvr>
  <p:transition/>
  <p:timing/>
</p:sldLayout>
</file>

<file path=ppt/slideLayouts/slideLayout23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Rectangle 4"/>
          <p:cNvSpPr>
            <a:spLocks noGrp="1" noChangeArrowheads="1"/>
          </p:cNvSpPr>
          <p:nvPr>
            <p:ph type="dt" sz="half" idx="10"/>
          </p:nvPr>
        </p:nvSpPr>
        <p:spPr/>
        <p:txBody>
          <a:bodyPr/>
          <a:lstStyle>
            <a:lvl1pPr algn="ct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5" name="Rectangle 6"/>
          <p:cNvSpPr>
            <a:spLocks noGrp="1" noChangeArrowheads="1"/>
          </p:cNvSpPr>
          <p:nvPr>
            <p:ph type="sldNum" sz="quarter" idx="12"/>
          </p:nvPr>
        </p:nvSpPr>
        <p:spPr/>
        <p:txBody>
          <a:bodyPr/>
          <a:lstStyle>
            <a:lvl1pPr>
              <a:defRPr/>
            </a:lvl1pPr>
          </a:lstStyle>
          <a:p>
            <a:pPr>
              <a:defRPr/>
            </a:pPr>
            <a:fld id="{0C988F74-567F-4CF3-8BFC-0A3F908E9899}" type="slidenum">
              <a:rPr lang="en-US"/>
              <a:pPr>
                <a:defRPr/>
              </a:pPr>
              <a:t>‹#›</a:t>
            </a:fld>
            <a:endParaRPr lang="en-US"/>
          </a:p>
        </p:txBody>
      </p:sp>
    </p:spTree>
  </p:cSld>
  <p:clrMapOvr>
    <a:masterClrMapping/>
  </p:clrMapOvr>
  <p:transition/>
  <p:timing/>
</p:sldLayout>
</file>

<file path=ppt/slideLayouts/slideLayout23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blank" preserve="1">
  <p:cSld name="Blank">
    <p:spTree>
      <p:nvGrpSpPr>
        <p:cNvPr id="1" name=""/>
        <p:cNvGrpSpPr/>
        <p:nvPr/>
      </p:nvGrpSpPr>
      <p:grpSpPr>
        <a:xfrm>
          <a:off x="0" y="0"/>
          <a:ext cx="0" cy="0"/>
        </a:xfrm>
      </p:grpSpPr>
      <p:sp>
        <p:nvSpPr>
          <p:cNvPr id="2" name="Rectangle 4"/>
          <p:cNvSpPr>
            <a:spLocks noGrp="1" noChangeArrowheads="1"/>
          </p:cNvSpPr>
          <p:nvPr>
            <p:ph type="dt" sz="half" idx="10"/>
          </p:nvPr>
        </p:nvSpPr>
        <p:spPr/>
        <p:txBody>
          <a:bodyPr/>
          <a:lstStyle>
            <a:lvl1pPr algn="ct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4" name="Rectangle 6"/>
          <p:cNvSpPr>
            <a:spLocks noGrp="1" noChangeArrowheads="1"/>
          </p:cNvSpPr>
          <p:nvPr>
            <p:ph type="sldNum" sz="quarter" idx="12"/>
          </p:nvPr>
        </p:nvSpPr>
        <p:spPr/>
        <p:txBody>
          <a:bodyPr/>
          <a:lstStyle>
            <a:lvl1pPr>
              <a:defRPr/>
            </a:lvl1pPr>
          </a:lstStyle>
          <a:p>
            <a:pPr>
              <a:defRPr/>
            </a:pPr>
            <a:fld id="{8D0A91CD-C014-4F1E-966C-863BD9E2F659}" type="slidenum">
              <a:rPr lang="en-US"/>
              <a:pPr>
                <a:defRPr/>
              </a:pPr>
              <a:t>‹#›</a:t>
            </a:fld>
            <a:endParaRPr lang="en-US"/>
          </a:p>
        </p:txBody>
      </p:sp>
    </p:spTree>
  </p:cSld>
  <p:clrMapOvr>
    <a:masterClrMapping/>
  </p:clrMapOvr>
  <p:transition/>
  <p:timing/>
</p:sldLayout>
</file>

<file path=ppt/slideLayouts/slideLayout23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lgn="ct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7" name="Rectangle 6"/>
          <p:cNvSpPr>
            <a:spLocks noGrp="1" noChangeArrowheads="1"/>
          </p:cNvSpPr>
          <p:nvPr>
            <p:ph type="sldNum" sz="quarter" idx="12"/>
          </p:nvPr>
        </p:nvSpPr>
        <p:spPr/>
        <p:txBody>
          <a:bodyPr/>
          <a:lstStyle>
            <a:lvl1pPr>
              <a:defRPr/>
            </a:lvl1pPr>
          </a:lstStyle>
          <a:p>
            <a:pPr>
              <a:defRPr/>
            </a:pPr>
            <a:fld id="{077D6F52-B482-42B2-83EA-7FD9F3F067AB}" type="slidenum">
              <a:rPr lang="en-US"/>
              <a:pPr>
                <a:defRPr/>
              </a:pPr>
              <a:t>‹#›</a:t>
            </a:fld>
            <a:endParaRPr lang="en-US"/>
          </a:p>
        </p:txBody>
      </p:sp>
    </p:spTree>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24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lgn="ct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7" name="Rectangle 6"/>
          <p:cNvSpPr>
            <a:spLocks noGrp="1" noChangeArrowheads="1"/>
          </p:cNvSpPr>
          <p:nvPr>
            <p:ph type="sldNum" sz="quarter" idx="12"/>
          </p:nvPr>
        </p:nvSpPr>
        <p:spPr/>
        <p:txBody>
          <a:bodyPr/>
          <a:lstStyle>
            <a:lvl1pPr>
              <a:defRPr/>
            </a:lvl1pPr>
          </a:lstStyle>
          <a:p>
            <a:pPr>
              <a:defRPr/>
            </a:pPr>
            <a:fld id="{455EEDE1-7284-4754-96B0-1473C6B658C0}" type="slidenum">
              <a:rPr lang="en-US"/>
              <a:pPr>
                <a:defRPr/>
              </a:pPr>
              <a:t>‹#›</a:t>
            </a:fld>
            <a:endParaRPr lang="en-US"/>
          </a:p>
        </p:txBody>
      </p:sp>
    </p:spTree>
  </p:cSld>
  <p:clrMapOvr>
    <a:masterClrMapping/>
  </p:clrMapOvr>
  <p:transition/>
  <p:timing/>
</p:sldLayout>
</file>

<file path=ppt/slideLayouts/slideLayout24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p:txBody>
          <a:bodyPr/>
          <a:lstStyle>
            <a:lvl1pPr algn="ct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6" name="Rectangle 6"/>
          <p:cNvSpPr>
            <a:spLocks noGrp="1" noChangeArrowheads="1"/>
          </p:cNvSpPr>
          <p:nvPr>
            <p:ph type="sldNum" sz="quarter" idx="12"/>
          </p:nvPr>
        </p:nvSpPr>
        <p:spPr/>
        <p:txBody>
          <a:bodyPr/>
          <a:lstStyle>
            <a:lvl1pPr>
              <a:defRPr/>
            </a:lvl1pPr>
          </a:lstStyle>
          <a:p>
            <a:pPr>
              <a:defRPr/>
            </a:pPr>
            <a:fld id="{AFEC8FA5-0B88-4372-B70C-AC519AF5216F}" type="slidenum">
              <a:rPr lang="en-US"/>
              <a:pPr>
                <a:defRPr/>
              </a:pPr>
              <a:t>‹#›</a:t>
            </a:fld>
            <a:endParaRPr lang="en-US"/>
          </a:p>
        </p:txBody>
      </p:sp>
    </p:spTree>
  </p:cSld>
  <p:clrMapOvr>
    <a:masterClrMapping/>
  </p:clrMapOvr>
  <p:transition/>
  <p:timing/>
</p:sldLayout>
</file>

<file path=ppt/slideLayouts/slideLayout24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p:txBody>
          <a:bodyPr/>
          <a:lstStyle>
            <a:lvl1pPr algn="ct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6" name="Rectangle 6"/>
          <p:cNvSpPr>
            <a:spLocks noGrp="1" noChangeArrowheads="1"/>
          </p:cNvSpPr>
          <p:nvPr>
            <p:ph type="sldNum" sz="quarter" idx="12"/>
          </p:nvPr>
        </p:nvSpPr>
        <p:spPr/>
        <p:txBody>
          <a:bodyPr/>
          <a:lstStyle>
            <a:lvl1pPr>
              <a:defRPr/>
            </a:lvl1pPr>
          </a:lstStyle>
          <a:p>
            <a:pPr>
              <a:defRPr/>
            </a:pPr>
            <a:fld id="{6B1122A8-E700-4996-81C7-F3A6D21303F4}" type="slidenum">
              <a:rPr lang="en-US"/>
              <a:pPr>
                <a:defRPr/>
              </a:pPr>
              <a:t>‹#›</a:t>
            </a:fld>
            <a:endParaRPr lang="en-US"/>
          </a:p>
        </p:txBody>
      </p:sp>
    </p:spTree>
  </p:cSld>
  <p:clrMapOvr>
    <a:masterClrMapping/>
  </p:clrMapOvr>
  <p:transition/>
  <p:timing/>
</p:sldLayout>
</file>

<file path=ppt/slideLayouts/slideLayout24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title" preserve="1">
  <p:cSld name="Title Slide">
    <p:spTree>
      <p:nvGrpSpPr>
        <p:cNvPr id="1" name=""/>
        <p:cNvGrpSpPr/>
        <p:nvPr/>
      </p:nvGrpSpPr>
      <p:grpSpPr>
        <a:xfrm>
          <a:off x="0" y="0"/>
          <a:ext cx="0" cy="0"/>
        </a:xfrm>
      </p:grpSpPr>
      <p:sp>
        <p:nvSpPr>
          <p:cNvPr id="4" name="Rectangle 47"/>
          <p:cNvSpPr>
            <a:spLocks noChangeArrowheads="1"/>
          </p:cNvSpPr>
          <p:nvPr/>
        </p:nvSpPr>
        <p:spPr bwMode="auto">
          <a:xfrm>
            <a:off x="1619250" y="1125538"/>
            <a:ext cx="28575" cy="5732462"/>
          </a:xfrm>
          <a:prstGeom prst="rect">
            <a:avLst/>
          </a:prstGeom>
          <a:solidFill>
            <a:schemeClr val="tx2"/>
          </a:solidFill>
          <a:ln w="9525">
            <a:noFill/>
            <a:miter lim="800000"/>
          </a:ln>
        </p:spPr>
        <p:txBody>
          <a:bodyPr wrap="none" anchor="ctr"/>
          <a:lstStyle/>
          <a:p>
            <a:pPr>
              <a:defRPr/>
            </a:pPr>
            <a:endParaRPr lang="en-US">
              <a:solidFill>
                <a:srgbClr val="000000"/>
              </a:solidFill>
            </a:endParaRPr>
          </a:p>
        </p:txBody>
      </p:sp>
      <p:sp>
        <p:nvSpPr>
          <p:cNvPr id="5" name="Rectangle 36"/>
          <p:cNvSpPr>
            <a:spLocks noChangeArrowheads="1"/>
          </p:cNvSpPr>
          <p:nvPr/>
        </p:nvSpPr>
        <p:spPr bwMode="auto">
          <a:xfrm>
            <a:off x="1981200" y="1987550"/>
            <a:ext cx="36513" cy="3816350"/>
          </a:xfrm>
          <a:prstGeom prst="rect">
            <a:avLst/>
          </a:prstGeom>
          <a:gradFill rotWithShape="1">
            <a:gsLst>
              <a:gs pos="0">
                <a:schemeClr val="tx2"/>
              </a:gs>
              <a:gs pos="100000">
                <a:srgbClr val="FFFFFF"/>
              </a:gs>
            </a:gsLst>
            <a:lin ang="5400000" scaled="1"/>
          </a:gradFill>
          <a:ln w="9525">
            <a:noFill/>
            <a:miter lim="800000"/>
          </a:ln>
        </p:spPr>
        <p:txBody>
          <a:bodyPr wrap="none" anchor="ctr"/>
          <a:lstStyle/>
          <a:p>
            <a:pPr>
              <a:defRPr/>
            </a:pPr>
            <a:endParaRPr lang="en-US">
              <a:solidFill>
                <a:srgbClr val="000000"/>
              </a:solidFill>
            </a:endParaRPr>
          </a:p>
        </p:txBody>
      </p:sp>
      <p:sp>
        <p:nvSpPr>
          <p:cNvPr id="6" name="Rectangle 37"/>
          <p:cNvSpPr>
            <a:spLocks noChangeArrowheads="1"/>
          </p:cNvSpPr>
          <p:nvPr/>
        </p:nvSpPr>
        <p:spPr bwMode="auto">
          <a:xfrm>
            <a:off x="1763713" y="2708275"/>
            <a:ext cx="7380287" cy="73025"/>
          </a:xfrm>
          <a:prstGeom prst="rect">
            <a:avLst/>
          </a:prstGeom>
          <a:gradFill rotWithShape="1">
            <a:gsLst>
              <a:gs pos="0">
                <a:schemeClr val="tx2"/>
              </a:gs>
              <a:gs pos="100000">
                <a:srgbClr val="FFFFFF"/>
              </a:gs>
            </a:gsLst>
            <a:lin ang="0" scaled="1"/>
          </a:gradFill>
          <a:ln w="9525">
            <a:noFill/>
            <a:miter lim="800000"/>
          </a:ln>
        </p:spPr>
        <p:txBody>
          <a:bodyPr wrap="none" anchor="ctr"/>
          <a:lstStyle/>
          <a:p>
            <a:pPr>
              <a:defRPr/>
            </a:pPr>
            <a:endParaRPr lang="en-US">
              <a:solidFill>
                <a:srgbClr val="000000"/>
              </a:solidFill>
            </a:endParaRPr>
          </a:p>
        </p:txBody>
      </p:sp>
      <p:sp>
        <p:nvSpPr>
          <p:cNvPr id="7" name="Rectangle 38"/>
          <p:cNvSpPr>
            <a:spLocks noChangeArrowheads="1"/>
          </p:cNvSpPr>
          <p:nvPr/>
        </p:nvSpPr>
        <p:spPr bwMode="auto">
          <a:xfrm>
            <a:off x="0" y="0"/>
            <a:ext cx="9144000" cy="1125538"/>
          </a:xfrm>
          <a:prstGeom prst="rect">
            <a:avLst/>
          </a:prstGeom>
          <a:solidFill>
            <a:schemeClr val="bg1">
              <a:lumMod val="50000"/>
            </a:schemeClr>
          </a:solidFill>
          <a:ln w="9525">
            <a:noFill/>
            <a:miter lim="800000"/>
          </a:ln>
          <a:effectLst/>
        </p:spPr>
        <p:txBody>
          <a:bodyPr wrap="none" anchor="ctr"/>
          <a:lstStyle/>
          <a:p>
            <a:pPr>
              <a:defRPr/>
            </a:pPr>
            <a:endParaRPr lang="en-US">
              <a:solidFill>
                <a:srgbClr val="000000"/>
              </a:solidFill>
            </a:endParaRPr>
          </a:p>
        </p:txBody>
      </p:sp>
      <p:sp>
        <p:nvSpPr>
          <p:cNvPr id="8" name="Rectangle 46"/>
          <p:cNvSpPr>
            <a:spLocks noChangeArrowheads="1"/>
          </p:cNvSpPr>
          <p:nvPr/>
        </p:nvSpPr>
        <p:spPr bwMode="auto">
          <a:xfrm>
            <a:off x="0" y="1125538"/>
            <a:ext cx="9144000" cy="17462"/>
          </a:xfrm>
          <a:prstGeom prst="rect">
            <a:avLst/>
          </a:prstGeom>
          <a:solidFill>
            <a:srgbClr val="FF0000"/>
          </a:solidFill>
          <a:ln w="9525">
            <a:noFill/>
            <a:miter lim="800000"/>
          </a:ln>
        </p:spPr>
        <p:txBody>
          <a:bodyPr wrap="none" anchor="ctr"/>
          <a:lstStyle/>
          <a:p>
            <a:pPr>
              <a:defRPr/>
            </a:pPr>
            <a:endParaRPr lang="en-US">
              <a:solidFill>
                <a:srgbClr val="000000"/>
              </a:solidFill>
            </a:endParaRPr>
          </a:p>
        </p:txBody>
      </p:sp>
      <p:sp>
        <p:nvSpPr>
          <p:cNvPr id="9" name="Rectangle 48"/>
          <p:cNvSpPr>
            <a:spLocks noChangeArrowheads="1"/>
          </p:cNvSpPr>
          <p:nvPr/>
        </p:nvSpPr>
        <p:spPr bwMode="auto">
          <a:xfrm>
            <a:off x="1619250" y="549275"/>
            <a:ext cx="28575" cy="576263"/>
          </a:xfrm>
          <a:prstGeom prst="rect">
            <a:avLst/>
          </a:prstGeom>
          <a:solidFill>
            <a:schemeClr val="bg1"/>
          </a:solidFill>
          <a:ln w="9525">
            <a:noFill/>
            <a:miter lim="800000"/>
          </a:ln>
        </p:spPr>
        <p:txBody>
          <a:bodyPr wrap="none" anchor="ctr"/>
          <a:lstStyle/>
          <a:p>
            <a:pPr>
              <a:defRPr/>
            </a:pPr>
            <a:endParaRPr lang="en-US">
              <a:solidFill>
                <a:srgbClr val="000000"/>
              </a:solidFill>
            </a:endParaRPr>
          </a:p>
        </p:txBody>
      </p:sp>
      <p:pic>
        <p:nvPicPr>
          <p:cNvPr id="10" name="Picture 14" descr="MK Logo (2).png"/>
          <p:cNvPicPr>
            <a:picLocks noChangeAspect="1"/>
          </p:cNvPicPr>
          <p:nvPr userDrawn="1"/>
        </p:nvPicPr>
        <p:blipFill>
          <a:blip r:embed="rId1"/>
          <a:stretch>
            <a:fillRect/>
          </a:stretch>
        </p:blipFill>
        <p:spPr bwMode="auto">
          <a:xfrm>
            <a:off x="250825" y="261938"/>
            <a:ext cx="1155700" cy="647700"/>
          </a:xfrm>
          <a:prstGeom prst="rect">
            <a:avLst/>
          </a:prstGeom>
          <a:noFill/>
          <a:ln w="9525">
            <a:noFill/>
            <a:miter lim="800000"/>
          </a:ln>
        </p:spPr>
      </p:pic>
      <p:grpSp>
        <p:nvGrpSpPr>
          <p:cNvPr id="11" name="Group 13"/>
          <p:cNvGrpSpPr/>
          <p:nvPr userDrawn="1"/>
        </p:nvGrpSpPr>
        <p:grpSpPr>
          <a:xfrm>
            <a:off x="1774825" y="104775"/>
            <a:ext cx="6084888" cy="868363"/>
            <a:chOff x="1774113" y="104757"/>
            <a:chExt cx="6084936" cy="868541"/>
          </a:xfrm>
        </p:grpSpPr>
        <p:sp>
          <p:nvSpPr>
            <p:cNvPr id="12" name="TextBox 11"/>
            <p:cNvSpPr txBox="1"/>
            <p:nvPr userDrawn="1"/>
          </p:nvSpPr>
          <p:spPr>
            <a:xfrm>
              <a:off x="1774113" y="104757"/>
              <a:ext cx="6084936" cy="554152"/>
            </a:xfrm>
            <a:prstGeom prst="rect">
              <a:avLst/>
            </a:prstGeom>
            <a:noFill/>
          </p:spPr>
          <p:txBody>
            <a:bodyPr wrap="none">
              <a:spAutoFit/>
            </a:bodyPr>
            <a:lstStyle/>
            <a:p>
              <a:pPr>
                <a:defRPr/>
              </a:pPr>
              <a:r>
                <a:rPr lang="en-GB" sz="3000" b="1" cap="small">
                  <a:solidFill>
                    <a:srgbClr val="FFFFFF"/>
                  </a:solidFill>
                  <a:latin typeface="Corbel" pitchFamily="34" charset="0"/>
                </a:rPr>
                <a:t>Computer Organization and Design</a:t>
              </a:r>
              <a:endParaRPr lang="en-US" sz="3000" b="1" cap="small">
                <a:solidFill>
                  <a:srgbClr val="FFFFFF"/>
                </a:solidFill>
                <a:latin typeface="Corbel" pitchFamily="34" charset="0"/>
              </a:endParaRPr>
            </a:p>
          </p:txBody>
        </p:sp>
        <p:sp>
          <p:nvSpPr>
            <p:cNvPr id="13" name="TextBox 12"/>
            <p:cNvSpPr txBox="1">
              <a:spLocks noChangeArrowheads="1"/>
            </p:cNvSpPr>
            <p:nvPr userDrawn="1"/>
          </p:nvSpPr>
          <p:spPr bwMode="auto">
            <a:xfrm>
              <a:off x="2844096" y="573166"/>
              <a:ext cx="3957669" cy="400132"/>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Arial"/>
                </a:defRPr>
              </a:lvl1pPr>
              <a:lvl2pPr marL="742950" indent="-285750">
                <a:defRPr sz="1600">
                  <a:solidFill>
                    <a:schemeClr val="tx1"/>
                  </a:solidFill>
                  <a:latin typeface="Arial"/>
                </a:defRPr>
              </a:lvl2pPr>
              <a:lvl3pPr marL="1143000" indent="-228600">
                <a:defRPr sz="1600">
                  <a:solidFill>
                    <a:schemeClr val="tx1"/>
                  </a:solidFill>
                  <a:latin typeface="Arial"/>
                </a:defRPr>
              </a:lvl3pPr>
              <a:lvl4pPr marL="1600200" indent="-228600">
                <a:defRPr sz="1600">
                  <a:solidFill>
                    <a:schemeClr val="tx1"/>
                  </a:solidFill>
                  <a:latin typeface="Arial"/>
                </a:defRPr>
              </a:lvl4pPr>
              <a:lvl5pPr marL="2057400" indent="-228600">
                <a:defRPr sz="1600">
                  <a:solidFill>
                    <a:schemeClr val="tx1"/>
                  </a:solidFill>
                  <a:latin typeface="Arial"/>
                </a:defRPr>
              </a:lvl5pPr>
              <a:lvl6pPr marL="2514600" indent="-228600" algn="ctr" eaLnBrk="0" fontAlgn="base" hangingPunct="0">
                <a:spcBef>
                  <a:spcPct val="0"/>
                </a:spcBef>
                <a:spcAft>
                  <a:spcPct val="0"/>
                </a:spcAft>
                <a:defRPr sz="1600">
                  <a:solidFill>
                    <a:schemeClr val="tx1"/>
                  </a:solidFill>
                  <a:latin typeface="Arial"/>
                </a:defRPr>
              </a:lvl6pPr>
              <a:lvl7pPr marL="2971800" indent="-228600" algn="ctr" eaLnBrk="0" fontAlgn="base" hangingPunct="0">
                <a:spcBef>
                  <a:spcPct val="0"/>
                </a:spcBef>
                <a:spcAft>
                  <a:spcPct val="0"/>
                </a:spcAft>
                <a:defRPr sz="1600">
                  <a:solidFill>
                    <a:schemeClr val="tx1"/>
                  </a:solidFill>
                  <a:latin typeface="Arial"/>
                </a:defRPr>
              </a:lvl7pPr>
              <a:lvl8pPr marL="3429000" indent="-228600" algn="ctr" eaLnBrk="0" fontAlgn="base" hangingPunct="0">
                <a:spcBef>
                  <a:spcPct val="0"/>
                </a:spcBef>
                <a:spcAft>
                  <a:spcPct val="0"/>
                </a:spcAft>
                <a:defRPr sz="1600">
                  <a:solidFill>
                    <a:schemeClr val="tx1"/>
                  </a:solidFill>
                  <a:latin typeface="Arial"/>
                </a:defRPr>
              </a:lvl8pPr>
              <a:lvl9pPr marL="3886200" indent="-228600" algn="ctr" eaLnBrk="0" fontAlgn="base" hangingPunct="0">
                <a:spcBef>
                  <a:spcPct val="0"/>
                </a:spcBef>
                <a:spcAft>
                  <a:spcPct val="0"/>
                </a:spcAft>
                <a:defRPr sz="1600">
                  <a:solidFill>
                    <a:schemeClr val="tx1"/>
                  </a:solidFill>
                  <a:latin typeface="Arial"/>
                </a:defRPr>
              </a:lvl9pPr>
            </a:lstStyle>
            <a:p>
              <a:pPr>
                <a:defRPr/>
              </a:pPr>
              <a:r>
                <a:rPr lang="en-GB" sz="2000" smtClean="0">
                  <a:solidFill>
                    <a:srgbClr val="FFFFFF"/>
                  </a:solidFill>
                </a:rPr>
                <a:t>The Hardware/Software Interface</a:t>
              </a:r>
              <a:endParaRPr lang="en-US" sz="2000" smtClean="0">
                <a:solidFill>
                  <a:srgbClr val="FFFFFF"/>
                </a:solidFill>
              </a:endParaRPr>
            </a:p>
          </p:txBody>
        </p:sp>
      </p:grpSp>
      <p:grpSp>
        <p:nvGrpSpPr>
          <p:cNvPr id="14" name="Group 16"/>
          <p:cNvGrpSpPr/>
          <p:nvPr userDrawn="1"/>
        </p:nvGrpSpPr>
        <p:grpSpPr>
          <a:xfrm>
            <a:off x="8004175" y="93663"/>
            <a:ext cx="935038" cy="935037"/>
            <a:chOff x="7956376" y="116632"/>
            <a:chExt cx="936104" cy="936104"/>
          </a:xfrm>
        </p:grpSpPr>
        <p:sp>
          <p:nvSpPr>
            <p:cNvPr id="15" name="32-Point Star 14"/>
            <p:cNvSpPr>
              <a:spLocks noChangeArrowheads="1"/>
            </p:cNvSpPr>
            <p:nvPr userDrawn="1"/>
          </p:nvSpPr>
          <p:spPr bwMode="auto">
            <a:xfrm>
              <a:off x="7956376" y="116632"/>
              <a:ext cx="936104" cy="936104"/>
            </a:xfrm>
            <a:prstGeom prst="star32">
              <a:avLst>
                <a:gd name="adj" fmla="val 37500"/>
              </a:avLst>
            </a:prstGeom>
            <a:solidFill>
              <a:srgbClr val="C00000"/>
            </a:solidFill>
            <a:ln w="9525" algn="ctr">
              <a:solidFill>
                <a:schemeClr val="tx1"/>
              </a:solidFill>
              <a:round/>
            </a:ln>
          </p:spPr>
          <p:txBody>
            <a:bodyPr/>
            <a:lstStyle/>
            <a:p>
              <a:pPr algn="l">
                <a:defRPr/>
              </a:pPr>
              <a:endParaRPr lang="en-US" sz="1800">
                <a:solidFill>
                  <a:srgbClr val="000000"/>
                </a:solidFill>
              </a:endParaRPr>
            </a:p>
          </p:txBody>
        </p:sp>
        <p:sp>
          <p:nvSpPr>
            <p:cNvPr id="16" name="TextBox 15"/>
            <p:cNvSpPr txBox="1">
              <a:spLocks noChangeArrowheads="1"/>
            </p:cNvSpPr>
            <p:nvPr userDrawn="1"/>
          </p:nvSpPr>
          <p:spPr bwMode="auto">
            <a:xfrm>
              <a:off x="8112128" y="262849"/>
              <a:ext cx="642081" cy="707243"/>
            </a:xfrm>
            <a:prstGeom prst="rect">
              <a:avLst/>
            </a:prstGeom>
            <a:noFill/>
            <a:ln>
              <a:noFill/>
            </a:ln>
            <a:extLst>
              <a:ext uri="{909E8E84-426E-40DD-AFC4-6F175D3DCCD1}"/>
              <a:ext uri="{91240B29-F687-4F45-9708-019B960494DF}"/>
            </a:extLst>
          </p:spPr>
          <p:txBody>
            <a:bodyPr>
              <a:spAutoFit/>
            </a:bodyPr>
            <a:lstStyle>
              <a:lvl1pPr>
                <a:defRPr sz="1600">
                  <a:solidFill>
                    <a:schemeClr val="tx1"/>
                  </a:solidFill>
                  <a:latin typeface="Arial"/>
                </a:defRPr>
              </a:lvl1pPr>
              <a:lvl2pPr marL="742950" indent="-285750">
                <a:defRPr sz="1600">
                  <a:solidFill>
                    <a:schemeClr val="tx1"/>
                  </a:solidFill>
                  <a:latin typeface="Arial"/>
                </a:defRPr>
              </a:lvl2pPr>
              <a:lvl3pPr marL="1143000" indent="-228600">
                <a:defRPr sz="1600">
                  <a:solidFill>
                    <a:schemeClr val="tx1"/>
                  </a:solidFill>
                  <a:latin typeface="Arial"/>
                </a:defRPr>
              </a:lvl3pPr>
              <a:lvl4pPr marL="1600200" indent="-228600">
                <a:defRPr sz="1600">
                  <a:solidFill>
                    <a:schemeClr val="tx1"/>
                  </a:solidFill>
                  <a:latin typeface="Arial"/>
                </a:defRPr>
              </a:lvl4pPr>
              <a:lvl5pPr marL="2057400" indent="-228600">
                <a:defRPr sz="1600">
                  <a:solidFill>
                    <a:schemeClr val="tx1"/>
                  </a:solidFill>
                  <a:latin typeface="Arial"/>
                </a:defRPr>
              </a:lvl5pPr>
              <a:lvl6pPr marL="2514600" indent="-228600" algn="ctr" eaLnBrk="0" fontAlgn="base" hangingPunct="0">
                <a:spcBef>
                  <a:spcPct val="0"/>
                </a:spcBef>
                <a:spcAft>
                  <a:spcPct val="0"/>
                </a:spcAft>
                <a:defRPr sz="1600">
                  <a:solidFill>
                    <a:schemeClr val="tx1"/>
                  </a:solidFill>
                  <a:latin typeface="Arial"/>
                </a:defRPr>
              </a:lvl6pPr>
              <a:lvl7pPr marL="2971800" indent="-228600" algn="ctr" eaLnBrk="0" fontAlgn="base" hangingPunct="0">
                <a:spcBef>
                  <a:spcPct val="0"/>
                </a:spcBef>
                <a:spcAft>
                  <a:spcPct val="0"/>
                </a:spcAft>
                <a:defRPr sz="1600">
                  <a:solidFill>
                    <a:schemeClr val="tx1"/>
                  </a:solidFill>
                  <a:latin typeface="Arial"/>
                </a:defRPr>
              </a:lvl7pPr>
              <a:lvl8pPr marL="3429000" indent="-228600" algn="ctr" eaLnBrk="0" fontAlgn="base" hangingPunct="0">
                <a:spcBef>
                  <a:spcPct val="0"/>
                </a:spcBef>
                <a:spcAft>
                  <a:spcPct val="0"/>
                </a:spcAft>
                <a:defRPr sz="1600">
                  <a:solidFill>
                    <a:schemeClr val="tx1"/>
                  </a:solidFill>
                  <a:latin typeface="Arial"/>
                </a:defRPr>
              </a:lvl8pPr>
              <a:lvl9pPr marL="3886200" indent="-228600" algn="ctr" eaLnBrk="0" fontAlgn="base" hangingPunct="0">
                <a:spcBef>
                  <a:spcPct val="0"/>
                </a:spcBef>
                <a:spcAft>
                  <a:spcPct val="0"/>
                </a:spcAft>
                <a:defRPr sz="1600">
                  <a:solidFill>
                    <a:schemeClr val="tx1"/>
                  </a:solidFill>
                  <a:latin typeface="Arial"/>
                </a:defRPr>
              </a:lvl9pPr>
            </a:lstStyle>
            <a:p>
              <a:pPr>
                <a:defRPr/>
              </a:pPr>
              <a:r>
                <a:rPr lang="en-GB" sz="2000" smtClean="0">
                  <a:solidFill>
                    <a:srgbClr val="FFFFFF"/>
                  </a:solidFill>
                  <a:latin typeface="Arial Black" pitchFamily="34" charset="0"/>
                </a:rPr>
                <a:t>5</a:t>
              </a:r>
              <a:r>
                <a:rPr lang="en-GB" sz="2000" baseline="30000" smtClean="0">
                  <a:solidFill>
                    <a:srgbClr val="FFFFFF"/>
                  </a:solidFill>
                  <a:latin typeface="Arial Black" pitchFamily="34" charset="0"/>
                </a:rPr>
                <a:t>th</a:t>
              </a:r>
              <a:endParaRPr lang="en-GB" sz="2000" smtClean="0">
                <a:solidFill>
                  <a:srgbClr val="FFFFFF"/>
                </a:solidFill>
                <a:latin typeface="Arial Black" pitchFamily="34" charset="0"/>
              </a:endParaRPr>
            </a:p>
            <a:p>
              <a:pPr>
                <a:defRPr/>
              </a:pPr>
              <a:endParaRPr lang="en-US" sz="2000" smtClean="0">
                <a:solidFill>
                  <a:srgbClr val="FFFFFF"/>
                </a:solidFill>
                <a:latin typeface="Arial Black" pitchFamily="34" charset="0"/>
              </a:endParaRPr>
            </a:p>
          </p:txBody>
        </p:sp>
        <p:sp>
          <p:nvSpPr>
            <p:cNvPr id="17" name="TextBox 16"/>
            <p:cNvSpPr txBox="1">
              <a:spLocks noChangeArrowheads="1"/>
            </p:cNvSpPr>
            <p:nvPr userDrawn="1"/>
          </p:nvSpPr>
          <p:spPr bwMode="auto">
            <a:xfrm>
              <a:off x="8064449" y="517139"/>
              <a:ext cx="732672" cy="308326"/>
            </a:xfrm>
            <a:prstGeom prst="rect">
              <a:avLst/>
            </a:prstGeom>
            <a:noFill/>
            <a:ln>
              <a:noFill/>
            </a:ln>
            <a:extLst>
              <a:ext uri="{909E8E84-426E-40DD-AFC4-6F175D3DCCD1}"/>
              <a:ext uri="{91240B29-F687-4F45-9708-019B960494DF}"/>
            </a:extLst>
          </p:spPr>
          <p:txBody>
            <a:bodyPr>
              <a:spAutoFit/>
            </a:bodyPr>
            <a:lstStyle>
              <a:lvl1pPr>
                <a:defRPr sz="1600">
                  <a:solidFill>
                    <a:schemeClr val="tx1"/>
                  </a:solidFill>
                  <a:latin typeface="Arial"/>
                </a:defRPr>
              </a:lvl1pPr>
              <a:lvl2pPr marL="742950" indent="-285750">
                <a:defRPr sz="1600">
                  <a:solidFill>
                    <a:schemeClr val="tx1"/>
                  </a:solidFill>
                  <a:latin typeface="Arial"/>
                </a:defRPr>
              </a:lvl2pPr>
              <a:lvl3pPr marL="1143000" indent="-228600">
                <a:defRPr sz="1600">
                  <a:solidFill>
                    <a:schemeClr val="tx1"/>
                  </a:solidFill>
                  <a:latin typeface="Arial"/>
                </a:defRPr>
              </a:lvl3pPr>
              <a:lvl4pPr marL="1600200" indent="-228600">
                <a:defRPr sz="1600">
                  <a:solidFill>
                    <a:schemeClr val="tx1"/>
                  </a:solidFill>
                  <a:latin typeface="Arial"/>
                </a:defRPr>
              </a:lvl4pPr>
              <a:lvl5pPr marL="2057400" indent="-228600">
                <a:defRPr sz="1600">
                  <a:solidFill>
                    <a:schemeClr val="tx1"/>
                  </a:solidFill>
                  <a:latin typeface="Arial"/>
                </a:defRPr>
              </a:lvl5pPr>
              <a:lvl6pPr marL="2514600" indent="-228600" algn="ctr" eaLnBrk="0" fontAlgn="base" hangingPunct="0">
                <a:spcBef>
                  <a:spcPct val="0"/>
                </a:spcBef>
                <a:spcAft>
                  <a:spcPct val="0"/>
                </a:spcAft>
                <a:defRPr sz="1600">
                  <a:solidFill>
                    <a:schemeClr val="tx1"/>
                  </a:solidFill>
                  <a:latin typeface="Arial"/>
                </a:defRPr>
              </a:lvl6pPr>
              <a:lvl7pPr marL="2971800" indent="-228600" algn="ctr" eaLnBrk="0" fontAlgn="base" hangingPunct="0">
                <a:spcBef>
                  <a:spcPct val="0"/>
                </a:spcBef>
                <a:spcAft>
                  <a:spcPct val="0"/>
                </a:spcAft>
                <a:defRPr sz="1600">
                  <a:solidFill>
                    <a:schemeClr val="tx1"/>
                  </a:solidFill>
                  <a:latin typeface="Arial"/>
                </a:defRPr>
              </a:lvl7pPr>
              <a:lvl8pPr marL="3429000" indent="-228600" algn="ctr" eaLnBrk="0" fontAlgn="base" hangingPunct="0">
                <a:spcBef>
                  <a:spcPct val="0"/>
                </a:spcBef>
                <a:spcAft>
                  <a:spcPct val="0"/>
                </a:spcAft>
                <a:defRPr sz="1600">
                  <a:solidFill>
                    <a:schemeClr val="tx1"/>
                  </a:solidFill>
                  <a:latin typeface="Arial"/>
                </a:defRPr>
              </a:lvl8pPr>
              <a:lvl9pPr marL="3886200" indent="-228600" algn="ctr" eaLnBrk="0" fontAlgn="base" hangingPunct="0">
                <a:spcBef>
                  <a:spcPct val="0"/>
                </a:spcBef>
                <a:spcAft>
                  <a:spcPct val="0"/>
                </a:spcAft>
                <a:defRPr sz="1600">
                  <a:solidFill>
                    <a:schemeClr val="tx1"/>
                  </a:solidFill>
                  <a:latin typeface="Arial"/>
                </a:defRPr>
              </a:lvl9pPr>
            </a:lstStyle>
            <a:p>
              <a:pPr>
                <a:defRPr/>
              </a:pPr>
              <a:r>
                <a:rPr lang="en-GB" sz="1400" smtClean="0">
                  <a:solidFill>
                    <a:srgbClr val="FFFFFF"/>
                  </a:solidFill>
                </a:rPr>
                <a:t>Edition</a:t>
              </a:r>
              <a:endParaRPr lang="en-US" sz="1400" smtClean="0">
                <a:solidFill>
                  <a:srgbClr val="FFFFFF"/>
                </a:solidFill>
              </a:endParaRPr>
            </a:p>
          </p:txBody>
        </p:sp>
      </p:grpSp>
      <p:sp>
        <p:nvSpPr>
          <p:cNvPr id="41996" name="Rectangle 12"/>
          <p:cNvSpPr>
            <a:spLocks noGrp="1" noChangeArrowheads="1"/>
          </p:cNvSpPr>
          <p:nvPr>
            <p:ph type="ctrTitle"/>
          </p:nvPr>
        </p:nvSpPr>
        <p:spPr>
          <a:xfrm>
            <a:off x="2409825" y="1844675"/>
            <a:ext cx="5832475" cy="762000"/>
          </a:xfrm>
        </p:spPr>
        <p:txBody>
          <a:bodyPr anchor="t"/>
          <a:lstStyle>
            <a:lvl1pPr>
              <a:defRPr>
                <a:latin typeface="Arial Black" pitchFamily="34" charset="0"/>
              </a:defRPr>
            </a:lvl1pPr>
          </a:lstStyle>
          <a:p>
            <a:r>
              <a:rPr lang="en-AU"/>
              <a:t>Chapter …</a:t>
            </a:r>
          </a:p>
        </p:txBody>
      </p:sp>
      <p:sp>
        <p:nvSpPr>
          <p:cNvPr id="41997" name="Rectangle 13"/>
          <p:cNvSpPr>
            <a:spLocks noGrp="1" noChangeArrowheads="1"/>
          </p:cNvSpPr>
          <p:nvPr>
            <p:ph type="subTitle" idx="1"/>
          </p:nvPr>
        </p:nvSpPr>
        <p:spPr>
          <a:xfrm>
            <a:off x="2409825" y="2924175"/>
            <a:ext cx="5832475" cy="579438"/>
          </a:xfrm>
        </p:spPr>
        <p:txBody>
          <a:bodyPr>
            <a:spAutoFit/>
          </a:bodyPr>
          <a:lstStyle>
            <a:lvl1pPr marL="0" indent="0">
              <a:buFont typeface="Wingdings" pitchFamily="2" charset="2"/>
              <a:buNone/>
              <a:defRPr>
                <a:latin typeface="Arial Black" pitchFamily="34" charset="0"/>
              </a:defRPr>
            </a:lvl1pPr>
          </a:lstStyle>
          <a:p>
            <a:r>
              <a:rPr lang="en-AU"/>
              <a:t>Subtitle</a:t>
            </a:r>
          </a:p>
        </p:txBody>
      </p:sp>
    </p:spTree>
  </p:cSld>
  <p:clrMapOvr>
    <a:masterClrMapping/>
  </p:clrMapOvr>
  <p:transition/>
  <p:timing/>
</p:sldLayout>
</file>

<file path=ppt/slideLayouts/slideLayout24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7E965854-2CE2-4C15-94C7-1B054C9B7CFD}" type="slidenum">
              <a:rPr lang="en-AU"/>
              <a:pPr>
                <a:defRPr/>
              </a:pPr>
              <a:t>‹#›</a:t>
            </a:fld>
            <a:endParaRPr lang="en-AU"/>
          </a:p>
        </p:txBody>
      </p:sp>
    </p:spTree>
  </p:cSld>
  <p:clrMapOvr>
    <a:masterClrMapping/>
  </p:clrMapOvr>
  <p:transition/>
  <p:timing/>
</p:sldLayout>
</file>

<file path=ppt/slideLayouts/slideLayout24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37F089A0-E48D-46D7-9145-63706E729D4C}" type="slidenum">
              <a:rPr lang="en-AU"/>
              <a:pPr>
                <a:defRPr/>
              </a:pPr>
              <a:t>‹#›</a:t>
            </a:fld>
            <a:endParaRPr lang="en-AU"/>
          </a:p>
        </p:txBody>
      </p:sp>
    </p:spTree>
  </p:cSld>
  <p:clrMapOvr>
    <a:masterClrMapping/>
  </p:clrMapOvr>
  <p:transition/>
  <p:timing/>
</p:sldLayout>
</file>

<file path=ppt/slideLayouts/slideLayout24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9"/>
          <p:cNvSpPr>
            <a:spLocks noGrp="1" noChangeArrowheads="1"/>
          </p:cNvSpPr>
          <p:nvPr>
            <p:ph type="ftr" sz="quarter" idx="10"/>
          </p:nvPr>
        </p:nvSpPr>
        <p:spPr/>
        <p:txBody>
          <a:bodyPr/>
          <a:lstStyle>
            <a:lvl1pPr>
              <a:defRPr/>
            </a:lvl1pPr>
          </a:lstStyle>
          <a:p>
            <a:pPr>
              <a:defRPr/>
            </a:pPr>
            <a:r>
              <a:rPr lang="en-AU"/>
              <a:t>Chapter 4 — The Processor — </a:t>
            </a:r>
            <a:fld id="{0211E9AD-7303-42E5-9BD9-E76B13B1611A}" type="slidenum">
              <a:rPr lang="en-AU"/>
              <a:pPr>
                <a:defRPr/>
              </a:pPr>
              <a:t>‹#›</a:t>
            </a:fld>
            <a:endParaRPr lang="en-AU"/>
          </a:p>
        </p:txBody>
      </p:sp>
    </p:spTree>
  </p:cSld>
  <p:clrMapOvr>
    <a:masterClrMapping/>
  </p:clrMapOvr>
  <p:transition/>
  <p:timing/>
</p:sldLayout>
</file>

<file path=ppt/slideLayouts/slideLayout24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9"/>
          <p:cNvSpPr>
            <a:spLocks noGrp="1" noChangeArrowheads="1"/>
          </p:cNvSpPr>
          <p:nvPr>
            <p:ph type="ftr" sz="quarter" idx="10"/>
          </p:nvPr>
        </p:nvSpPr>
        <p:spPr/>
        <p:txBody>
          <a:bodyPr/>
          <a:lstStyle>
            <a:lvl1pPr>
              <a:defRPr/>
            </a:lvl1pPr>
          </a:lstStyle>
          <a:p>
            <a:pPr>
              <a:defRPr/>
            </a:pPr>
            <a:r>
              <a:rPr lang="en-AU"/>
              <a:t>Chapter 4 — The Processor — </a:t>
            </a:r>
            <a:fld id="{5263518E-C6E4-40C1-BB1C-CF485F1FED3E}" type="slidenum">
              <a:rPr lang="en-AU"/>
              <a:pPr>
                <a:defRPr/>
              </a:pPr>
              <a:t>‹#›</a:t>
            </a:fld>
            <a:endParaRPr lang="en-AU"/>
          </a:p>
        </p:txBody>
      </p:sp>
    </p:spTree>
  </p:cSld>
  <p:clrMapOvr>
    <a:masterClrMapping/>
  </p:clrMapOvr>
  <p:transition/>
  <p:timing/>
</p:sldLayout>
</file>

<file path=ppt/slideLayouts/slideLayout24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9"/>
          <p:cNvSpPr>
            <a:spLocks noGrp="1" noChangeArrowheads="1"/>
          </p:cNvSpPr>
          <p:nvPr>
            <p:ph type="ftr" sz="quarter" idx="10"/>
          </p:nvPr>
        </p:nvSpPr>
        <p:spPr/>
        <p:txBody>
          <a:bodyPr/>
          <a:lstStyle>
            <a:lvl1pPr>
              <a:defRPr/>
            </a:lvl1pPr>
          </a:lstStyle>
          <a:p>
            <a:pPr>
              <a:defRPr/>
            </a:pPr>
            <a:r>
              <a:rPr lang="en-AU"/>
              <a:t>Chapter 4 — The Processor — </a:t>
            </a:r>
            <a:fld id="{BC3B0BF7-72E8-4F28-A794-A5793A3D27F5}" type="slidenum">
              <a:rPr lang="en-AU"/>
              <a:pPr>
                <a:defRPr/>
              </a:pPr>
              <a:t>‹#›</a:t>
            </a:fld>
            <a:endParaRPr lang="en-AU"/>
          </a:p>
        </p:txBody>
      </p:sp>
    </p:spTree>
  </p:cSld>
  <p:clrMapOvr>
    <a:masterClrMapping/>
  </p:clrMapOvr>
  <p:transition/>
  <p:timing/>
</p:sldLayout>
</file>

<file path=ppt/slideLayouts/slideLayout24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blank" preserve="1">
  <p:cSld name="Blank">
    <p:spTree>
      <p:nvGrpSpPr>
        <p:cNvPr id="1" name=""/>
        <p:cNvGrpSpPr/>
        <p:nvPr/>
      </p:nvGrpSpPr>
      <p:grpSpPr>
        <a:xfrm>
          <a:off x="0" y="0"/>
          <a:ext cx="0" cy="0"/>
        </a:xfrm>
      </p:grpSpPr>
      <p:sp>
        <p:nvSpPr>
          <p:cNvPr id="2" name="Rectangle 19"/>
          <p:cNvSpPr>
            <a:spLocks noGrp="1" noChangeArrowheads="1"/>
          </p:cNvSpPr>
          <p:nvPr>
            <p:ph type="ftr" sz="quarter" idx="10"/>
          </p:nvPr>
        </p:nvSpPr>
        <p:spPr/>
        <p:txBody>
          <a:bodyPr/>
          <a:lstStyle>
            <a:lvl1pPr>
              <a:defRPr/>
            </a:lvl1pPr>
          </a:lstStyle>
          <a:p>
            <a:pPr>
              <a:defRPr/>
            </a:pPr>
            <a:r>
              <a:rPr lang="en-AU"/>
              <a:t>Chapter 4 — The Processor — </a:t>
            </a:r>
            <a:fld id="{713EE742-8108-4215-BD20-8A63DF7E1B58}" type="slidenum">
              <a:rPr lang="en-AU"/>
              <a:pPr>
                <a:defRPr/>
              </a:pPr>
              <a:t>‹#›</a:t>
            </a:fld>
            <a:endParaRPr lang="en-AU"/>
          </a:p>
        </p:txBody>
      </p:sp>
    </p:spTree>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timing/>
</p:sldLayout>
</file>

<file path=ppt/slideLayouts/slideLayout25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9"/>
          <p:cNvSpPr>
            <a:spLocks noGrp="1" noChangeArrowheads="1"/>
          </p:cNvSpPr>
          <p:nvPr>
            <p:ph type="ftr" sz="quarter" idx="10"/>
          </p:nvPr>
        </p:nvSpPr>
        <p:spPr/>
        <p:txBody>
          <a:bodyPr/>
          <a:lstStyle>
            <a:lvl1pPr>
              <a:defRPr/>
            </a:lvl1pPr>
          </a:lstStyle>
          <a:p>
            <a:pPr>
              <a:defRPr/>
            </a:pPr>
            <a:r>
              <a:rPr lang="en-AU"/>
              <a:t>Chapter 4 — The Processor — </a:t>
            </a:r>
            <a:fld id="{E3F05DA7-5D4B-4EA9-9981-1623BC9C746E}" type="slidenum">
              <a:rPr lang="en-AU"/>
              <a:pPr>
                <a:defRPr/>
              </a:pPr>
              <a:t>‹#›</a:t>
            </a:fld>
            <a:endParaRPr lang="en-AU"/>
          </a:p>
        </p:txBody>
      </p:sp>
    </p:spTree>
  </p:cSld>
  <p:clrMapOvr>
    <a:masterClrMapping/>
  </p:clrMapOvr>
  <p:transition/>
  <p:timing/>
</p:sldLayout>
</file>

<file path=ppt/slideLayouts/slideLayout25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9"/>
          <p:cNvSpPr>
            <a:spLocks noGrp="1" noChangeArrowheads="1"/>
          </p:cNvSpPr>
          <p:nvPr>
            <p:ph type="ftr" sz="quarter" idx="10"/>
          </p:nvPr>
        </p:nvSpPr>
        <p:spPr/>
        <p:txBody>
          <a:bodyPr/>
          <a:lstStyle>
            <a:lvl1pPr>
              <a:defRPr/>
            </a:lvl1pPr>
          </a:lstStyle>
          <a:p>
            <a:pPr>
              <a:defRPr/>
            </a:pPr>
            <a:r>
              <a:rPr lang="en-AU"/>
              <a:t>Chapter 4 — The Processor — </a:t>
            </a:r>
            <a:fld id="{141AA711-4E28-4D5A-8BA3-30991E033787}" type="slidenum">
              <a:rPr lang="en-AU"/>
              <a:pPr>
                <a:defRPr/>
              </a:pPr>
              <a:t>‹#›</a:t>
            </a:fld>
            <a:endParaRPr lang="en-AU"/>
          </a:p>
        </p:txBody>
      </p:sp>
    </p:spTree>
  </p:cSld>
  <p:clrMapOvr>
    <a:masterClrMapping/>
  </p:clrMapOvr>
  <p:transition/>
  <p:timing/>
</p:sldLayout>
</file>

<file path=ppt/slideLayouts/slideLayout25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1E9ED5E0-3DF4-411A-B672-525B840D0075}" type="slidenum">
              <a:rPr lang="en-AU"/>
              <a:pPr>
                <a:defRPr/>
              </a:pPr>
              <a:t>‹#›</a:t>
            </a:fld>
            <a:endParaRPr lang="en-AU"/>
          </a:p>
        </p:txBody>
      </p:sp>
    </p:spTree>
  </p:cSld>
  <p:clrMapOvr>
    <a:masterClrMapping/>
  </p:clrMapOvr>
  <p:transition/>
  <p:timing/>
</p:sldLayout>
</file>

<file path=ppt/slideLayouts/slideLayout25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888163" y="146050"/>
            <a:ext cx="2066925" cy="60912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4213" y="146050"/>
            <a:ext cx="6051550" cy="60912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4B0922D5-A997-41E8-A7F5-F8060FEC35BB}" type="slidenum">
              <a:rPr lang="en-AU"/>
              <a:pPr>
                <a:defRPr/>
              </a:pPr>
              <a:t>‹#›</a:t>
            </a:fld>
            <a:endParaRPr lang="en-AU"/>
          </a:p>
        </p:txBody>
      </p:sp>
    </p:spTree>
  </p:cSld>
  <p:clrMapOvr>
    <a:masterClrMapping/>
  </p:clrMapOvr>
  <p:transition/>
  <p:timing/>
</p:sldLayout>
</file>

<file path=ppt/slideLayouts/slideLayout25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IN"/>
          </a:p>
        </p:txBody>
      </p:sp>
      <p:sp>
        <p:nvSpPr>
          <p:cNvPr id="4" name="Rectangle 4"/>
          <p:cNvSpPr>
            <a:spLocks noGrp="1" noChangeArrowheads="1"/>
          </p:cNvSpPr>
          <p:nvPr>
            <p:ph type="dt" sz="half" idx="10"/>
          </p:nvPr>
        </p:nvSpPr>
        <p:spPr/>
        <p:txBody>
          <a:bodyPr/>
          <a:lstStyle>
            <a:lvl1pPr algn="ct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6" name="Rectangle 6"/>
          <p:cNvSpPr>
            <a:spLocks noGrp="1" noChangeArrowheads="1"/>
          </p:cNvSpPr>
          <p:nvPr>
            <p:ph type="sldNum" sz="quarter" idx="12"/>
          </p:nvPr>
        </p:nvSpPr>
        <p:spPr/>
        <p:txBody>
          <a:bodyPr/>
          <a:lstStyle>
            <a:lvl1pPr>
              <a:defRPr/>
            </a:lvl1pPr>
          </a:lstStyle>
          <a:p>
            <a:pPr>
              <a:defRPr/>
            </a:pPr>
            <a:fld id="{4018CB86-F0CF-4717-A17B-5D9E34CAE209}" type="slidenum">
              <a:rPr lang="en-US"/>
              <a:pPr>
                <a:defRPr/>
              </a:pPr>
              <a:t>‹#›</a:t>
            </a:fld>
            <a:endParaRPr lang="en-US"/>
          </a:p>
        </p:txBody>
      </p:sp>
    </p:spTree>
  </p:cSld>
  <p:clrMapOvr>
    <a:masterClrMapping/>
  </p:clrMapOvr>
  <p:transition/>
  <p:timing/>
</p:sldLayout>
</file>

<file path=ppt/slideLayouts/slideLayout25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p:txBody>
          <a:bodyPr/>
          <a:lstStyle>
            <a:lvl1pPr algn="ct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6" name="Rectangle 6"/>
          <p:cNvSpPr>
            <a:spLocks noGrp="1" noChangeArrowheads="1"/>
          </p:cNvSpPr>
          <p:nvPr>
            <p:ph type="sldNum" sz="quarter" idx="12"/>
          </p:nvPr>
        </p:nvSpPr>
        <p:spPr/>
        <p:txBody>
          <a:bodyPr/>
          <a:lstStyle>
            <a:lvl1pPr>
              <a:defRPr/>
            </a:lvl1pPr>
          </a:lstStyle>
          <a:p>
            <a:pPr>
              <a:defRPr/>
            </a:pPr>
            <a:fld id="{32AADEE0-6001-4116-A0FC-5CD3754B9F88}" type="slidenum">
              <a:rPr lang="en-US"/>
              <a:pPr>
                <a:defRPr/>
              </a:pPr>
              <a:t>‹#›</a:t>
            </a:fld>
            <a:endParaRPr lang="en-US"/>
          </a:p>
        </p:txBody>
      </p:sp>
    </p:spTree>
  </p:cSld>
  <p:clrMapOvr>
    <a:masterClrMapping/>
  </p:clrMapOvr>
  <p:transition/>
  <p:timing/>
</p:sldLayout>
</file>

<file path=ppt/slideLayouts/slideLayout25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lgn="ct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6" name="Rectangle 6"/>
          <p:cNvSpPr>
            <a:spLocks noGrp="1" noChangeArrowheads="1"/>
          </p:cNvSpPr>
          <p:nvPr>
            <p:ph type="sldNum" sz="quarter" idx="12"/>
          </p:nvPr>
        </p:nvSpPr>
        <p:spPr/>
        <p:txBody>
          <a:bodyPr/>
          <a:lstStyle>
            <a:lvl1pPr>
              <a:defRPr/>
            </a:lvl1pPr>
          </a:lstStyle>
          <a:p>
            <a:pPr>
              <a:defRPr/>
            </a:pPr>
            <a:fld id="{68F2880A-FB58-47F4-A3BB-50C03B741F88}" type="slidenum">
              <a:rPr lang="en-US"/>
              <a:pPr>
                <a:defRPr/>
              </a:pPr>
              <a:t>‹#›</a:t>
            </a:fld>
            <a:endParaRPr lang="en-US"/>
          </a:p>
        </p:txBody>
      </p:sp>
    </p:spTree>
  </p:cSld>
  <p:clrMapOvr>
    <a:masterClrMapping/>
  </p:clrMapOvr>
  <p:transition/>
  <p:timing/>
</p:sldLayout>
</file>

<file path=ppt/slideLayouts/slideLayout25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p:txBody>
          <a:bodyPr/>
          <a:lstStyle>
            <a:lvl1pPr algn="ct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7" name="Rectangle 6"/>
          <p:cNvSpPr>
            <a:spLocks noGrp="1" noChangeArrowheads="1"/>
          </p:cNvSpPr>
          <p:nvPr>
            <p:ph type="sldNum" sz="quarter" idx="12"/>
          </p:nvPr>
        </p:nvSpPr>
        <p:spPr/>
        <p:txBody>
          <a:bodyPr/>
          <a:lstStyle>
            <a:lvl1pPr>
              <a:defRPr/>
            </a:lvl1pPr>
          </a:lstStyle>
          <a:p>
            <a:pPr>
              <a:defRPr/>
            </a:pPr>
            <a:fld id="{8D9F9DF8-682C-4F7C-910A-C2D38C03C63A}" type="slidenum">
              <a:rPr lang="en-US"/>
              <a:pPr>
                <a:defRPr/>
              </a:pPr>
              <a:t>‹#›</a:t>
            </a:fld>
            <a:endParaRPr lang="en-US"/>
          </a:p>
        </p:txBody>
      </p:sp>
    </p:spTree>
  </p:cSld>
  <p:clrMapOvr>
    <a:masterClrMapping/>
  </p:clrMapOvr>
  <p:transition/>
  <p:timing/>
</p:sldLayout>
</file>

<file path=ppt/slideLayouts/slideLayout25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Rectangle 4"/>
          <p:cNvSpPr>
            <a:spLocks noGrp="1" noChangeArrowheads="1"/>
          </p:cNvSpPr>
          <p:nvPr>
            <p:ph type="dt" sz="half" idx="10"/>
          </p:nvPr>
        </p:nvSpPr>
        <p:spPr/>
        <p:txBody>
          <a:bodyPr/>
          <a:lstStyle>
            <a:lvl1pPr algn="ct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9" name="Rectangle 6"/>
          <p:cNvSpPr>
            <a:spLocks noGrp="1" noChangeArrowheads="1"/>
          </p:cNvSpPr>
          <p:nvPr>
            <p:ph type="sldNum" sz="quarter" idx="12"/>
          </p:nvPr>
        </p:nvSpPr>
        <p:spPr/>
        <p:txBody>
          <a:bodyPr/>
          <a:lstStyle>
            <a:lvl1pPr>
              <a:defRPr/>
            </a:lvl1pPr>
          </a:lstStyle>
          <a:p>
            <a:pPr>
              <a:defRPr/>
            </a:pPr>
            <a:fld id="{513ED381-B05B-4BB0-9B40-ACA45142C5E4}" type="slidenum">
              <a:rPr lang="en-US"/>
              <a:pPr>
                <a:defRPr/>
              </a:pPr>
              <a:t>‹#›</a:t>
            </a:fld>
            <a:endParaRPr lang="en-US"/>
          </a:p>
        </p:txBody>
      </p:sp>
    </p:spTree>
  </p:cSld>
  <p:clrMapOvr>
    <a:masterClrMapping/>
  </p:clrMapOvr>
  <p:transition/>
  <p:timing/>
</p:sldLayout>
</file>

<file path=ppt/slideLayouts/slideLayout25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Rectangle 4"/>
          <p:cNvSpPr>
            <a:spLocks noGrp="1" noChangeArrowheads="1"/>
          </p:cNvSpPr>
          <p:nvPr>
            <p:ph type="dt" sz="half" idx="10"/>
          </p:nvPr>
        </p:nvSpPr>
        <p:spPr/>
        <p:txBody>
          <a:bodyPr/>
          <a:lstStyle>
            <a:lvl1pPr algn="ct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5" name="Rectangle 6"/>
          <p:cNvSpPr>
            <a:spLocks noGrp="1" noChangeArrowheads="1"/>
          </p:cNvSpPr>
          <p:nvPr>
            <p:ph type="sldNum" sz="quarter" idx="12"/>
          </p:nvPr>
        </p:nvSpPr>
        <p:spPr/>
        <p:txBody>
          <a:bodyPr/>
          <a:lstStyle>
            <a:lvl1pPr>
              <a:defRPr/>
            </a:lvl1pPr>
          </a:lstStyle>
          <a:p>
            <a:pPr>
              <a:defRPr/>
            </a:pPr>
            <a:fld id="{B21DFBCE-1D48-45F5-B70F-7A3B222F9CE8}" type="slidenum">
              <a:rPr lang="en-US"/>
              <a:pPr>
                <a:defRPr/>
              </a:pPr>
              <a:t>‹#›</a:t>
            </a:fld>
            <a:endParaRPr lang="en-US"/>
          </a:p>
        </p:txBody>
      </p:sp>
    </p:spTree>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228600" y="1143000"/>
            <a:ext cx="411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495800" y="1143000"/>
            <a:ext cx="411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26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blank" preserve="1">
  <p:cSld name="Blank">
    <p:spTree>
      <p:nvGrpSpPr>
        <p:cNvPr id="1" name=""/>
        <p:cNvGrpSpPr/>
        <p:nvPr/>
      </p:nvGrpSpPr>
      <p:grpSpPr>
        <a:xfrm>
          <a:off x="0" y="0"/>
          <a:ext cx="0" cy="0"/>
        </a:xfrm>
      </p:grpSpPr>
      <p:sp>
        <p:nvSpPr>
          <p:cNvPr id="2" name="Rectangle 4"/>
          <p:cNvSpPr>
            <a:spLocks noGrp="1" noChangeArrowheads="1"/>
          </p:cNvSpPr>
          <p:nvPr>
            <p:ph type="dt" sz="half" idx="10"/>
          </p:nvPr>
        </p:nvSpPr>
        <p:spPr/>
        <p:txBody>
          <a:bodyPr/>
          <a:lstStyle>
            <a:lvl1pPr algn="ct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4" name="Rectangle 6"/>
          <p:cNvSpPr>
            <a:spLocks noGrp="1" noChangeArrowheads="1"/>
          </p:cNvSpPr>
          <p:nvPr>
            <p:ph type="sldNum" sz="quarter" idx="12"/>
          </p:nvPr>
        </p:nvSpPr>
        <p:spPr/>
        <p:txBody>
          <a:bodyPr/>
          <a:lstStyle>
            <a:lvl1pPr>
              <a:defRPr/>
            </a:lvl1pPr>
          </a:lstStyle>
          <a:p>
            <a:pPr>
              <a:defRPr/>
            </a:pPr>
            <a:fld id="{E2F7607D-043F-4741-B215-B3D0E0EE75EE}" type="slidenum">
              <a:rPr lang="en-US"/>
              <a:pPr>
                <a:defRPr/>
              </a:pPr>
              <a:t>‹#›</a:t>
            </a:fld>
            <a:endParaRPr lang="en-US"/>
          </a:p>
        </p:txBody>
      </p:sp>
    </p:spTree>
  </p:cSld>
  <p:clrMapOvr>
    <a:masterClrMapping/>
  </p:clrMapOvr>
  <p:transition/>
  <p:timing/>
</p:sldLayout>
</file>

<file path=ppt/slideLayouts/slideLayout26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lgn="ct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7" name="Rectangle 6"/>
          <p:cNvSpPr>
            <a:spLocks noGrp="1" noChangeArrowheads="1"/>
          </p:cNvSpPr>
          <p:nvPr>
            <p:ph type="sldNum" sz="quarter" idx="12"/>
          </p:nvPr>
        </p:nvSpPr>
        <p:spPr/>
        <p:txBody>
          <a:bodyPr/>
          <a:lstStyle>
            <a:lvl1pPr>
              <a:defRPr/>
            </a:lvl1pPr>
          </a:lstStyle>
          <a:p>
            <a:pPr>
              <a:defRPr/>
            </a:pPr>
            <a:fld id="{94AE14EA-56D5-4B9A-8414-1664E287B498}" type="slidenum">
              <a:rPr lang="en-US"/>
              <a:pPr>
                <a:defRPr/>
              </a:pPr>
              <a:t>‹#›</a:t>
            </a:fld>
            <a:endParaRPr lang="en-US"/>
          </a:p>
        </p:txBody>
      </p:sp>
    </p:spTree>
  </p:cSld>
  <p:clrMapOvr>
    <a:masterClrMapping/>
  </p:clrMapOvr>
  <p:transition/>
  <p:timing/>
</p:sldLayout>
</file>

<file path=ppt/slideLayouts/slideLayout26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lgn="ct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7" name="Rectangle 6"/>
          <p:cNvSpPr>
            <a:spLocks noGrp="1" noChangeArrowheads="1"/>
          </p:cNvSpPr>
          <p:nvPr>
            <p:ph type="sldNum" sz="quarter" idx="12"/>
          </p:nvPr>
        </p:nvSpPr>
        <p:spPr/>
        <p:txBody>
          <a:bodyPr/>
          <a:lstStyle>
            <a:lvl1pPr>
              <a:defRPr/>
            </a:lvl1pPr>
          </a:lstStyle>
          <a:p>
            <a:pPr>
              <a:defRPr/>
            </a:pPr>
            <a:fld id="{1B17C88E-1059-4E28-91AC-055F61C1451B}" type="slidenum">
              <a:rPr lang="en-US"/>
              <a:pPr>
                <a:defRPr/>
              </a:pPr>
              <a:t>‹#›</a:t>
            </a:fld>
            <a:endParaRPr lang="en-US"/>
          </a:p>
        </p:txBody>
      </p:sp>
    </p:spTree>
  </p:cSld>
  <p:clrMapOvr>
    <a:masterClrMapping/>
  </p:clrMapOvr>
  <p:transition/>
  <p:timing/>
</p:sldLayout>
</file>

<file path=ppt/slideLayouts/slideLayout26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p:txBody>
          <a:bodyPr/>
          <a:lstStyle>
            <a:lvl1pPr algn="ct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6" name="Rectangle 6"/>
          <p:cNvSpPr>
            <a:spLocks noGrp="1" noChangeArrowheads="1"/>
          </p:cNvSpPr>
          <p:nvPr>
            <p:ph type="sldNum" sz="quarter" idx="12"/>
          </p:nvPr>
        </p:nvSpPr>
        <p:spPr/>
        <p:txBody>
          <a:bodyPr/>
          <a:lstStyle>
            <a:lvl1pPr>
              <a:defRPr/>
            </a:lvl1pPr>
          </a:lstStyle>
          <a:p>
            <a:pPr>
              <a:defRPr/>
            </a:pPr>
            <a:fld id="{D693DE43-A7D6-477B-94D7-2FAE0BED674C}" type="slidenum">
              <a:rPr lang="en-US"/>
              <a:pPr>
                <a:defRPr/>
              </a:pPr>
              <a:t>‹#›</a:t>
            </a:fld>
            <a:endParaRPr lang="en-US"/>
          </a:p>
        </p:txBody>
      </p:sp>
    </p:spTree>
  </p:cSld>
  <p:clrMapOvr>
    <a:masterClrMapping/>
  </p:clrMapOvr>
  <p:transition/>
  <p:timing/>
</p:sldLayout>
</file>

<file path=ppt/slideLayouts/slideLayout26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p:txBody>
          <a:bodyPr/>
          <a:lstStyle>
            <a:lvl1pPr algn="ct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Appendix A - Pipelining </a:t>
            </a:r>
          </a:p>
        </p:txBody>
      </p:sp>
      <p:sp>
        <p:nvSpPr>
          <p:cNvPr id="6" name="Rectangle 6"/>
          <p:cNvSpPr>
            <a:spLocks noGrp="1" noChangeArrowheads="1"/>
          </p:cNvSpPr>
          <p:nvPr>
            <p:ph type="sldNum" sz="quarter" idx="12"/>
          </p:nvPr>
        </p:nvSpPr>
        <p:spPr/>
        <p:txBody>
          <a:bodyPr/>
          <a:lstStyle>
            <a:lvl1pPr>
              <a:defRPr/>
            </a:lvl1pPr>
          </a:lstStyle>
          <a:p>
            <a:pPr>
              <a:defRPr/>
            </a:pPr>
            <a:fld id="{F62305FD-BD7F-43AC-8068-5D3ED02C3F2C}" type="slidenum">
              <a:rPr lang="en-US"/>
              <a:pPr>
                <a:defRPr/>
              </a:pPr>
              <a:t>‹#›</a:t>
            </a:fld>
            <a:endParaRPr lang="en-US"/>
          </a:p>
        </p:txBody>
      </p:sp>
    </p:spTree>
  </p:cSld>
  <p:clrMapOvr>
    <a:masterClrMapping/>
  </p:clrMapOvr>
  <p:transition/>
  <p:timing/>
</p:sldLayout>
</file>

<file path=ppt/slideLayouts/slideLayout26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title" preserve="1">
  <p:cSld name="Title Slide">
    <p:spTree>
      <p:nvGrpSpPr>
        <p:cNvPr id="1" name=""/>
        <p:cNvGrpSpPr/>
        <p:nvPr/>
      </p:nvGrpSpPr>
      <p:grpSpPr>
        <a:xfrm>
          <a:off x="0" y="0"/>
          <a:ext cx="0" cy="0"/>
        </a:xfrm>
      </p:grpSpPr>
      <p:sp>
        <p:nvSpPr>
          <p:cNvPr id="4" name="Rectangle 47"/>
          <p:cNvSpPr>
            <a:spLocks noChangeArrowheads="1"/>
          </p:cNvSpPr>
          <p:nvPr/>
        </p:nvSpPr>
        <p:spPr bwMode="auto">
          <a:xfrm>
            <a:off x="1619250" y="1125538"/>
            <a:ext cx="28575" cy="5732462"/>
          </a:xfrm>
          <a:prstGeom prst="rect">
            <a:avLst/>
          </a:prstGeom>
          <a:solidFill>
            <a:schemeClr val="tx2"/>
          </a:solidFill>
          <a:ln w="9525">
            <a:noFill/>
            <a:miter lim="800000"/>
          </a:ln>
        </p:spPr>
        <p:txBody>
          <a:bodyPr wrap="none" anchor="ctr"/>
          <a:lstStyle/>
          <a:p>
            <a:pPr>
              <a:defRPr/>
            </a:pPr>
            <a:endParaRPr lang="en-US">
              <a:solidFill>
                <a:srgbClr val="000000"/>
              </a:solidFill>
            </a:endParaRPr>
          </a:p>
        </p:txBody>
      </p:sp>
      <p:sp>
        <p:nvSpPr>
          <p:cNvPr id="5" name="Rectangle 36"/>
          <p:cNvSpPr>
            <a:spLocks noChangeArrowheads="1"/>
          </p:cNvSpPr>
          <p:nvPr/>
        </p:nvSpPr>
        <p:spPr bwMode="auto">
          <a:xfrm>
            <a:off x="1981200" y="1987550"/>
            <a:ext cx="36513" cy="3816350"/>
          </a:xfrm>
          <a:prstGeom prst="rect">
            <a:avLst/>
          </a:prstGeom>
          <a:gradFill rotWithShape="1">
            <a:gsLst>
              <a:gs pos="0">
                <a:schemeClr val="tx2"/>
              </a:gs>
              <a:gs pos="100000">
                <a:srgbClr val="FFFFFF"/>
              </a:gs>
            </a:gsLst>
            <a:lin ang="5400000" scaled="1"/>
          </a:gradFill>
          <a:ln w="9525">
            <a:noFill/>
            <a:miter lim="800000"/>
          </a:ln>
        </p:spPr>
        <p:txBody>
          <a:bodyPr wrap="none" anchor="ctr"/>
          <a:lstStyle/>
          <a:p>
            <a:pPr>
              <a:defRPr/>
            </a:pPr>
            <a:endParaRPr lang="en-US">
              <a:solidFill>
                <a:srgbClr val="000000"/>
              </a:solidFill>
            </a:endParaRPr>
          </a:p>
        </p:txBody>
      </p:sp>
      <p:sp>
        <p:nvSpPr>
          <p:cNvPr id="6" name="Rectangle 37"/>
          <p:cNvSpPr>
            <a:spLocks noChangeArrowheads="1"/>
          </p:cNvSpPr>
          <p:nvPr/>
        </p:nvSpPr>
        <p:spPr bwMode="auto">
          <a:xfrm>
            <a:off x="1763713" y="2708275"/>
            <a:ext cx="7380287" cy="73025"/>
          </a:xfrm>
          <a:prstGeom prst="rect">
            <a:avLst/>
          </a:prstGeom>
          <a:gradFill rotWithShape="1">
            <a:gsLst>
              <a:gs pos="0">
                <a:schemeClr val="tx2"/>
              </a:gs>
              <a:gs pos="100000">
                <a:srgbClr val="FFFFFF"/>
              </a:gs>
            </a:gsLst>
            <a:lin ang="0" scaled="1"/>
          </a:gradFill>
          <a:ln w="9525">
            <a:noFill/>
            <a:miter lim="800000"/>
          </a:ln>
        </p:spPr>
        <p:txBody>
          <a:bodyPr wrap="none" anchor="ctr"/>
          <a:lstStyle/>
          <a:p>
            <a:pPr>
              <a:defRPr/>
            </a:pPr>
            <a:endParaRPr lang="en-US">
              <a:solidFill>
                <a:srgbClr val="000000"/>
              </a:solidFill>
            </a:endParaRPr>
          </a:p>
        </p:txBody>
      </p:sp>
      <p:sp>
        <p:nvSpPr>
          <p:cNvPr id="7" name="Rectangle 38"/>
          <p:cNvSpPr>
            <a:spLocks noChangeArrowheads="1"/>
          </p:cNvSpPr>
          <p:nvPr/>
        </p:nvSpPr>
        <p:spPr bwMode="auto">
          <a:xfrm>
            <a:off x="0" y="0"/>
            <a:ext cx="9144000" cy="1125538"/>
          </a:xfrm>
          <a:prstGeom prst="rect">
            <a:avLst/>
          </a:prstGeom>
          <a:solidFill>
            <a:schemeClr val="bg1">
              <a:lumMod val="50000"/>
            </a:schemeClr>
          </a:solidFill>
          <a:ln w="9525">
            <a:noFill/>
            <a:miter lim="800000"/>
          </a:ln>
          <a:effectLst/>
        </p:spPr>
        <p:txBody>
          <a:bodyPr wrap="none" anchor="ctr"/>
          <a:lstStyle/>
          <a:p>
            <a:pPr>
              <a:defRPr/>
            </a:pPr>
            <a:endParaRPr lang="en-US">
              <a:solidFill>
                <a:srgbClr val="000000"/>
              </a:solidFill>
            </a:endParaRPr>
          </a:p>
        </p:txBody>
      </p:sp>
      <p:sp>
        <p:nvSpPr>
          <p:cNvPr id="8" name="Rectangle 46"/>
          <p:cNvSpPr>
            <a:spLocks noChangeArrowheads="1"/>
          </p:cNvSpPr>
          <p:nvPr/>
        </p:nvSpPr>
        <p:spPr bwMode="auto">
          <a:xfrm>
            <a:off x="0" y="1125538"/>
            <a:ext cx="9144000" cy="17462"/>
          </a:xfrm>
          <a:prstGeom prst="rect">
            <a:avLst/>
          </a:prstGeom>
          <a:solidFill>
            <a:srgbClr val="FF0000"/>
          </a:solidFill>
          <a:ln w="9525">
            <a:noFill/>
            <a:miter lim="800000"/>
          </a:ln>
        </p:spPr>
        <p:txBody>
          <a:bodyPr wrap="none" anchor="ctr"/>
          <a:lstStyle/>
          <a:p>
            <a:pPr>
              <a:defRPr/>
            </a:pPr>
            <a:endParaRPr lang="en-US">
              <a:solidFill>
                <a:srgbClr val="000000"/>
              </a:solidFill>
            </a:endParaRPr>
          </a:p>
        </p:txBody>
      </p:sp>
      <p:sp>
        <p:nvSpPr>
          <p:cNvPr id="9" name="Rectangle 48"/>
          <p:cNvSpPr>
            <a:spLocks noChangeArrowheads="1"/>
          </p:cNvSpPr>
          <p:nvPr/>
        </p:nvSpPr>
        <p:spPr bwMode="auto">
          <a:xfrm>
            <a:off x="1619250" y="549275"/>
            <a:ext cx="28575" cy="576263"/>
          </a:xfrm>
          <a:prstGeom prst="rect">
            <a:avLst/>
          </a:prstGeom>
          <a:solidFill>
            <a:schemeClr val="bg1"/>
          </a:solidFill>
          <a:ln w="9525">
            <a:noFill/>
            <a:miter lim="800000"/>
          </a:ln>
        </p:spPr>
        <p:txBody>
          <a:bodyPr wrap="none" anchor="ctr"/>
          <a:lstStyle/>
          <a:p>
            <a:pPr>
              <a:defRPr/>
            </a:pPr>
            <a:endParaRPr lang="en-US">
              <a:solidFill>
                <a:srgbClr val="000000"/>
              </a:solidFill>
            </a:endParaRPr>
          </a:p>
        </p:txBody>
      </p:sp>
      <p:pic>
        <p:nvPicPr>
          <p:cNvPr id="10" name="Picture 14" descr="MK Logo (2).png"/>
          <p:cNvPicPr>
            <a:picLocks noChangeAspect="1"/>
          </p:cNvPicPr>
          <p:nvPr userDrawn="1"/>
        </p:nvPicPr>
        <p:blipFill>
          <a:blip r:embed="rId1"/>
          <a:stretch>
            <a:fillRect/>
          </a:stretch>
        </p:blipFill>
        <p:spPr bwMode="auto">
          <a:xfrm>
            <a:off x="250825" y="261938"/>
            <a:ext cx="1155700" cy="647700"/>
          </a:xfrm>
          <a:prstGeom prst="rect">
            <a:avLst/>
          </a:prstGeom>
          <a:noFill/>
          <a:ln w="9525">
            <a:noFill/>
            <a:miter lim="800000"/>
          </a:ln>
        </p:spPr>
      </p:pic>
      <p:grpSp>
        <p:nvGrpSpPr>
          <p:cNvPr id="11" name="Group 13"/>
          <p:cNvGrpSpPr/>
          <p:nvPr userDrawn="1"/>
        </p:nvGrpSpPr>
        <p:grpSpPr>
          <a:xfrm>
            <a:off x="1774825" y="104775"/>
            <a:ext cx="6084888" cy="868363"/>
            <a:chOff x="1774113" y="104757"/>
            <a:chExt cx="6084936" cy="868541"/>
          </a:xfrm>
        </p:grpSpPr>
        <p:sp>
          <p:nvSpPr>
            <p:cNvPr id="12" name="TextBox 11"/>
            <p:cNvSpPr txBox="1"/>
            <p:nvPr userDrawn="1"/>
          </p:nvSpPr>
          <p:spPr>
            <a:xfrm>
              <a:off x="1774113" y="104757"/>
              <a:ext cx="6084936" cy="554152"/>
            </a:xfrm>
            <a:prstGeom prst="rect">
              <a:avLst/>
            </a:prstGeom>
            <a:noFill/>
          </p:spPr>
          <p:txBody>
            <a:bodyPr wrap="none">
              <a:spAutoFit/>
            </a:bodyPr>
            <a:lstStyle/>
            <a:p>
              <a:pPr>
                <a:defRPr/>
              </a:pPr>
              <a:r>
                <a:rPr lang="en-GB" sz="3000" b="1" cap="small">
                  <a:solidFill>
                    <a:srgbClr val="FFFFFF"/>
                  </a:solidFill>
                  <a:latin typeface="Corbel" pitchFamily="34" charset="0"/>
                </a:rPr>
                <a:t>Computer Organization and Design</a:t>
              </a:r>
              <a:endParaRPr lang="en-US" sz="3000" b="1" cap="small">
                <a:solidFill>
                  <a:srgbClr val="FFFFFF"/>
                </a:solidFill>
                <a:latin typeface="Corbel" pitchFamily="34" charset="0"/>
              </a:endParaRPr>
            </a:p>
          </p:txBody>
        </p:sp>
        <p:sp>
          <p:nvSpPr>
            <p:cNvPr id="13" name="TextBox 12"/>
            <p:cNvSpPr txBox="1">
              <a:spLocks noChangeArrowheads="1"/>
            </p:cNvSpPr>
            <p:nvPr userDrawn="1"/>
          </p:nvSpPr>
          <p:spPr bwMode="auto">
            <a:xfrm>
              <a:off x="2844096" y="573166"/>
              <a:ext cx="3957669" cy="400132"/>
            </a:xfrm>
            <a:prstGeom prst="rect">
              <a:avLst/>
            </a:prstGeom>
            <a:noFill/>
            <a:ln>
              <a:noFill/>
            </a:ln>
            <a:extLst/>
          </p:spPr>
          <p:txBody>
            <a:bodyPr wrap="none">
              <a:spAutoFit/>
            </a:bodyPr>
            <a:lstStyle>
              <a:lvl1pPr>
                <a:defRPr sz="1600">
                  <a:solidFill>
                    <a:schemeClr val="tx1"/>
                  </a:solidFill>
                  <a:latin typeface="Arial"/>
                </a:defRPr>
              </a:lvl1pPr>
              <a:lvl2pPr marL="742950" indent="-285750">
                <a:defRPr sz="1600">
                  <a:solidFill>
                    <a:schemeClr val="tx1"/>
                  </a:solidFill>
                  <a:latin typeface="Arial"/>
                </a:defRPr>
              </a:lvl2pPr>
              <a:lvl3pPr marL="1143000" indent="-228600">
                <a:defRPr sz="1600">
                  <a:solidFill>
                    <a:schemeClr val="tx1"/>
                  </a:solidFill>
                  <a:latin typeface="Arial"/>
                </a:defRPr>
              </a:lvl3pPr>
              <a:lvl4pPr marL="1600200" indent="-228600">
                <a:defRPr sz="1600">
                  <a:solidFill>
                    <a:schemeClr val="tx1"/>
                  </a:solidFill>
                  <a:latin typeface="Arial"/>
                </a:defRPr>
              </a:lvl4pPr>
              <a:lvl5pPr marL="2057400" indent="-228600">
                <a:defRPr sz="1600">
                  <a:solidFill>
                    <a:schemeClr val="tx1"/>
                  </a:solidFill>
                  <a:latin typeface="Arial"/>
                </a:defRPr>
              </a:lvl5pPr>
              <a:lvl6pPr marL="2514600" indent="-228600" algn="ctr" eaLnBrk="0" fontAlgn="base" hangingPunct="0">
                <a:spcBef>
                  <a:spcPct val="0"/>
                </a:spcBef>
                <a:spcAft>
                  <a:spcPct val="0"/>
                </a:spcAft>
                <a:defRPr sz="1600">
                  <a:solidFill>
                    <a:schemeClr val="tx1"/>
                  </a:solidFill>
                  <a:latin typeface="Arial"/>
                </a:defRPr>
              </a:lvl6pPr>
              <a:lvl7pPr marL="2971800" indent="-228600" algn="ctr" eaLnBrk="0" fontAlgn="base" hangingPunct="0">
                <a:spcBef>
                  <a:spcPct val="0"/>
                </a:spcBef>
                <a:spcAft>
                  <a:spcPct val="0"/>
                </a:spcAft>
                <a:defRPr sz="1600">
                  <a:solidFill>
                    <a:schemeClr val="tx1"/>
                  </a:solidFill>
                  <a:latin typeface="Arial"/>
                </a:defRPr>
              </a:lvl7pPr>
              <a:lvl8pPr marL="3429000" indent="-228600" algn="ctr" eaLnBrk="0" fontAlgn="base" hangingPunct="0">
                <a:spcBef>
                  <a:spcPct val="0"/>
                </a:spcBef>
                <a:spcAft>
                  <a:spcPct val="0"/>
                </a:spcAft>
                <a:defRPr sz="1600">
                  <a:solidFill>
                    <a:schemeClr val="tx1"/>
                  </a:solidFill>
                  <a:latin typeface="Arial"/>
                </a:defRPr>
              </a:lvl8pPr>
              <a:lvl9pPr marL="3886200" indent="-228600" algn="ctr" eaLnBrk="0" fontAlgn="base" hangingPunct="0">
                <a:spcBef>
                  <a:spcPct val="0"/>
                </a:spcBef>
                <a:spcAft>
                  <a:spcPct val="0"/>
                </a:spcAft>
                <a:defRPr sz="1600">
                  <a:solidFill>
                    <a:schemeClr val="tx1"/>
                  </a:solidFill>
                  <a:latin typeface="Arial"/>
                </a:defRPr>
              </a:lvl9pPr>
            </a:lstStyle>
            <a:p>
              <a:pPr>
                <a:defRPr/>
              </a:pPr>
              <a:r>
                <a:rPr lang="en-GB" sz="2000" smtClean="0">
                  <a:solidFill>
                    <a:srgbClr val="FFFFFF"/>
                  </a:solidFill>
                </a:rPr>
                <a:t>The Hardware/Software Interface</a:t>
              </a:r>
              <a:endParaRPr lang="en-US" sz="2000" smtClean="0">
                <a:solidFill>
                  <a:srgbClr val="FFFFFF"/>
                </a:solidFill>
              </a:endParaRPr>
            </a:p>
          </p:txBody>
        </p:sp>
      </p:grpSp>
      <p:grpSp>
        <p:nvGrpSpPr>
          <p:cNvPr id="14" name="Group 16"/>
          <p:cNvGrpSpPr/>
          <p:nvPr userDrawn="1"/>
        </p:nvGrpSpPr>
        <p:grpSpPr>
          <a:xfrm>
            <a:off x="8004175" y="93663"/>
            <a:ext cx="935038" cy="935037"/>
            <a:chOff x="7956376" y="116632"/>
            <a:chExt cx="936104" cy="936104"/>
          </a:xfrm>
        </p:grpSpPr>
        <p:sp>
          <p:nvSpPr>
            <p:cNvPr id="15" name="32-Point Star 14"/>
            <p:cNvSpPr>
              <a:spLocks noChangeArrowheads="1"/>
            </p:cNvSpPr>
            <p:nvPr userDrawn="1"/>
          </p:nvSpPr>
          <p:spPr bwMode="auto">
            <a:xfrm>
              <a:off x="7956376" y="116632"/>
              <a:ext cx="936104" cy="936104"/>
            </a:xfrm>
            <a:prstGeom prst="star32">
              <a:avLst>
                <a:gd name="adj" fmla="val 37500"/>
              </a:avLst>
            </a:prstGeom>
            <a:solidFill>
              <a:srgbClr val="C00000"/>
            </a:solidFill>
            <a:ln w="9525" algn="ctr">
              <a:solidFill>
                <a:schemeClr val="tx1"/>
              </a:solidFill>
              <a:round/>
            </a:ln>
          </p:spPr>
          <p:txBody>
            <a:bodyPr/>
            <a:lstStyle/>
            <a:p>
              <a:pPr algn="l">
                <a:defRPr/>
              </a:pPr>
              <a:endParaRPr lang="en-US" sz="1800">
                <a:solidFill>
                  <a:srgbClr val="000000"/>
                </a:solidFill>
              </a:endParaRPr>
            </a:p>
          </p:txBody>
        </p:sp>
        <p:sp>
          <p:nvSpPr>
            <p:cNvPr id="16" name="TextBox 15"/>
            <p:cNvSpPr txBox="1">
              <a:spLocks noChangeArrowheads="1"/>
            </p:cNvSpPr>
            <p:nvPr userDrawn="1"/>
          </p:nvSpPr>
          <p:spPr bwMode="auto">
            <a:xfrm>
              <a:off x="8112128" y="262849"/>
              <a:ext cx="642081" cy="707243"/>
            </a:xfrm>
            <a:prstGeom prst="rect">
              <a:avLst/>
            </a:prstGeom>
            <a:noFill/>
            <a:ln>
              <a:noFill/>
            </a:ln>
            <a:extLst/>
          </p:spPr>
          <p:txBody>
            <a:bodyPr>
              <a:spAutoFit/>
            </a:bodyPr>
            <a:lstStyle>
              <a:lvl1pPr>
                <a:defRPr sz="1600">
                  <a:solidFill>
                    <a:schemeClr val="tx1"/>
                  </a:solidFill>
                  <a:latin typeface="Arial"/>
                </a:defRPr>
              </a:lvl1pPr>
              <a:lvl2pPr marL="742950" indent="-285750">
                <a:defRPr sz="1600">
                  <a:solidFill>
                    <a:schemeClr val="tx1"/>
                  </a:solidFill>
                  <a:latin typeface="Arial"/>
                </a:defRPr>
              </a:lvl2pPr>
              <a:lvl3pPr marL="1143000" indent="-228600">
                <a:defRPr sz="1600">
                  <a:solidFill>
                    <a:schemeClr val="tx1"/>
                  </a:solidFill>
                  <a:latin typeface="Arial"/>
                </a:defRPr>
              </a:lvl3pPr>
              <a:lvl4pPr marL="1600200" indent="-228600">
                <a:defRPr sz="1600">
                  <a:solidFill>
                    <a:schemeClr val="tx1"/>
                  </a:solidFill>
                  <a:latin typeface="Arial"/>
                </a:defRPr>
              </a:lvl4pPr>
              <a:lvl5pPr marL="2057400" indent="-228600">
                <a:defRPr sz="1600">
                  <a:solidFill>
                    <a:schemeClr val="tx1"/>
                  </a:solidFill>
                  <a:latin typeface="Arial"/>
                </a:defRPr>
              </a:lvl5pPr>
              <a:lvl6pPr marL="2514600" indent="-228600" algn="ctr" eaLnBrk="0" fontAlgn="base" hangingPunct="0">
                <a:spcBef>
                  <a:spcPct val="0"/>
                </a:spcBef>
                <a:spcAft>
                  <a:spcPct val="0"/>
                </a:spcAft>
                <a:defRPr sz="1600">
                  <a:solidFill>
                    <a:schemeClr val="tx1"/>
                  </a:solidFill>
                  <a:latin typeface="Arial"/>
                </a:defRPr>
              </a:lvl6pPr>
              <a:lvl7pPr marL="2971800" indent="-228600" algn="ctr" eaLnBrk="0" fontAlgn="base" hangingPunct="0">
                <a:spcBef>
                  <a:spcPct val="0"/>
                </a:spcBef>
                <a:spcAft>
                  <a:spcPct val="0"/>
                </a:spcAft>
                <a:defRPr sz="1600">
                  <a:solidFill>
                    <a:schemeClr val="tx1"/>
                  </a:solidFill>
                  <a:latin typeface="Arial"/>
                </a:defRPr>
              </a:lvl7pPr>
              <a:lvl8pPr marL="3429000" indent="-228600" algn="ctr" eaLnBrk="0" fontAlgn="base" hangingPunct="0">
                <a:spcBef>
                  <a:spcPct val="0"/>
                </a:spcBef>
                <a:spcAft>
                  <a:spcPct val="0"/>
                </a:spcAft>
                <a:defRPr sz="1600">
                  <a:solidFill>
                    <a:schemeClr val="tx1"/>
                  </a:solidFill>
                  <a:latin typeface="Arial"/>
                </a:defRPr>
              </a:lvl8pPr>
              <a:lvl9pPr marL="3886200" indent="-228600" algn="ctr" eaLnBrk="0" fontAlgn="base" hangingPunct="0">
                <a:spcBef>
                  <a:spcPct val="0"/>
                </a:spcBef>
                <a:spcAft>
                  <a:spcPct val="0"/>
                </a:spcAft>
                <a:defRPr sz="1600">
                  <a:solidFill>
                    <a:schemeClr val="tx1"/>
                  </a:solidFill>
                  <a:latin typeface="Arial"/>
                </a:defRPr>
              </a:lvl9pPr>
            </a:lstStyle>
            <a:p>
              <a:pPr>
                <a:defRPr/>
              </a:pPr>
              <a:r>
                <a:rPr lang="en-GB" sz="2000" smtClean="0">
                  <a:solidFill>
                    <a:srgbClr val="FFFFFF"/>
                  </a:solidFill>
                  <a:latin typeface="Arial Black" pitchFamily="34" charset="0"/>
                </a:rPr>
                <a:t>5</a:t>
              </a:r>
              <a:r>
                <a:rPr lang="en-GB" sz="2000" baseline="30000" smtClean="0">
                  <a:solidFill>
                    <a:srgbClr val="FFFFFF"/>
                  </a:solidFill>
                  <a:latin typeface="Arial Black" pitchFamily="34" charset="0"/>
                </a:rPr>
                <a:t>th</a:t>
              </a:r>
              <a:endParaRPr lang="en-GB" sz="2000" smtClean="0">
                <a:solidFill>
                  <a:srgbClr val="FFFFFF"/>
                </a:solidFill>
                <a:latin typeface="Arial Black" pitchFamily="34" charset="0"/>
              </a:endParaRPr>
            </a:p>
            <a:p>
              <a:pPr>
                <a:defRPr/>
              </a:pPr>
              <a:endParaRPr lang="en-US" sz="2000" smtClean="0">
                <a:solidFill>
                  <a:srgbClr val="FFFFFF"/>
                </a:solidFill>
                <a:latin typeface="Arial Black" pitchFamily="34" charset="0"/>
              </a:endParaRPr>
            </a:p>
          </p:txBody>
        </p:sp>
        <p:sp>
          <p:nvSpPr>
            <p:cNvPr id="17" name="TextBox 16"/>
            <p:cNvSpPr txBox="1">
              <a:spLocks noChangeArrowheads="1"/>
            </p:cNvSpPr>
            <p:nvPr userDrawn="1"/>
          </p:nvSpPr>
          <p:spPr bwMode="auto">
            <a:xfrm>
              <a:off x="8064449" y="517139"/>
              <a:ext cx="732672" cy="308326"/>
            </a:xfrm>
            <a:prstGeom prst="rect">
              <a:avLst/>
            </a:prstGeom>
            <a:noFill/>
            <a:ln>
              <a:noFill/>
            </a:ln>
            <a:extLst/>
          </p:spPr>
          <p:txBody>
            <a:bodyPr>
              <a:spAutoFit/>
            </a:bodyPr>
            <a:lstStyle>
              <a:lvl1pPr>
                <a:defRPr sz="1600">
                  <a:solidFill>
                    <a:schemeClr val="tx1"/>
                  </a:solidFill>
                  <a:latin typeface="Arial"/>
                </a:defRPr>
              </a:lvl1pPr>
              <a:lvl2pPr marL="742950" indent="-285750">
                <a:defRPr sz="1600">
                  <a:solidFill>
                    <a:schemeClr val="tx1"/>
                  </a:solidFill>
                  <a:latin typeface="Arial"/>
                </a:defRPr>
              </a:lvl2pPr>
              <a:lvl3pPr marL="1143000" indent="-228600">
                <a:defRPr sz="1600">
                  <a:solidFill>
                    <a:schemeClr val="tx1"/>
                  </a:solidFill>
                  <a:latin typeface="Arial"/>
                </a:defRPr>
              </a:lvl3pPr>
              <a:lvl4pPr marL="1600200" indent="-228600">
                <a:defRPr sz="1600">
                  <a:solidFill>
                    <a:schemeClr val="tx1"/>
                  </a:solidFill>
                  <a:latin typeface="Arial"/>
                </a:defRPr>
              </a:lvl4pPr>
              <a:lvl5pPr marL="2057400" indent="-228600">
                <a:defRPr sz="1600">
                  <a:solidFill>
                    <a:schemeClr val="tx1"/>
                  </a:solidFill>
                  <a:latin typeface="Arial"/>
                </a:defRPr>
              </a:lvl5pPr>
              <a:lvl6pPr marL="2514600" indent="-228600" algn="ctr" eaLnBrk="0" fontAlgn="base" hangingPunct="0">
                <a:spcBef>
                  <a:spcPct val="0"/>
                </a:spcBef>
                <a:spcAft>
                  <a:spcPct val="0"/>
                </a:spcAft>
                <a:defRPr sz="1600">
                  <a:solidFill>
                    <a:schemeClr val="tx1"/>
                  </a:solidFill>
                  <a:latin typeface="Arial"/>
                </a:defRPr>
              </a:lvl6pPr>
              <a:lvl7pPr marL="2971800" indent="-228600" algn="ctr" eaLnBrk="0" fontAlgn="base" hangingPunct="0">
                <a:spcBef>
                  <a:spcPct val="0"/>
                </a:spcBef>
                <a:spcAft>
                  <a:spcPct val="0"/>
                </a:spcAft>
                <a:defRPr sz="1600">
                  <a:solidFill>
                    <a:schemeClr val="tx1"/>
                  </a:solidFill>
                  <a:latin typeface="Arial"/>
                </a:defRPr>
              </a:lvl7pPr>
              <a:lvl8pPr marL="3429000" indent="-228600" algn="ctr" eaLnBrk="0" fontAlgn="base" hangingPunct="0">
                <a:spcBef>
                  <a:spcPct val="0"/>
                </a:spcBef>
                <a:spcAft>
                  <a:spcPct val="0"/>
                </a:spcAft>
                <a:defRPr sz="1600">
                  <a:solidFill>
                    <a:schemeClr val="tx1"/>
                  </a:solidFill>
                  <a:latin typeface="Arial"/>
                </a:defRPr>
              </a:lvl8pPr>
              <a:lvl9pPr marL="3886200" indent="-228600" algn="ctr" eaLnBrk="0" fontAlgn="base" hangingPunct="0">
                <a:spcBef>
                  <a:spcPct val="0"/>
                </a:spcBef>
                <a:spcAft>
                  <a:spcPct val="0"/>
                </a:spcAft>
                <a:defRPr sz="1600">
                  <a:solidFill>
                    <a:schemeClr val="tx1"/>
                  </a:solidFill>
                  <a:latin typeface="Arial"/>
                </a:defRPr>
              </a:lvl9pPr>
            </a:lstStyle>
            <a:p>
              <a:pPr>
                <a:defRPr/>
              </a:pPr>
              <a:r>
                <a:rPr lang="en-GB" sz="1400" smtClean="0">
                  <a:solidFill>
                    <a:srgbClr val="FFFFFF"/>
                  </a:solidFill>
                </a:rPr>
                <a:t>Edition</a:t>
              </a:r>
              <a:endParaRPr lang="en-US" sz="1400" smtClean="0">
                <a:solidFill>
                  <a:srgbClr val="FFFFFF"/>
                </a:solidFill>
              </a:endParaRPr>
            </a:p>
          </p:txBody>
        </p:sp>
      </p:grpSp>
      <p:sp>
        <p:nvSpPr>
          <p:cNvPr id="41996" name="Rectangle 12"/>
          <p:cNvSpPr>
            <a:spLocks noGrp="1" noChangeArrowheads="1"/>
          </p:cNvSpPr>
          <p:nvPr>
            <p:ph type="ctrTitle"/>
          </p:nvPr>
        </p:nvSpPr>
        <p:spPr>
          <a:xfrm>
            <a:off x="2409825" y="1844675"/>
            <a:ext cx="5832475" cy="762000"/>
          </a:xfrm>
        </p:spPr>
        <p:txBody>
          <a:bodyPr anchor="t"/>
          <a:lstStyle>
            <a:lvl1pPr>
              <a:defRPr>
                <a:latin typeface="Arial Black" pitchFamily="34" charset="0"/>
              </a:defRPr>
            </a:lvl1pPr>
          </a:lstStyle>
          <a:p>
            <a:r>
              <a:rPr lang="en-AU"/>
              <a:t>Chapter …</a:t>
            </a:r>
          </a:p>
        </p:txBody>
      </p:sp>
      <p:sp>
        <p:nvSpPr>
          <p:cNvPr id="41997" name="Rectangle 13"/>
          <p:cNvSpPr>
            <a:spLocks noGrp="1" noChangeArrowheads="1"/>
          </p:cNvSpPr>
          <p:nvPr>
            <p:ph type="subTitle" idx="1"/>
          </p:nvPr>
        </p:nvSpPr>
        <p:spPr>
          <a:xfrm>
            <a:off x="2409825" y="2924175"/>
            <a:ext cx="5832475" cy="579438"/>
          </a:xfrm>
        </p:spPr>
        <p:txBody>
          <a:bodyPr>
            <a:spAutoFit/>
          </a:bodyPr>
          <a:lstStyle>
            <a:lvl1pPr marL="0" indent="0">
              <a:buFont typeface="Wingdings" pitchFamily="2" charset="2"/>
              <a:buNone/>
              <a:defRPr>
                <a:latin typeface="Arial Black" pitchFamily="34" charset="0"/>
              </a:defRPr>
            </a:lvl1pPr>
          </a:lstStyle>
          <a:p>
            <a:r>
              <a:rPr lang="en-AU"/>
              <a:t>Subtitle</a:t>
            </a:r>
          </a:p>
        </p:txBody>
      </p:sp>
    </p:spTree>
  </p:cSld>
  <p:clrMapOvr>
    <a:masterClrMapping/>
  </p:clrMapOvr>
  <p:transition/>
  <p:timing/>
</p:sldLayout>
</file>

<file path=ppt/slideLayouts/slideLayout26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CCB355B9-4506-4B6A-890B-F026C83A06F2}" type="slidenum">
              <a:rPr lang="en-AU"/>
              <a:pPr>
                <a:defRPr/>
              </a:pPr>
              <a:t>‹#›</a:t>
            </a:fld>
            <a:endParaRPr lang="en-AU"/>
          </a:p>
        </p:txBody>
      </p:sp>
    </p:spTree>
  </p:cSld>
  <p:clrMapOvr>
    <a:masterClrMapping/>
  </p:clrMapOvr>
  <p:transition/>
  <p:timing/>
</p:sldLayout>
</file>

<file path=ppt/slideLayouts/slideLayout26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6E2E5FBB-D1CC-4879-A91C-612774D33D76}" type="slidenum">
              <a:rPr lang="en-AU"/>
              <a:pPr>
                <a:defRPr/>
              </a:pPr>
              <a:t>‹#›</a:t>
            </a:fld>
            <a:endParaRPr lang="en-AU"/>
          </a:p>
        </p:txBody>
      </p:sp>
    </p:spTree>
  </p:cSld>
  <p:clrMapOvr>
    <a:masterClrMapping/>
  </p:clrMapOvr>
  <p:transition/>
  <p:timing/>
</p:sldLayout>
</file>

<file path=ppt/slideLayouts/slideLayout26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9"/>
          <p:cNvSpPr>
            <a:spLocks noGrp="1" noChangeArrowheads="1"/>
          </p:cNvSpPr>
          <p:nvPr>
            <p:ph type="ftr" sz="quarter" idx="10"/>
          </p:nvPr>
        </p:nvSpPr>
        <p:spPr/>
        <p:txBody>
          <a:bodyPr/>
          <a:lstStyle>
            <a:lvl1pPr>
              <a:defRPr/>
            </a:lvl1pPr>
          </a:lstStyle>
          <a:p>
            <a:pPr>
              <a:defRPr/>
            </a:pPr>
            <a:r>
              <a:rPr lang="en-AU"/>
              <a:t>Chapter 4 — The Processor — </a:t>
            </a:r>
            <a:fld id="{C3C9565E-0004-4001-BBF5-1567A0E5515A}" type="slidenum">
              <a:rPr lang="en-AU"/>
              <a:pPr>
                <a:defRPr/>
              </a:pPr>
              <a:t>‹#›</a:t>
            </a:fld>
            <a:endParaRPr lang="en-AU"/>
          </a:p>
        </p:txBody>
      </p:sp>
    </p:spTree>
  </p:cSld>
  <p:clrMapOvr>
    <a:masterClrMapping/>
  </p:clrMapOvr>
  <p:transition/>
  <p:timing/>
</p:sldLayout>
</file>

<file path=ppt/slideLayouts/slideLayout26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9"/>
          <p:cNvSpPr>
            <a:spLocks noGrp="1" noChangeArrowheads="1"/>
          </p:cNvSpPr>
          <p:nvPr>
            <p:ph type="ftr" sz="quarter" idx="10"/>
          </p:nvPr>
        </p:nvSpPr>
        <p:spPr/>
        <p:txBody>
          <a:bodyPr/>
          <a:lstStyle>
            <a:lvl1pPr>
              <a:defRPr/>
            </a:lvl1pPr>
          </a:lstStyle>
          <a:p>
            <a:pPr>
              <a:defRPr/>
            </a:pPr>
            <a:r>
              <a:rPr lang="en-AU"/>
              <a:t>Chapter 4 — The Processor — </a:t>
            </a:r>
            <a:fld id="{C2D14331-7188-432A-B0E4-185E455AECF9}" type="slidenum">
              <a:rPr lang="en-AU"/>
              <a:pPr>
                <a:defRPr/>
              </a:pPr>
              <a:t>‹#›</a:t>
            </a:fld>
            <a:endParaRPr lang="en-AU"/>
          </a:p>
        </p:txBody>
      </p:sp>
    </p:spTree>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27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9"/>
          <p:cNvSpPr>
            <a:spLocks noGrp="1" noChangeArrowheads="1"/>
          </p:cNvSpPr>
          <p:nvPr>
            <p:ph type="ftr" sz="quarter" idx="10"/>
          </p:nvPr>
        </p:nvSpPr>
        <p:spPr/>
        <p:txBody>
          <a:bodyPr/>
          <a:lstStyle>
            <a:lvl1pPr>
              <a:defRPr/>
            </a:lvl1pPr>
          </a:lstStyle>
          <a:p>
            <a:pPr>
              <a:defRPr/>
            </a:pPr>
            <a:r>
              <a:rPr lang="en-AU"/>
              <a:t>Chapter 4 — The Processor — </a:t>
            </a:r>
            <a:fld id="{C61816B4-5EBF-4A4D-B942-1BEF1D8517C8}" type="slidenum">
              <a:rPr lang="en-AU"/>
              <a:pPr>
                <a:defRPr/>
              </a:pPr>
              <a:t>‹#›</a:t>
            </a:fld>
            <a:endParaRPr lang="en-AU"/>
          </a:p>
        </p:txBody>
      </p:sp>
    </p:spTree>
  </p:cSld>
  <p:clrMapOvr>
    <a:masterClrMapping/>
  </p:clrMapOvr>
  <p:transition/>
  <p:timing/>
</p:sldLayout>
</file>

<file path=ppt/slideLayouts/slideLayout27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blank" preserve="1">
  <p:cSld name="Blank">
    <p:spTree>
      <p:nvGrpSpPr>
        <p:cNvPr id="1" name=""/>
        <p:cNvGrpSpPr/>
        <p:nvPr/>
      </p:nvGrpSpPr>
      <p:grpSpPr>
        <a:xfrm>
          <a:off x="0" y="0"/>
          <a:ext cx="0" cy="0"/>
        </a:xfrm>
      </p:grpSpPr>
      <p:sp>
        <p:nvSpPr>
          <p:cNvPr id="2" name="Rectangle 19"/>
          <p:cNvSpPr>
            <a:spLocks noGrp="1" noChangeArrowheads="1"/>
          </p:cNvSpPr>
          <p:nvPr>
            <p:ph type="ftr" sz="quarter" idx="10"/>
          </p:nvPr>
        </p:nvSpPr>
        <p:spPr/>
        <p:txBody>
          <a:bodyPr/>
          <a:lstStyle>
            <a:lvl1pPr>
              <a:defRPr/>
            </a:lvl1pPr>
          </a:lstStyle>
          <a:p>
            <a:pPr>
              <a:defRPr/>
            </a:pPr>
            <a:r>
              <a:rPr lang="en-AU"/>
              <a:t>Chapter 4 — The Processor — </a:t>
            </a:r>
            <a:fld id="{3CDC7F2B-D98E-4191-8455-93535EC7FD0D}" type="slidenum">
              <a:rPr lang="en-AU"/>
              <a:pPr>
                <a:defRPr/>
              </a:pPr>
              <a:t>‹#›</a:t>
            </a:fld>
            <a:endParaRPr lang="en-AU"/>
          </a:p>
        </p:txBody>
      </p:sp>
    </p:spTree>
  </p:cSld>
  <p:clrMapOvr>
    <a:masterClrMapping/>
  </p:clrMapOvr>
  <p:transition/>
  <p:timing/>
</p:sldLayout>
</file>

<file path=ppt/slideLayouts/slideLayout27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9"/>
          <p:cNvSpPr>
            <a:spLocks noGrp="1" noChangeArrowheads="1"/>
          </p:cNvSpPr>
          <p:nvPr>
            <p:ph type="ftr" sz="quarter" idx="10"/>
          </p:nvPr>
        </p:nvSpPr>
        <p:spPr/>
        <p:txBody>
          <a:bodyPr/>
          <a:lstStyle>
            <a:lvl1pPr>
              <a:defRPr/>
            </a:lvl1pPr>
          </a:lstStyle>
          <a:p>
            <a:pPr>
              <a:defRPr/>
            </a:pPr>
            <a:r>
              <a:rPr lang="en-AU"/>
              <a:t>Chapter 4 — The Processor — </a:t>
            </a:r>
            <a:fld id="{70DD5628-B403-4F27-AAE2-3CD1CBA91EA1}" type="slidenum">
              <a:rPr lang="en-AU"/>
              <a:pPr>
                <a:defRPr/>
              </a:pPr>
              <a:t>‹#›</a:t>
            </a:fld>
            <a:endParaRPr lang="en-AU"/>
          </a:p>
        </p:txBody>
      </p:sp>
    </p:spTree>
  </p:cSld>
  <p:clrMapOvr>
    <a:masterClrMapping/>
  </p:clrMapOvr>
  <p:transition/>
  <p:timing/>
</p:sldLayout>
</file>

<file path=ppt/slideLayouts/slideLayout27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9"/>
          <p:cNvSpPr>
            <a:spLocks noGrp="1" noChangeArrowheads="1"/>
          </p:cNvSpPr>
          <p:nvPr>
            <p:ph type="ftr" sz="quarter" idx="10"/>
          </p:nvPr>
        </p:nvSpPr>
        <p:spPr/>
        <p:txBody>
          <a:bodyPr/>
          <a:lstStyle>
            <a:lvl1pPr>
              <a:defRPr/>
            </a:lvl1pPr>
          </a:lstStyle>
          <a:p>
            <a:pPr>
              <a:defRPr/>
            </a:pPr>
            <a:r>
              <a:rPr lang="en-AU"/>
              <a:t>Chapter 4 — The Processor — </a:t>
            </a:r>
            <a:fld id="{AA6D3883-C769-4862-BFC3-8FB4C6997EBE}" type="slidenum">
              <a:rPr lang="en-AU"/>
              <a:pPr>
                <a:defRPr/>
              </a:pPr>
              <a:t>‹#›</a:t>
            </a:fld>
            <a:endParaRPr lang="en-AU"/>
          </a:p>
        </p:txBody>
      </p:sp>
    </p:spTree>
  </p:cSld>
  <p:clrMapOvr>
    <a:masterClrMapping/>
  </p:clrMapOvr>
  <p:transition/>
  <p:timing/>
</p:sldLayout>
</file>

<file path=ppt/slideLayouts/slideLayout27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0C71A7CE-79E1-4FB9-9C78-615214A919D3}" type="slidenum">
              <a:rPr lang="en-AU"/>
              <a:pPr>
                <a:defRPr/>
              </a:pPr>
              <a:t>‹#›</a:t>
            </a:fld>
            <a:endParaRPr lang="en-AU"/>
          </a:p>
        </p:txBody>
      </p:sp>
    </p:spTree>
  </p:cSld>
  <p:clrMapOvr>
    <a:masterClrMapping/>
  </p:clrMapOvr>
  <p:transition/>
  <p:timing/>
</p:sldLayout>
</file>

<file path=ppt/slideLayouts/slideLayout27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888163" y="146050"/>
            <a:ext cx="2066925" cy="60912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4213" y="146050"/>
            <a:ext cx="6051550" cy="60912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6DBC8BD4-8ABA-4082-9F6C-3441917578A0}" type="slidenum">
              <a:rPr lang="en-AU"/>
              <a:pPr>
                <a:defRPr/>
              </a:pPr>
              <a:t>‹#›</a:t>
            </a:fld>
            <a:endParaRPr lang="en-AU"/>
          </a:p>
        </p:txBody>
      </p:sp>
    </p:spTree>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Tree>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blank" preserve="1">
  <p:cSld name="Blank">
    <p:spTree>
      <p:nvGrpSpPr>
        <p:cNvPr id="1" name=""/>
        <p:cNvGrpSpPr/>
        <p:nvPr/>
      </p:nvGrpSpPr>
      <p:grpSpPr>
        <a:xfrm>
          <a:off x="0" y="0"/>
          <a:ext cx="0" cy="0"/>
        </a:xfrm>
      </p:grpSpPr>
    </p:spTree>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341B92B7-41EC-42A0-ABDD-073BFF912CCC}" type="slidenum">
              <a:rPr lang="en-AU"/>
              <a:pPr>
                <a:defRPr/>
              </a:pPr>
              <a:t>‹#›</a:t>
            </a:fld>
            <a:endParaRPr lang="en-AU"/>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515100" y="152400"/>
            <a:ext cx="2095500" cy="510540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228600" y="152400"/>
            <a:ext cx="6134100" cy="5105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IN"/>
          </a:p>
        </p:txBody>
      </p:sp>
    </p:spTree>
  </p:cSld>
  <p:clrMapOvr>
    <a:masterClrMapping/>
  </p:clrMapOvr>
  <p:transition/>
  <p:timing/>
</p:sldLayout>
</file>

<file path=ppt/slideLayouts/slideLayout3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3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timing/>
</p:sldLayout>
</file>

<file path=ppt/slideLayouts/slideLayout3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228600" y="1143000"/>
            <a:ext cx="411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495800" y="1143000"/>
            <a:ext cx="411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3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3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Tree>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9"/>
          <p:cNvSpPr>
            <a:spLocks noGrp="1" noChangeArrowheads="1"/>
          </p:cNvSpPr>
          <p:nvPr>
            <p:ph type="ftr" sz="quarter" idx="10"/>
          </p:nvPr>
        </p:nvSpPr>
        <p:spPr/>
        <p:txBody>
          <a:bodyPr/>
          <a:lstStyle>
            <a:lvl1pPr>
              <a:defRPr/>
            </a:lvl1pPr>
          </a:lstStyle>
          <a:p>
            <a:pPr>
              <a:defRPr/>
            </a:pPr>
            <a:r>
              <a:rPr lang="en-AU"/>
              <a:t>Chapter 4 — The Processor — </a:t>
            </a:r>
            <a:fld id="{500F991D-AAB4-4762-9529-0525ED6CB8BE}" type="slidenum">
              <a:rPr lang="en-AU"/>
              <a:pPr>
                <a:defRPr/>
              </a:pPr>
              <a:t>‹#›</a:t>
            </a:fld>
            <a:endParaRPr lang="en-AU"/>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blank" preserve="1">
  <p:cSld name="Blank">
    <p:spTree>
      <p:nvGrpSpPr>
        <p:cNvPr id="1" name=""/>
        <p:cNvGrpSpPr/>
        <p:nvPr/>
      </p:nvGrpSpPr>
      <p:grpSpPr>
        <a:xfrm>
          <a:off x="0" y="0"/>
          <a:ext cx="0" cy="0"/>
        </a:xfrm>
      </p:grpSpPr>
    </p:spTree>
  </p:cSld>
  <p:clrMapOvr>
    <a:masterClrMapping/>
  </p:clrMapOvr>
  <p:transition/>
  <p:timing/>
</p:sldLayout>
</file>

<file path=ppt/slideLayouts/slideLayout4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timing/>
</p:sldLayout>
</file>

<file path=ppt/slideLayouts/slideLayout4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timing/>
</p:sldLayout>
</file>

<file path=ppt/slideLayouts/slideLayout4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4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515100" y="152400"/>
            <a:ext cx="2095500" cy="510540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228600" y="152400"/>
            <a:ext cx="6134100" cy="5105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4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IN"/>
          </a:p>
        </p:txBody>
      </p:sp>
    </p:spTree>
  </p:cSld>
  <p:clrMapOvr>
    <a:masterClrMapping/>
  </p:clrMapOvr>
  <p:transition/>
  <p:timing/>
</p:sldLayout>
</file>

<file path=ppt/slideLayouts/slideLayout4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4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timing/>
</p:sldLayout>
</file>

<file path=ppt/slideLayouts/slideLayout4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228600" y="1143000"/>
            <a:ext cx="411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495800" y="1143000"/>
            <a:ext cx="411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4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9"/>
          <p:cNvSpPr>
            <a:spLocks noGrp="1" noChangeArrowheads="1"/>
          </p:cNvSpPr>
          <p:nvPr>
            <p:ph type="ftr" sz="quarter" idx="10"/>
          </p:nvPr>
        </p:nvSpPr>
        <p:spPr/>
        <p:txBody>
          <a:bodyPr/>
          <a:lstStyle>
            <a:lvl1pPr>
              <a:defRPr/>
            </a:lvl1pPr>
          </a:lstStyle>
          <a:p>
            <a:pPr>
              <a:defRPr/>
            </a:pPr>
            <a:r>
              <a:rPr lang="en-AU"/>
              <a:t>Chapter 4 — The Processor — </a:t>
            </a:r>
            <a:fld id="{C52D66E8-8860-458E-8D68-115E05BD4FD9}" type="slidenum">
              <a:rPr lang="en-AU"/>
              <a:pPr>
                <a:defRPr/>
              </a:pPr>
              <a:t>‹#›</a:t>
            </a:fld>
            <a:endParaRPr lang="en-AU"/>
          </a:p>
        </p:txBody>
      </p:sp>
    </p:spTree>
  </p:cSld>
  <p:clrMapOvr>
    <a:masterClrMapping/>
  </p:clrMapOvr>
  <p:transition/>
  <p:timing/>
</p:sldLayout>
</file>

<file path=ppt/slideLayouts/slideLayout5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Tree>
  </p:cSld>
  <p:clrMapOvr>
    <a:masterClrMapping/>
  </p:clrMapOvr>
  <p:transition/>
  <p:timing/>
</p:sldLayout>
</file>

<file path=ppt/slideLayouts/slideLayout5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blank" preserve="1">
  <p:cSld name="Blank">
    <p:spTree>
      <p:nvGrpSpPr>
        <p:cNvPr id="1" name=""/>
        <p:cNvGrpSpPr/>
        <p:nvPr/>
      </p:nvGrpSpPr>
      <p:grpSpPr>
        <a:xfrm>
          <a:off x="0" y="0"/>
          <a:ext cx="0" cy="0"/>
        </a:xfrm>
      </p:grpSpPr>
    </p:spTree>
  </p:cSld>
  <p:clrMapOvr>
    <a:masterClrMapping/>
  </p:clrMapOvr>
  <p:transition/>
  <p:timing/>
</p:sldLayout>
</file>

<file path=ppt/slideLayouts/slideLayout5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timing/>
</p:sldLayout>
</file>

<file path=ppt/slideLayouts/slideLayout5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timing/>
</p:sldLayout>
</file>

<file path=ppt/slideLayouts/slideLayout5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5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515100" y="152400"/>
            <a:ext cx="2095500" cy="510540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228600" y="152400"/>
            <a:ext cx="6134100" cy="5105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5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IN"/>
          </a:p>
        </p:txBody>
      </p:sp>
    </p:spTree>
  </p:cSld>
  <p:clrMapOvr>
    <a:masterClrMapping/>
  </p:clrMapOvr>
  <p:transition/>
  <p:timing/>
</p:sldLayout>
</file>

<file path=ppt/slideLayouts/slideLayout5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5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timing/>
</p:sldLayout>
</file>

<file path=ppt/slideLayouts/slideLayout5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228600" y="1143000"/>
            <a:ext cx="411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495800" y="1143000"/>
            <a:ext cx="411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9"/>
          <p:cNvSpPr>
            <a:spLocks noGrp="1" noChangeArrowheads="1"/>
          </p:cNvSpPr>
          <p:nvPr>
            <p:ph type="ftr" sz="quarter" idx="10"/>
          </p:nvPr>
        </p:nvSpPr>
        <p:spPr/>
        <p:txBody>
          <a:bodyPr/>
          <a:lstStyle>
            <a:lvl1pPr>
              <a:defRPr/>
            </a:lvl1pPr>
          </a:lstStyle>
          <a:p>
            <a:pPr>
              <a:defRPr/>
            </a:pPr>
            <a:r>
              <a:rPr lang="en-AU"/>
              <a:t>Chapter 4 — The Processor — </a:t>
            </a:r>
            <a:fld id="{351E0972-F0BF-4AC6-A181-5FDE57DB5A72}" type="slidenum">
              <a:rPr lang="en-AU"/>
              <a:pPr>
                <a:defRPr/>
              </a:pPr>
              <a:t>‹#›</a:t>
            </a:fld>
            <a:endParaRPr lang="en-AU"/>
          </a:p>
        </p:txBody>
      </p:sp>
    </p:spTree>
  </p:cSld>
  <p:clrMapOvr>
    <a:masterClrMapping/>
  </p:clrMapOvr>
  <p:transition/>
  <p:timing/>
</p:sldLayout>
</file>

<file path=ppt/slideLayouts/slideLayout6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6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Tree>
  </p:cSld>
  <p:clrMapOvr>
    <a:masterClrMapping/>
  </p:clrMapOvr>
  <p:transition/>
  <p:timing/>
</p:sldLayout>
</file>

<file path=ppt/slideLayouts/slideLayout6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blank" preserve="1">
  <p:cSld name="Blank">
    <p:spTree>
      <p:nvGrpSpPr>
        <p:cNvPr id="1" name=""/>
        <p:cNvGrpSpPr/>
        <p:nvPr/>
      </p:nvGrpSpPr>
      <p:grpSpPr>
        <a:xfrm>
          <a:off x="0" y="0"/>
          <a:ext cx="0" cy="0"/>
        </a:xfrm>
      </p:grpSpPr>
    </p:spTree>
  </p:cSld>
  <p:clrMapOvr>
    <a:masterClrMapping/>
  </p:clrMapOvr>
  <p:transition/>
  <p:timing/>
</p:sldLayout>
</file>

<file path=ppt/slideLayouts/slideLayout6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timing/>
</p:sldLayout>
</file>

<file path=ppt/slideLayouts/slideLayout6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timing/>
</p:sldLayout>
</file>

<file path=ppt/slideLayouts/slideLayout6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6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515100" y="152400"/>
            <a:ext cx="2095500" cy="510540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228600" y="152400"/>
            <a:ext cx="6134100" cy="5105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timing/>
</p:sldLayout>
</file>

<file path=ppt/slideLayouts/slideLayout6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lvl1pPr algn="ct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Appendix A - Pipelining </a:t>
            </a:r>
          </a:p>
        </p:txBody>
      </p:sp>
      <p:sp>
        <p:nvSpPr>
          <p:cNvPr id="6" name="Slide Number Placeholder 5"/>
          <p:cNvSpPr>
            <a:spLocks noGrp="1"/>
          </p:cNvSpPr>
          <p:nvPr>
            <p:ph type="sldNum" sz="quarter" idx="12"/>
          </p:nvPr>
        </p:nvSpPr>
        <p:spPr/>
        <p:txBody>
          <a:bodyPr/>
          <a:lstStyle>
            <a:lvl1pPr>
              <a:defRPr>
                <a:latin typeface="Arial"/>
              </a:defRPr>
            </a:lvl1pPr>
          </a:lstStyle>
          <a:p>
            <a:pPr>
              <a:defRPr/>
            </a:pPr>
            <a:fld id="{B3F49959-3AD0-4DAA-AF10-C43781EFF596}" type="slidenum">
              <a:rPr lang="en-US"/>
              <a:pPr>
                <a:defRPr/>
              </a:pPr>
              <a:t>‹#›</a:t>
            </a:fld>
            <a:endParaRPr lang="en-US"/>
          </a:p>
        </p:txBody>
      </p:sp>
    </p:spTree>
  </p:cSld>
  <p:clrMapOvr>
    <a:masterClrMapping/>
  </p:clrMapOvr>
  <p:transition/>
  <p:timing/>
</p:sldLayout>
</file>

<file path=ppt/slideLayouts/slideLayout6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lgn="ct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Appendix A - Pipelining </a:t>
            </a:r>
          </a:p>
        </p:txBody>
      </p:sp>
      <p:sp>
        <p:nvSpPr>
          <p:cNvPr id="6" name="Slide Number Placeholder 5"/>
          <p:cNvSpPr>
            <a:spLocks noGrp="1"/>
          </p:cNvSpPr>
          <p:nvPr>
            <p:ph type="sldNum" sz="quarter" idx="12"/>
          </p:nvPr>
        </p:nvSpPr>
        <p:spPr/>
        <p:txBody>
          <a:bodyPr/>
          <a:lstStyle>
            <a:lvl1pPr>
              <a:defRPr>
                <a:latin typeface="Arial"/>
              </a:defRPr>
            </a:lvl1pPr>
          </a:lstStyle>
          <a:p>
            <a:pPr>
              <a:defRPr/>
            </a:pPr>
            <a:fld id="{B7AD7924-1D3D-4162-9027-4D667557F4A8}" type="slidenum">
              <a:rPr lang="en-US"/>
              <a:pPr>
                <a:defRPr/>
              </a:pPr>
              <a:t>‹#›</a:t>
            </a:fld>
            <a:endParaRPr lang="en-US"/>
          </a:p>
        </p:txBody>
      </p:sp>
    </p:spTree>
  </p:cSld>
  <p:clrMapOvr>
    <a:masterClrMapping/>
  </p:clrMapOvr>
  <p:transition/>
  <p:timing/>
</p:sldLayout>
</file>

<file path=ppt/slideLayouts/slideLayout6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lgn="ct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Appendix A - Pipelining </a:t>
            </a:r>
          </a:p>
        </p:txBody>
      </p:sp>
      <p:sp>
        <p:nvSpPr>
          <p:cNvPr id="6" name="Slide Number Placeholder 5"/>
          <p:cNvSpPr>
            <a:spLocks noGrp="1"/>
          </p:cNvSpPr>
          <p:nvPr>
            <p:ph type="sldNum" sz="quarter" idx="12"/>
          </p:nvPr>
        </p:nvSpPr>
        <p:spPr/>
        <p:txBody>
          <a:bodyPr/>
          <a:lstStyle>
            <a:lvl1pPr>
              <a:defRPr>
                <a:latin typeface="Arial"/>
              </a:defRPr>
            </a:lvl1pPr>
          </a:lstStyle>
          <a:p>
            <a:pPr>
              <a:defRPr/>
            </a:pPr>
            <a:fld id="{CF4D8301-241C-4C93-A82A-D365BA4188D5}" type="slidenum">
              <a:rPr lang="en-US"/>
              <a:pPr>
                <a:defRPr/>
              </a:pPr>
              <a:t>‹#›</a:t>
            </a:fld>
            <a:endParaRPr lang="en-US"/>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blank" preserve="1">
  <p:cSld name="Blank">
    <p:spTree>
      <p:nvGrpSpPr>
        <p:cNvPr id="1" name=""/>
        <p:cNvGrpSpPr/>
        <p:nvPr/>
      </p:nvGrpSpPr>
      <p:grpSpPr>
        <a:xfrm>
          <a:off x="0" y="0"/>
          <a:ext cx="0" cy="0"/>
        </a:xfrm>
      </p:grpSpPr>
      <p:sp>
        <p:nvSpPr>
          <p:cNvPr id="2" name="Rectangle 19"/>
          <p:cNvSpPr>
            <a:spLocks noGrp="1" noChangeArrowheads="1"/>
          </p:cNvSpPr>
          <p:nvPr>
            <p:ph type="ftr" sz="quarter" idx="10"/>
          </p:nvPr>
        </p:nvSpPr>
        <p:spPr/>
        <p:txBody>
          <a:bodyPr/>
          <a:lstStyle>
            <a:lvl1pPr>
              <a:defRPr/>
            </a:lvl1pPr>
          </a:lstStyle>
          <a:p>
            <a:pPr>
              <a:defRPr/>
            </a:pPr>
            <a:r>
              <a:rPr lang="en-AU"/>
              <a:t>Chapter 4 — The Processor — </a:t>
            </a:r>
            <a:fld id="{13BF866B-D2BE-4843-9327-5BEB21A5ED7D}" type="slidenum">
              <a:rPr lang="en-AU"/>
              <a:pPr>
                <a:defRPr/>
              </a:pPr>
              <a:t>‹#›</a:t>
            </a:fld>
            <a:endParaRPr lang="en-AU"/>
          </a:p>
        </p:txBody>
      </p:sp>
    </p:spTree>
  </p:cSld>
  <p:clrMapOvr>
    <a:masterClrMapping/>
  </p:clrMapOvr>
  <p:transition/>
  <p:timing/>
</p:sldLayout>
</file>

<file path=ppt/slideLayouts/slideLayout7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lvl1pPr algn="ct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r>
              <a:rPr lang="en-US"/>
              <a:t>Appendix A - Pipelining </a:t>
            </a:r>
          </a:p>
        </p:txBody>
      </p:sp>
      <p:sp>
        <p:nvSpPr>
          <p:cNvPr id="7" name="Slide Number Placeholder 6"/>
          <p:cNvSpPr>
            <a:spLocks noGrp="1"/>
          </p:cNvSpPr>
          <p:nvPr>
            <p:ph type="sldNum" sz="quarter" idx="12"/>
          </p:nvPr>
        </p:nvSpPr>
        <p:spPr/>
        <p:txBody>
          <a:bodyPr/>
          <a:lstStyle>
            <a:lvl1pPr>
              <a:defRPr>
                <a:latin typeface="Arial"/>
              </a:defRPr>
            </a:lvl1pPr>
          </a:lstStyle>
          <a:p>
            <a:pPr>
              <a:defRPr/>
            </a:pPr>
            <a:fld id="{6C9FEC4F-4DD1-4B90-A3B6-C8F78C58D48D}" type="slidenum">
              <a:rPr lang="en-US"/>
              <a:pPr>
                <a:defRPr/>
              </a:pPr>
              <a:t>‹#›</a:t>
            </a:fld>
            <a:endParaRPr lang="en-US"/>
          </a:p>
        </p:txBody>
      </p:sp>
    </p:spTree>
  </p:cSld>
  <p:clrMapOvr>
    <a:masterClrMapping/>
  </p:clrMapOvr>
  <p:transition/>
  <p:timing/>
</p:sldLayout>
</file>

<file path=ppt/slideLayouts/slideLayout7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lvl1pPr algn="ct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r>
              <a:rPr lang="en-US"/>
              <a:t>Appendix A - Pipelining </a:t>
            </a:r>
          </a:p>
        </p:txBody>
      </p:sp>
      <p:sp>
        <p:nvSpPr>
          <p:cNvPr id="9" name="Slide Number Placeholder 8"/>
          <p:cNvSpPr>
            <a:spLocks noGrp="1"/>
          </p:cNvSpPr>
          <p:nvPr>
            <p:ph type="sldNum" sz="quarter" idx="12"/>
          </p:nvPr>
        </p:nvSpPr>
        <p:spPr/>
        <p:txBody>
          <a:bodyPr/>
          <a:lstStyle>
            <a:lvl1pPr>
              <a:defRPr>
                <a:latin typeface="Arial"/>
              </a:defRPr>
            </a:lvl1pPr>
          </a:lstStyle>
          <a:p>
            <a:pPr>
              <a:defRPr/>
            </a:pPr>
            <a:fld id="{872BBDA4-33FB-4859-97BF-E915CF1DAEB2}" type="slidenum">
              <a:rPr lang="en-US"/>
              <a:pPr>
                <a:defRPr/>
              </a:pPr>
              <a:t>‹#›</a:t>
            </a:fld>
            <a:endParaRPr lang="en-US"/>
          </a:p>
        </p:txBody>
      </p:sp>
    </p:spTree>
  </p:cSld>
  <p:clrMapOvr>
    <a:masterClrMapping/>
  </p:clrMapOvr>
  <p:transition/>
  <p:timing/>
</p:sldLayout>
</file>

<file path=ppt/slideLayouts/slideLayout7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lvl1pPr algn="ct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r>
              <a:rPr lang="en-US"/>
              <a:t>Appendix A - Pipelining </a:t>
            </a:r>
          </a:p>
        </p:txBody>
      </p:sp>
      <p:sp>
        <p:nvSpPr>
          <p:cNvPr id="5" name="Slide Number Placeholder 4"/>
          <p:cNvSpPr>
            <a:spLocks noGrp="1"/>
          </p:cNvSpPr>
          <p:nvPr>
            <p:ph type="sldNum" sz="quarter" idx="12"/>
          </p:nvPr>
        </p:nvSpPr>
        <p:spPr/>
        <p:txBody>
          <a:bodyPr/>
          <a:lstStyle>
            <a:lvl1pPr>
              <a:defRPr>
                <a:latin typeface="Arial"/>
              </a:defRPr>
            </a:lvl1pPr>
          </a:lstStyle>
          <a:p>
            <a:pPr>
              <a:defRPr/>
            </a:pPr>
            <a:fld id="{A009B405-9458-4DD5-A9E4-7312C2D871BB}" type="slidenum">
              <a:rPr lang="en-US"/>
              <a:pPr>
                <a:defRPr/>
              </a:pPr>
              <a:t>‹#›</a:t>
            </a:fld>
            <a:endParaRPr lang="en-US"/>
          </a:p>
        </p:txBody>
      </p:sp>
    </p:spTree>
  </p:cSld>
  <p:clrMapOvr>
    <a:masterClrMapping/>
  </p:clrMapOvr>
  <p:transition/>
  <p:timing/>
</p:sldLayout>
</file>

<file path=ppt/slideLayouts/slideLayout7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lvl1pPr algn="ct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r>
              <a:rPr lang="en-US"/>
              <a:t>Appendix A - Pipelining </a:t>
            </a:r>
          </a:p>
        </p:txBody>
      </p:sp>
      <p:sp>
        <p:nvSpPr>
          <p:cNvPr id="4" name="Slide Number Placeholder 3"/>
          <p:cNvSpPr>
            <a:spLocks noGrp="1"/>
          </p:cNvSpPr>
          <p:nvPr>
            <p:ph type="sldNum" sz="quarter" idx="12"/>
          </p:nvPr>
        </p:nvSpPr>
        <p:spPr/>
        <p:txBody>
          <a:bodyPr/>
          <a:lstStyle>
            <a:lvl1pPr>
              <a:defRPr>
                <a:latin typeface="Arial"/>
              </a:defRPr>
            </a:lvl1pPr>
          </a:lstStyle>
          <a:p>
            <a:pPr>
              <a:defRPr/>
            </a:pPr>
            <a:fld id="{1A3A6A7E-7F8C-47FE-9462-629341585F76}" type="slidenum">
              <a:rPr lang="en-US"/>
              <a:pPr>
                <a:defRPr/>
              </a:pPr>
              <a:t>‹#›</a:t>
            </a:fld>
            <a:endParaRPr lang="en-US"/>
          </a:p>
        </p:txBody>
      </p:sp>
    </p:spTree>
  </p:cSld>
  <p:clrMapOvr>
    <a:masterClrMapping/>
  </p:clrMapOvr>
  <p:transition/>
  <p:timing/>
</p:sldLayout>
</file>

<file path=ppt/slideLayouts/slideLayout7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lgn="ct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r>
              <a:rPr lang="en-US"/>
              <a:t>Appendix A - Pipelining </a:t>
            </a:r>
          </a:p>
        </p:txBody>
      </p:sp>
      <p:sp>
        <p:nvSpPr>
          <p:cNvPr id="7" name="Slide Number Placeholder 6"/>
          <p:cNvSpPr>
            <a:spLocks noGrp="1"/>
          </p:cNvSpPr>
          <p:nvPr>
            <p:ph type="sldNum" sz="quarter" idx="12"/>
          </p:nvPr>
        </p:nvSpPr>
        <p:spPr/>
        <p:txBody>
          <a:bodyPr/>
          <a:lstStyle>
            <a:lvl1pPr>
              <a:defRPr>
                <a:latin typeface="Arial"/>
              </a:defRPr>
            </a:lvl1pPr>
          </a:lstStyle>
          <a:p>
            <a:pPr>
              <a:defRPr/>
            </a:pPr>
            <a:fld id="{6082E969-F071-464E-943F-EC577447321E}" type="slidenum">
              <a:rPr lang="en-US"/>
              <a:pPr>
                <a:defRPr/>
              </a:pPr>
              <a:t>‹#›</a:t>
            </a:fld>
            <a:endParaRPr lang="en-US"/>
          </a:p>
        </p:txBody>
      </p:sp>
    </p:spTree>
  </p:cSld>
  <p:clrMapOvr>
    <a:masterClrMapping/>
  </p:clrMapOvr>
  <p:transition/>
  <p:timing/>
</p:sldLayout>
</file>

<file path=ppt/slideLayouts/slideLayout7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lgn="ct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r>
              <a:rPr lang="en-US"/>
              <a:t>Appendix A - Pipelining </a:t>
            </a:r>
          </a:p>
        </p:txBody>
      </p:sp>
      <p:sp>
        <p:nvSpPr>
          <p:cNvPr id="7" name="Slide Number Placeholder 6"/>
          <p:cNvSpPr>
            <a:spLocks noGrp="1"/>
          </p:cNvSpPr>
          <p:nvPr>
            <p:ph type="sldNum" sz="quarter" idx="12"/>
          </p:nvPr>
        </p:nvSpPr>
        <p:spPr/>
        <p:txBody>
          <a:bodyPr/>
          <a:lstStyle>
            <a:lvl1pPr>
              <a:defRPr>
                <a:latin typeface="Arial"/>
              </a:defRPr>
            </a:lvl1pPr>
          </a:lstStyle>
          <a:p>
            <a:pPr>
              <a:defRPr/>
            </a:pPr>
            <a:fld id="{DF261320-6612-435E-A8F4-B152366F7F0B}" type="slidenum">
              <a:rPr lang="en-US"/>
              <a:pPr>
                <a:defRPr/>
              </a:pPr>
              <a:t>‹#›</a:t>
            </a:fld>
            <a:endParaRPr lang="en-US"/>
          </a:p>
        </p:txBody>
      </p:sp>
    </p:spTree>
  </p:cSld>
  <p:clrMapOvr>
    <a:masterClrMapping/>
  </p:clrMapOvr>
  <p:transition/>
  <p:timing/>
</p:sldLayout>
</file>

<file path=ppt/slideLayouts/slideLayout7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lgn="ct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Appendix A - Pipelining </a:t>
            </a:r>
          </a:p>
        </p:txBody>
      </p:sp>
      <p:sp>
        <p:nvSpPr>
          <p:cNvPr id="6" name="Slide Number Placeholder 5"/>
          <p:cNvSpPr>
            <a:spLocks noGrp="1"/>
          </p:cNvSpPr>
          <p:nvPr>
            <p:ph type="sldNum" sz="quarter" idx="12"/>
          </p:nvPr>
        </p:nvSpPr>
        <p:spPr/>
        <p:txBody>
          <a:bodyPr/>
          <a:lstStyle>
            <a:lvl1pPr>
              <a:defRPr>
                <a:latin typeface="Arial"/>
              </a:defRPr>
            </a:lvl1pPr>
          </a:lstStyle>
          <a:p>
            <a:pPr>
              <a:defRPr/>
            </a:pPr>
            <a:fld id="{6EDC4B57-F587-421D-A379-E7AA57C3EA40}" type="slidenum">
              <a:rPr lang="en-US"/>
              <a:pPr>
                <a:defRPr/>
              </a:pPr>
              <a:t>‹#›</a:t>
            </a:fld>
            <a:endParaRPr lang="en-US"/>
          </a:p>
        </p:txBody>
      </p:sp>
    </p:spTree>
  </p:cSld>
  <p:clrMapOvr>
    <a:masterClrMapping/>
  </p:clrMapOvr>
  <p:transition/>
  <p:timing/>
</p:sldLayout>
</file>

<file path=ppt/slideLayouts/slideLayout7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lgn="ct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Appendix A - Pipelining </a:t>
            </a:r>
          </a:p>
        </p:txBody>
      </p:sp>
      <p:sp>
        <p:nvSpPr>
          <p:cNvPr id="6" name="Slide Number Placeholder 5"/>
          <p:cNvSpPr>
            <a:spLocks noGrp="1"/>
          </p:cNvSpPr>
          <p:nvPr>
            <p:ph type="sldNum" sz="quarter" idx="12"/>
          </p:nvPr>
        </p:nvSpPr>
        <p:spPr/>
        <p:txBody>
          <a:bodyPr/>
          <a:lstStyle>
            <a:lvl1pPr>
              <a:defRPr>
                <a:latin typeface="Arial"/>
              </a:defRPr>
            </a:lvl1pPr>
          </a:lstStyle>
          <a:p>
            <a:pPr>
              <a:defRPr/>
            </a:pPr>
            <a:fld id="{7D88BA0B-9B80-4472-B5F4-048AA901786F}" type="slidenum">
              <a:rPr lang="en-US"/>
              <a:pPr>
                <a:defRPr/>
              </a:pPr>
              <a:t>‹#›</a:t>
            </a:fld>
            <a:endParaRPr lang="en-US"/>
          </a:p>
        </p:txBody>
      </p:sp>
    </p:spTree>
  </p:cSld>
  <p:clrMapOvr>
    <a:masterClrMapping/>
  </p:clrMapOvr>
  <p:transition/>
  <p:timing/>
</p:sldLayout>
</file>

<file path=ppt/slideLayouts/slideLayout7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title" preserve="1">
  <p:cSld name="Title Slide">
    <p:spTree>
      <p:nvGrpSpPr>
        <p:cNvPr id="1" name=""/>
        <p:cNvGrpSpPr/>
        <p:nvPr/>
      </p:nvGrpSpPr>
      <p:grpSpPr>
        <a:xfrm>
          <a:off x="0" y="0"/>
          <a:ext cx="0" cy="0"/>
        </a:xfrm>
      </p:grpSpPr>
      <p:sp>
        <p:nvSpPr>
          <p:cNvPr id="4" name="Rectangle 47"/>
          <p:cNvSpPr>
            <a:spLocks noChangeArrowheads="1"/>
          </p:cNvSpPr>
          <p:nvPr/>
        </p:nvSpPr>
        <p:spPr bwMode="auto">
          <a:xfrm>
            <a:off x="1619250" y="1125538"/>
            <a:ext cx="28575" cy="5732462"/>
          </a:xfrm>
          <a:prstGeom prst="rect">
            <a:avLst/>
          </a:prstGeom>
          <a:solidFill>
            <a:schemeClr val="tx2"/>
          </a:solidFill>
          <a:ln w="9525">
            <a:noFill/>
            <a:miter lim="800000"/>
          </a:ln>
        </p:spPr>
        <p:txBody>
          <a:bodyPr wrap="none" anchor="ctr"/>
          <a:lstStyle/>
          <a:p>
            <a:pPr>
              <a:defRPr/>
            </a:pPr>
            <a:endParaRPr lang="en-US">
              <a:solidFill>
                <a:srgbClr val="000000"/>
              </a:solidFill>
            </a:endParaRPr>
          </a:p>
        </p:txBody>
      </p:sp>
      <p:sp>
        <p:nvSpPr>
          <p:cNvPr id="5" name="Rectangle 36"/>
          <p:cNvSpPr>
            <a:spLocks noChangeArrowheads="1"/>
          </p:cNvSpPr>
          <p:nvPr/>
        </p:nvSpPr>
        <p:spPr bwMode="auto">
          <a:xfrm>
            <a:off x="1981200" y="1987550"/>
            <a:ext cx="36513" cy="3816350"/>
          </a:xfrm>
          <a:prstGeom prst="rect">
            <a:avLst/>
          </a:prstGeom>
          <a:gradFill rotWithShape="1">
            <a:gsLst>
              <a:gs pos="0">
                <a:schemeClr val="tx2"/>
              </a:gs>
              <a:gs pos="100000">
                <a:srgbClr val="FFFFFF"/>
              </a:gs>
            </a:gsLst>
            <a:lin ang="5400000" scaled="1"/>
          </a:gradFill>
          <a:ln w="9525">
            <a:noFill/>
            <a:miter lim="800000"/>
          </a:ln>
        </p:spPr>
        <p:txBody>
          <a:bodyPr wrap="none" anchor="ctr"/>
          <a:lstStyle/>
          <a:p>
            <a:pPr>
              <a:defRPr/>
            </a:pPr>
            <a:endParaRPr lang="en-US">
              <a:solidFill>
                <a:srgbClr val="000000"/>
              </a:solidFill>
            </a:endParaRPr>
          </a:p>
        </p:txBody>
      </p:sp>
      <p:sp>
        <p:nvSpPr>
          <p:cNvPr id="6" name="Rectangle 37"/>
          <p:cNvSpPr>
            <a:spLocks noChangeArrowheads="1"/>
          </p:cNvSpPr>
          <p:nvPr/>
        </p:nvSpPr>
        <p:spPr bwMode="auto">
          <a:xfrm>
            <a:off x="1763713" y="2708275"/>
            <a:ext cx="7380287" cy="73025"/>
          </a:xfrm>
          <a:prstGeom prst="rect">
            <a:avLst/>
          </a:prstGeom>
          <a:gradFill rotWithShape="1">
            <a:gsLst>
              <a:gs pos="0">
                <a:schemeClr val="tx2"/>
              </a:gs>
              <a:gs pos="100000">
                <a:srgbClr val="FFFFFF"/>
              </a:gs>
            </a:gsLst>
            <a:lin ang="0" scaled="1"/>
          </a:gradFill>
          <a:ln w="9525">
            <a:noFill/>
            <a:miter lim="800000"/>
          </a:ln>
        </p:spPr>
        <p:txBody>
          <a:bodyPr wrap="none" anchor="ctr"/>
          <a:lstStyle/>
          <a:p>
            <a:pPr>
              <a:defRPr/>
            </a:pPr>
            <a:endParaRPr lang="en-US">
              <a:solidFill>
                <a:srgbClr val="000000"/>
              </a:solidFill>
            </a:endParaRPr>
          </a:p>
        </p:txBody>
      </p:sp>
      <p:sp>
        <p:nvSpPr>
          <p:cNvPr id="7" name="Rectangle 38"/>
          <p:cNvSpPr>
            <a:spLocks noChangeArrowheads="1"/>
          </p:cNvSpPr>
          <p:nvPr/>
        </p:nvSpPr>
        <p:spPr bwMode="auto">
          <a:xfrm>
            <a:off x="0" y="0"/>
            <a:ext cx="9144000" cy="1125538"/>
          </a:xfrm>
          <a:prstGeom prst="rect">
            <a:avLst/>
          </a:prstGeom>
          <a:solidFill>
            <a:schemeClr val="bg1">
              <a:lumMod val="50000"/>
            </a:schemeClr>
          </a:solidFill>
          <a:ln w="9525">
            <a:noFill/>
            <a:miter lim="800000"/>
          </a:ln>
          <a:effectLst/>
        </p:spPr>
        <p:txBody>
          <a:bodyPr wrap="none" anchor="ctr"/>
          <a:lstStyle/>
          <a:p>
            <a:pPr>
              <a:defRPr/>
            </a:pPr>
            <a:endParaRPr lang="en-US">
              <a:solidFill>
                <a:srgbClr val="000000"/>
              </a:solidFill>
            </a:endParaRPr>
          </a:p>
        </p:txBody>
      </p:sp>
      <p:sp>
        <p:nvSpPr>
          <p:cNvPr id="8" name="Rectangle 46"/>
          <p:cNvSpPr>
            <a:spLocks noChangeArrowheads="1"/>
          </p:cNvSpPr>
          <p:nvPr/>
        </p:nvSpPr>
        <p:spPr bwMode="auto">
          <a:xfrm>
            <a:off x="0" y="1125538"/>
            <a:ext cx="9144000" cy="17462"/>
          </a:xfrm>
          <a:prstGeom prst="rect">
            <a:avLst/>
          </a:prstGeom>
          <a:solidFill>
            <a:srgbClr val="FF0000"/>
          </a:solidFill>
          <a:ln w="9525">
            <a:noFill/>
            <a:miter lim="800000"/>
          </a:ln>
        </p:spPr>
        <p:txBody>
          <a:bodyPr wrap="none" anchor="ctr"/>
          <a:lstStyle/>
          <a:p>
            <a:pPr>
              <a:defRPr/>
            </a:pPr>
            <a:endParaRPr lang="en-US">
              <a:solidFill>
                <a:srgbClr val="000000"/>
              </a:solidFill>
            </a:endParaRPr>
          </a:p>
        </p:txBody>
      </p:sp>
      <p:sp>
        <p:nvSpPr>
          <p:cNvPr id="9" name="Rectangle 48"/>
          <p:cNvSpPr>
            <a:spLocks noChangeArrowheads="1"/>
          </p:cNvSpPr>
          <p:nvPr/>
        </p:nvSpPr>
        <p:spPr bwMode="auto">
          <a:xfrm>
            <a:off x="1619250" y="549275"/>
            <a:ext cx="28575" cy="576263"/>
          </a:xfrm>
          <a:prstGeom prst="rect">
            <a:avLst/>
          </a:prstGeom>
          <a:solidFill>
            <a:schemeClr val="bg1"/>
          </a:solidFill>
          <a:ln w="9525">
            <a:noFill/>
            <a:miter lim="800000"/>
          </a:ln>
        </p:spPr>
        <p:txBody>
          <a:bodyPr wrap="none" anchor="ctr"/>
          <a:lstStyle/>
          <a:p>
            <a:pPr>
              <a:defRPr/>
            </a:pPr>
            <a:endParaRPr lang="en-US">
              <a:solidFill>
                <a:srgbClr val="000000"/>
              </a:solidFill>
            </a:endParaRPr>
          </a:p>
        </p:txBody>
      </p:sp>
      <p:pic>
        <p:nvPicPr>
          <p:cNvPr id="10" name="Picture 14" descr="MK Logo (2).png"/>
          <p:cNvPicPr>
            <a:picLocks noChangeAspect="1"/>
          </p:cNvPicPr>
          <p:nvPr userDrawn="1"/>
        </p:nvPicPr>
        <p:blipFill>
          <a:blip r:embed="rId1"/>
          <a:stretch>
            <a:fillRect/>
          </a:stretch>
        </p:blipFill>
        <p:spPr bwMode="auto">
          <a:xfrm>
            <a:off x="250825" y="261938"/>
            <a:ext cx="1155700" cy="647700"/>
          </a:xfrm>
          <a:prstGeom prst="rect">
            <a:avLst/>
          </a:prstGeom>
          <a:noFill/>
          <a:ln w="9525">
            <a:noFill/>
            <a:miter lim="800000"/>
          </a:ln>
        </p:spPr>
      </p:pic>
      <p:grpSp>
        <p:nvGrpSpPr>
          <p:cNvPr id="11" name="Group 13"/>
          <p:cNvGrpSpPr/>
          <p:nvPr userDrawn="1"/>
        </p:nvGrpSpPr>
        <p:grpSpPr>
          <a:xfrm>
            <a:off x="1774825" y="104775"/>
            <a:ext cx="6084888" cy="868363"/>
            <a:chOff x="1774113" y="104757"/>
            <a:chExt cx="6084936" cy="868541"/>
          </a:xfrm>
        </p:grpSpPr>
        <p:sp>
          <p:nvSpPr>
            <p:cNvPr id="12" name="TextBox 11"/>
            <p:cNvSpPr txBox="1"/>
            <p:nvPr userDrawn="1"/>
          </p:nvSpPr>
          <p:spPr>
            <a:xfrm>
              <a:off x="1774113" y="104757"/>
              <a:ext cx="6084936" cy="554152"/>
            </a:xfrm>
            <a:prstGeom prst="rect">
              <a:avLst/>
            </a:prstGeom>
            <a:noFill/>
          </p:spPr>
          <p:txBody>
            <a:bodyPr wrap="none">
              <a:spAutoFit/>
            </a:bodyPr>
            <a:lstStyle/>
            <a:p>
              <a:pPr>
                <a:defRPr/>
              </a:pPr>
              <a:r>
                <a:rPr lang="en-GB" sz="3000" b="1" cap="small">
                  <a:solidFill>
                    <a:srgbClr val="FFFFFF"/>
                  </a:solidFill>
                  <a:latin typeface="Corbel" pitchFamily="34" charset="0"/>
                </a:rPr>
                <a:t>Computer Organization and Design</a:t>
              </a:r>
              <a:endParaRPr lang="en-US" sz="3000" b="1" cap="small">
                <a:solidFill>
                  <a:srgbClr val="FFFFFF"/>
                </a:solidFill>
                <a:latin typeface="Corbel" pitchFamily="34" charset="0"/>
              </a:endParaRPr>
            </a:p>
          </p:txBody>
        </p:sp>
        <p:sp>
          <p:nvSpPr>
            <p:cNvPr id="13" name="TextBox 12"/>
            <p:cNvSpPr txBox="1">
              <a:spLocks noChangeArrowheads="1"/>
            </p:cNvSpPr>
            <p:nvPr userDrawn="1"/>
          </p:nvSpPr>
          <p:spPr bwMode="auto">
            <a:xfrm>
              <a:off x="2844096" y="573166"/>
              <a:ext cx="3957669" cy="400132"/>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Arial"/>
                </a:defRPr>
              </a:lvl1pPr>
              <a:lvl2pPr marL="742950" indent="-285750">
                <a:defRPr sz="1600">
                  <a:solidFill>
                    <a:schemeClr val="tx1"/>
                  </a:solidFill>
                  <a:latin typeface="Arial"/>
                </a:defRPr>
              </a:lvl2pPr>
              <a:lvl3pPr marL="1143000" indent="-228600">
                <a:defRPr sz="1600">
                  <a:solidFill>
                    <a:schemeClr val="tx1"/>
                  </a:solidFill>
                  <a:latin typeface="Arial"/>
                </a:defRPr>
              </a:lvl3pPr>
              <a:lvl4pPr marL="1600200" indent="-228600">
                <a:defRPr sz="1600">
                  <a:solidFill>
                    <a:schemeClr val="tx1"/>
                  </a:solidFill>
                  <a:latin typeface="Arial"/>
                </a:defRPr>
              </a:lvl4pPr>
              <a:lvl5pPr marL="2057400" indent="-228600">
                <a:defRPr sz="1600">
                  <a:solidFill>
                    <a:schemeClr val="tx1"/>
                  </a:solidFill>
                  <a:latin typeface="Arial"/>
                </a:defRPr>
              </a:lvl5pPr>
              <a:lvl6pPr marL="2514600" indent="-228600" algn="ctr" eaLnBrk="0" fontAlgn="base" hangingPunct="0">
                <a:spcBef>
                  <a:spcPct val="0"/>
                </a:spcBef>
                <a:spcAft>
                  <a:spcPct val="0"/>
                </a:spcAft>
                <a:defRPr sz="1600">
                  <a:solidFill>
                    <a:schemeClr val="tx1"/>
                  </a:solidFill>
                  <a:latin typeface="Arial"/>
                </a:defRPr>
              </a:lvl6pPr>
              <a:lvl7pPr marL="2971800" indent="-228600" algn="ctr" eaLnBrk="0" fontAlgn="base" hangingPunct="0">
                <a:spcBef>
                  <a:spcPct val="0"/>
                </a:spcBef>
                <a:spcAft>
                  <a:spcPct val="0"/>
                </a:spcAft>
                <a:defRPr sz="1600">
                  <a:solidFill>
                    <a:schemeClr val="tx1"/>
                  </a:solidFill>
                  <a:latin typeface="Arial"/>
                </a:defRPr>
              </a:lvl7pPr>
              <a:lvl8pPr marL="3429000" indent="-228600" algn="ctr" eaLnBrk="0" fontAlgn="base" hangingPunct="0">
                <a:spcBef>
                  <a:spcPct val="0"/>
                </a:spcBef>
                <a:spcAft>
                  <a:spcPct val="0"/>
                </a:spcAft>
                <a:defRPr sz="1600">
                  <a:solidFill>
                    <a:schemeClr val="tx1"/>
                  </a:solidFill>
                  <a:latin typeface="Arial"/>
                </a:defRPr>
              </a:lvl8pPr>
              <a:lvl9pPr marL="3886200" indent="-228600" algn="ctr" eaLnBrk="0" fontAlgn="base" hangingPunct="0">
                <a:spcBef>
                  <a:spcPct val="0"/>
                </a:spcBef>
                <a:spcAft>
                  <a:spcPct val="0"/>
                </a:spcAft>
                <a:defRPr sz="1600">
                  <a:solidFill>
                    <a:schemeClr val="tx1"/>
                  </a:solidFill>
                  <a:latin typeface="Arial"/>
                </a:defRPr>
              </a:lvl9pPr>
            </a:lstStyle>
            <a:p>
              <a:pPr>
                <a:defRPr/>
              </a:pPr>
              <a:r>
                <a:rPr lang="en-GB" sz="2000" smtClean="0">
                  <a:solidFill>
                    <a:srgbClr val="FFFFFF"/>
                  </a:solidFill>
                </a:rPr>
                <a:t>The Hardware/Software Interface</a:t>
              </a:r>
              <a:endParaRPr lang="en-US" sz="2000" smtClean="0">
                <a:solidFill>
                  <a:srgbClr val="FFFFFF"/>
                </a:solidFill>
              </a:endParaRPr>
            </a:p>
          </p:txBody>
        </p:sp>
      </p:grpSp>
      <p:grpSp>
        <p:nvGrpSpPr>
          <p:cNvPr id="14" name="Group 16"/>
          <p:cNvGrpSpPr/>
          <p:nvPr userDrawn="1"/>
        </p:nvGrpSpPr>
        <p:grpSpPr>
          <a:xfrm>
            <a:off x="8004175" y="93663"/>
            <a:ext cx="935038" cy="935037"/>
            <a:chOff x="7956376" y="116632"/>
            <a:chExt cx="936104" cy="936104"/>
          </a:xfrm>
        </p:grpSpPr>
        <p:sp>
          <p:nvSpPr>
            <p:cNvPr id="15" name="32-Point Star 14"/>
            <p:cNvSpPr>
              <a:spLocks noChangeArrowheads="1"/>
            </p:cNvSpPr>
            <p:nvPr userDrawn="1"/>
          </p:nvSpPr>
          <p:spPr bwMode="auto">
            <a:xfrm>
              <a:off x="7956376" y="116632"/>
              <a:ext cx="936104" cy="936104"/>
            </a:xfrm>
            <a:prstGeom prst="star32">
              <a:avLst>
                <a:gd name="adj" fmla="val 37500"/>
              </a:avLst>
            </a:prstGeom>
            <a:solidFill>
              <a:srgbClr val="C00000"/>
            </a:solidFill>
            <a:ln w="9525" algn="ctr">
              <a:solidFill>
                <a:schemeClr val="tx1"/>
              </a:solidFill>
              <a:round/>
            </a:ln>
          </p:spPr>
          <p:txBody>
            <a:bodyPr/>
            <a:lstStyle/>
            <a:p>
              <a:pPr algn="l">
                <a:defRPr/>
              </a:pPr>
              <a:endParaRPr lang="en-US" sz="1800">
                <a:solidFill>
                  <a:srgbClr val="000000"/>
                </a:solidFill>
              </a:endParaRPr>
            </a:p>
          </p:txBody>
        </p:sp>
        <p:sp>
          <p:nvSpPr>
            <p:cNvPr id="16" name="TextBox 15"/>
            <p:cNvSpPr txBox="1">
              <a:spLocks noChangeArrowheads="1"/>
            </p:cNvSpPr>
            <p:nvPr userDrawn="1"/>
          </p:nvSpPr>
          <p:spPr bwMode="auto">
            <a:xfrm>
              <a:off x="8112128" y="262849"/>
              <a:ext cx="642081" cy="707243"/>
            </a:xfrm>
            <a:prstGeom prst="rect">
              <a:avLst/>
            </a:prstGeom>
            <a:noFill/>
            <a:ln>
              <a:noFill/>
            </a:ln>
            <a:extLst>
              <a:ext uri="{909E8E84-426E-40DD-AFC4-6F175D3DCCD1}"/>
              <a:ext uri="{91240B29-F687-4F45-9708-019B960494DF}"/>
            </a:extLst>
          </p:spPr>
          <p:txBody>
            <a:bodyPr>
              <a:spAutoFit/>
            </a:bodyPr>
            <a:lstStyle>
              <a:lvl1pPr>
                <a:defRPr sz="1600">
                  <a:solidFill>
                    <a:schemeClr val="tx1"/>
                  </a:solidFill>
                  <a:latin typeface="Arial"/>
                </a:defRPr>
              </a:lvl1pPr>
              <a:lvl2pPr marL="742950" indent="-285750">
                <a:defRPr sz="1600">
                  <a:solidFill>
                    <a:schemeClr val="tx1"/>
                  </a:solidFill>
                  <a:latin typeface="Arial"/>
                </a:defRPr>
              </a:lvl2pPr>
              <a:lvl3pPr marL="1143000" indent="-228600">
                <a:defRPr sz="1600">
                  <a:solidFill>
                    <a:schemeClr val="tx1"/>
                  </a:solidFill>
                  <a:latin typeface="Arial"/>
                </a:defRPr>
              </a:lvl3pPr>
              <a:lvl4pPr marL="1600200" indent="-228600">
                <a:defRPr sz="1600">
                  <a:solidFill>
                    <a:schemeClr val="tx1"/>
                  </a:solidFill>
                  <a:latin typeface="Arial"/>
                </a:defRPr>
              </a:lvl4pPr>
              <a:lvl5pPr marL="2057400" indent="-228600">
                <a:defRPr sz="1600">
                  <a:solidFill>
                    <a:schemeClr val="tx1"/>
                  </a:solidFill>
                  <a:latin typeface="Arial"/>
                </a:defRPr>
              </a:lvl5pPr>
              <a:lvl6pPr marL="2514600" indent="-228600" algn="ctr" eaLnBrk="0" fontAlgn="base" hangingPunct="0">
                <a:spcBef>
                  <a:spcPct val="0"/>
                </a:spcBef>
                <a:spcAft>
                  <a:spcPct val="0"/>
                </a:spcAft>
                <a:defRPr sz="1600">
                  <a:solidFill>
                    <a:schemeClr val="tx1"/>
                  </a:solidFill>
                  <a:latin typeface="Arial"/>
                </a:defRPr>
              </a:lvl6pPr>
              <a:lvl7pPr marL="2971800" indent="-228600" algn="ctr" eaLnBrk="0" fontAlgn="base" hangingPunct="0">
                <a:spcBef>
                  <a:spcPct val="0"/>
                </a:spcBef>
                <a:spcAft>
                  <a:spcPct val="0"/>
                </a:spcAft>
                <a:defRPr sz="1600">
                  <a:solidFill>
                    <a:schemeClr val="tx1"/>
                  </a:solidFill>
                  <a:latin typeface="Arial"/>
                </a:defRPr>
              </a:lvl7pPr>
              <a:lvl8pPr marL="3429000" indent="-228600" algn="ctr" eaLnBrk="0" fontAlgn="base" hangingPunct="0">
                <a:spcBef>
                  <a:spcPct val="0"/>
                </a:spcBef>
                <a:spcAft>
                  <a:spcPct val="0"/>
                </a:spcAft>
                <a:defRPr sz="1600">
                  <a:solidFill>
                    <a:schemeClr val="tx1"/>
                  </a:solidFill>
                  <a:latin typeface="Arial"/>
                </a:defRPr>
              </a:lvl8pPr>
              <a:lvl9pPr marL="3886200" indent="-228600" algn="ctr" eaLnBrk="0" fontAlgn="base" hangingPunct="0">
                <a:spcBef>
                  <a:spcPct val="0"/>
                </a:spcBef>
                <a:spcAft>
                  <a:spcPct val="0"/>
                </a:spcAft>
                <a:defRPr sz="1600">
                  <a:solidFill>
                    <a:schemeClr val="tx1"/>
                  </a:solidFill>
                  <a:latin typeface="Arial"/>
                </a:defRPr>
              </a:lvl9pPr>
            </a:lstStyle>
            <a:p>
              <a:pPr>
                <a:defRPr/>
              </a:pPr>
              <a:r>
                <a:rPr lang="en-GB" sz="2000" smtClean="0">
                  <a:solidFill>
                    <a:srgbClr val="FFFFFF"/>
                  </a:solidFill>
                  <a:latin typeface="Arial Black" pitchFamily="34" charset="0"/>
                </a:rPr>
                <a:t>5</a:t>
              </a:r>
              <a:r>
                <a:rPr lang="en-GB" sz="2000" baseline="30000" smtClean="0">
                  <a:solidFill>
                    <a:srgbClr val="FFFFFF"/>
                  </a:solidFill>
                  <a:latin typeface="Arial Black" pitchFamily="34" charset="0"/>
                </a:rPr>
                <a:t>th</a:t>
              </a:r>
              <a:endParaRPr lang="en-GB" sz="2000" smtClean="0">
                <a:solidFill>
                  <a:srgbClr val="FFFFFF"/>
                </a:solidFill>
                <a:latin typeface="Arial Black" pitchFamily="34" charset="0"/>
              </a:endParaRPr>
            </a:p>
            <a:p>
              <a:pPr>
                <a:defRPr/>
              </a:pPr>
              <a:endParaRPr lang="en-US" sz="2000" smtClean="0">
                <a:solidFill>
                  <a:srgbClr val="FFFFFF"/>
                </a:solidFill>
                <a:latin typeface="Arial Black" pitchFamily="34" charset="0"/>
              </a:endParaRPr>
            </a:p>
          </p:txBody>
        </p:sp>
        <p:sp>
          <p:nvSpPr>
            <p:cNvPr id="17" name="TextBox 16"/>
            <p:cNvSpPr txBox="1">
              <a:spLocks noChangeArrowheads="1"/>
            </p:cNvSpPr>
            <p:nvPr userDrawn="1"/>
          </p:nvSpPr>
          <p:spPr bwMode="auto">
            <a:xfrm>
              <a:off x="8064449" y="517139"/>
              <a:ext cx="732672" cy="308326"/>
            </a:xfrm>
            <a:prstGeom prst="rect">
              <a:avLst/>
            </a:prstGeom>
            <a:noFill/>
            <a:ln>
              <a:noFill/>
            </a:ln>
            <a:extLst>
              <a:ext uri="{909E8E84-426E-40DD-AFC4-6F175D3DCCD1}"/>
              <a:ext uri="{91240B29-F687-4F45-9708-019B960494DF}"/>
            </a:extLst>
          </p:spPr>
          <p:txBody>
            <a:bodyPr>
              <a:spAutoFit/>
            </a:bodyPr>
            <a:lstStyle>
              <a:lvl1pPr>
                <a:defRPr sz="1600">
                  <a:solidFill>
                    <a:schemeClr val="tx1"/>
                  </a:solidFill>
                  <a:latin typeface="Arial"/>
                </a:defRPr>
              </a:lvl1pPr>
              <a:lvl2pPr marL="742950" indent="-285750">
                <a:defRPr sz="1600">
                  <a:solidFill>
                    <a:schemeClr val="tx1"/>
                  </a:solidFill>
                  <a:latin typeface="Arial"/>
                </a:defRPr>
              </a:lvl2pPr>
              <a:lvl3pPr marL="1143000" indent="-228600">
                <a:defRPr sz="1600">
                  <a:solidFill>
                    <a:schemeClr val="tx1"/>
                  </a:solidFill>
                  <a:latin typeface="Arial"/>
                </a:defRPr>
              </a:lvl3pPr>
              <a:lvl4pPr marL="1600200" indent="-228600">
                <a:defRPr sz="1600">
                  <a:solidFill>
                    <a:schemeClr val="tx1"/>
                  </a:solidFill>
                  <a:latin typeface="Arial"/>
                </a:defRPr>
              </a:lvl4pPr>
              <a:lvl5pPr marL="2057400" indent="-228600">
                <a:defRPr sz="1600">
                  <a:solidFill>
                    <a:schemeClr val="tx1"/>
                  </a:solidFill>
                  <a:latin typeface="Arial"/>
                </a:defRPr>
              </a:lvl5pPr>
              <a:lvl6pPr marL="2514600" indent="-228600" algn="ctr" eaLnBrk="0" fontAlgn="base" hangingPunct="0">
                <a:spcBef>
                  <a:spcPct val="0"/>
                </a:spcBef>
                <a:spcAft>
                  <a:spcPct val="0"/>
                </a:spcAft>
                <a:defRPr sz="1600">
                  <a:solidFill>
                    <a:schemeClr val="tx1"/>
                  </a:solidFill>
                  <a:latin typeface="Arial"/>
                </a:defRPr>
              </a:lvl6pPr>
              <a:lvl7pPr marL="2971800" indent="-228600" algn="ctr" eaLnBrk="0" fontAlgn="base" hangingPunct="0">
                <a:spcBef>
                  <a:spcPct val="0"/>
                </a:spcBef>
                <a:spcAft>
                  <a:spcPct val="0"/>
                </a:spcAft>
                <a:defRPr sz="1600">
                  <a:solidFill>
                    <a:schemeClr val="tx1"/>
                  </a:solidFill>
                  <a:latin typeface="Arial"/>
                </a:defRPr>
              </a:lvl7pPr>
              <a:lvl8pPr marL="3429000" indent="-228600" algn="ctr" eaLnBrk="0" fontAlgn="base" hangingPunct="0">
                <a:spcBef>
                  <a:spcPct val="0"/>
                </a:spcBef>
                <a:spcAft>
                  <a:spcPct val="0"/>
                </a:spcAft>
                <a:defRPr sz="1600">
                  <a:solidFill>
                    <a:schemeClr val="tx1"/>
                  </a:solidFill>
                  <a:latin typeface="Arial"/>
                </a:defRPr>
              </a:lvl8pPr>
              <a:lvl9pPr marL="3886200" indent="-228600" algn="ctr" eaLnBrk="0" fontAlgn="base" hangingPunct="0">
                <a:spcBef>
                  <a:spcPct val="0"/>
                </a:spcBef>
                <a:spcAft>
                  <a:spcPct val="0"/>
                </a:spcAft>
                <a:defRPr sz="1600">
                  <a:solidFill>
                    <a:schemeClr val="tx1"/>
                  </a:solidFill>
                  <a:latin typeface="Arial"/>
                </a:defRPr>
              </a:lvl9pPr>
            </a:lstStyle>
            <a:p>
              <a:pPr>
                <a:defRPr/>
              </a:pPr>
              <a:r>
                <a:rPr lang="en-GB" sz="1400" smtClean="0">
                  <a:solidFill>
                    <a:srgbClr val="FFFFFF"/>
                  </a:solidFill>
                </a:rPr>
                <a:t>Edition</a:t>
              </a:r>
              <a:endParaRPr lang="en-US" sz="1400" smtClean="0">
                <a:solidFill>
                  <a:srgbClr val="FFFFFF"/>
                </a:solidFill>
              </a:endParaRPr>
            </a:p>
          </p:txBody>
        </p:sp>
      </p:grpSp>
      <p:sp>
        <p:nvSpPr>
          <p:cNvPr id="41996" name="Rectangle 12"/>
          <p:cNvSpPr>
            <a:spLocks noGrp="1" noChangeArrowheads="1"/>
          </p:cNvSpPr>
          <p:nvPr>
            <p:ph type="ctrTitle"/>
          </p:nvPr>
        </p:nvSpPr>
        <p:spPr>
          <a:xfrm>
            <a:off x="2409825" y="1844675"/>
            <a:ext cx="5832475" cy="762000"/>
          </a:xfrm>
        </p:spPr>
        <p:txBody>
          <a:bodyPr anchor="t"/>
          <a:lstStyle>
            <a:lvl1pPr>
              <a:defRPr>
                <a:latin typeface="Arial Black" pitchFamily="34" charset="0"/>
              </a:defRPr>
            </a:lvl1pPr>
          </a:lstStyle>
          <a:p>
            <a:r>
              <a:rPr lang="en-AU"/>
              <a:t>Chapter …</a:t>
            </a:r>
          </a:p>
        </p:txBody>
      </p:sp>
      <p:sp>
        <p:nvSpPr>
          <p:cNvPr id="41997" name="Rectangle 13"/>
          <p:cNvSpPr>
            <a:spLocks noGrp="1" noChangeArrowheads="1"/>
          </p:cNvSpPr>
          <p:nvPr>
            <p:ph type="subTitle" idx="1"/>
          </p:nvPr>
        </p:nvSpPr>
        <p:spPr>
          <a:xfrm>
            <a:off x="2409825" y="2924175"/>
            <a:ext cx="5832475" cy="579438"/>
          </a:xfrm>
        </p:spPr>
        <p:txBody>
          <a:bodyPr>
            <a:spAutoFit/>
          </a:bodyPr>
          <a:lstStyle>
            <a:lvl1pPr marL="0" indent="0">
              <a:buFont typeface="Wingdings" pitchFamily="2" charset="2"/>
              <a:buNone/>
              <a:defRPr>
                <a:latin typeface="Arial Black" pitchFamily="34" charset="0"/>
              </a:defRPr>
            </a:lvl1pPr>
          </a:lstStyle>
          <a:p>
            <a:r>
              <a:rPr lang="en-AU"/>
              <a:t>Subtitle</a:t>
            </a:r>
          </a:p>
        </p:txBody>
      </p:sp>
    </p:spTree>
  </p:cSld>
  <p:clrMapOvr>
    <a:masterClrMapping/>
  </p:clrMapOvr>
  <p:transition/>
  <p:timing/>
</p:sldLayout>
</file>

<file path=ppt/slideLayouts/slideLayout7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FA82A569-0F7D-46EE-B6D5-4A6FF9839387}" type="slidenum">
              <a:rPr lang="en-AU"/>
              <a:pPr>
                <a:defRPr/>
              </a:pPr>
              <a:t>‹#›</a:t>
            </a:fld>
            <a:endParaRPr lang="en-AU"/>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9"/>
          <p:cNvSpPr>
            <a:spLocks noGrp="1" noChangeArrowheads="1"/>
          </p:cNvSpPr>
          <p:nvPr>
            <p:ph type="ftr" sz="quarter" idx="10"/>
          </p:nvPr>
        </p:nvSpPr>
        <p:spPr/>
        <p:txBody>
          <a:bodyPr/>
          <a:lstStyle>
            <a:lvl1pPr>
              <a:defRPr/>
            </a:lvl1pPr>
          </a:lstStyle>
          <a:p>
            <a:pPr>
              <a:defRPr/>
            </a:pPr>
            <a:r>
              <a:rPr lang="en-AU"/>
              <a:t>Chapter 4 — The Processor — </a:t>
            </a:r>
            <a:fld id="{3A0C58AA-F3A3-4814-BBBD-8E99F53AC486}" type="slidenum">
              <a:rPr lang="en-AU"/>
              <a:pPr>
                <a:defRPr/>
              </a:pPr>
              <a:t>‹#›</a:t>
            </a:fld>
            <a:endParaRPr lang="en-AU"/>
          </a:p>
        </p:txBody>
      </p:sp>
    </p:spTree>
  </p:cSld>
  <p:clrMapOvr>
    <a:masterClrMapping/>
  </p:clrMapOvr>
  <p:transition/>
  <p:timing/>
</p:sldLayout>
</file>

<file path=ppt/slideLayouts/slideLayout8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81BA344B-9357-4D4F-B67A-09FF8D705BE8}" type="slidenum">
              <a:rPr lang="en-AU"/>
              <a:pPr>
                <a:defRPr/>
              </a:pPr>
              <a:t>‹#›</a:t>
            </a:fld>
            <a:endParaRPr lang="en-AU"/>
          </a:p>
        </p:txBody>
      </p:sp>
    </p:spTree>
  </p:cSld>
  <p:clrMapOvr>
    <a:masterClrMapping/>
  </p:clrMapOvr>
  <p:transition/>
  <p:timing/>
</p:sldLayout>
</file>

<file path=ppt/slideLayouts/slideLayout8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9"/>
          <p:cNvSpPr>
            <a:spLocks noGrp="1" noChangeArrowheads="1"/>
          </p:cNvSpPr>
          <p:nvPr>
            <p:ph type="ftr" sz="quarter" idx="10"/>
          </p:nvPr>
        </p:nvSpPr>
        <p:spPr/>
        <p:txBody>
          <a:bodyPr/>
          <a:lstStyle>
            <a:lvl1pPr>
              <a:defRPr/>
            </a:lvl1pPr>
          </a:lstStyle>
          <a:p>
            <a:pPr>
              <a:defRPr/>
            </a:pPr>
            <a:r>
              <a:rPr lang="en-AU"/>
              <a:t>Chapter 4 — The Processor — </a:t>
            </a:r>
            <a:fld id="{F48BF74F-4453-4932-BD3B-831D1A503F5C}" type="slidenum">
              <a:rPr lang="en-AU"/>
              <a:pPr>
                <a:defRPr/>
              </a:pPr>
              <a:t>‹#›</a:t>
            </a:fld>
            <a:endParaRPr lang="en-AU"/>
          </a:p>
        </p:txBody>
      </p:sp>
    </p:spTree>
  </p:cSld>
  <p:clrMapOvr>
    <a:masterClrMapping/>
  </p:clrMapOvr>
  <p:transition/>
  <p:timing/>
</p:sldLayout>
</file>

<file path=ppt/slideLayouts/slideLayout8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9"/>
          <p:cNvSpPr>
            <a:spLocks noGrp="1" noChangeArrowheads="1"/>
          </p:cNvSpPr>
          <p:nvPr>
            <p:ph type="ftr" sz="quarter" idx="10"/>
          </p:nvPr>
        </p:nvSpPr>
        <p:spPr/>
        <p:txBody>
          <a:bodyPr/>
          <a:lstStyle>
            <a:lvl1pPr>
              <a:defRPr/>
            </a:lvl1pPr>
          </a:lstStyle>
          <a:p>
            <a:pPr>
              <a:defRPr/>
            </a:pPr>
            <a:r>
              <a:rPr lang="en-AU"/>
              <a:t>Chapter 4 — The Processor — </a:t>
            </a:r>
            <a:fld id="{10AD1E5B-8739-4D2C-82F0-933C45D3C132}" type="slidenum">
              <a:rPr lang="en-AU"/>
              <a:pPr>
                <a:defRPr/>
              </a:pPr>
              <a:t>‹#›</a:t>
            </a:fld>
            <a:endParaRPr lang="en-AU"/>
          </a:p>
        </p:txBody>
      </p:sp>
    </p:spTree>
  </p:cSld>
  <p:clrMapOvr>
    <a:masterClrMapping/>
  </p:clrMapOvr>
  <p:transition/>
  <p:timing/>
</p:sldLayout>
</file>

<file path=ppt/slideLayouts/slideLayout8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9"/>
          <p:cNvSpPr>
            <a:spLocks noGrp="1" noChangeArrowheads="1"/>
          </p:cNvSpPr>
          <p:nvPr>
            <p:ph type="ftr" sz="quarter" idx="10"/>
          </p:nvPr>
        </p:nvSpPr>
        <p:spPr/>
        <p:txBody>
          <a:bodyPr/>
          <a:lstStyle>
            <a:lvl1pPr>
              <a:defRPr/>
            </a:lvl1pPr>
          </a:lstStyle>
          <a:p>
            <a:pPr>
              <a:defRPr/>
            </a:pPr>
            <a:r>
              <a:rPr lang="en-AU"/>
              <a:t>Chapter 4 — The Processor — </a:t>
            </a:r>
            <a:fld id="{115ABA6B-5CAB-44C2-BAA9-827F83CB4CA9}" type="slidenum">
              <a:rPr lang="en-AU"/>
              <a:pPr>
                <a:defRPr/>
              </a:pPr>
              <a:t>‹#›</a:t>
            </a:fld>
            <a:endParaRPr lang="en-AU"/>
          </a:p>
        </p:txBody>
      </p:sp>
    </p:spTree>
  </p:cSld>
  <p:clrMapOvr>
    <a:masterClrMapping/>
  </p:clrMapOvr>
  <p:transition/>
  <p:timing/>
</p:sldLayout>
</file>

<file path=ppt/slideLayouts/slideLayout8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blank" preserve="1">
  <p:cSld name="Blank">
    <p:spTree>
      <p:nvGrpSpPr>
        <p:cNvPr id="1" name=""/>
        <p:cNvGrpSpPr/>
        <p:nvPr/>
      </p:nvGrpSpPr>
      <p:grpSpPr>
        <a:xfrm>
          <a:off x="0" y="0"/>
          <a:ext cx="0" cy="0"/>
        </a:xfrm>
      </p:grpSpPr>
      <p:sp>
        <p:nvSpPr>
          <p:cNvPr id="2" name="Rectangle 19"/>
          <p:cNvSpPr>
            <a:spLocks noGrp="1" noChangeArrowheads="1"/>
          </p:cNvSpPr>
          <p:nvPr>
            <p:ph type="ftr" sz="quarter" idx="10"/>
          </p:nvPr>
        </p:nvSpPr>
        <p:spPr/>
        <p:txBody>
          <a:bodyPr/>
          <a:lstStyle>
            <a:lvl1pPr>
              <a:defRPr/>
            </a:lvl1pPr>
          </a:lstStyle>
          <a:p>
            <a:pPr>
              <a:defRPr/>
            </a:pPr>
            <a:r>
              <a:rPr lang="en-AU"/>
              <a:t>Chapter 4 — The Processor — </a:t>
            </a:r>
            <a:fld id="{75B8D0FC-54ED-407C-85E3-0EC4458B5938}" type="slidenum">
              <a:rPr lang="en-AU"/>
              <a:pPr>
                <a:defRPr/>
              </a:pPr>
              <a:t>‹#›</a:t>
            </a:fld>
            <a:endParaRPr lang="en-AU"/>
          </a:p>
        </p:txBody>
      </p:sp>
    </p:spTree>
  </p:cSld>
  <p:clrMapOvr>
    <a:masterClrMapping/>
  </p:clrMapOvr>
  <p:transition/>
  <p:timing/>
</p:sldLayout>
</file>

<file path=ppt/slideLayouts/slideLayout8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9"/>
          <p:cNvSpPr>
            <a:spLocks noGrp="1" noChangeArrowheads="1"/>
          </p:cNvSpPr>
          <p:nvPr>
            <p:ph type="ftr" sz="quarter" idx="10"/>
          </p:nvPr>
        </p:nvSpPr>
        <p:spPr/>
        <p:txBody>
          <a:bodyPr/>
          <a:lstStyle>
            <a:lvl1pPr>
              <a:defRPr/>
            </a:lvl1pPr>
          </a:lstStyle>
          <a:p>
            <a:pPr>
              <a:defRPr/>
            </a:pPr>
            <a:r>
              <a:rPr lang="en-AU"/>
              <a:t>Chapter 4 — The Processor — </a:t>
            </a:r>
            <a:fld id="{5CED012B-A6EF-4F2A-A72C-9302EC6D97F8}" type="slidenum">
              <a:rPr lang="en-AU"/>
              <a:pPr>
                <a:defRPr/>
              </a:pPr>
              <a:t>‹#›</a:t>
            </a:fld>
            <a:endParaRPr lang="en-AU"/>
          </a:p>
        </p:txBody>
      </p:sp>
    </p:spTree>
  </p:cSld>
  <p:clrMapOvr>
    <a:masterClrMapping/>
  </p:clrMapOvr>
  <p:transition/>
  <p:timing/>
</p:sldLayout>
</file>

<file path=ppt/slideLayouts/slideLayout8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9"/>
          <p:cNvSpPr>
            <a:spLocks noGrp="1" noChangeArrowheads="1"/>
          </p:cNvSpPr>
          <p:nvPr>
            <p:ph type="ftr" sz="quarter" idx="10"/>
          </p:nvPr>
        </p:nvSpPr>
        <p:spPr/>
        <p:txBody>
          <a:bodyPr/>
          <a:lstStyle>
            <a:lvl1pPr>
              <a:defRPr/>
            </a:lvl1pPr>
          </a:lstStyle>
          <a:p>
            <a:pPr>
              <a:defRPr/>
            </a:pPr>
            <a:r>
              <a:rPr lang="en-AU"/>
              <a:t>Chapter 4 — The Processor — </a:t>
            </a:r>
            <a:fld id="{B8DE8D7D-0780-4616-A230-C314962C31D4}" type="slidenum">
              <a:rPr lang="en-AU"/>
              <a:pPr>
                <a:defRPr/>
              </a:pPr>
              <a:t>‹#›</a:t>
            </a:fld>
            <a:endParaRPr lang="en-AU"/>
          </a:p>
        </p:txBody>
      </p:sp>
    </p:spTree>
  </p:cSld>
  <p:clrMapOvr>
    <a:masterClrMapping/>
  </p:clrMapOvr>
  <p:transition/>
  <p:timing/>
</p:sldLayout>
</file>

<file path=ppt/slideLayouts/slideLayout8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58C8E4AA-543E-437D-9B20-657049F9D6F6}" type="slidenum">
              <a:rPr lang="en-AU"/>
              <a:pPr>
                <a:defRPr/>
              </a:pPr>
              <a:t>‹#›</a:t>
            </a:fld>
            <a:endParaRPr lang="en-AU"/>
          </a:p>
        </p:txBody>
      </p:sp>
    </p:spTree>
  </p:cSld>
  <p:clrMapOvr>
    <a:masterClrMapping/>
  </p:clrMapOvr>
  <p:transition/>
  <p:timing/>
</p:sldLayout>
</file>

<file path=ppt/slideLayouts/slideLayout8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888163" y="146050"/>
            <a:ext cx="2066925" cy="60912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4213" y="146050"/>
            <a:ext cx="6051550" cy="60912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84BC8055-B959-4573-99D0-D21BFE4C5440}" type="slidenum">
              <a:rPr lang="en-AU"/>
              <a:pPr>
                <a:defRPr/>
              </a:pPr>
              <a:t>‹#›</a:t>
            </a:fld>
            <a:endParaRPr lang="en-AU"/>
          </a:p>
        </p:txBody>
      </p:sp>
    </p:spTree>
  </p:cSld>
  <p:clrMapOvr>
    <a:masterClrMapping/>
  </p:clrMapOvr>
  <p:transition/>
  <p:timing/>
</p:sldLayout>
</file>

<file path=ppt/slideLayouts/slideLayout8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type="title" preserve="1">
  <p:cSld name="Title Slide">
    <p:spTree>
      <p:nvGrpSpPr>
        <p:cNvPr id="1" name=""/>
        <p:cNvGrpSpPr/>
        <p:nvPr/>
      </p:nvGrpSpPr>
      <p:grpSpPr>
        <a:xfrm>
          <a:off x="0" y="0"/>
          <a:ext cx="0" cy="0"/>
        </a:xfrm>
      </p:grpSpPr>
      <p:sp>
        <p:nvSpPr>
          <p:cNvPr id="4" name="Rectangle 47"/>
          <p:cNvSpPr>
            <a:spLocks noChangeArrowheads="1"/>
          </p:cNvSpPr>
          <p:nvPr/>
        </p:nvSpPr>
        <p:spPr bwMode="auto">
          <a:xfrm>
            <a:off x="1619250" y="1125538"/>
            <a:ext cx="28575" cy="5732462"/>
          </a:xfrm>
          <a:prstGeom prst="rect">
            <a:avLst/>
          </a:prstGeom>
          <a:solidFill>
            <a:schemeClr val="tx2"/>
          </a:solidFill>
          <a:ln w="9525">
            <a:noFill/>
            <a:miter lim="800000"/>
          </a:ln>
        </p:spPr>
        <p:txBody>
          <a:bodyPr wrap="none" anchor="ctr"/>
          <a:lstStyle/>
          <a:p>
            <a:pPr>
              <a:defRPr/>
            </a:pPr>
            <a:endParaRPr lang="en-US">
              <a:solidFill>
                <a:srgbClr val="000000"/>
              </a:solidFill>
            </a:endParaRPr>
          </a:p>
        </p:txBody>
      </p:sp>
      <p:sp>
        <p:nvSpPr>
          <p:cNvPr id="5" name="Rectangle 36"/>
          <p:cNvSpPr>
            <a:spLocks noChangeArrowheads="1"/>
          </p:cNvSpPr>
          <p:nvPr/>
        </p:nvSpPr>
        <p:spPr bwMode="auto">
          <a:xfrm>
            <a:off x="1981200" y="1987550"/>
            <a:ext cx="36513" cy="3816350"/>
          </a:xfrm>
          <a:prstGeom prst="rect">
            <a:avLst/>
          </a:prstGeom>
          <a:gradFill rotWithShape="1">
            <a:gsLst>
              <a:gs pos="0">
                <a:schemeClr val="tx2"/>
              </a:gs>
              <a:gs pos="100000">
                <a:srgbClr val="FFFFFF"/>
              </a:gs>
            </a:gsLst>
            <a:lin ang="5400000" scaled="1"/>
          </a:gradFill>
          <a:ln w="9525">
            <a:noFill/>
            <a:miter lim="800000"/>
          </a:ln>
        </p:spPr>
        <p:txBody>
          <a:bodyPr wrap="none" anchor="ctr"/>
          <a:lstStyle/>
          <a:p>
            <a:pPr>
              <a:defRPr/>
            </a:pPr>
            <a:endParaRPr lang="en-US">
              <a:solidFill>
                <a:srgbClr val="000000"/>
              </a:solidFill>
            </a:endParaRPr>
          </a:p>
        </p:txBody>
      </p:sp>
      <p:sp>
        <p:nvSpPr>
          <p:cNvPr id="6" name="Rectangle 37"/>
          <p:cNvSpPr>
            <a:spLocks noChangeArrowheads="1"/>
          </p:cNvSpPr>
          <p:nvPr/>
        </p:nvSpPr>
        <p:spPr bwMode="auto">
          <a:xfrm>
            <a:off x="1763713" y="2708275"/>
            <a:ext cx="7380287" cy="73025"/>
          </a:xfrm>
          <a:prstGeom prst="rect">
            <a:avLst/>
          </a:prstGeom>
          <a:gradFill rotWithShape="1">
            <a:gsLst>
              <a:gs pos="0">
                <a:schemeClr val="tx2"/>
              </a:gs>
              <a:gs pos="100000">
                <a:srgbClr val="FFFFFF"/>
              </a:gs>
            </a:gsLst>
            <a:lin ang="0" scaled="1"/>
          </a:gradFill>
          <a:ln w="9525">
            <a:noFill/>
            <a:miter lim="800000"/>
          </a:ln>
        </p:spPr>
        <p:txBody>
          <a:bodyPr wrap="none" anchor="ctr"/>
          <a:lstStyle/>
          <a:p>
            <a:pPr>
              <a:defRPr/>
            </a:pPr>
            <a:endParaRPr lang="en-US">
              <a:solidFill>
                <a:srgbClr val="000000"/>
              </a:solidFill>
            </a:endParaRPr>
          </a:p>
        </p:txBody>
      </p:sp>
      <p:sp>
        <p:nvSpPr>
          <p:cNvPr id="7" name="Rectangle 38"/>
          <p:cNvSpPr>
            <a:spLocks noChangeArrowheads="1"/>
          </p:cNvSpPr>
          <p:nvPr/>
        </p:nvSpPr>
        <p:spPr bwMode="auto">
          <a:xfrm>
            <a:off x="0" y="0"/>
            <a:ext cx="9144000" cy="1125538"/>
          </a:xfrm>
          <a:prstGeom prst="rect">
            <a:avLst/>
          </a:prstGeom>
          <a:solidFill>
            <a:schemeClr val="bg1">
              <a:lumMod val="50000"/>
            </a:schemeClr>
          </a:solidFill>
          <a:ln w="9525">
            <a:noFill/>
            <a:miter lim="800000"/>
          </a:ln>
          <a:effectLst/>
        </p:spPr>
        <p:txBody>
          <a:bodyPr wrap="none" anchor="ctr"/>
          <a:lstStyle/>
          <a:p>
            <a:pPr>
              <a:defRPr/>
            </a:pPr>
            <a:endParaRPr lang="en-US">
              <a:solidFill>
                <a:srgbClr val="000000"/>
              </a:solidFill>
            </a:endParaRPr>
          </a:p>
        </p:txBody>
      </p:sp>
      <p:sp>
        <p:nvSpPr>
          <p:cNvPr id="8" name="Rectangle 46"/>
          <p:cNvSpPr>
            <a:spLocks noChangeArrowheads="1"/>
          </p:cNvSpPr>
          <p:nvPr/>
        </p:nvSpPr>
        <p:spPr bwMode="auto">
          <a:xfrm>
            <a:off x="0" y="1125538"/>
            <a:ext cx="9144000" cy="17462"/>
          </a:xfrm>
          <a:prstGeom prst="rect">
            <a:avLst/>
          </a:prstGeom>
          <a:solidFill>
            <a:srgbClr val="FF0000"/>
          </a:solidFill>
          <a:ln w="9525">
            <a:noFill/>
            <a:miter lim="800000"/>
          </a:ln>
        </p:spPr>
        <p:txBody>
          <a:bodyPr wrap="none" anchor="ctr"/>
          <a:lstStyle/>
          <a:p>
            <a:pPr>
              <a:defRPr/>
            </a:pPr>
            <a:endParaRPr lang="en-US">
              <a:solidFill>
                <a:srgbClr val="000000"/>
              </a:solidFill>
            </a:endParaRPr>
          </a:p>
        </p:txBody>
      </p:sp>
      <p:sp>
        <p:nvSpPr>
          <p:cNvPr id="9" name="Rectangle 48"/>
          <p:cNvSpPr>
            <a:spLocks noChangeArrowheads="1"/>
          </p:cNvSpPr>
          <p:nvPr/>
        </p:nvSpPr>
        <p:spPr bwMode="auto">
          <a:xfrm>
            <a:off x="1619250" y="549275"/>
            <a:ext cx="28575" cy="576263"/>
          </a:xfrm>
          <a:prstGeom prst="rect">
            <a:avLst/>
          </a:prstGeom>
          <a:solidFill>
            <a:schemeClr val="bg1"/>
          </a:solidFill>
          <a:ln w="9525">
            <a:noFill/>
            <a:miter lim="800000"/>
          </a:ln>
        </p:spPr>
        <p:txBody>
          <a:bodyPr wrap="none" anchor="ctr"/>
          <a:lstStyle/>
          <a:p>
            <a:pPr>
              <a:defRPr/>
            </a:pPr>
            <a:endParaRPr lang="en-US">
              <a:solidFill>
                <a:srgbClr val="000000"/>
              </a:solidFill>
            </a:endParaRPr>
          </a:p>
        </p:txBody>
      </p:sp>
      <p:pic>
        <p:nvPicPr>
          <p:cNvPr id="10" name="Picture 14" descr="MK Logo (2).png"/>
          <p:cNvPicPr>
            <a:picLocks noChangeAspect="1"/>
          </p:cNvPicPr>
          <p:nvPr userDrawn="1"/>
        </p:nvPicPr>
        <p:blipFill>
          <a:blip r:embed="rId1"/>
          <a:stretch>
            <a:fillRect/>
          </a:stretch>
        </p:blipFill>
        <p:spPr bwMode="auto">
          <a:xfrm>
            <a:off x="250825" y="261938"/>
            <a:ext cx="1155700" cy="647700"/>
          </a:xfrm>
          <a:prstGeom prst="rect">
            <a:avLst/>
          </a:prstGeom>
          <a:noFill/>
          <a:ln w="9525">
            <a:noFill/>
            <a:miter lim="800000"/>
          </a:ln>
        </p:spPr>
      </p:pic>
      <p:grpSp>
        <p:nvGrpSpPr>
          <p:cNvPr id="11" name="Group 13"/>
          <p:cNvGrpSpPr/>
          <p:nvPr userDrawn="1"/>
        </p:nvGrpSpPr>
        <p:grpSpPr>
          <a:xfrm>
            <a:off x="1774825" y="104775"/>
            <a:ext cx="6084888" cy="868363"/>
            <a:chOff x="1774113" y="104757"/>
            <a:chExt cx="6084936" cy="868541"/>
          </a:xfrm>
        </p:grpSpPr>
        <p:sp>
          <p:nvSpPr>
            <p:cNvPr id="12" name="TextBox 11"/>
            <p:cNvSpPr txBox="1"/>
            <p:nvPr userDrawn="1"/>
          </p:nvSpPr>
          <p:spPr>
            <a:xfrm>
              <a:off x="1774113" y="104757"/>
              <a:ext cx="6084936" cy="554152"/>
            </a:xfrm>
            <a:prstGeom prst="rect">
              <a:avLst/>
            </a:prstGeom>
            <a:noFill/>
          </p:spPr>
          <p:txBody>
            <a:bodyPr wrap="none">
              <a:spAutoFit/>
            </a:bodyPr>
            <a:lstStyle/>
            <a:p>
              <a:pPr>
                <a:defRPr/>
              </a:pPr>
              <a:r>
                <a:rPr lang="en-GB" sz="3000" b="1" cap="small">
                  <a:solidFill>
                    <a:srgbClr val="FFFFFF"/>
                  </a:solidFill>
                  <a:latin typeface="Corbel" pitchFamily="34" charset="0"/>
                </a:rPr>
                <a:t>Computer Organization and Design</a:t>
              </a:r>
              <a:endParaRPr lang="en-US" sz="3000" b="1" cap="small">
                <a:solidFill>
                  <a:srgbClr val="FFFFFF"/>
                </a:solidFill>
                <a:latin typeface="Corbel" pitchFamily="34" charset="0"/>
              </a:endParaRPr>
            </a:p>
          </p:txBody>
        </p:sp>
        <p:sp>
          <p:nvSpPr>
            <p:cNvPr id="13" name="TextBox 12"/>
            <p:cNvSpPr txBox="1">
              <a:spLocks noChangeArrowheads="1"/>
            </p:cNvSpPr>
            <p:nvPr userDrawn="1"/>
          </p:nvSpPr>
          <p:spPr bwMode="auto">
            <a:xfrm>
              <a:off x="2844096" y="573166"/>
              <a:ext cx="3957669" cy="400132"/>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Arial"/>
                </a:defRPr>
              </a:lvl1pPr>
              <a:lvl2pPr marL="742950" indent="-285750">
                <a:defRPr sz="1600">
                  <a:solidFill>
                    <a:schemeClr val="tx1"/>
                  </a:solidFill>
                  <a:latin typeface="Arial"/>
                </a:defRPr>
              </a:lvl2pPr>
              <a:lvl3pPr marL="1143000" indent="-228600">
                <a:defRPr sz="1600">
                  <a:solidFill>
                    <a:schemeClr val="tx1"/>
                  </a:solidFill>
                  <a:latin typeface="Arial"/>
                </a:defRPr>
              </a:lvl3pPr>
              <a:lvl4pPr marL="1600200" indent="-228600">
                <a:defRPr sz="1600">
                  <a:solidFill>
                    <a:schemeClr val="tx1"/>
                  </a:solidFill>
                  <a:latin typeface="Arial"/>
                </a:defRPr>
              </a:lvl4pPr>
              <a:lvl5pPr marL="2057400" indent="-228600">
                <a:defRPr sz="1600">
                  <a:solidFill>
                    <a:schemeClr val="tx1"/>
                  </a:solidFill>
                  <a:latin typeface="Arial"/>
                </a:defRPr>
              </a:lvl5pPr>
              <a:lvl6pPr marL="2514600" indent="-228600" algn="ctr" eaLnBrk="0" fontAlgn="base" hangingPunct="0">
                <a:spcBef>
                  <a:spcPct val="0"/>
                </a:spcBef>
                <a:spcAft>
                  <a:spcPct val="0"/>
                </a:spcAft>
                <a:defRPr sz="1600">
                  <a:solidFill>
                    <a:schemeClr val="tx1"/>
                  </a:solidFill>
                  <a:latin typeface="Arial"/>
                </a:defRPr>
              </a:lvl6pPr>
              <a:lvl7pPr marL="2971800" indent="-228600" algn="ctr" eaLnBrk="0" fontAlgn="base" hangingPunct="0">
                <a:spcBef>
                  <a:spcPct val="0"/>
                </a:spcBef>
                <a:spcAft>
                  <a:spcPct val="0"/>
                </a:spcAft>
                <a:defRPr sz="1600">
                  <a:solidFill>
                    <a:schemeClr val="tx1"/>
                  </a:solidFill>
                  <a:latin typeface="Arial"/>
                </a:defRPr>
              </a:lvl7pPr>
              <a:lvl8pPr marL="3429000" indent="-228600" algn="ctr" eaLnBrk="0" fontAlgn="base" hangingPunct="0">
                <a:spcBef>
                  <a:spcPct val="0"/>
                </a:spcBef>
                <a:spcAft>
                  <a:spcPct val="0"/>
                </a:spcAft>
                <a:defRPr sz="1600">
                  <a:solidFill>
                    <a:schemeClr val="tx1"/>
                  </a:solidFill>
                  <a:latin typeface="Arial"/>
                </a:defRPr>
              </a:lvl8pPr>
              <a:lvl9pPr marL="3886200" indent="-228600" algn="ctr" eaLnBrk="0" fontAlgn="base" hangingPunct="0">
                <a:spcBef>
                  <a:spcPct val="0"/>
                </a:spcBef>
                <a:spcAft>
                  <a:spcPct val="0"/>
                </a:spcAft>
                <a:defRPr sz="1600">
                  <a:solidFill>
                    <a:schemeClr val="tx1"/>
                  </a:solidFill>
                  <a:latin typeface="Arial"/>
                </a:defRPr>
              </a:lvl9pPr>
            </a:lstStyle>
            <a:p>
              <a:pPr>
                <a:defRPr/>
              </a:pPr>
              <a:r>
                <a:rPr lang="en-GB" sz="2000" smtClean="0">
                  <a:solidFill>
                    <a:srgbClr val="FFFFFF"/>
                  </a:solidFill>
                </a:rPr>
                <a:t>The Hardware/Software Interface</a:t>
              </a:r>
              <a:endParaRPr lang="en-US" sz="2000" smtClean="0">
                <a:solidFill>
                  <a:srgbClr val="FFFFFF"/>
                </a:solidFill>
              </a:endParaRPr>
            </a:p>
          </p:txBody>
        </p:sp>
      </p:grpSp>
      <p:grpSp>
        <p:nvGrpSpPr>
          <p:cNvPr id="14" name="Group 16"/>
          <p:cNvGrpSpPr/>
          <p:nvPr userDrawn="1"/>
        </p:nvGrpSpPr>
        <p:grpSpPr>
          <a:xfrm>
            <a:off x="8004175" y="93663"/>
            <a:ext cx="935038" cy="935037"/>
            <a:chOff x="7956376" y="116632"/>
            <a:chExt cx="936104" cy="936104"/>
          </a:xfrm>
        </p:grpSpPr>
        <p:sp>
          <p:nvSpPr>
            <p:cNvPr id="15" name="32-Point Star 14"/>
            <p:cNvSpPr>
              <a:spLocks noChangeArrowheads="1"/>
            </p:cNvSpPr>
            <p:nvPr userDrawn="1"/>
          </p:nvSpPr>
          <p:spPr bwMode="auto">
            <a:xfrm>
              <a:off x="7956376" y="116632"/>
              <a:ext cx="936104" cy="936104"/>
            </a:xfrm>
            <a:prstGeom prst="star32">
              <a:avLst>
                <a:gd name="adj" fmla="val 37500"/>
              </a:avLst>
            </a:prstGeom>
            <a:solidFill>
              <a:srgbClr val="C00000"/>
            </a:solidFill>
            <a:ln w="9525" algn="ctr">
              <a:solidFill>
                <a:schemeClr val="tx1"/>
              </a:solidFill>
              <a:round/>
            </a:ln>
          </p:spPr>
          <p:txBody>
            <a:bodyPr/>
            <a:lstStyle/>
            <a:p>
              <a:pPr algn="l">
                <a:defRPr/>
              </a:pPr>
              <a:endParaRPr lang="en-US" sz="1800">
                <a:solidFill>
                  <a:srgbClr val="000000"/>
                </a:solidFill>
              </a:endParaRPr>
            </a:p>
          </p:txBody>
        </p:sp>
        <p:sp>
          <p:nvSpPr>
            <p:cNvPr id="16" name="TextBox 15"/>
            <p:cNvSpPr txBox="1">
              <a:spLocks noChangeArrowheads="1"/>
            </p:cNvSpPr>
            <p:nvPr userDrawn="1"/>
          </p:nvSpPr>
          <p:spPr bwMode="auto">
            <a:xfrm>
              <a:off x="8112128" y="262849"/>
              <a:ext cx="642081" cy="707243"/>
            </a:xfrm>
            <a:prstGeom prst="rect">
              <a:avLst/>
            </a:prstGeom>
            <a:noFill/>
            <a:ln>
              <a:noFill/>
            </a:ln>
            <a:extLst>
              <a:ext uri="{909E8E84-426E-40DD-AFC4-6F175D3DCCD1}"/>
              <a:ext uri="{91240B29-F687-4F45-9708-019B960494DF}"/>
            </a:extLst>
          </p:spPr>
          <p:txBody>
            <a:bodyPr>
              <a:spAutoFit/>
            </a:bodyPr>
            <a:lstStyle>
              <a:lvl1pPr>
                <a:defRPr sz="1600">
                  <a:solidFill>
                    <a:schemeClr val="tx1"/>
                  </a:solidFill>
                  <a:latin typeface="Arial"/>
                </a:defRPr>
              </a:lvl1pPr>
              <a:lvl2pPr marL="742950" indent="-285750">
                <a:defRPr sz="1600">
                  <a:solidFill>
                    <a:schemeClr val="tx1"/>
                  </a:solidFill>
                  <a:latin typeface="Arial"/>
                </a:defRPr>
              </a:lvl2pPr>
              <a:lvl3pPr marL="1143000" indent="-228600">
                <a:defRPr sz="1600">
                  <a:solidFill>
                    <a:schemeClr val="tx1"/>
                  </a:solidFill>
                  <a:latin typeface="Arial"/>
                </a:defRPr>
              </a:lvl3pPr>
              <a:lvl4pPr marL="1600200" indent="-228600">
                <a:defRPr sz="1600">
                  <a:solidFill>
                    <a:schemeClr val="tx1"/>
                  </a:solidFill>
                  <a:latin typeface="Arial"/>
                </a:defRPr>
              </a:lvl4pPr>
              <a:lvl5pPr marL="2057400" indent="-228600">
                <a:defRPr sz="1600">
                  <a:solidFill>
                    <a:schemeClr val="tx1"/>
                  </a:solidFill>
                  <a:latin typeface="Arial"/>
                </a:defRPr>
              </a:lvl5pPr>
              <a:lvl6pPr marL="2514600" indent="-228600" algn="ctr" eaLnBrk="0" fontAlgn="base" hangingPunct="0">
                <a:spcBef>
                  <a:spcPct val="0"/>
                </a:spcBef>
                <a:spcAft>
                  <a:spcPct val="0"/>
                </a:spcAft>
                <a:defRPr sz="1600">
                  <a:solidFill>
                    <a:schemeClr val="tx1"/>
                  </a:solidFill>
                  <a:latin typeface="Arial"/>
                </a:defRPr>
              </a:lvl6pPr>
              <a:lvl7pPr marL="2971800" indent="-228600" algn="ctr" eaLnBrk="0" fontAlgn="base" hangingPunct="0">
                <a:spcBef>
                  <a:spcPct val="0"/>
                </a:spcBef>
                <a:spcAft>
                  <a:spcPct val="0"/>
                </a:spcAft>
                <a:defRPr sz="1600">
                  <a:solidFill>
                    <a:schemeClr val="tx1"/>
                  </a:solidFill>
                  <a:latin typeface="Arial"/>
                </a:defRPr>
              </a:lvl7pPr>
              <a:lvl8pPr marL="3429000" indent="-228600" algn="ctr" eaLnBrk="0" fontAlgn="base" hangingPunct="0">
                <a:spcBef>
                  <a:spcPct val="0"/>
                </a:spcBef>
                <a:spcAft>
                  <a:spcPct val="0"/>
                </a:spcAft>
                <a:defRPr sz="1600">
                  <a:solidFill>
                    <a:schemeClr val="tx1"/>
                  </a:solidFill>
                  <a:latin typeface="Arial"/>
                </a:defRPr>
              </a:lvl8pPr>
              <a:lvl9pPr marL="3886200" indent="-228600" algn="ctr" eaLnBrk="0" fontAlgn="base" hangingPunct="0">
                <a:spcBef>
                  <a:spcPct val="0"/>
                </a:spcBef>
                <a:spcAft>
                  <a:spcPct val="0"/>
                </a:spcAft>
                <a:defRPr sz="1600">
                  <a:solidFill>
                    <a:schemeClr val="tx1"/>
                  </a:solidFill>
                  <a:latin typeface="Arial"/>
                </a:defRPr>
              </a:lvl9pPr>
            </a:lstStyle>
            <a:p>
              <a:pPr>
                <a:defRPr/>
              </a:pPr>
              <a:r>
                <a:rPr lang="en-GB" sz="2000" smtClean="0">
                  <a:solidFill>
                    <a:srgbClr val="FFFFFF"/>
                  </a:solidFill>
                  <a:latin typeface="Arial Black" pitchFamily="34" charset="0"/>
                </a:rPr>
                <a:t>5</a:t>
              </a:r>
              <a:r>
                <a:rPr lang="en-GB" sz="2000" baseline="30000" smtClean="0">
                  <a:solidFill>
                    <a:srgbClr val="FFFFFF"/>
                  </a:solidFill>
                  <a:latin typeface="Arial Black" pitchFamily="34" charset="0"/>
                </a:rPr>
                <a:t>th</a:t>
              </a:r>
              <a:endParaRPr lang="en-GB" sz="2000" smtClean="0">
                <a:solidFill>
                  <a:srgbClr val="FFFFFF"/>
                </a:solidFill>
                <a:latin typeface="Arial Black" pitchFamily="34" charset="0"/>
              </a:endParaRPr>
            </a:p>
            <a:p>
              <a:pPr>
                <a:defRPr/>
              </a:pPr>
              <a:endParaRPr lang="en-US" sz="2000" smtClean="0">
                <a:solidFill>
                  <a:srgbClr val="FFFFFF"/>
                </a:solidFill>
                <a:latin typeface="Arial Black" pitchFamily="34" charset="0"/>
              </a:endParaRPr>
            </a:p>
          </p:txBody>
        </p:sp>
        <p:sp>
          <p:nvSpPr>
            <p:cNvPr id="17" name="TextBox 16"/>
            <p:cNvSpPr txBox="1">
              <a:spLocks noChangeArrowheads="1"/>
            </p:cNvSpPr>
            <p:nvPr userDrawn="1"/>
          </p:nvSpPr>
          <p:spPr bwMode="auto">
            <a:xfrm>
              <a:off x="8064449" y="517139"/>
              <a:ext cx="732672" cy="308326"/>
            </a:xfrm>
            <a:prstGeom prst="rect">
              <a:avLst/>
            </a:prstGeom>
            <a:noFill/>
            <a:ln>
              <a:noFill/>
            </a:ln>
            <a:extLst>
              <a:ext uri="{909E8E84-426E-40DD-AFC4-6F175D3DCCD1}"/>
              <a:ext uri="{91240B29-F687-4F45-9708-019B960494DF}"/>
            </a:extLst>
          </p:spPr>
          <p:txBody>
            <a:bodyPr>
              <a:spAutoFit/>
            </a:bodyPr>
            <a:lstStyle>
              <a:lvl1pPr>
                <a:defRPr sz="1600">
                  <a:solidFill>
                    <a:schemeClr val="tx1"/>
                  </a:solidFill>
                  <a:latin typeface="Arial"/>
                </a:defRPr>
              </a:lvl1pPr>
              <a:lvl2pPr marL="742950" indent="-285750">
                <a:defRPr sz="1600">
                  <a:solidFill>
                    <a:schemeClr val="tx1"/>
                  </a:solidFill>
                  <a:latin typeface="Arial"/>
                </a:defRPr>
              </a:lvl2pPr>
              <a:lvl3pPr marL="1143000" indent="-228600">
                <a:defRPr sz="1600">
                  <a:solidFill>
                    <a:schemeClr val="tx1"/>
                  </a:solidFill>
                  <a:latin typeface="Arial"/>
                </a:defRPr>
              </a:lvl3pPr>
              <a:lvl4pPr marL="1600200" indent="-228600">
                <a:defRPr sz="1600">
                  <a:solidFill>
                    <a:schemeClr val="tx1"/>
                  </a:solidFill>
                  <a:latin typeface="Arial"/>
                </a:defRPr>
              </a:lvl4pPr>
              <a:lvl5pPr marL="2057400" indent="-228600">
                <a:defRPr sz="1600">
                  <a:solidFill>
                    <a:schemeClr val="tx1"/>
                  </a:solidFill>
                  <a:latin typeface="Arial"/>
                </a:defRPr>
              </a:lvl5pPr>
              <a:lvl6pPr marL="2514600" indent="-228600" algn="ctr" eaLnBrk="0" fontAlgn="base" hangingPunct="0">
                <a:spcBef>
                  <a:spcPct val="0"/>
                </a:spcBef>
                <a:spcAft>
                  <a:spcPct val="0"/>
                </a:spcAft>
                <a:defRPr sz="1600">
                  <a:solidFill>
                    <a:schemeClr val="tx1"/>
                  </a:solidFill>
                  <a:latin typeface="Arial"/>
                </a:defRPr>
              </a:lvl6pPr>
              <a:lvl7pPr marL="2971800" indent="-228600" algn="ctr" eaLnBrk="0" fontAlgn="base" hangingPunct="0">
                <a:spcBef>
                  <a:spcPct val="0"/>
                </a:spcBef>
                <a:spcAft>
                  <a:spcPct val="0"/>
                </a:spcAft>
                <a:defRPr sz="1600">
                  <a:solidFill>
                    <a:schemeClr val="tx1"/>
                  </a:solidFill>
                  <a:latin typeface="Arial"/>
                </a:defRPr>
              </a:lvl7pPr>
              <a:lvl8pPr marL="3429000" indent="-228600" algn="ctr" eaLnBrk="0" fontAlgn="base" hangingPunct="0">
                <a:spcBef>
                  <a:spcPct val="0"/>
                </a:spcBef>
                <a:spcAft>
                  <a:spcPct val="0"/>
                </a:spcAft>
                <a:defRPr sz="1600">
                  <a:solidFill>
                    <a:schemeClr val="tx1"/>
                  </a:solidFill>
                  <a:latin typeface="Arial"/>
                </a:defRPr>
              </a:lvl8pPr>
              <a:lvl9pPr marL="3886200" indent="-228600" algn="ctr" eaLnBrk="0" fontAlgn="base" hangingPunct="0">
                <a:spcBef>
                  <a:spcPct val="0"/>
                </a:spcBef>
                <a:spcAft>
                  <a:spcPct val="0"/>
                </a:spcAft>
                <a:defRPr sz="1600">
                  <a:solidFill>
                    <a:schemeClr val="tx1"/>
                  </a:solidFill>
                  <a:latin typeface="Arial"/>
                </a:defRPr>
              </a:lvl9pPr>
            </a:lstStyle>
            <a:p>
              <a:pPr>
                <a:defRPr/>
              </a:pPr>
              <a:r>
                <a:rPr lang="en-GB" sz="1400" smtClean="0">
                  <a:solidFill>
                    <a:srgbClr val="FFFFFF"/>
                  </a:solidFill>
                </a:rPr>
                <a:t>Edition</a:t>
              </a:r>
              <a:endParaRPr lang="en-US" sz="1400" smtClean="0">
                <a:solidFill>
                  <a:srgbClr val="FFFFFF"/>
                </a:solidFill>
              </a:endParaRPr>
            </a:p>
          </p:txBody>
        </p:sp>
      </p:grpSp>
      <p:sp>
        <p:nvSpPr>
          <p:cNvPr id="41996" name="Rectangle 12"/>
          <p:cNvSpPr>
            <a:spLocks noGrp="1" noChangeArrowheads="1"/>
          </p:cNvSpPr>
          <p:nvPr>
            <p:ph type="ctrTitle"/>
          </p:nvPr>
        </p:nvSpPr>
        <p:spPr>
          <a:xfrm>
            <a:off x="2409825" y="1844675"/>
            <a:ext cx="5832475" cy="762000"/>
          </a:xfrm>
        </p:spPr>
        <p:txBody>
          <a:bodyPr anchor="t"/>
          <a:lstStyle>
            <a:lvl1pPr>
              <a:defRPr>
                <a:latin typeface="Arial Black" pitchFamily="34" charset="0"/>
              </a:defRPr>
            </a:lvl1pPr>
          </a:lstStyle>
          <a:p>
            <a:r>
              <a:rPr lang="en-AU"/>
              <a:t>Chapter …</a:t>
            </a:r>
          </a:p>
        </p:txBody>
      </p:sp>
      <p:sp>
        <p:nvSpPr>
          <p:cNvPr id="41997" name="Rectangle 13"/>
          <p:cNvSpPr>
            <a:spLocks noGrp="1" noChangeArrowheads="1"/>
          </p:cNvSpPr>
          <p:nvPr>
            <p:ph type="subTitle" idx="1"/>
          </p:nvPr>
        </p:nvSpPr>
        <p:spPr>
          <a:xfrm>
            <a:off x="2409825" y="2924175"/>
            <a:ext cx="5832475" cy="579438"/>
          </a:xfrm>
        </p:spPr>
        <p:txBody>
          <a:bodyPr>
            <a:spAutoFit/>
          </a:bodyPr>
          <a:lstStyle>
            <a:lvl1pPr marL="0" indent="0">
              <a:buFont typeface="Wingdings" pitchFamily="2" charset="2"/>
              <a:buNone/>
              <a:defRPr>
                <a:latin typeface="Arial Black" pitchFamily="34" charset="0"/>
              </a:defRPr>
            </a:lvl1pPr>
          </a:lstStyle>
          <a:p>
            <a:r>
              <a:rPr lang="en-AU"/>
              <a:t>Subtitle</a:t>
            </a:r>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9"/>
          <p:cNvSpPr>
            <a:spLocks noGrp="1" noChangeArrowheads="1"/>
          </p:cNvSpPr>
          <p:nvPr>
            <p:ph type="ftr" sz="quarter" idx="10"/>
          </p:nvPr>
        </p:nvSpPr>
        <p:spPr/>
        <p:txBody>
          <a:bodyPr/>
          <a:lstStyle>
            <a:lvl1pPr>
              <a:defRPr/>
            </a:lvl1pPr>
          </a:lstStyle>
          <a:p>
            <a:pPr>
              <a:defRPr/>
            </a:pPr>
            <a:r>
              <a:rPr lang="en-AU"/>
              <a:t>Chapter 4 — The Processor — </a:t>
            </a:r>
            <a:fld id="{95484E30-B5D6-4656-91E6-9746F229A81E}" type="slidenum">
              <a:rPr lang="en-AU"/>
              <a:pPr>
                <a:defRPr/>
              </a:pPr>
              <a:t>‹#›</a:t>
            </a:fld>
            <a:endParaRPr lang="en-AU"/>
          </a:p>
        </p:txBody>
      </p:sp>
    </p:spTree>
  </p:cSld>
  <p:clrMapOvr>
    <a:masterClrMapping/>
  </p:clrMapOvr>
  <p:transition/>
  <p:timing/>
</p:sldLayout>
</file>

<file path=ppt/slideLayouts/slideLayout9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FBF6A0A8-DD89-4244-A4DA-3816682B5A6C}" type="slidenum">
              <a:rPr lang="en-AU"/>
              <a:pPr>
                <a:defRPr/>
              </a:pPr>
              <a:t>‹#›</a:t>
            </a:fld>
            <a:endParaRPr lang="en-AU"/>
          </a:p>
        </p:txBody>
      </p:sp>
    </p:spTree>
  </p:cSld>
  <p:clrMapOvr>
    <a:masterClrMapping/>
  </p:clrMapOvr>
  <p:transition/>
  <p:timing/>
</p:sldLayout>
</file>

<file path=ppt/slideLayouts/slideLayout9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3D820E9D-DFA2-4FD2-A99C-298694F7E02B}" type="slidenum">
              <a:rPr lang="en-AU"/>
              <a:pPr>
                <a:defRPr/>
              </a:pPr>
              <a:t>‹#›</a:t>
            </a:fld>
            <a:endParaRPr lang="en-AU"/>
          </a:p>
        </p:txBody>
      </p:sp>
    </p:spTree>
  </p:cSld>
  <p:clrMapOvr>
    <a:masterClrMapping/>
  </p:clrMapOvr>
  <p:transition/>
  <p:timing/>
</p:sldLayout>
</file>

<file path=ppt/slideLayouts/slideLayout9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9"/>
          <p:cNvSpPr>
            <a:spLocks noGrp="1" noChangeArrowheads="1"/>
          </p:cNvSpPr>
          <p:nvPr>
            <p:ph type="ftr" sz="quarter" idx="10"/>
          </p:nvPr>
        </p:nvSpPr>
        <p:spPr/>
        <p:txBody>
          <a:bodyPr/>
          <a:lstStyle>
            <a:lvl1pPr>
              <a:defRPr/>
            </a:lvl1pPr>
          </a:lstStyle>
          <a:p>
            <a:pPr>
              <a:defRPr/>
            </a:pPr>
            <a:r>
              <a:rPr lang="en-AU"/>
              <a:t>Chapter 4 — The Processor — </a:t>
            </a:r>
            <a:fld id="{B7565D1D-3DBC-4AF3-81C0-E5A80444D1CA}" type="slidenum">
              <a:rPr lang="en-AU"/>
              <a:pPr>
                <a:defRPr/>
              </a:pPr>
              <a:t>‹#›</a:t>
            </a:fld>
            <a:endParaRPr lang="en-AU"/>
          </a:p>
        </p:txBody>
      </p:sp>
    </p:spTree>
  </p:cSld>
  <p:clrMapOvr>
    <a:masterClrMapping/>
  </p:clrMapOvr>
  <p:transition/>
  <p:timing/>
</p:sldLayout>
</file>

<file path=ppt/slideLayouts/slideLayout9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9"/>
          <p:cNvSpPr>
            <a:spLocks noGrp="1" noChangeArrowheads="1"/>
          </p:cNvSpPr>
          <p:nvPr>
            <p:ph type="ftr" sz="quarter" idx="10"/>
          </p:nvPr>
        </p:nvSpPr>
        <p:spPr/>
        <p:txBody>
          <a:bodyPr/>
          <a:lstStyle>
            <a:lvl1pPr>
              <a:defRPr/>
            </a:lvl1pPr>
          </a:lstStyle>
          <a:p>
            <a:pPr>
              <a:defRPr/>
            </a:pPr>
            <a:r>
              <a:rPr lang="en-AU"/>
              <a:t>Chapter 4 — The Processor — </a:t>
            </a:r>
            <a:fld id="{BF4072DD-C662-44B2-A50C-A80C150BA742}" type="slidenum">
              <a:rPr lang="en-AU"/>
              <a:pPr>
                <a:defRPr/>
              </a:pPr>
              <a:t>‹#›</a:t>
            </a:fld>
            <a:endParaRPr lang="en-AU"/>
          </a:p>
        </p:txBody>
      </p:sp>
    </p:spTree>
  </p:cSld>
  <p:clrMapOvr>
    <a:masterClrMapping/>
  </p:clrMapOvr>
  <p:transition/>
  <p:timing/>
</p:sldLayout>
</file>

<file path=ppt/slideLayouts/slideLayout9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9"/>
          <p:cNvSpPr>
            <a:spLocks noGrp="1" noChangeArrowheads="1"/>
          </p:cNvSpPr>
          <p:nvPr>
            <p:ph type="ftr" sz="quarter" idx="10"/>
          </p:nvPr>
        </p:nvSpPr>
        <p:spPr/>
        <p:txBody>
          <a:bodyPr/>
          <a:lstStyle>
            <a:lvl1pPr>
              <a:defRPr/>
            </a:lvl1pPr>
          </a:lstStyle>
          <a:p>
            <a:pPr>
              <a:defRPr/>
            </a:pPr>
            <a:r>
              <a:rPr lang="en-AU"/>
              <a:t>Chapter 4 — The Processor — </a:t>
            </a:r>
            <a:fld id="{5577D84D-0D40-4BEC-AEF3-0C2902903B85}" type="slidenum">
              <a:rPr lang="en-AU"/>
              <a:pPr>
                <a:defRPr/>
              </a:pPr>
              <a:t>‹#›</a:t>
            </a:fld>
            <a:endParaRPr lang="en-AU"/>
          </a:p>
        </p:txBody>
      </p:sp>
    </p:spTree>
  </p:cSld>
  <p:clrMapOvr>
    <a:masterClrMapping/>
  </p:clrMapOvr>
  <p:transition/>
  <p:timing/>
</p:sldLayout>
</file>

<file path=ppt/slideLayouts/slideLayout9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blank" preserve="1">
  <p:cSld name="Blank">
    <p:spTree>
      <p:nvGrpSpPr>
        <p:cNvPr id="1" name=""/>
        <p:cNvGrpSpPr/>
        <p:nvPr/>
      </p:nvGrpSpPr>
      <p:grpSpPr>
        <a:xfrm>
          <a:off x="0" y="0"/>
          <a:ext cx="0" cy="0"/>
        </a:xfrm>
      </p:grpSpPr>
      <p:sp>
        <p:nvSpPr>
          <p:cNvPr id="2" name="Rectangle 19"/>
          <p:cNvSpPr>
            <a:spLocks noGrp="1" noChangeArrowheads="1"/>
          </p:cNvSpPr>
          <p:nvPr>
            <p:ph type="ftr" sz="quarter" idx="10"/>
          </p:nvPr>
        </p:nvSpPr>
        <p:spPr/>
        <p:txBody>
          <a:bodyPr/>
          <a:lstStyle>
            <a:lvl1pPr>
              <a:defRPr/>
            </a:lvl1pPr>
          </a:lstStyle>
          <a:p>
            <a:pPr>
              <a:defRPr/>
            </a:pPr>
            <a:r>
              <a:rPr lang="en-AU"/>
              <a:t>Chapter 4 — The Processor — </a:t>
            </a:r>
            <a:fld id="{363A1532-D10F-4765-A035-7966485ED749}" type="slidenum">
              <a:rPr lang="en-AU"/>
              <a:pPr>
                <a:defRPr/>
              </a:pPr>
              <a:t>‹#›</a:t>
            </a:fld>
            <a:endParaRPr lang="en-AU"/>
          </a:p>
        </p:txBody>
      </p:sp>
    </p:spTree>
  </p:cSld>
  <p:clrMapOvr>
    <a:masterClrMapping/>
  </p:clrMapOvr>
  <p:transition/>
  <p:timing/>
</p:sldLayout>
</file>

<file path=ppt/slideLayouts/slideLayout9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9"/>
          <p:cNvSpPr>
            <a:spLocks noGrp="1" noChangeArrowheads="1"/>
          </p:cNvSpPr>
          <p:nvPr>
            <p:ph type="ftr" sz="quarter" idx="10"/>
          </p:nvPr>
        </p:nvSpPr>
        <p:spPr/>
        <p:txBody>
          <a:bodyPr/>
          <a:lstStyle>
            <a:lvl1pPr>
              <a:defRPr/>
            </a:lvl1pPr>
          </a:lstStyle>
          <a:p>
            <a:pPr>
              <a:defRPr/>
            </a:pPr>
            <a:r>
              <a:rPr lang="en-AU"/>
              <a:t>Chapter 4 — The Processor — </a:t>
            </a:r>
            <a:fld id="{DCC39771-1838-4C98-BA92-312768C65905}" type="slidenum">
              <a:rPr lang="en-AU"/>
              <a:pPr>
                <a:defRPr/>
              </a:pPr>
              <a:t>‹#›</a:t>
            </a:fld>
            <a:endParaRPr lang="en-AU"/>
          </a:p>
        </p:txBody>
      </p:sp>
    </p:spTree>
  </p:cSld>
  <p:clrMapOvr>
    <a:masterClrMapping/>
  </p:clrMapOvr>
  <p:transition/>
  <p:timing/>
</p:sldLayout>
</file>

<file path=ppt/slideLayouts/slideLayout9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9"/>
          <p:cNvSpPr>
            <a:spLocks noGrp="1" noChangeArrowheads="1"/>
          </p:cNvSpPr>
          <p:nvPr>
            <p:ph type="ftr" sz="quarter" idx="10"/>
          </p:nvPr>
        </p:nvSpPr>
        <p:spPr/>
        <p:txBody>
          <a:bodyPr/>
          <a:lstStyle>
            <a:lvl1pPr>
              <a:defRPr/>
            </a:lvl1pPr>
          </a:lstStyle>
          <a:p>
            <a:pPr>
              <a:defRPr/>
            </a:pPr>
            <a:r>
              <a:rPr lang="en-AU"/>
              <a:t>Chapter 4 — The Processor — </a:t>
            </a:r>
            <a:fld id="{386868E7-CEC4-415B-902E-66CCC7BF81A3}" type="slidenum">
              <a:rPr lang="en-AU"/>
              <a:pPr>
                <a:defRPr/>
              </a:pPr>
              <a:t>‹#›</a:t>
            </a:fld>
            <a:endParaRPr lang="en-AU"/>
          </a:p>
        </p:txBody>
      </p:sp>
    </p:spTree>
  </p:cSld>
  <p:clrMapOvr>
    <a:masterClrMapping/>
  </p:clrMapOvr>
  <p:transition/>
  <p:timing/>
</p:sldLayout>
</file>

<file path=ppt/slideLayouts/slideLayout9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2B3A4124-7F1D-498D-99EE-2BA8825DB538}" type="slidenum">
              <a:rPr lang="en-AU"/>
              <a:pPr>
                <a:defRPr/>
              </a:pPr>
              <a:t>‹#›</a:t>
            </a:fld>
            <a:endParaRPr lang="en-AU"/>
          </a:p>
        </p:txBody>
      </p:sp>
    </p:spTree>
  </p:cSld>
  <p:clrMapOvr>
    <a:masterClrMapping/>
  </p:clrMapOvr>
  <p:transition/>
  <p:timing/>
</p:sldLayout>
</file>

<file path=ppt/slideLayouts/slideLayout9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888163" y="146050"/>
            <a:ext cx="2066925" cy="60912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4213" y="146050"/>
            <a:ext cx="6051550" cy="60912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p:txBody>
          <a:bodyPr/>
          <a:lstStyle>
            <a:lvl1pPr>
              <a:defRPr/>
            </a:lvl1pPr>
          </a:lstStyle>
          <a:p>
            <a:pPr>
              <a:defRPr/>
            </a:pPr>
            <a:r>
              <a:rPr lang="en-AU"/>
              <a:t>Chapter 4 — The Processor — </a:t>
            </a:r>
            <a:fld id="{9ED92FC8-06C9-46F0-81B3-B5F8D3491512}" type="slidenum">
              <a:rPr lang="en-AU"/>
              <a:pPr>
                <a:defRPr/>
              </a:pPr>
              <a:t>‹#›</a:t>
            </a:fld>
            <a:endParaRPr lang="en-AU"/>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image" Target="../media/image2.jpeg" /><Relationship Id="rId13"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10.xml.rels>&#65279;<?xml version="1.0" encoding="utf-8" standalone="yes"?><Relationships xmlns="http://schemas.openxmlformats.org/package/2006/relationships"><Relationship Id="rId1" Type="http://schemas.openxmlformats.org/officeDocument/2006/relationships/slideLayout" Target="../slideLayouts/slideLayout100.xml" /><Relationship Id="rId10" Type="http://schemas.openxmlformats.org/officeDocument/2006/relationships/slideLayout" Target="../slideLayouts/slideLayout109.xml" /><Relationship Id="rId11" Type="http://schemas.openxmlformats.org/officeDocument/2006/relationships/slideLayout" Target="../slideLayouts/slideLayout110.xml" /><Relationship Id="rId12" Type="http://schemas.openxmlformats.org/officeDocument/2006/relationships/image" Target="../media/image2.jpeg" /><Relationship Id="rId13" Type="http://schemas.openxmlformats.org/officeDocument/2006/relationships/theme" Target="../theme/theme10.xml" /><Relationship Id="rId2" Type="http://schemas.openxmlformats.org/officeDocument/2006/relationships/slideLayout" Target="../slideLayouts/slideLayout101.xml" /><Relationship Id="rId3" Type="http://schemas.openxmlformats.org/officeDocument/2006/relationships/slideLayout" Target="../slideLayouts/slideLayout102.xml" /><Relationship Id="rId4" Type="http://schemas.openxmlformats.org/officeDocument/2006/relationships/slideLayout" Target="../slideLayouts/slideLayout103.xml" /><Relationship Id="rId5" Type="http://schemas.openxmlformats.org/officeDocument/2006/relationships/slideLayout" Target="../slideLayouts/slideLayout104.xml" /><Relationship Id="rId6" Type="http://schemas.openxmlformats.org/officeDocument/2006/relationships/slideLayout" Target="../slideLayouts/slideLayout105.xml" /><Relationship Id="rId7" Type="http://schemas.openxmlformats.org/officeDocument/2006/relationships/slideLayout" Target="../slideLayouts/slideLayout106.xml" /><Relationship Id="rId8" Type="http://schemas.openxmlformats.org/officeDocument/2006/relationships/slideLayout" Target="../slideLayouts/slideLayout107.xml" /><Relationship Id="rId9" Type="http://schemas.openxmlformats.org/officeDocument/2006/relationships/slideLayout" Target="../slideLayouts/slideLayout108.xml" /></Relationships>
</file>

<file path=ppt/slideMasters/_rels/slideMaster11.xml.rels>&#65279;<?xml version="1.0" encoding="utf-8" standalone="yes"?><Relationships xmlns="http://schemas.openxmlformats.org/package/2006/relationships"><Relationship Id="rId1" Type="http://schemas.openxmlformats.org/officeDocument/2006/relationships/slideLayout" Target="../slideLayouts/slideLayout111.xml" /><Relationship Id="rId10" Type="http://schemas.openxmlformats.org/officeDocument/2006/relationships/slideLayout" Target="../slideLayouts/slideLayout120.xml" /><Relationship Id="rId11" Type="http://schemas.openxmlformats.org/officeDocument/2006/relationships/slideLayout" Target="../slideLayouts/slideLayout121.xml" /><Relationship Id="rId12" Type="http://schemas.openxmlformats.org/officeDocument/2006/relationships/theme" Target="../theme/theme11.xml" /><Relationship Id="rId2" Type="http://schemas.openxmlformats.org/officeDocument/2006/relationships/slideLayout" Target="../slideLayouts/slideLayout112.xml" /><Relationship Id="rId3" Type="http://schemas.openxmlformats.org/officeDocument/2006/relationships/slideLayout" Target="../slideLayouts/slideLayout113.xml" /><Relationship Id="rId4" Type="http://schemas.openxmlformats.org/officeDocument/2006/relationships/slideLayout" Target="../slideLayouts/slideLayout114.xml" /><Relationship Id="rId5" Type="http://schemas.openxmlformats.org/officeDocument/2006/relationships/slideLayout" Target="../slideLayouts/slideLayout115.xml" /><Relationship Id="rId6" Type="http://schemas.openxmlformats.org/officeDocument/2006/relationships/slideLayout" Target="../slideLayouts/slideLayout116.xml" /><Relationship Id="rId7" Type="http://schemas.openxmlformats.org/officeDocument/2006/relationships/slideLayout" Target="../slideLayouts/slideLayout117.xml" /><Relationship Id="rId8" Type="http://schemas.openxmlformats.org/officeDocument/2006/relationships/slideLayout" Target="../slideLayouts/slideLayout118.xml" /><Relationship Id="rId9" Type="http://schemas.openxmlformats.org/officeDocument/2006/relationships/slideLayout" Target="../slideLayouts/slideLayout119.xml" /></Relationships>
</file>

<file path=ppt/slideMasters/_rels/slideMaster12.xml.rels>&#65279;<?xml version="1.0" encoding="utf-8" standalone="yes"?><Relationships xmlns="http://schemas.openxmlformats.org/package/2006/relationships"><Relationship Id="rId1" Type="http://schemas.openxmlformats.org/officeDocument/2006/relationships/slideLayout" Target="../slideLayouts/slideLayout122.xml" /><Relationship Id="rId10" Type="http://schemas.openxmlformats.org/officeDocument/2006/relationships/slideLayout" Target="../slideLayouts/slideLayout131.xml" /><Relationship Id="rId11" Type="http://schemas.openxmlformats.org/officeDocument/2006/relationships/slideLayout" Target="../slideLayouts/slideLayout132.xml" /><Relationship Id="rId12" Type="http://schemas.openxmlformats.org/officeDocument/2006/relationships/theme" Target="../theme/theme12.xml" /><Relationship Id="rId2" Type="http://schemas.openxmlformats.org/officeDocument/2006/relationships/slideLayout" Target="../slideLayouts/slideLayout123.xml" /><Relationship Id="rId3" Type="http://schemas.openxmlformats.org/officeDocument/2006/relationships/slideLayout" Target="../slideLayouts/slideLayout124.xml" /><Relationship Id="rId4" Type="http://schemas.openxmlformats.org/officeDocument/2006/relationships/slideLayout" Target="../slideLayouts/slideLayout125.xml" /><Relationship Id="rId5" Type="http://schemas.openxmlformats.org/officeDocument/2006/relationships/slideLayout" Target="../slideLayouts/slideLayout126.xml" /><Relationship Id="rId6" Type="http://schemas.openxmlformats.org/officeDocument/2006/relationships/slideLayout" Target="../slideLayouts/slideLayout127.xml" /><Relationship Id="rId7" Type="http://schemas.openxmlformats.org/officeDocument/2006/relationships/slideLayout" Target="../slideLayouts/slideLayout128.xml" /><Relationship Id="rId8" Type="http://schemas.openxmlformats.org/officeDocument/2006/relationships/slideLayout" Target="../slideLayouts/slideLayout129.xml" /><Relationship Id="rId9" Type="http://schemas.openxmlformats.org/officeDocument/2006/relationships/slideLayout" Target="../slideLayouts/slideLayout130.xml" /></Relationships>
</file>

<file path=ppt/slideMasters/_rels/slideMaster13.xml.rels>&#65279;<?xml version="1.0" encoding="utf-8" standalone="yes"?><Relationships xmlns="http://schemas.openxmlformats.org/package/2006/relationships"><Relationship Id="rId1" Type="http://schemas.openxmlformats.org/officeDocument/2006/relationships/slideLayout" Target="../slideLayouts/slideLayout133.xml" /><Relationship Id="rId10" Type="http://schemas.openxmlformats.org/officeDocument/2006/relationships/slideLayout" Target="../slideLayouts/slideLayout142.xml" /><Relationship Id="rId11" Type="http://schemas.openxmlformats.org/officeDocument/2006/relationships/slideLayout" Target="../slideLayouts/slideLayout143.xml" /><Relationship Id="rId12" Type="http://schemas.openxmlformats.org/officeDocument/2006/relationships/theme" Target="../theme/theme13.xml" /><Relationship Id="rId2" Type="http://schemas.openxmlformats.org/officeDocument/2006/relationships/slideLayout" Target="../slideLayouts/slideLayout134.xml" /><Relationship Id="rId3" Type="http://schemas.openxmlformats.org/officeDocument/2006/relationships/slideLayout" Target="../slideLayouts/slideLayout135.xml" /><Relationship Id="rId4" Type="http://schemas.openxmlformats.org/officeDocument/2006/relationships/slideLayout" Target="../slideLayouts/slideLayout136.xml" /><Relationship Id="rId5" Type="http://schemas.openxmlformats.org/officeDocument/2006/relationships/slideLayout" Target="../slideLayouts/slideLayout137.xml" /><Relationship Id="rId6" Type="http://schemas.openxmlformats.org/officeDocument/2006/relationships/slideLayout" Target="../slideLayouts/slideLayout138.xml" /><Relationship Id="rId7" Type="http://schemas.openxmlformats.org/officeDocument/2006/relationships/slideLayout" Target="../slideLayouts/slideLayout139.xml" /><Relationship Id="rId8" Type="http://schemas.openxmlformats.org/officeDocument/2006/relationships/slideLayout" Target="../slideLayouts/slideLayout140.xml" /><Relationship Id="rId9" Type="http://schemas.openxmlformats.org/officeDocument/2006/relationships/slideLayout" Target="../slideLayouts/slideLayout141.xml" /></Relationships>
</file>

<file path=ppt/slideMasters/_rels/slideMaster14.xml.rels>&#65279;<?xml version="1.0" encoding="utf-8" standalone="yes"?><Relationships xmlns="http://schemas.openxmlformats.org/package/2006/relationships"><Relationship Id="rId1" Type="http://schemas.openxmlformats.org/officeDocument/2006/relationships/slideLayout" Target="../slideLayouts/slideLayout144.xml" /><Relationship Id="rId10" Type="http://schemas.openxmlformats.org/officeDocument/2006/relationships/slideLayout" Target="../slideLayouts/slideLayout153.xml" /><Relationship Id="rId11" Type="http://schemas.openxmlformats.org/officeDocument/2006/relationships/slideLayout" Target="../slideLayouts/slideLayout154.xml" /><Relationship Id="rId12" Type="http://schemas.openxmlformats.org/officeDocument/2006/relationships/theme" Target="../theme/theme14.xml" /><Relationship Id="rId2" Type="http://schemas.openxmlformats.org/officeDocument/2006/relationships/slideLayout" Target="../slideLayouts/slideLayout145.xml" /><Relationship Id="rId3" Type="http://schemas.openxmlformats.org/officeDocument/2006/relationships/slideLayout" Target="../slideLayouts/slideLayout146.xml" /><Relationship Id="rId4" Type="http://schemas.openxmlformats.org/officeDocument/2006/relationships/slideLayout" Target="../slideLayouts/slideLayout147.xml" /><Relationship Id="rId5" Type="http://schemas.openxmlformats.org/officeDocument/2006/relationships/slideLayout" Target="../slideLayouts/slideLayout148.xml" /><Relationship Id="rId6" Type="http://schemas.openxmlformats.org/officeDocument/2006/relationships/slideLayout" Target="../slideLayouts/slideLayout149.xml" /><Relationship Id="rId7" Type="http://schemas.openxmlformats.org/officeDocument/2006/relationships/slideLayout" Target="../slideLayouts/slideLayout150.xml" /><Relationship Id="rId8" Type="http://schemas.openxmlformats.org/officeDocument/2006/relationships/slideLayout" Target="../slideLayouts/slideLayout151.xml" /><Relationship Id="rId9" Type="http://schemas.openxmlformats.org/officeDocument/2006/relationships/slideLayout" Target="../slideLayouts/slideLayout152.xml" /></Relationships>
</file>

<file path=ppt/slideMasters/_rels/slideMaster15.xml.rels>&#65279;<?xml version="1.0" encoding="utf-8" standalone="yes"?><Relationships xmlns="http://schemas.openxmlformats.org/package/2006/relationships"><Relationship Id="rId1" Type="http://schemas.openxmlformats.org/officeDocument/2006/relationships/slideLayout" Target="../slideLayouts/slideLayout155.xml" /><Relationship Id="rId10" Type="http://schemas.openxmlformats.org/officeDocument/2006/relationships/slideLayout" Target="../slideLayouts/slideLayout164.xml" /><Relationship Id="rId11" Type="http://schemas.openxmlformats.org/officeDocument/2006/relationships/slideLayout" Target="../slideLayouts/slideLayout165.xml" /><Relationship Id="rId12" Type="http://schemas.openxmlformats.org/officeDocument/2006/relationships/image" Target="../media/image2.jpeg" /><Relationship Id="rId13" Type="http://schemas.openxmlformats.org/officeDocument/2006/relationships/theme" Target="../theme/theme15.xml" /><Relationship Id="rId2" Type="http://schemas.openxmlformats.org/officeDocument/2006/relationships/slideLayout" Target="../slideLayouts/slideLayout156.xml" /><Relationship Id="rId3" Type="http://schemas.openxmlformats.org/officeDocument/2006/relationships/slideLayout" Target="../slideLayouts/slideLayout157.xml" /><Relationship Id="rId4" Type="http://schemas.openxmlformats.org/officeDocument/2006/relationships/slideLayout" Target="../slideLayouts/slideLayout158.xml" /><Relationship Id="rId5" Type="http://schemas.openxmlformats.org/officeDocument/2006/relationships/slideLayout" Target="../slideLayouts/slideLayout159.xml" /><Relationship Id="rId6" Type="http://schemas.openxmlformats.org/officeDocument/2006/relationships/slideLayout" Target="../slideLayouts/slideLayout160.xml" /><Relationship Id="rId7" Type="http://schemas.openxmlformats.org/officeDocument/2006/relationships/slideLayout" Target="../slideLayouts/slideLayout161.xml" /><Relationship Id="rId8" Type="http://schemas.openxmlformats.org/officeDocument/2006/relationships/slideLayout" Target="../slideLayouts/slideLayout162.xml" /><Relationship Id="rId9" Type="http://schemas.openxmlformats.org/officeDocument/2006/relationships/slideLayout" Target="../slideLayouts/slideLayout163.xml" /></Relationships>
</file>

<file path=ppt/slideMasters/_rels/slideMaster16.xml.rels>&#65279;<?xml version="1.0" encoding="utf-8" standalone="yes"?><Relationships xmlns="http://schemas.openxmlformats.org/package/2006/relationships"><Relationship Id="rId1" Type="http://schemas.openxmlformats.org/officeDocument/2006/relationships/slideLayout" Target="../slideLayouts/slideLayout166.xml" /><Relationship Id="rId10" Type="http://schemas.openxmlformats.org/officeDocument/2006/relationships/slideLayout" Target="../slideLayouts/slideLayout175.xml" /><Relationship Id="rId11" Type="http://schemas.openxmlformats.org/officeDocument/2006/relationships/slideLayout" Target="../slideLayouts/slideLayout176.xml" /><Relationship Id="rId12" Type="http://schemas.openxmlformats.org/officeDocument/2006/relationships/image" Target="../media/image2.jpeg" /><Relationship Id="rId13" Type="http://schemas.openxmlformats.org/officeDocument/2006/relationships/theme" Target="../theme/theme16.xml" /><Relationship Id="rId2" Type="http://schemas.openxmlformats.org/officeDocument/2006/relationships/slideLayout" Target="../slideLayouts/slideLayout167.xml" /><Relationship Id="rId3" Type="http://schemas.openxmlformats.org/officeDocument/2006/relationships/slideLayout" Target="../slideLayouts/slideLayout168.xml" /><Relationship Id="rId4" Type="http://schemas.openxmlformats.org/officeDocument/2006/relationships/slideLayout" Target="../slideLayouts/slideLayout169.xml" /><Relationship Id="rId5" Type="http://schemas.openxmlformats.org/officeDocument/2006/relationships/slideLayout" Target="../slideLayouts/slideLayout170.xml" /><Relationship Id="rId6" Type="http://schemas.openxmlformats.org/officeDocument/2006/relationships/slideLayout" Target="../slideLayouts/slideLayout171.xml" /><Relationship Id="rId7" Type="http://schemas.openxmlformats.org/officeDocument/2006/relationships/slideLayout" Target="../slideLayouts/slideLayout172.xml" /><Relationship Id="rId8" Type="http://schemas.openxmlformats.org/officeDocument/2006/relationships/slideLayout" Target="../slideLayouts/slideLayout173.xml" /><Relationship Id="rId9" Type="http://schemas.openxmlformats.org/officeDocument/2006/relationships/slideLayout" Target="../slideLayouts/slideLayout174.xml" /></Relationships>
</file>

<file path=ppt/slideMasters/_rels/slideMaster17.xml.rels>&#65279;<?xml version="1.0" encoding="utf-8" standalone="yes"?><Relationships xmlns="http://schemas.openxmlformats.org/package/2006/relationships"><Relationship Id="rId1" Type="http://schemas.openxmlformats.org/officeDocument/2006/relationships/slideLayout" Target="../slideLayouts/slideLayout177.xml" /><Relationship Id="rId10" Type="http://schemas.openxmlformats.org/officeDocument/2006/relationships/slideLayout" Target="../slideLayouts/slideLayout186.xml" /><Relationship Id="rId11" Type="http://schemas.openxmlformats.org/officeDocument/2006/relationships/slideLayout" Target="../slideLayouts/slideLayout187.xml" /><Relationship Id="rId12" Type="http://schemas.openxmlformats.org/officeDocument/2006/relationships/theme" Target="../theme/theme17.xml" /><Relationship Id="rId2" Type="http://schemas.openxmlformats.org/officeDocument/2006/relationships/slideLayout" Target="../slideLayouts/slideLayout178.xml" /><Relationship Id="rId3" Type="http://schemas.openxmlformats.org/officeDocument/2006/relationships/slideLayout" Target="../slideLayouts/slideLayout179.xml" /><Relationship Id="rId4" Type="http://schemas.openxmlformats.org/officeDocument/2006/relationships/slideLayout" Target="../slideLayouts/slideLayout180.xml" /><Relationship Id="rId5" Type="http://schemas.openxmlformats.org/officeDocument/2006/relationships/slideLayout" Target="../slideLayouts/slideLayout181.xml" /><Relationship Id="rId6" Type="http://schemas.openxmlformats.org/officeDocument/2006/relationships/slideLayout" Target="../slideLayouts/slideLayout182.xml" /><Relationship Id="rId7" Type="http://schemas.openxmlformats.org/officeDocument/2006/relationships/slideLayout" Target="../slideLayouts/slideLayout183.xml" /><Relationship Id="rId8" Type="http://schemas.openxmlformats.org/officeDocument/2006/relationships/slideLayout" Target="../slideLayouts/slideLayout184.xml" /><Relationship Id="rId9" Type="http://schemas.openxmlformats.org/officeDocument/2006/relationships/slideLayout" Target="../slideLayouts/slideLayout185.xml" /></Relationships>
</file>

<file path=ppt/slideMasters/_rels/slideMaster18.xml.rels>&#65279;<?xml version="1.0" encoding="utf-8" standalone="yes"?><Relationships xmlns="http://schemas.openxmlformats.org/package/2006/relationships"><Relationship Id="rId1" Type="http://schemas.openxmlformats.org/officeDocument/2006/relationships/slideLayout" Target="../slideLayouts/slideLayout188.xml" /><Relationship Id="rId10" Type="http://schemas.openxmlformats.org/officeDocument/2006/relationships/slideLayout" Target="../slideLayouts/slideLayout197.xml" /><Relationship Id="rId11" Type="http://schemas.openxmlformats.org/officeDocument/2006/relationships/slideLayout" Target="../slideLayouts/slideLayout198.xml" /><Relationship Id="rId12" Type="http://schemas.openxmlformats.org/officeDocument/2006/relationships/theme" Target="../theme/theme18.xml" /><Relationship Id="rId2" Type="http://schemas.openxmlformats.org/officeDocument/2006/relationships/slideLayout" Target="../slideLayouts/slideLayout189.xml" /><Relationship Id="rId3" Type="http://schemas.openxmlformats.org/officeDocument/2006/relationships/slideLayout" Target="../slideLayouts/slideLayout190.xml" /><Relationship Id="rId4" Type="http://schemas.openxmlformats.org/officeDocument/2006/relationships/slideLayout" Target="../slideLayouts/slideLayout191.xml" /><Relationship Id="rId5" Type="http://schemas.openxmlformats.org/officeDocument/2006/relationships/slideLayout" Target="../slideLayouts/slideLayout192.xml" /><Relationship Id="rId6" Type="http://schemas.openxmlformats.org/officeDocument/2006/relationships/slideLayout" Target="../slideLayouts/slideLayout193.xml" /><Relationship Id="rId7" Type="http://schemas.openxmlformats.org/officeDocument/2006/relationships/slideLayout" Target="../slideLayouts/slideLayout194.xml" /><Relationship Id="rId8" Type="http://schemas.openxmlformats.org/officeDocument/2006/relationships/slideLayout" Target="../slideLayouts/slideLayout195.xml" /><Relationship Id="rId9" Type="http://schemas.openxmlformats.org/officeDocument/2006/relationships/slideLayout" Target="../slideLayouts/slideLayout196.xml" /></Relationships>
</file>

<file path=ppt/slideMasters/_rels/slideMaster19.xml.rels>&#65279;<?xml version="1.0" encoding="utf-8" standalone="yes"?><Relationships xmlns="http://schemas.openxmlformats.org/package/2006/relationships"><Relationship Id="rId1" Type="http://schemas.openxmlformats.org/officeDocument/2006/relationships/slideLayout" Target="../slideLayouts/slideLayout199.xml" /><Relationship Id="rId10" Type="http://schemas.openxmlformats.org/officeDocument/2006/relationships/slideLayout" Target="../slideLayouts/slideLayout208.xml" /><Relationship Id="rId11" Type="http://schemas.openxmlformats.org/officeDocument/2006/relationships/slideLayout" Target="../slideLayouts/slideLayout209.xml" /><Relationship Id="rId12" Type="http://schemas.openxmlformats.org/officeDocument/2006/relationships/image" Target="../media/image2.jpeg" /><Relationship Id="rId13" Type="http://schemas.openxmlformats.org/officeDocument/2006/relationships/theme" Target="../theme/theme19.xml" /><Relationship Id="rId2" Type="http://schemas.openxmlformats.org/officeDocument/2006/relationships/slideLayout" Target="../slideLayouts/slideLayout200.xml" /><Relationship Id="rId3" Type="http://schemas.openxmlformats.org/officeDocument/2006/relationships/slideLayout" Target="../slideLayouts/slideLayout201.xml" /><Relationship Id="rId4" Type="http://schemas.openxmlformats.org/officeDocument/2006/relationships/slideLayout" Target="../slideLayouts/slideLayout202.xml" /><Relationship Id="rId5" Type="http://schemas.openxmlformats.org/officeDocument/2006/relationships/slideLayout" Target="../slideLayouts/slideLayout203.xml" /><Relationship Id="rId6" Type="http://schemas.openxmlformats.org/officeDocument/2006/relationships/slideLayout" Target="../slideLayouts/slideLayout204.xml" /><Relationship Id="rId7" Type="http://schemas.openxmlformats.org/officeDocument/2006/relationships/slideLayout" Target="../slideLayouts/slideLayout205.xml" /><Relationship Id="rId8" Type="http://schemas.openxmlformats.org/officeDocument/2006/relationships/slideLayout" Target="../slideLayouts/slideLayout206.xml" /><Relationship Id="rId9" Type="http://schemas.openxmlformats.org/officeDocument/2006/relationships/slideLayout" Target="../slideLayouts/slideLayout207.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theme" Target="../theme/theme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_rels/slideMaster20.xml.rels>&#65279;<?xml version="1.0" encoding="utf-8" standalone="yes"?><Relationships xmlns="http://schemas.openxmlformats.org/package/2006/relationships"><Relationship Id="rId1" Type="http://schemas.openxmlformats.org/officeDocument/2006/relationships/slideLayout" Target="../slideLayouts/slideLayout210.xml" /><Relationship Id="rId10" Type="http://schemas.openxmlformats.org/officeDocument/2006/relationships/slideLayout" Target="../slideLayouts/slideLayout219.xml" /><Relationship Id="rId11" Type="http://schemas.openxmlformats.org/officeDocument/2006/relationships/slideLayout" Target="../slideLayouts/slideLayout220.xml" /><Relationship Id="rId12" Type="http://schemas.openxmlformats.org/officeDocument/2006/relationships/theme" Target="../theme/theme20.xml" /><Relationship Id="rId2" Type="http://schemas.openxmlformats.org/officeDocument/2006/relationships/slideLayout" Target="../slideLayouts/slideLayout211.xml" /><Relationship Id="rId3" Type="http://schemas.openxmlformats.org/officeDocument/2006/relationships/slideLayout" Target="../slideLayouts/slideLayout212.xml" /><Relationship Id="rId4" Type="http://schemas.openxmlformats.org/officeDocument/2006/relationships/slideLayout" Target="../slideLayouts/slideLayout213.xml" /><Relationship Id="rId5" Type="http://schemas.openxmlformats.org/officeDocument/2006/relationships/slideLayout" Target="../slideLayouts/slideLayout214.xml" /><Relationship Id="rId6" Type="http://schemas.openxmlformats.org/officeDocument/2006/relationships/slideLayout" Target="../slideLayouts/slideLayout215.xml" /><Relationship Id="rId7" Type="http://schemas.openxmlformats.org/officeDocument/2006/relationships/slideLayout" Target="../slideLayouts/slideLayout216.xml" /><Relationship Id="rId8" Type="http://schemas.openxmlformats.org/officeDocument/2006/relationships/slideLayout" Target="../slideLayouts/slideLayout217.xml" /><Relationship Id="rId9" Type="http://schemas.openxmlformats.org/officeDocument/2006/relationships/slideLayout" Target="../slideLayouts/slideLayout218.xml" /></Relationships>
</file>

<file path=ppt/slideMasters/_rels/slideMaster21.xml.rels>&#65279;<?xml version="1.0" encoding="utf-8" standalone="yes"?><Relationships xmlns="http://schemas.openxmlformats.org/package/2006/relationships"><Relationship Id="rId1" Type="http://schemas.openxmlformats.org/officeDocument/2006/relationships/slideLayout" Target="../slideLayouts/slideLayout221.xml" /><Relationship Id="rId10" Type="http://schemas.openxmlformats.org/officeDocument/2006/relationships/slideLayout" Target="../slideLayouts/slideLayout230.xml" /><Relationship Id="rId11" Type="http://schemas.openxmlformats.org/officeDocument/2006/relationships/slideLayout" Target="../slideLayouts/slideLayout231.xml" /><Relationship Id="rId12" Type="http://schemas.openxmlformats.org/officeDocument/2006/relationships/theme" Target="../theme/theme21.xml" /><Relationship Id="rId2" Type="http://schemas.openxmlformats.org/officeDocument/2006/relationships/slideLayout" Target="../slideLayouts/slideLayout222.xml" /><Relationship Id="rId3" Type="http://schemas.openxmlformats.org/officeDocument/2006/relationships/slideLayout" Target="../slideLayouts/slideLayout223.xml" /><Relationship Id="rId4" Type="http://schemas.openxmlformats.org/officeDocument/2006/relationships/slideLayout" Target="../slideLayouts/slideLayout224.xml" /><Relationship Id="rId5" Type="http://schemas.openxmlformats.org/officeDocument/2006/relationships/slideLayout" Target="../slideLayouts/slideLayout225.xml" /><Relationship Id="rId6" Type="http://schemas.openxmlformats.org/officeDocument/2006/relationships/slideLayout" Target="../slideLayouts/slideLayout226.xml" /><Relationship Id="rId7" Type="http://schemas.openxmlformats.org/officeDocument/2006/relationships/slideLayout" Target="../slideLayouts/slideLayout227.xml" /><Relationship Id="rId8" Type="http://schemas.openxmlformats.org/officeDocument/2006/relationships/slideLayout" Target="../slideLayouts/slideLayout228.xml" /><Relationship Id="rId9" Type="http://schemas.openxmlformats.org/officeDocument/2006/relationships/slideLayout" Target="../slideLayouts/slideLayout229.xml" /></Relationships>
</file>

<file path=ppt/slideMasters/_rels/slideMaster22.xml.rels>&#65279;<?xml version="1.0" encoding="utf-8" standalone="yes"?><Relationships xmlns="http://schemas.openxmlformats.org/package/2006/relationships"><Relationship Id="rId1" Type="http://schemas.openxmlformats.org/officeDocument/2006/relationships/slideLayout" Target="../slideLayouts/slideLayout232.xml" /><Relationship Id="rId10" Type="http://schemas.openxmlformats.org/officeDocument/2006/relationships/slideLayout" Target="../slideLayouts/slideLayout241.xml" /><Relationship Id="rId11" Type="http://schemas.openxmlformats.org/officeDocument/2006/relationships/slideLayout" Target="../slideLayouts/slideLayout242.xml" /><Relationship Id="rId12" Type="http://schemas.openxmlformats.org/officeDocument/2006/relationships/theme" Target="../theme/theme22.xml" /><Relationship Id="rId2" Type="http://schemas.openxmlformats.org/officeDocument/2006/relationships/slideLayout" Target="../slideLayouts/slideLayout233.xml" /><Relationship Id="rId3" Type="http://schemas.openxmlformats.org/officeDocument/2006/relationships/slideLayout" Target="../slideLayouts/slideLayout234.xml" /><Relationship Id="rId4" Type="http://schemas.openxmlformats.org/officeDocument/2006/relationships/slideLayout" Target="../slideLayouts/slideLayout235.xml" /><Relationship Id="rId5" Type="http://schemas.openxmlformats.org/officeDocument/2006/relationships/slideLayout" Target="../slideLayouts/slideLayout236.xml" /><Relationship Id="rId6" Type="http://schemas.openxmlformats.org/officeDocument/2006/relationships/slideLayout" Target="../slideLayouts/slideLayout237.xml" /><Relationship Id="rId7" Type="http://schemas.openxmlformats.org/officeDocument/2006/relationships/slideLayout" Target="../slideLayouts/slideLayout238.xml" /><Relationship Id="rId8" Type="http://schemas.openxmlformats.org/officeDocument/2006/relationships/slideLayout" Target="../slideLayouts/slideLayout239.xml" /><Relationship Id="rId9" Type="http://schemas.openxmlformats.org/officeDocument/2006/relationships/slideLayout" Target="../slideLayouts/slideLayout240.xml" /></Relationships>
</file>

<file path=ppt/slideMasters/_rels/slideMaster23.xml.rels>&#65279;<?xml version="1.0" encoding="utf-8" standalone="yes"?><Relationships xmlns="http://schemas.openxmlformats.org/package/2006/relationships"><Relationship Id="rId1" Type="http://schemas.openxmlformats.org/officeDocument/2006/relationships/slideLayout" Target="../slideLayouts/slideLayout243.xml" /><Relationship Id="rId10" Type="http://schemas.openxmlformats.org/officeDocument/2006/relationships/slideLayout" Target="../slideLayouts/slideLayout252.xml" /><Relationship Id="rId11" Type="http://schemas.openxmlformats.org/officeDocument/2006/relationships/slideLayout" Target="../slideLayouts/slideLayout253.xml" /><Relationship Id="rId12" Type="http://schemas.openxmlformats.org/officeDocument/2006/relationships/image" Target="../media/image2.jpeg" /><Relationship Id="rId13" Type="http://schemas.openxmlformats.org/officeDocument/2006/relationships/theme" Target="../theme/theme23.xml" /><Relationship Id="rId2" Type="http://schemas.openxmlformats.org/officeDocument/2006/relationships/slideLayout" Target="../slideLayouts/slideLayout244.xml" /><Relationship Id="rId3" Type="http://schemas.openxmlformats.org/officeDocument/2006/relationships/slideLayout" Target="../slideLayouts/slideLayout245.xml" /><Relationship Id="rId4" Type="http://schemas.openxmlformats.org/officeDocument/2006/relationships/slideLayout" Target="../slideLayouts/slideLayout246.xml" /><Relationship Id="rId5" Type="http://schemas.openxmlformats.org/officeDocument/2006/relationships/slideLayout" Target="../slideLayouts/slideLayout247.xml" /><Relationship Id="rId6" Type="http://schemas.openxmlformats.org/officeDocument/2006/relationships/slideLayout" Target="../slideLayouts/slideLayout248.xml" /><Relationship Id="rId7" Type="http://schemas.openxmlformats.org/officeDocument/2006/relationships/slideLayout" Target="../slideLayouts/slideLayout249.xml" /><Relationship Id="rId8" Type="http://schemas.openxmlformats.org/officeDocument/2006/relationships/slideLayout" Target="../slideLayouts/slideLayout250.xml" /><Relationship Id="rId9" Type="http://schemas.openxmlformats.org/officeDocument/2006/relationships/slideLayout" Target="../slideLayouts/slideLayout251.xml" /></Relationships>
</file>

<file path=ppt/slideMasters/_rels/slideMaster24.xml.rels>&#65279;<?xml version="1.0" encoding="utf-8" standalone="yes"?><Relationships xmlns="http://schemas.openxmlformats.org/package/2006/relationships"><Relationship Id="rId1" Type="http://schemas.openxmlformats.org/officeDocument/2006/relationships/slideLayout" Target="../slideLayouts/slideLayout254.xml" /><Relationship Id="rId10" Type="http://schemas.openxmlformats.org/officeDocument/2006/relationships/slideLayout" Target="../slideLayouts/slideLayout263.xml" /><Relationship Id="rId11" Type="http://schemas.openxmlformats.org/officeDocument/2006/relationships/slideLayout" Target="../slideLayouts/slideLayout264.xml" /><Relationship Id="rId12" Type="http://schemas.openxmlformats.org/officeDocument/2006/relationships/theme" Target="../theme/theme24.xml" /><Relationship Id="rId2" Type="http://schemas.openxmlformats.org/officeDocument/2006/relationships/slideLayout" Target="../slideLayouts/slideLayout255.xml" /><Relationship Id="rId3" Type="http://schemas.openxmlformats.org/officeDocument/2006/relationships/slideLayout" Target="../slideLayouts/slideLayout256.xml" /><Relationship Id="rId4" Type="http://schemas.openxmlformats.org/officeDocument/2006/relationships/slideLayout" Target="../slideLayouts/slideLayout257.xml" /><Relationship Id="rId5" Type="http://schemas.openxmlformats.org/officeDocument/2006/relationships/slideLayout" Target="../slideLayouts/slideLayout258.xml" /><Relationship Id="rId6" Type="http://schemas.openxmlformats.org/officeDocument/2006/relationships/slideLayout" Target="../slideLayouts/slideLayout259.xml" /><Relationship Id="rId7" Type="http://schemas.openxmlformats.org/officeDocument/2006/relationships/slideLayout" Target="../slideLayouts/slideLayout260.xml" /><Relationship Id="rId8" Type="http://schemas.openxmlformats.org/officeDocument/2006/relationships/slideLayout" Target="../slideLayouts/slideLayout261.xml" /><Relationship Id="rId9" Type="http://schemas.openxmlformats.org/officeDocument/2006/relationships/slideLayout" Target="../slideLayouts/slideLayout262.xml" /></Relationships>
</file>

<file path=ppt/slideMasters/_rels/slideMaster25.xml.rels>&#65279;<?xml version="1.0" encoding="utf-8" standalone="yes"?><Relationships xmlns="http://schemas.openxmlformats.org/package/2006/relationships"><Relationship Id="rId1" Type="http://schemas.openxmlformats.org/officeDocument/2006/relationships/slideLayout" Target="../slideLayouts/slideLayout265.xml" /><Relationship Id="rId10" Type="http://schemas.openxmlformats.org/officeDocument/2006/relationships/slideLayout" Target="../slideLayouts/slideLayout274.xml" /><Relationship Id="rId11" Type="http://schemas.openxmlformats.org/officeDocument/2006/relationships/slideLayout" Target="../slideLayouts/slideLayout275.xml" /><Relationship Id="rId12" Type="http://schemas.openxmlformats.org/officeDocument/2006/relationships/image" Target="../media/image2.jpeg" /><Relationship Id="rId13" Type="http://schemas.openxmlformats.org/officeDocument/2006/relationships/theme" Target="../theme/theme25.xml" /><Relationship Id="rId2" Type="http://schemas.openxmlformats.org/officeDocument/2006/relationships/slideLayout" Target="../slideLayouts/slideLayout266.xml" /><Relationship Id="rId3" Type="http://schemas.openxmlformats.org/officeDocument/2006/relationships/slideLayout" Target="../slideLayouts/slideLayout267.xml" /><Relationship Id="rId4" Type="http://schemas.openxmlformats.org/officeDocument/2006/relationships/slideLayout" Target="../slideLayouts/slideLayout268.xml" /><Relationship Id="rId5" Type="http://schemas.openxmlformats.org/officeDocument/2006/relationships/slideLayout" Target="../slideLayouts/slideLayout269.xml" /><Relationship Id="rId6" Type="http://schemas.openxmlformats.org/officeDocument/2006/relationships/slideLayout" Target="../slideLayouts/slideLayout270.xml" /><Relationship Id="rId7" Type="http://schemas.openxmlformats.org/officeDocument/2006/relationships/slideLayout" Target="../slideLayouts/slideLayout271.xml" /><Relationship Id="rId8" Type="http://schemas.openxmlformats.org/officeDocument/2006/relationships/slideLayout" Target="../slideLayouts/slideLayout272.xml" /><Relationship Id="rId9" Type="http://schemas.openxmlformats.org/officeDocument/2006/relationships/slideLayout" Target="../slideLayouts/slideLayout273.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23.xml" /><Relationship Id="rId10" Type="http://schemas.openxmlformats.org/officeDocument/2006/relationships/slideLayout" Target="../slideLayouts/slideLayout32.xml" /><Relationship Id="rId11" Type="http://schemas.openxmlformats.org/officeDocument/2006/relationships/slideLayout" Target="../slideLayouts/slideLayout33.xml" /><Relationship Id="rId12" Type="http://schemas.openxmlformats.org/officeDocument/2006/relationships/theme" Target="../theme/theme3.xml" /><Relationship Id="rId2" Type="http://schemas.openxmlformats.org/officeDocument/2006/relationships/slideLayout" Target="../slideLayouts/slideLayout24.xml" /><Relationship Id="rId3" Type="http://schemas.openxmlformats.org/officeDocument/2006/relationships/slideLayout" Target="../slideLayouts/slideLayout25.xml" /><Relationship Id="rId4" Type="http://schemas.openxmlformats.org/officeDocument/2006/relationships/slideLayout" Target="../slideLayouts/slideLayout26.xml" /><Relationship Id="rId5" Type="http://schemas.openxmlformats.org/officeDocument/2006/relationships/slideLayout" Target="../slideLayouts/slideLayout27.xml" /><Relationship Id="rId6" Type="http://schemas.openxmlformats.org/officeDocument/2006/relationships/slideLayout" Target="../slideLayouts/slideLayout28.xml" /><Relationship Id="rId7" Type="http://schemas.openxmlformats.org/officeDocument/2006/relationships/slideLayout" Target="../slideLayouts/slideLayout29.xml" /><Relationship Id="rId8" Type="http://schemas.openxmlformats.org/officeDocument/2006/relationships/slideLayout" Target="../slideLayouts/slideLayout30.xml" /><Relationship Id="rId9" Type="http://schemas.openxmlformats.org/officeDocument/2006/relationships/slideLayout" Target="../slideLayouts/slideLayout31.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34.xml" /><Relationship Id="rId10" Type="http://schemas.openxmlformats.org/officeDocument/2006/relationships/slideLayout" Target="../slideLayouts/slideLayout43.xml" /><Relationship Id="rId11" Type="http://schemas.openxmlformats.org/officeDocument/2006/relationships/slideLayout" Target="../slideLayouts/slideLayout44.xml" /><Relationship Id="rId12" Type="http://schemas.openxmlformats.org/officeDocument/2006/relationships/theme" Target="../theme/theme4.xml" /><Relationship Id="rId2" Type="http://schemas.openxmlformats.org/officeDocument/2006/relationships/slideLayout" Target="../slideLayouts/slideLayout35.xml" /><Relationship Id="rId3" Type="http://schemas.openxmlformats.org/officeDocument/2006/relationships/slideLayout" Target="../slideLayouts/slideLayout36.xml" /><Relationship Id="rId4" Type="http://schemas.openxmlformats.org/officeDocument/2006/relationships/slideLayout" Target="../slideLayouts/slideLayout37.xml" /><Relationship Id="rId5" Type="http://schemas.openxmlformats.org/officeDocument/2006/relationships/slideLayout" Target="../slideLayouts/slideLayout38.xml" /><Relationship Id="rId6" Type="http://schemas.openxmlformats.org/officeDocument/2006/relationships/slideLayout" Target="../slideLayouts/slideLayout39.xml" /><Relationship Id="rId7" Type="http://schemas.openxmlformats.org/officeDocument/2006/relationships/slideLayout" Target="../slideLayouts/slideLayout40.xml" /><Relationship Id="rId8" Type="http://schemas.openxmlformats.org/officeDocument/2006/relationships/slideLayout" Target="../slideLayouts/slideLayout41.xml" /><Relationship Id="rId9" Type="http://schemas.openxmlformats.org/officeDocument/2006/relationships/slideLayout" Target="../slideLayouts/slideLayout42.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45.xml" /><Relationship Id="rId10" Type="http://schemas.openxmlformats.org/officeDocument/2006/relationships/slideLayout" Target="../slideLayouts/slideLayout54.xml" /><Relationship Id="rId11" Type="http://schemas.openxmlformats.org/officeDocument/2006/relationships/slideLayout" Target="../slideLayouts/slideLayout55.xml" /><Relationship Id="rId12" Type="http://schemas.openxmlformats.org/officeDocument/2006/relationships/theme" Target="../theme/theme5.xml" /><Relationship Id="rId2" Type="http://schemas.openxmlformats.org/officeDocument/2006/relationships/slideLayout" Target="../slideLayouts/slideLayout46.xml" /><Relationship Id="rId3" Type="http://schemas.openxmlformats.org/officeDocument/2006/relationships/slideLayout" Target="../slideLayouts/slideLayout47.xml" /><Relationship Id="rId4" Type="http://schemas.openxmlformats.org/officeDocument/2006/relationships/slideLayout" Target="../slideLayouts/slideLayout48.xml" /><Relationship Id="rId5" Type="http://schemas.openxmlformats.org/officeDocument/2006/relationships/slideLayout" Target="../slideLayouts/slideLayout49.xml" /><Relationship Id="rId6" Type="http://schemas.openxmlformats.org/officeDocument/2006/relationships/slideLayout" Target="../slideLayouts/slideLayout50.xml" /><Relationship Id="rId7" Type="http://schemas.openxmlformats.org/officeDocument/2006/relationships/slideLayout" Target="../slideLayouts/slideLayout51.xml" /><Relationship Id="rId8" Type="http://schemas.openxmlformats.org/officeDocument/2006/relationships/slideLayout" Target="../slideLayouts/slideLayout52.xml" /><Relationship Id="rId9" Type="http://schemas.openxmlformats.org/officeDocument/2006/relationships/slideLayout" Target="../slideLayouts/slideLayout53.xml" /></Relationships>
</file>

<file path=ppt/slideMasters/_rels/slideMaster6.xml.rels>&#65279;<?xml version="1.0" encoding="utf-8" standalone="yes"?><Relationships xmlns="http://schemas.openxmlformats.org/package/2006/relationships"><Relationship Id="rId1" Type="http://schemas.openxmlformats.org/officeDocument/2006/relationships/slideLayout" Target="../slideLayouts/slideLayout56.xml" /><Relationship Id="rId10" Type="http://schemas.openxmlformats.org/officeDocument/2006/relationships/slideLayout" Target="../slideLayouts/slideLayout65.xml" /><Relationship Id="rId11" Type="http://schemas.openxmlformats.org/officeDocument/2006/relationships/slideLayout" Target="../slideLayouts/slideLayout66.xml" /><Relationship Id="rId12" Type="http://schemas.openxmlformats.org/officeDocument/2006/relationships/theme" Target="../theme/theme6.xml" /><Relationship Id="rId2" Type="http://schemas.openxmlformats.org/officeDocument/2006/relationships/slideLayout" Target="../slideLayouts/slideLayout57.xml" /><Relationship Id="rId3" Type="http://schemas.openxmlformats.org/officeDocument/2006/relationships/slideLayout" Target="../slideLayouts/slideLayout58.xml" /><Relationship Id="rId4" Type="http://schemas.openxmlformats.org/officeDocument/2006/relationships/slideLayout" Target="../slideLayouts/slideLayout59.xml" /><Relationship Id="rId5" Type="http://schemas.openxmlformats.org/officeDocument/2006/relationships/slideLayout" Target="../slideLayouts/slideLayout60.xml" /><Relationship Id="rId6" Type="http://schemas.openxmlformats.org/officeDocument/2006/relationships/slideLayout" Target="../slideLayouts/slideLayout61.xml" /><Relationship Id="rId7" Type="http://schemas.openxmlformats.org/officeDocument/2006/relationships/slideLayout" Target="../slideLayouts/slideLayout62.xml" /><Relationship Id="rId8" Type="http://schemas.openxmlformats.org/officeDocument/2006/relationships/slideLayout" Target="../slideLayouts/slideLayout63.xml" /><Relationship Id="rId9" Type="http://schemas.openxmlformats.org/officeDocument/2006/relationships/slideLayout" Target="../slideLayouts/slideLayout64.xml" /></Relationships>
</file>

<file path=ppt/slideMasters/_rels/slideMaster7.xml.rels>&#65279;<?xml version="1.0" encoding="utf-8" standalone="yes"?><Relationships xmlns="http://schemas.openxmlformats.org/package/2006/relationships"><Relationship Id="rId1" Type="http://schemas.openxmlformats.org/officeDocument/2006/relationships/slideLayout" Target="../slideLayouts/slideLayout67.xml" /><Relationship Id="rId10" Type="http://schemas.openxmlformats.org/officeDocument/2006/relationships/slideLayout" Target="../slideLayouts/slideLayout76.xml" /><Relationship Id="rId11" Type="http://schemas.openxmlformats.org/officeDocument/2006/relationships/slideLayout" Target="../slideLayouts/slideLayout77.xml" /><Relationship Id="rId12" Type="http://schemas.openxmlformats.org/officeDocument/2006/relationships/theme" Target="../theme/theme7.xml" /><Relationship Id="rId2" Type="http://schemas.openxmlformats.org/officeDocument/2006/relationships/slideLayout" Target="../slideLayouts/slideLayout68.xml" /><Relationship Id="rId3" Type="http://schemas.openxmlformats.org/officeDocument/2006/relationships/slideLayout" Target="../slideLayouts/slideLayout69.xml" /><Relationship Id="rId4" Type="http://schemas.openxmlformats.org/officeDocument/2006/relationships/slideLayout" Target="../slideLayouts/slideLayout70.xml" /><Relationship Id="rId5" Type="http://schemas.openxmlformats.org/officeDocument/2006/relationships/slideLayout" Target="../slideLayouts/slideLayout71.xml" /><Relationship Id="rId6" Type="http://schemas.openxmlformats.org/officeDocument/2006/relationships/slideLayout" Target="../slideLayouts/slideLayout72.xml" /><Relationship Id="rId7" Type="http://schemas.openxmlformats.org/officeDocument/2006/relationships/slideLayout" Target="../slideLayouts/slideLayout73.xml" /><Relationship Id="rId8" Type="http://schemas.openxmlformats.org/officeDocument/2006/relationships/slideLayout" Target="../slideLayouts/slideLayout74.xml" /><Relationship Id="rId9" Type="http://schemas.openxmlformats.org/officeDocument/2006/relationships/slideLayout" Target="../slideLayouts/slideLayout75.xml" /></Relationships>
</file>

<file path=ppt/slideMasters/_rels/slideMaster8.xml.rels>&#65279;<?xml version="1.0" encoding="utf-8" standalone="yes"?><Relationships xmlns="http://schemas.openxmlformats.org/package/2006/relationships"><Relationship Id="rId1" Type="http://schemas.openxmlformats.org/officeDocument/2006/relationships/slideLayout" Target="../slideLayouts/slideLayout78.xml" /><Relationship Id="rId10" Type="http://schemas.openxmlformats.org/officeDocument/2006/relationships/slideLayout" Target="../slideLayouts/slideLayout87.xml" /><Relationship Id="rId11" Type="http://schemas.openxmlformats.org/officeDocument/2006/relationships/slideLayout" Target="../slideLayouts/slideLayout88.xml" /><Relationship Id="rId12" Type="http://schemas.openxmlformats.org/officeDocument/2006/relationships/image" Target="../media/image2.jpeg" /><Relationship Id="rId13" Type="http://schemas.openxmlformats.org/officeDocument/2006/relationships/theme" Target="../theme/theme8.xml" /><Relationship Id="rId2" Type="http://schemas.openxmlformats.org/officeDocument/2006/relationships/slideLayout" Target="../slideLayouts/slideLayout79.xml" /><Relationship Id="rId3" Type="http://schemas.openxmlformats.org/officeDocument/2006/relationships/slideLayout" Target="../slideLayouts/slideLayout80.xml" /><Relationship Id="rId4" Type="http://schemas.openxmlformats.org/officeDocument/2006/relationships/slideLayout" Target="../slideLayouts/slideLayout81.xml" /><Relationship Id="rId5" Type="http://schemas.openxmlformats.org/officeDocument/2006/relationships/slideLayout" Target="../slideLayouts/slideLayout82.xml" /><Relationship Id="rId6" Type="http://schemas.openxmlformats.org/officeDocument/2006/relationships/slideLayout" Target="../slideLayouts/slideLayout83.xml" /><Relationship Id="rId7" Type="http://schemas.openxmlformats.org/officeDocument/2006/relationships/slideLayout" Target="../slideLayouts/slideLayout84.xml" /><Relationship Id="rId8" Type="http://schemas.openxmlformats.org/officeDocument/2006/relationships/slideLayout" Target="../slideLayouts/slideLayout85.xml" /><Relationship Id="rId9" Type="http://schemas.openxmlformats.org/officeDocument/2006/relationships/slideLayout" Target="../slideLayouts/slideLayout86.xml" /></Relationships>
</file>

<file path=ppt/slideMasters/_rels/slideMaster9.xml.rels>&#65279;<?xml version="1.0" encoding="utf-8" standalone="yes"?><Relationships xmlns="http://schemas.openxmlformats.org/package/2006/relationships"><Relationship Id="rId1" Type="http://schemas.openxmlformats.org/officeDocument/2006/relationships/slideLayout" Target="../slideLayouts/slideLayout89.xml" /><Relationship Id="rId10" Type="http://schemas.openxmlformats.org/officeDocument/2006/relationships/slideLayout" Target="../slideLayouts/slideLayout98.xml" /><Relationship Id="rId11" Type="http://schemas.openxmlformats.org/officeDocument/2006/relationships/slideLayout" Target="../slideLayouts/slideLayout99.xml" /><Relationship Id="rId12" Type="http://schemas.openxmlformats.org/officeDocument/2006/relationships/image" Target="../media/image2.jpeg" /><Relationship Id="rId13" Type="http://schemas.openxmlformats.org/officeDocument/2006/relationships/theme" Target="../theme/theme9.xml" /><Relationship Id="rId2" Type="http://schemas.openxmlformats.org/officeDocument/2006/relationships/slideLayout" Target="../slideLayouts/slideLayout90.xml" /><Relationship Id="rId3" Type="http://schemas.openxmlformats.org/officeDocument/2006/relationships/slideLayout" Target="../slideLayouts/slideLayout91.xml" /><Relationship Id="rId4" Type="http://schemas.openxmlformats.org/officeDocument/2006/relationships/slideLayout" Target="../slideLayouts/slideLayout92.xml" /><Relationship Id="rId5" Type="http://schemas.openxmlformats.org/officeDocument/2006/relationships/slideLayout" Target="../slideLayouts/slideLayout93.xml" /><Relationship Id="rId6" Type="http://schemas.openxmlformats.org/officeDocument/2006/relationships/slideLayout" Target="../slideLayouts/slideLayout94.xml" /><Relationship Id="rId7" Type="http://schemas.openxmlformats.org/officeDocument/2006/relationships/slideLayout" Target="../slideLayouts/slideLayout95.xml" /><Relationship Id="rId8" Type="http://schemas.openxmlformats.org/officeDocument/2006/relationships/slideLayout" Target="../slideLayouts/slideLayout96.xml" /><Relationship Id="rId9" Type="http://schemas.openxmlformats.org/officeDocument/2006/relationships/slideLayout" Target="../slideLayouts/slideLayout97.xml" /></Relationships>
</file>

<file path=ppt/slideMasters/slideMaster1.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solidFill>
          <a:schemeClr val="bg1"/>
        </a:solidFill>
        <a:effectLst/>
      </p:bgPr>
    </p:bg>
    <p:spTree>
      <p:nvGrpSpPr>
        <p:cNvPr id="1" name=""/>
        <p:cNvGrpSpPr/>
        <p:nvPr/>
      </p:nvGrpSpPr>
      <p:grpSpPr>
        <a:xfrm>
          <a:off x="0" y="0"/>
          <a:ext cx="0" cy="0"/>
        </a:xfrm>
      </p:grpSpPr>
      <p:sp>
        <p:nvSpPr>
          <p:cNvPr id="1026" name="Rectangle 26"/>
          <p:cNvSpPr>
            <a:spLocks noChangeArrowheads="1"/>
          </p:cNvSpPr>
          <p:nvPr/>
        </p:nvSpPr>
        <p:spPr bwMode="auto">
          <a:xfrm>
            <a:off x="468313" y="260350"/>
            <a:ext cx="36512" cy="3816350"/>
          </a:xfrm>
          <a:prstGeom prst="rect">
            <a:avLst/>
          </a:prstGeom>
          <a:gradFill rotWithShape="1">
            <a:gsLst>
              <a:gs pos="0">
                <a:schemeClr val="tx2"/>
              </a:gs>
              <a:gs pos="100000">
                <a:srgbClr val="FFFFFF"/>
              </a:gs>
            </a:gsLst>
            <a:lin ang="5400000" scaled="1"/>
          </a:gradFill>
          <a:ln w="9525">
            <a:noFill/>
            <a:miter lim="800000"/>
          </a:ln>
        </p:spPr>
        <p:txBody>
          <a:bodyPr wrap="none" anchor="ctr"/>
          <a:lstStyle/>
          <a:p>
            <a:pPr>
              <a:defRPr/>
            </a:pPr>
            <a:endParaRPr lang="en-US"/>
          </a:p>
        </p:txBody>
      </p:sp>
      <p:sp>
        <p:nvSpPr>
          <p:cNvPr id="4099" name="Rectangle 9"/>
          <p:cNvSpPr>
            <a:spLocks noGrp="1" noChangeArrowheads="1"/>
          </p:cNvSpPr>
          <p:nvPr>
            <p:ph type="title"/>
          </p:nvPr>
        </p:nvSpPr>
        <p:spPr bwMode="auto">
          <a:xfrm>
            <a:off x="684213" y="146050"/>
            <a:ext cx="8259762" cy="762000"/>
          </a:xfrm>
          <a:prstGeom prst="rect">
            <a:avLst/>
          </a:prstGeom>
          <a:noFill/>
          <a:ln w="9525">
            <a:noFill/>
            <a:miter lim="800000"/>
          </a:ln>
        </p:spPr>
        <p:txBody>
          <a:bodyPr vert="horz" wrap="square" lIns="91440" tIns="45720" rIns="91440" bIns="45720" numCol="1" anchor="b" anchorCtr="0" compatLnSpc="1">
            <a:prstTxWarp prst="textNoShape">
              <a:avLst/>
            </a:prstTxWarp>
            <a:spAutoFit/>
          </a:bodyPr>
          <a:lstStyle/>
          <a:p>
            <a:pPr lvl="0"/>
            <a:r>
              <a:rPr lang="en-AU" smtClean="0"/>
              <a:t>Click to edit Master title style</a:t>
            </a:r>
          </a:p>
        </p:txBody>
      </p:sp>
      <p:sp>
        <p:nvSpPr>
          <p:cNvPr id="4100" name="Rectangle 10"/>
          <p:cNvSpPr>
            <a:spLocks noGrp="1" noChangeArrowheads="1"/>
          </p:cNvSpPr>
          <p:nvPr>
            <p:ph type="body" idx="1"/>
          </p:nvPr>
        </p:nvSpPr>
        <p:spPr bwMode="auto">
          <a:xfrm>
            <a:off x="684213" y="1125538"/>
            <a:ext cx="8270875" cy="5111750"/>
          </a:xfrm>
          <a:prstGeom prst="rect">
            <a:avLst/>
          </a:prstGeom>
          <a:noFill/>
          <a:ln w="9525">
            <a:noFill/>
            <a:miter lim="800000"/>
          </a:ln>
        </p:spPr>
        <p:txBody>
          <a:bodyPr vert="horz" wrap="square" lIns="91440" tIns="45720" rIns="91440" bIns="45720" numCol="1" anchor="t" anchorCtr="0" compatLnSpc="1">
            <a:prstTxWarp prst="textNoShape">
              <a:avLst/>
            </a:prstTxWarp>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p>
        </p:txBody>
      </p:sp>
      <p:sp>
        <p:nvSpPr>
          <p:cNvPr id="40979" name="Rectangle 19"/>
          <p:cNvSpPr>
            <a:spLocks noGrp="1" noChangeArrowheads="1"/>
          </p:cNvSpPr>
          <p:nvPr>
            <p:ph type="ftr" sz="quarter" idx="3"/>
          </p:nvPr>
        </p:nvSpPr>
        <p:spPr bwMode="auto">
          <a:xfrm>
            <a:off x="1692275" y="6381750"/>
            <a:ext cx="7272338" cy="358775"/>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eaLnBrk="1" hangingPunct="1">
              <a:defRPr sz="1400" b="1"/>
            </a:lvl1pPr>
          </a:lstStyle>
          <a:p>
            <a:pPr>
              <a:defRPr/>
            </a:pPr>
            <a:r>
              <a:rPr lang="en-AU"/>
              <a:t>Chapter 4 — The Processor — </a:t>
            </a:r>
            <a:fld id="{32192CF8-16F5-4F4A-83DC-B6E855F5582C}" type="slidenum">
              <a:rPr lang="en-AU"/>
              <a:pPr>
                <a:defRPr/>
              </a:pPr>
              <a:t>‹#›</a:t>
            </a:fld>
            <a:endParaRPr lang="en-AU"/>
          </a:p>
        </p:txBody>
      </p:sp>
      <p:sp>
        <p:nvSpPr>
          <p:cNvPr id="1030" name="Rectangle 25"/>
          <p:cNvSpPr>
            <a:spLocks noChangeArrowheads="1"/>
          </p:cNvSpPr>
          <p:nvPr/>
        </p:nvSpPr>
        <p:spPr bwMode="auto">
          <a:xfrm>
            <a:off x="250825" y="981075"/>
            <a:ext cx="8569325" cy="71438"/>
          </a:xfrm>
          <a:prstGeom prst="rect">
            <a:avLst/>
          </a:prstGeom>
          <a:gradFill rotWithShape="1">
            <a:gsLst>
              <a:gs pos="0">
                <a:schemeClr val="tx2"/>
              </a:gs>
              <a:gs pos="100000">
                <a:srgbClr val="FFFFFF"/>
              </a:gs>
            </a:gsLst>
            <a:lin ang="0" scaled="1"/>
          </a:gradFill>
          <a:ln w="9525">
            <a:noFill/>
            <a:miter lim="800000"/>
          </a:ln>
        </p:spPr>
        <p:txBody>
          <a:bodyPr wrap="none" anchor="ctr"/>
          <a:lstStyle/>
          <a:p>
            <a:pPr>
              <a:defRPr/>
            </a:pPr>
            <a:endParaRPr lang="en-US"/>
          </a:p>
        </p:txBody>
      </p:sp>
      <p:pic>
        <p:nvPicPr>
          <p:cNvPr id="4103" name="Picture 7" descr="MK Logo.jpg"/>
          <p:cNvPicPr>
            <a:picLocks noChangeAspect="1"/>
          </p:cNvPicPr>
          <p:nvPr userDrawn="1"/>
        </p:nvPicPr>
        <p:blipFill>
          <a:blip r:embed="rId12"/>
          <a:stretch>
            <a:fillRect/>
          </a:stretch>
        </p:blipFill>
        <p:spPr bwMode="auto">
          <a:xfrm>
            <a:off x="0" y="6270625"/>
            <a:ext cx="1619250" cy="590550"/>
          </a:xfrm>
          <a:prstGeom prst="rect">
            <a:avLst/>
          </a:prstGeom>
          <a:noFill/>
          <a:ln w="9525">
            <a:noFill/>
            <a:miter lim="800000"/>
          </a:ln>
        </p:spPr>
      </p:pic>
    </p:spTree>
  </p:cSld>
  <p:clrMap bg1="lt1" tx1="dk1" bg2="lt2" tx2="dk2" accent1="accent1" accent2="accent2" accent3="accent3" accent4="accent4" accent5="accent5" accent6="accent6" hlink="hlink" folHlink="folHlink"/>
  <p:sldLayoutIdLst>
    <p:sldLayoutId id="2147486266" r:id="rId1"/>
    <p:sldLayoutId id="2147486121" r:id="rId2"/>
    <p:sldLayoutId id="2147486122" r:id="rId3"/>
    <p:sldLayoutId id="2147486123" r:id="rId4"/>
    <p:sldLayoutId id="2147486124" r:id="rId5"/>
    <p:sldLayoutId id="2147486125" r:id="rId6"/>
    <p:sldLayoutId id="2147486126" r:id="rId7"/>
    <p:sldLayoutId id="2147486127" r:id="rId8"/>
    <p:sldLayoutId id="2147486128" r:id="rId9"/>
    <p:sldLayoutId id="2147486129" r:id="rId10"/>
    <p:sldLayoutId id="2147486130" r:id="rId11"/>
  </p:sldLayoutIdLst>
  <p:transition/>
  <p:timing/>
  <p:hf sldNum="0" hd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a:defRPr>
      </a:lvl2pPr>
      <a:lvl3pPr algn="l" rtl="0" eaLnBrk="0" fontAlgn="base" hangingPunct="0">
        <a:spcBef>
          <a:spcPct val="0"/>
        </a:spcBef>
        <a:spcAft>
          <a:spcPct val="0"/>
        </a:spcAft>
        <a:defRPr sz="4400" b="1">
          <a:solidFill>
            <a:schemeClr val="tx2"/>
          </a:solidFill>
          <a:latin typeface="Arial"/>
        </a:defRPr>
      </a:lvl3pPr>
      <a:lvl4pPr algn="l" rtl="0" eaLnBrk="0" fontAlgn="base" hangingPunct="0">
        <a:spcBef>
          <a:spcPct val="0"/>
        </a:spcBef>
        <a:spcAft>
          <a:spcPct val="0"/>
        </a:spcAft>
        <a:defRPr sz="4400" b="1">
          <a:solidFill>
            <a:schemeClr val="tx2"/>
          </a:solidFill>
          <a:latin typeface="Arial"/>
        </a:defRPr>
      </a:lvl4pPr>
      <a:lvl5pPr algn="l" rtl="0" eaLnBrk="0" fontAlgn="base" hangingPunct="0">
        <a:spcBef>
          <a:spcPct val="0"/>
        </a:spcBef>
        <a:spcAft>
          <a:spcPct val="0"/>
        </a:spcAft>
        <a:defRPr sz="4400" b="1">
          <a:solidFill>
            <a:schemeClr val="tx2"/>
          </a:solidFill>
          <a:latin typeface="Arial"/>
        </a:defRPr>
      </a:lvl5pPr>
      <a:lvl6pPr marL="457200" algn="l" rtl="0" fontAlgn="base">
        <a:spcBef>
          <a:spcPct val="0"/>
        </a:spcBef>
        <a:spcAft>
          <a:spcPct val="0"/>
        </a:spcAft>
        <a:defRPr sz="4400" b="1">
          <a:solidFill>
            <a:schemeClr val="tx2"/>
          </a:solidFill>
          <a:latin typeface="Arial"/>
        </a:defRPr>
      </a:lvl6pPr>
      <a:lvl7pPr marL="914400" algn="l" rtl="0" fontAlgn="base">
        <a:spcBef>
          <a:spcPct val="0"/>
        </a:spcBef>
        <a:spcAft>
          <a:spcPct val="0"/>
        </a:spcAft>
        <a:defRPr sz="4400" b="1">
          <a:solidFill>
            <a:schemeClr val="tx2"/>
          </a:solidFill>
          <a:latin typeface="Arial"/>
        </a:defRPr>
      </a:lvl7pPr>
      <a:lvl8pPr marL="1371600" algn="l" rtl="0" fontAlgn="base">
        <a:spcBef>
          <a:spcPct val="0"/>
        </a:spcBef>
        <a:spcAft>
          <a:spcPct val="0"/>
        </a:spcAft>
        <a:defRPr sz="4400" b="1">
          <a:solidFill>
            <a:schemeClr val="tx2"/>
          </a:solidFill>
          <a:latin typeface="Arial"/>
        </a:defRPr>
      </a:lvl8pPr>
      <a:lvl9pPr marL="1828800" algn="l" rtl="0" fontAlgn="base">
        <a:spcBef>
          <a:spcPct val="0"/>
        </a:spcBef>
        <a:spcAft>
          <a:spcPct val="0"/>
        </a:spcAft>
        <a:defRPr sz="4400" b="1">
          <a:solidFill>
            <a:schemeClr val="tx2"/>
          </a:solidFill>
          <a:latin typeface="Arial"/>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solidFill>
          <a:schemeClr val="bg1"/>
        </a:solidFill>
        <a:effectLst/>
      </p:bgPr>
    </p:bg>
    <p:spTree>
      <p:nvGrpSpPr>
        <p:cNvPr id="1" name=""/>
        <p:cNvGrpSpPr/>
        <p:nvPr/>
      </p:nvGrpSpPr>
      <p:grpSpPr>
        <a:xfrm>
          <a:off x="0" y="0"/>
          <a:ext cx="0" cy="0"/>
        </a:xfrm>
      </p:grpSpPr>
      <p:sp>
        <p:nvSpPr>
          <p:cNvPr id="1026" name="Rectangle 26"/>
          <p:cNvSpPr>
            <a:spLocks noChangeArrowheads="1"/>
          </p:cNvSpPr>
          <p:nvPr/>
        </p:nvSpPr>
        <p:spPr bwMode="auto">
          <a:xfrm>
            <a:off x="468313" y="260350"/>
            <a:ext cx="36512" cy="3816350"/>
          </a:xfrm>
          <a:prstGeom prst="rect">
            <a:avLst/>
          </a:prstGeom>
          <a:gradFill rotWithShape="1">
            <a:gsLst>
              <a:gs pos="0">
                <a:schemeClr val="tx2"/>
              </a:gs>
              <a:gs pos="100000">
                <a:srgbClr val="FFFFFF"/>
              </a:gs>
            </a:gsLst>
            <a:lin ang="5400000" scaled="1"/>
          </a:gradFill>
          <a:ln w="9525">
            <a:noFill/>
            <a:miter lim="800000"/>
          </a:ln>
        </p:spPr>
        <p:txBody>
          <a:bodyPr wrap="none" anchor="ctr"/>
          <a:lstStyle/>
          <a:p>
            <a:pPr>
              <a:defRPr/>
            </a:pPr>
            <a:endParaRPr lang="en-US">
              <a:solidFill>
                <a:srgbClr val="000000"/>
              </a:solidFill>
            </a:endParaRPr>
          </a:p>
        </p:txBody>
      </p:sp>
      <p:sp>
        <p:nvSpPr>
          <p:cNvPr id="13315" name="Rectangle 9"/>
          <p:cNvSpPr>
            <a:spLocks noGrp="1" noChangeArrowheads="1"/>
          </p:cNvSpPr>
          <p:nvPr>
            <p:ph type="title"/>
          </p:nvPr>
        </p:nvSpPr>
        <p:spPr bwMode="auto">
          <a:xfrm>
            <a:off x="684213" y="146050"/>
            <a:ext cx="8259762" cy="762000"/>
          </a:xfrm>
          <a:prstGeom prst="rect">
            <a:avLst/>
          </a:prstGeom>
          <a:noFill/>
          <a:ln w="9525">
            <a:noFill/>
            <a:miter lim="800000"/>
          </a:ln>
        </p:spPr>
        <p:txBody>
          <a:bodyPr vert="horz" wrap="square" lIns="91440" tIns="45720" rIns="91440" bIns="45720" numCol="1" anchor="b" anchorCtr="0" compatLnSpc="1">
            <a:prstTxWarp prst="textNoShape">
              <a:avLst/>
            </a:prstTxWarp>
            <a:spAutoFit/>
          </a:bodyPr>
          <a:lstStyle/>
          <a:p>
            <a:pPr lvl="0"/>
            <a:r>
              <a:rPr lang="en-AU" smtClean="0"/>
              <a:t>Click to edit Master title style</a:t>
            </a:r>
          </a:p>
        </p:txBody>
      </p:sp>
      <p:sp>
        <p:nvSpPr>
          <p:cNvPr id="13316" name="Rectangle 10"/>
          <p:cNvSpPr>
            <a:spLocks noGrp="1" noChangeArrowheads="1"/>
          </p:cNvSpPr>
          <p:nvPr>
            <p:ph type="body" idx="1"/>
          </p:nvPr>
        </p:nvSpPr>
        <p:spPr bwMode="auto">
          <a:xfrm>
            <a:off x="684213" y="1125538"/>
            <a:ext cx="8270875" cy="5111750"/>
          </a:xfrm>
          <a:prstGeom prst="rect">
            <a:avLst/>
          </a:prstGeom>
          <a:noFill/>
          <a:ln w="9525">
            <a:noFill/>
            <a:miter lim="800000"/>
          </a:ln>
        </p:spPr>
        <p:txBody>
          <a:bodyPr vert="horz" wrap="square" lIns="91440" tIns="45720" rIns="91440" bIns="45720" numCol="1" anchor="t" anchorCtr="0" compatLnSpc="1">
            <a:prstTxWarp prst="textNoShape">
              <a:avLst/>
            </a:prstTxWarp>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p>
        </p:txBody>
      </p:sp>
      <p:sp>
        <p:nvSpPr>
          <p:cNvPr id="40979" name="Rectangle 19"/>
          <p:cNvSpPr>
            <a:spLocks noGrp="1" noChangeArrowheads="1"/>
          </p:cNvSpPr>
          <p:nvPr>
            <p:ph type="ftr" sz="quarter" idx="3"/>
          </p:nvPr>
        </p:nvSpPr>
        <p:spPr bwMode="auto">
          <a:xfrm>
            <a:off x="1692275" y="6381750"/>
            <a:ext cx="7272338" cy="358775"/>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eaLnBrk="1" hangingPunct="1">
              <a:defRPr sz="1400" b="1">
                <a:solidFill>
                  <a:srgbClr val="000000"/>
                </a:solidFill>
                <a:latin typeface="Arial"/>
              </a:defRPr>
            </a:lvl1pPr>
          </a:lstStyle>
          <a:p>
            <a:pPr>
              <a:defRPr/>
            </a:pPr>
            <a:r>
              <a:rPr lang="en-AU"/>
              <a:t>Chapter 4 — The Processor — </a:t>
            </a:r>
            <a:fld id="{05908BFD-FA1C-43F9-B7AF-A2C857863875}" type="slidenum">
              <a:rPr lang="en-AU"/>
              <a:pPr>
                <a:defRPr/>
              </a:pPr>
              <a:t>‹#›</a:t>
            </a:fld>
            <a:endParaRPr lang="en-AU"/>
          </a:p>
        </p:txBody>
      </p:sp>
      <p:sp>
        <p:nvSpPr>
          <p:cNvPr id="1030" name="Rectangle 25"/>
          <p:cNvSpPr>
            <a:spLocks noChangeArrowheads="1"/>
          </p:cNvSpPr>
          <p:nvPr/>
        </p:nvSpPr>
        <p:spPr bwMode="auto">
          <a:xfrm>
            <a:off x="250825" y="981075"/>
            <a:ext cx="8569325" cy="71438"/>
          </a:xfrm>
          <a:prstGeom prst="rect">
            <a:avLst/>
          </a:prstGeom>
          <a:gradFill rotWithShape="1">
            <a:gsLst>
              <a:gs pos="0">
                <a:schemeClr val="tx2"/>
              </a:gs>
              <a:gs pos="100000">
                <a:srgbClr val="FFFFFF"/>
              </a:gs>
            </a:gsLst>
            <a:lin ang="0" scaled="1"/>
          </a:gradFill>
          <a:ln w="9525">
            <a:noFill/>
            <a:miter lim="800000"/>
          </a:ln>
        </p:spPr>
        <p:txBody>
          <a:bodyPr wrap="none" anchor="ctr"/>
          <a:lstStyle/>
          <a:p>
            <a:pPr>
              <a:defRPr/>
            </a:pPr>
            <a:endParaRPr lang="en-US">
              <a:solidFill>
                <a:srgbClr val="000000"/>
              </a:solidFill>
            </a:endParaRPr>
          </a:p>
        </p:txBody>
      </p:sp>
      <p:pic>
        <p:nvPicPr>
          <p:cNvPr id="13319" name="Picture 7" descr="MK Logo.jpg"/>
          <p:cNvPicPr>
            <a:picLocks noChangeAspect="1"/>
          </p:cNvPicPr>
          <p:nvPr userDrawn="1"/>
        </p:nvPicPr>
        <p:blipFill>
          <a:blip r:embed="rId12"/>
          <a:stretch>
            <a:fillRect/>
          </a:stretch>
        </p:blipFill>
        <p:spPr bwMode="auto">
          <a:xfrm>
            <a:off x="0" y="6270625"/>
            <a:ext cx="1619250" cy="590550"/>
          </a:xfrm>
          <a:prstGeom prst="rect">
            <a:avLst/>
          </a:prstGeom>
          <a:noFill/>
          <a:ln w="9525">
            <a:noFill/>
            <a:miter lim="800000"/>
          </a:ln>
        </p:spPr>
      </p:pic>
    </p:spTree>
  </p:cSld>
  <p:clrMap bg1="lt1" tx1="dk1" bg2="lt2" tx2="dk2" accent1="accent1" accent2="accent2" accent3="accent3" accent4="accent4" accent5="accent5" accent6="accent6" hlink="hlink" folHlink="folHlink"/>
  <p:sldLayoutIdLst>
    <p:sldLayoutId id="2147486324" r:id="rId1"/>
    <p:sldLayoutId id="2147486162" r:id="rId2"/>
    <p:sldLayoutId id="2147486163" r:id="rId3"/>
    <p:sldLayoutId id="2147486164" r:id="rId4"/>
    <p:sldLayoutId id="2147486165" r:id="rId5"/>
    <p:sldLayoutId id="2147486166" r:id="rId6"/>
    <p:sldLayoutId id="2147486167" r:id="rId7"/>
    <p:sldLayoutId id="2147486168" r:id="rId8"/>
    <p:sldLayoutId id="2147486169" r:id="rId9"/>
    <p:sldLayoutId id="2147486170" r:id="rId10"/>
    <p:sldLayoutId id="2147486171" r:id="rId11"/>
  </p:sldLayoutIdLst>
  <p:transition/>
  <p:timing/>
  <p:hf sldNum="0" hd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a:defRPr>
      </a:lvl2pPr>
      <a:lvl3pPr algn="l" rtl="0" eaLnBrk="0" fontAlgn="base" hangingPunct="0">
        <a:spcBef>
          <a:spcPct val="0"/>
        </a:spcBef>
        <a:spcAft>
          <a:spcPct val="0"/>
        </a:spcAft>
        <a:defRPr sz="4400" b="1">
          <a:solidFill>
            <a:schemeClr val="tx2"/>
          </a:solidFill>
          <a:latin typeface="Arial"/>
        </a:defRPr>
      </a:lvl3pPr>
      <a:lvl4pPr algn="l" rtl="0" eaLnBrk="0" fontAlgn="base" hangingPunct="0">
        <a:spcBef>
          <a:spcPct val="0"/>
        </a:spcBef>
        <a:spcAft>
          <a:spcPct val="0"/>
        </a:spcAft>
        <a:defRPr sz="4400" b="1">
          <a:solidFill>
            <a:schemeClr val="tx2"/>
          </a:solidFill>
          <a:latin typeface="Arial"/>
        </a:defRPr>
      </a:lvl4pPr>
      <a:lvl5pPr algn="l" rtl="0" eaLnBrk="0" fontAlgn="base" hangingPunct="0">
        <a:spcBef>
          <a:spcPct val="0"/>
        </a:spcBef>
        <a:spcAft>
          <a:spcPct val="0"/>
        </a:spcAft>
        <a:defRPr sz="4400" b="1">
          <a:solidFill>
            <a:schemeClr val="tx2"/>
          </a:solidFill>
          <a:latin typeface="Arial"/>
        </a:defRPr>
      </a:lvl5pPr>
      <a:lvl6pPr marL="457200" algn="l" rtl="0" fontAlgn="base">
        <a:spcBef>
          <a:spcPct val="0"/>
        </a:spcBef>
        <a:spcAft>
          <a:spcPct val="0"/>
        </a:spcAft>
        <a:defRPr sz="4400" b="1">
          <a:solidFill>
            <a:schemeClr val="tx2"/>
          </a:solidFill>
          <a:latin typeface="Arial"/>
        </a:defRPr>
      </a:lvl6pPr>
      <a:lvl7pPr marL="914400" algn="l" rtl="0" fontAlgn="base">
        <a:spcBef>
          <a:spcPct val="0"/>
        </a:spcBef>
        <a:spcAft>
          <a:spcPct val="0"/>
        </a:spcAft>
        <a:defRPr sz="4400" b="1">
          <a:solidFill>
            <a:schemeClr val="tx2"/>
          </a:solidFill>
          <a:latin typeface="Arial"/>
        </a:defRPr>
      </a:lvl7pPr>
      <a:lvl8pPr marL="1371600" algn="l" rtl="0" fontAlgn="base">
        <a:spcBef>
          <a:spcPct val="0"/>
        </a:spcBef>
        <a:spcAft>
          <a:spcPct val="0"/>
        </a:spcAft>
        <a:defRPr sz="4400" b="1">
          <a:solidFill>
            <a:schemeClr val="tx2"/>
          </a:solidFill>
          <a:latin typeface="Arial"/>
        </a:defRPr>
      </a:lvl8pPr>
      <a:lvl9pPr marL="1828800" algn="l" rtl="0" fontAlgn="base">
        <a:spcBef>
          <a:spcPct val="0"/>
        </a:spcBef>
        <a:spcAft>
          <a:spcPct val="0"/>
        </a:spcAft>
        <a:defRPr sz="4400" b="1">
          <a:solidFill>
            <a:schemeClr val="tx2"/>
          </a:solidFill>
          <a:latin typeface="Arial"/>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solidFill>
          <a:schemeClr val="bg1"/>
        </a:solidFill>
        <a:effectLst/>
      </p:bgPr>
    </p:bg>
    <p:spTree>
      <p:nvGrpSpPr>
        <p:cNvPr id="1" name=""/>
        <p:cNvGrpSpPr/>
        <p:nvPr/>
      </p:nvGrpSpPr>
      <p:grpSpPr>
        <a:xfrm>
          <a:off x="0" y="0"/>
          <a:ext cx="0" cy="0"/>
        </a:xfrm>
      </p:grpSpPr>
      <p:sp>
        <p:nvSpPr>
          <p:cNvPr id="4098" name="Line 2"/>
          <p:cNvSpPr>
            <a:spLocks noChangeShapeType="1"/>
          </p:cNvSpPr>
          <p:nvPr/>
        </p:nvSpPr>
        <p:spPr bwMode="auto">
          <a:xfrm flipH="1">
            <a:off x="7962900" y="152400"/>
            <a:ext cx="0" cy="1524000"/>
          </a:xfrm>
          <a:prstGeom prst="line">
            <a:avLst/>
          </a:prstGeom>
          <a:noFill/>
          <a:ln w="9525">
            <a:solidFill>
              <a:schemeClr val="tx1"/>
            </a:solidFill>
            <a:round/>
          </a:ln>
          <a:effectLst/>
        </p:spPr>
        <p:txBody>
          <a:bodyPr/>
          <a:lstStyle/>
          <a:p>
            <a:pPr algn="l" eaLnBrk="1" hangingPunct="1">
              <a:defRPr/>
            </a:pPr>
            <a:endParaRPr lang="en-US" sz="1800">
              <a:solidFill>
                <a:srgbClr val="000000"/>
              </a:solidFill>
              <a:latin typeface="Arial" pitchFamily="34" charset="0"/>
            </a:endParaRPr>
          </a:p>
        </p:txBody>
      </p:sp>
      <p:sp>
        <p:nvSpPr>
          <p:cNvPr id="14339" name="Rectangle 3"/>
          <p:cNvSpPr>
            <a:spLocks noGrp="1" noChangeArrowheads="1"/>
          </p:cNvSpPr>
          <p:nvPr>
            <p:ph type="title"/>
          </p:nvPr>
        </p:nvSpPr>
        <p:spPr bwMode="auto">
          <a:xfrm>
            <a:off x="457200" y="122238"/>
            <a:ext cx="7543800" cy="1295400"/>
          </a:xfrm>
          <a:prstGeom prst="rect">
            <a:avLst/>
          </a:prstGeom>
          <a:noFill/>
          <a:ln w="9525">
            <a:noFill/>
            <a:miter lim="800000"/>
          </a:ln>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14340" name="Rectangle 4"/>
          <p:cNvSpPr>
            <a:spLocks noGrp="1" noChangeArrowheads="1"/>
          </p:cNvSpPr>
          <p:nvPr>
            <p:ph type="body" idx="1"/>
          </p:nvPr>
        </p:nvSpPr>
        <p:spPr bwMode="auto">
          <a:xfrm>
            <a:off x="457200" y="1719263"/>
            <a:ext cx="8229600" cy="4411662"/>
          </a:xfrm>
          <a:prstGeom prst="rect">
            <a:avLst/>
          </a:prstGeom>
          <a:noFill/>
          <a:ln w="9525">
            <a:noFill/>
            <a:miter lim="800000"/>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101" name="Rectangle 5"/>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l" eaLnBrk="1" hangingPunct="1">
              <a:defRPr sz="1000">
                <a:solidFill>
                  <a:srgbClr val="000000"/>
                </a:solidFill>
                <a:latin typeface="Arial" pitchFamily="34" charset="0"/>
              </a:defRPr>
            </a:lvl1pPr>
          </a:lstStyle>
          <a:p>
            <a:pPr>
              <a:defRPr/>
            </a:pPr>
            <a:endParaRPr lang="en-US" altLang="en-US"/>
          </a:p>
        </p:txBody>
      </p:sp>
      <p:sp>
        <p:nvSpPr>
          <p:cNvPr id="4102" name="Rectangle 6"/>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ctr" eaLnBrk="1" hangingPunct="1">
              <a:defRPr sz="1000">
                <a:solidFill>
                  <a:srgbClr val="000000"/>
                </a:solidFill>
                <a:latin typeface="Arial" pitchFamily="34" charset="0"/>
              </a:defRPr>
            </a:lvl1pPr>
          </a:lstStyle>
          <a:p>
            <a:pPr>
              <a:defRPr/>
            </a:pPr>
            <a:endParaRPr lang="en-US" altLang="en-US"/>
          </a:p>
        </p:txBody>
      </p:sp>
      <p:sp>
        <p:nvSpPr>
          <p:cNvPr id="4103" name="Rectangle 7"/>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eaLnBrk="1" hangingPunct="1">
              <a:defRPr sz="1000">
                <a:solidFill>
                  <a:srgbClr val="000000"/>
                </a:solidFill>
                <a:latin typeface="Arial" pitchFamily="34" charset="0"/>
                <a:cs typeface="Arial" pitchFamily="34" charset="0"/>
              </a:defRPr>
            </a:lvl1pPr>
          </a:lstStyle>
          <a:p>
            <a:pPr>
              <a:defRPr/>
            </a:pPr>
            <a:fld id="{3C7F24E8-1F85-4FD3-80A2-2E2DF9E2A188}" type="slidenum">
              <a:rPr lang="ar-SA" altLang="en-US"/>
              <a:pPr>
                <a:defRPr/>
              </a:pPr>
              <a:t>‹#›</a:t>
            </a:fld>
            <a:endParaRPr lang="en-US" altLang="en-US"/>
          </a:p>
        </p:txBody>
      </p:sp>
      <p:grpSp>
        <p:nvGrpSpPr>
          <p:cNvPr id="14344" name="Group 8"/>
          <p:cNvGrpSpPr/>
          <p:nvPr/>
        </p:nvGrpSpPr>
        <p:grpSpPr>
          <a:xfrm>
            <a:off x="8153400" y="152400"/>
            <a:ext cx="792163" cy="1295400"/>
            <a:chOff x="5136" y="960"/>
            <a:chExt cx="528" cy="864"/>
          </a:xfrm>
        </p:grpSpPr>
        <p:sp>
          <p:nvSpPr>
            <p:cNvPr id="4105" name="Oval 9"/>
            <p:cNvSpPr>
              <a:spLocks noChangeArrowheads="1"/>
            </p:cNvSpPr>
            <p:nvPr/>
          </p:nvSpPr>
          <p:spPr bwMode="auto">
            <a:xfrm>
              <a:off x="5136" y="960"/>
              <a:ext cx="80" cy="80"/>
            </a:xfrm>
            <a:prstGeom prst="ellipse">
              <a:avLst/>
            </a:prstGeom>
            <a:solidFill>
              <a:schemeClr val="tx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4106" name="Oval 10"/>
            <p:cNvSpPr>
              <a:spLocks noChangeArrowheads="1"/>
            </p:cNvSpPr>
            <p:nvPr/>
          </p:nvSpPr>
          <p:spPr bwMode="auto">
            <a:xfrm>
              <a:off x="5248" y="960"/>
              <a:ext cx="79" cy="80"/>
            </a:xfrm>
            <a:prstGeom prst="ellipse">
              <a:avLst/>
            </a:prstGeom>
            <a:solidFill>
              <a:schemeClr val="tx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4107" name="Oval 11"/>
            <p:cNvSpPr>
              <a:spLocks noChangeArrowheads="1"/>
            </p:cNvSpPr>
            <p:nvPr/>
          </p:nvSpPr>
          <p:spPr bwMode="auto">
            <a:xfrm>
              <a:off x="5360" y="960"/>
              <a:ext cx="76" cy="80"/>
            </a:xfrm>
            <a:prstGeom prst="ellipse">
              <a:avLst/>
            </a:prstGeom>
            <a:solidFill>
              <a:schemeClr val="tx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4108" name="Oval 12"/>
            <p:cNvSpPr>
              <a:spLocks noChangeArrowheads="1"/>
            </p:cNvSpPr>
            <p:nvPr/>
          </p:nvSpPr>
          <p:spPr bwMode="auto">
            <a:xfrm>
              <a:off x="5136" y="1072"/>
              <a:ext cx="80" cy="77"/>
            </a:xfrm>
            <a:prstGeom prst="ellipse">
              <a:avLst/>
            </a:prstGeom>
            <a:solidFill>
              <a:schemeClr val="tx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4109" name="Oval 13"/>
            <p:cNvSpPr>
              <a:spLocks noChangeArrowheads="1"/>
            </p:cNvSpPr>
            <p:nvPr/>
          </p:nvSpPr>
          <p:spPr bwMode="auto">
            <a:xfrm>
              <a:off x="5248" y="1072"/>
              <a:ext cx="79" cy="77"/>
            </a:xfrm>
            <a:prstGeom prst="ellipse">
              <a:avLst/>
            </a:prstGeom>
            <a:solidFill>
              <a:schemeClr val="tx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4110" name="Oval 14"/>
            <p:cNvSpPr>
              <a:spLocks noChangeArrowheads="1"/>
            </p:cNvSpPr>
            <p:nvPr/>
          </p:nvSpPr>
          <p:spPr bwMode="auto">
            <a:xfrm>
              <a:off x="5360" y="1072"/>
              <a:ext cx="76" cy="77"/>
            </a:xfrm>
            <a:prstGeom prst="ellipse">
              <a:avLst/>
            </a:prstGeom>
            <a:solidFill>
              <a:schemeClr val="tx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4111" name="Oval 15"/>
            <p:cNvSpPr>
              <a:spLocks noChangeArrowheads="1"/>
            </p:cNvSpPr>
            <p:nvPr/>
          </p:nvSpPr>
          <p:spPr bwMode="auto">
            <a:xfrm>
              <a:off x="5472" y="1072"/>
              <a:ext cx="73" cy="77"/>
            </a:xfrm>
            <a:prstGeom prst="ellipse">
              <a:avLst/>
            </a:prstGeom>
            <a:solidFill>
              <a:schemeClr val="accent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4112" name="Oval 16"/>
            <p:cNvSpPr>
              <a:spLocks noChangeArrowheads="1"/>
            </p:cNvSpPr>
            <p:nvPr/>
          </p:nvSpPr>
          <p:spPr bwMode="auto">
            <a:xfrm>
              <a:off x="5136" y="1184"/>
              <a:ext cx="80" cy="73"/>
            </a:xfrm>
            <a:prstGeom prst="ellipse">
              <a:avLst/>
            </a:prstGeom>
            <a:solidFill>
              <a:schemeClr val="tx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4113" name="Oval 17"/>
            <p:cNvSpPr>
              <a:spLocks noChangeArrowheads="1"/>
            </p:cNvSpPr>
            <p:nvPr/>
          </p:nvSpPr>
          <p:spPr bwMode="auto">
            <a:xfrm>
              <a:off x="5248" y="1184"/>
              <a:ext cx="79" cy="73"/>
            </a:xfrm>
            <a:prstGeom prst="ellipse">
              <a:avLst/>
            </a:prstGeom>
            <a:solidFill>
              <a:schemeClr val="tx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4114" name="Oval 18"/>
            <p:cNvSpPr>
              <a:spLocks noChangeArrowheads="1"/>
            </p:cNvSpPr>
            <p:nvPr/>
          </p:nvSpPr>
          <p:spPr bwMode="auto">
            <a:xfrm>
              <a:off x="5360" y="1184"/>
              <a:ext cx="76" cy="73"/>
            </a:xfrm>
            <a:prstGeom prst="ellipse">
              <a:avLst/>
            </a:prstGeom>
            <a:solidFill>
              <a:schemeClr val="accent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4115" name="Oval 19"/>
            <p:cNvSpPr>
              <a:spLocks noChangeArrowheads="1"/>
            </p:cNvSpPr>
            <p:nvPr/>
          </p:nvSpPr>
          <p:spPr bwMode="auto">
            <a:xfrm>
              <a:off x="5472" y="1184"/>
              <a:ext cx="73" cy="73"/>
            </a:xfrm>
            <a:prstGeom prst="ellipse">
              <a:avLst/>
            </a:prstGeom>
            <a:solidFill>
              <a:schemeClr val="accent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4116" name="Oval 20"/>
            <p:cNvSpPr>
              <a:spLocks noChangeArrowheads="1"/>
            </p:cNvSpPr>
            <p:nvPr/>
          </p:nvSpPr>
          <p:spPr bwMode="auto">
            <a:xfrm>
              <a:off x="5584" y="1184"/>
              <a:ext cx="80" cy="73"/>
            </a:xfrm>
            <a:prstGeom prst="ellipse">
              <a:avLst/>
            </a:prstGeom>
            <a:solidFill>
              <a:schemeClr val="accent1"/>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4117" name="Oval 21"/>
            <p:cNvSpPr>
              <a:spLocks noChangeArrowheads="1"/>
            </p:cNvSpPr>
            <p:nvPr/>
          </p:nvSpPr>
          <p:spPr bwMode="auto">
            <a:xfrm>
              <a:off x="5136" y="1296"/>
              <a:ext cx="80" cy="80"/>
            </a:xfrm>
            <a:prstGeom prst="ellipse">
              <a:avLst/>
            </a:prstGeom>
            <a:solidFill>
              <a:schemeClr val="tx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4118" name="Oval 22"/>
            <p:cNvSpPr>
              <a:spLocks noChangeArrowheads="1"/>
            </p:cNvSpPr>
            <p:nvPr/>
          </p:nvSpPr>
          <p:spPr bwMode="auto">
            <a:xfrm>
              <a:off x="5248" y="1296"/>
              <a:ext cx="79" cy="80"/>
            </a:xfrm>
            <a:prstGeom prst="ellipse">
              <a:avLst/>
            </a:prstGeom>
            <a:solidFill>
              <a:schemeClr val="accent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4119" name="Oval 23"/>
            <p:cNvSpPr>
              <a:spLocks noChangeArrowheads="1"/>
            </p:cNvSpPr>
            <p:nvPr/>
          </p:nvSpPr>
          <p:spPr bwMode="auto">
            <a:xfrm>
              <a:off x="5360" y="1296"/>
              <a:ext cx="76" cy="80"/>
            </a:xfrm>
            <a:prstGeom prst="ellipse">
              <a:avLst/>
            </a:prstGeom>
            <a:solidFill>
              <a:schemeClr val="accent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4120" name="Oval 24"/>
            <p:cNvSpPr>
              <a:spLocks noChangeArrowheads="1"/>
            </p:cNvSpPr>
            <p:nvPr/>
          </p:nvSpPr>
          <p:spPr bwMode="auto">
            <a:xfrm>
              <a:off x="5472" y="1296"/>
              <a:ext cx="73" cy="80"/>
            </a:xfrm>
            <a:prstGeom prst="ellipse">
              <a:avLst/>
            </a:prstGeom>
            <a:solidFill>
              <a:schemeClr val="accent1"/>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4121" name="Oval 25"/>
            <p:cNvSpPr>
              <a:spLocks noChangeArrowheads="1"/>
            </p:cNvSpPr>
            <p:nvPr/>
          </p:nvSpPr>
          <p:spPr bwMode="auto">
            <a:xfrm>
              <a:off x="5136" y="1408"/>
              <a:ext cx="80" cy="80"/>
            </a:xfrm>
            <a:prstGeom prst="ellipse">
              <a:avLst/>
            </a:prstGeom>
            <a:solidFill>
              <a:schemeClr val="accent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4122" name="Oval 26"/>
            <p:cNvSpPr>
              <a:spLocks noChangeArrowheads="1"/>
            </p:cNvSpPr>
            <p:nvPr/>
          </p:nvSpPr>
          <p:spPr bwMode="auto">
            <a:xfrm>
              <a:off x="5248" y="1408"/>
              <a:ext cx="79" cy="80"/>
            </a:xfrm>
            <a:prstGeom prst="ellipse">
              <a:avLst/>
            </a:prstGeom>
            <a:solidFill>
              <a:schemeClr val="accent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4123" name="Oval 27"/>
            <p:cNvSpPr>
              <a:spLocks noChangeArrowheads="1"/>
            </p:cNvSpPr>
            <p:nvPr/>
          </p:nvSpPr>
          <p:spPr bwMode="auto">
            <a:xfrm>
              <a:off x="5360" y="1408"/>
              <a:ext cx="76" cy="80"/>
            </a:xfrm>
            <a:prstGeom prst="ellipse">
              <a:avLst/>
            </a:prstGeom>
            <a:solidFill>
              <a:schemeClr val="accent1"/>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4124" name="Oval 28"/>
            <p:cNvSpPr>
              <a:spLocks noChangeArrowheads="1"/>
            </p:cNvSpPr>
            <p:nvPr/>
          </p:nvSpPr>
          <p:spPr bwMode="auto">
            <a:xfrm>
              <a:off x="5472" y="1408"/>
              <a:ext cx="73" cy="80"/>
            </a:xfrm>
            <a:prstGeom prst="ellipse">
              <a:avLst/>
            </a:prstGeom>
            <a:solidFill>
              <a:schemeClr val="accent1"/>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4125" name="Oval 29"/>
            <p:cNvSpPr>
              <a:spLocks noChangeArrowheads="1"/>
            </p:cNvSpPr>
            <p:nvPr/>
          </p:nvSpPr>
          <p:spPr bwMode="auto">
            <a:xfrm>
              <a:off x="5584" y="1408"/>
              <a:ext cx="80" cy="80"/>
            </a:xfrm>
            <a:prstGeom prst="ellipse">
              <a:avLst/>
            </a:prstGeom>
            <a:solidFill>
              <a:schemeClr val="folHlink"/>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4126" name="Oval 30"/>
            <p:cNvSpPr>
              <a:spLocks noChangeArrowheads="1"/>
            </p:cNvSpPr>
            <p:nvPr/>
          </p:nvSpPr>
          <p:spPr bwMode="auto">
            <a:xfrm>
              <a:off x="5136" y="1520"/>
              <a:ext cx="80" cy="79"/>
            </a:xfrm>
            <a:prstGeom prst="ellipse">
              <a:avLst/>
            </a:prstGeom>
            <a:solidFill>
              <a:schemeClr val="accent2"/>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4127" name="Oval 31"/>
            <p:cNvSpPr>
              <a:spLocks noChangeArrowheads="1"/>
            </p:cNvSpPr>
            <p:nvPr/>
          </p:nvSpPr>
          <p:spPr bwMode="auto">
            <a:xfrm>
              <a:off x="5248" y="1520"/>
              <a:ext cx="79" cy="79"/>
            </a:xfrm>
            <a:prstGeom prst="ellipse">
              <a:avLst/>
            </a:prstGeom>
            <a:solidFill>
              <a:schemeClr val="accent1"/>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4128" name="Oval 32"/>
            <p:cNvSpPr>
              <a:spLocks noChangeArrowheads="1"/>
            </p:cNvSpPr>
            <p:nvPr/>
          </p:nvSpPr>
          <p:spPr bwMode="auto">
            <a:xfrm>
              <a:off x="5360" y="1520"/>
              <a:ext cx="76" cy="79"/>
            </a:xfrm>
            <a:prstGeom prst="ellipse">
              <a:avLst/>
            </a:prstGeom>
            <a:solidFill>
              <a:schemeClr val="accent1"/>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4129" name="Oval 33"/>
            <p:cNvSpPr>
              <a:spLocks noChangeArrowheads="1"/>
            </p:cNvSpPr>
            <p:nvPr/>
          </p:nvSpPr>
          <p:spPr bwMode="auto">
            <a:xfrm>
              <a:off x="5472" y="1520"/>
              <a:ext cx="73" cy="79"/>
            </a:xfrm>
            <a:prstGeom prst="ellipse">
              <a:avLst/>
            </a:prstGeom>
            <a:solidFill>
              <a:schemeClr val="folHlink"/>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4130" name="Oval 34"/>
            <p:cNvSpPr>
              <a:spLocks noChangeArrowheads="1"/>
            </p:cNvSpPr>
            <p:nvPr/>
          </p:nvSpPr>
          <p:spPr bwMode="auto">
            <a:xfrm>
              <a:off x="5136" y="1632"/>
              <a:ext cx="80" cy="75"/>
            </a:xfrm>
            <a:prstGeom prst="ellipse">
              <a:avLst/>
            </a:prstGeom>
            <a:solidFill>
              <a:schemeClr val="accent1"/>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4131" name="Oval 35"/>
            <p:cNvSpPr>
              <a:spLocks noChangeArrowheads="1"/>
            </p:cNvSpPr>
            <p:nvPr/>
          </p:nvSpPr>
          <p:spPr bwMode="auto">
            <a:xfrm>
              <a:off x="5248" y="1632"/>
              <a:ext cx="79" cy="75"/>
            </a:xfrm>
            <a:prstGeom prst="ellipse">
              <a:avLst/>
            </a:prstGeom>
            <a:solidFill>
              <a:schemeClr val="accent1"/>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4132" name="Oval 36"/>
            <p:cNvSpPr>
              <a:spLocks noChangeArrowheads="1"/>
            </p:cNvSpPr>
            <p:nvPr/>
          </p:nvSpPr>
          <p:spPr bwMode="auto">
            <a:xfrm>
              <a:off x="5360" y="1632"/>
              <a:ext cx="76" cy="75"/>
            </a:xfrm>
            <a:prstGeom prst="ellipse">
              <a:avLst/>
            </a:prstGeom>
            <a:solidFill>
              <a:schemeClr val="folHlink"/>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4133" name="Oval 37"/>
            <p:cNvSpPr>
              <a:spLocks noChangeArrowheads="1"/>
            </p:cNvSpPr>
            <p:nvPr/>
          </p:nvSpPr>
          <p:spPr bwMode="auto">
            <a:xfrm>
              <a:off x="5472" y="1632"/>
              <a:ext cx="73" cy="75"/>
            </a:xfrm>
            <a:prstGeom prst="ellipse">
              <a:avLst/>
            </a:prstGeom>
            <a:solidFill>
              <a:schemeClr val="folHlink"/>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4134" name="Oval 38"/>
            <p:cNvSpPr>
              <a:spLocks noChangeArrowheads="1"/>
            </p:cNvSpPr>
            <p:nvPr/>
          </p:nvSpPr>
          <p:spPr bwMode="auto">
            <a:xfrm>
              <a:off x="5248" y="1744"/>
              <a:ext cx="79" cy="80"/>
            </a:xfrm>
            <a:prstGeom prst="ellipse">
              <a:avLst/>
            </a:prstGeom>
            <a:solidFill>
              <a:schemeClr val="folHlink"/>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sp>
          <p:nvSpPr>
            <p:cNvPr id="4135" name="Oval 39"/>
            <p:cNvSpPr>
              <a:spLocks noChangeArrowheads="1"/>
            </p:cNvSpPr>
            <p:nvPr/>
          </p:nvSpPr>
          <p:spPr bwMode="auto">
            <a:xfrm>
              <a:off x="5472" y="1744"/>
              <a:ext cx="73" cy="80"/>
            </a:xfrm>
            <a:prstGeom prst="ellipse">
              <a:avLst/>
            </a:prstGeom>
            <a:solidFill>
              <a:schemeClr val="folHlink"/>
            </a:solidFill>
            <a:ln w="9525">
              <a:noFill/>
              <a:round/>
            </a:ln>
            <a:effectLst/>
          </p:spPr>
          <p:txBody>
            <a:bodyPr wrap="none" anchor="ctr"/>
            <a:lstStyle/>
            <a:p>
              <a:pPr algn="l" eaLnBrk="1" hangingPunct="1">
                <a:defRPr/>
              </a:pPr>
              <a:endParaRPr lang="en-US" sz="1800">
                <a:solidFill>
                  <a:srgbClr val="000000"/>
                </a:solidFill>
                <a:latin typeface="Arial" pitchFamily="34" charset="0"/>
              </a:endParaRPr>
            </a:p>
          </p:txBody>
        </p:sp>
      </p:grpSp>
    </p:spTree>
  </p:cSld>
  <p:clrMap bg1="lt1" tx1="dk1" bg2="lt2" tx2="dk2" accent1="accent1" accent2="accent2" accent3="accent3" accent4="accent4" accent5="accent5" accent6="accent6" hlink="hlink" folHlink="folHlink"/>
  <p:sldLayoutIdLst>
    <p:sldLayoutId id="2147486325" r:id="rId1"/>
    <p:sldLayoutId id="2147486326" r:id="rId2"/>
    <p:sldLayoutId id="2147486327" r:id="rId3"/>
    <p:sldLayoutId id="2147486328" r:id="rId4"/>
    <p:sldLayoutId id="2147486329" r:id="rId5"/>
    <p:sldLayoutId id="2147486330" r:id="rId6"/>
    <p:sldLayoutId id="2147486331" r:id="rId7"/>
    <p:sldLayoutId id="2147486332" r:id="rId8"/>
    <p:sldLayoutId id="2147486333" r:id="rId9"/>
    <p:sldLayoutId id="2147486334" r:id="rId10"/>
    <p:sldLayoutId id="2147486335" r:id="rId11"/>
  </p:sldLayoutIdLst>
  <p:transition/>
  <p:timing/>
  <p:txStyles>
    <p:title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itchFamily="34" charset="0"/>
        </a:defRPr>
      </a:lvl2pPr>
      <a:lvl3pPr algn="l" rtl="0" eaLnBrk="0" fontAlgn="base" hangingPunct="0">
        <a:spcBef>
          <a:spcPct val="0"/>
        </a:spcBef>
        <a:spcAft>
          <a:spcPct val="0"/>
        </a:spcAft>
        <a:defRPr sz="3900" b="1">
          <a:solidFill>
            <a:schemeClr val="tx2"/>
          </a:solidFill>
          <a:latin typeface="Arial" pitchFamily="34" charset="0"/>
        </a:defRPr>
      </a:lvl3pPr>
      <a:lvl4pPr algn="l" rtl="0" eaLnBrk="0" fontAlgn="base" hangingPunct="0">
        <a:spcBef>
          <a:spcPct val="0"/>
        </a:spcBef>
        <a:spcAft>
          <a:spcPct val="0"/>
        </a:spcAft>
        <a:defRPr sz="3900" b="1">
          <a:solidFill>
            <a:schemeClr val="tx2"/>
          </a:solidFill>
          <a:latin typeface="Arial" pitchFamily="34" charset="0"/>
        </a:defRPr>
      </a:lvl4pPr>
      <a:lvl5pPr algn="l" rtl="0" eaLnBrk="0" fontAlgn="base" hangingPunct="0">
        <a:spcBef>
          <a:spcPct val="0"/>
        </a:spcBef>
        <a:spcAft>
          <a:spcPct val="0"/>
        </a:spcAft>
        <a:defRPr sz="3900" b="1">
          <a:solidFill>
            <a:schemeClr val="tx2"/>
          </a:solidFill>
          <a:latin typeface="Arial" pitchFamily="34" charset="0"/>
        </a:defRPr>
      </a:lvl5pPr>
      <a:lvl6pPr marL="457200" algn="l" rtl="0" fontAlgn="base">
        <a:spcBef>
          <a:spcPct val="0"/>
        </a:spcBef>
        <a:spcAft>
          <a:spcPct val="0"/>
        </a:spcAft>
        <a:defRPr sz="3900" b="1">
          <a:solidFill>
            <a:schemeClr val="tx2"/>
          </a:solidFill>
          <a:latin typeface="Arial" pitchFamily="34" charset="0"/>
        </a:defRPr>
      </a:lvl6pPr>
      <a:lvl7pPr marL="914400" algn="l" rtl="0" fontAlgn="base">
        <a:spcBef>
          <a:spcPct val="0"/>
        </a:spcBef>
        <a:spcAft>
          <a:spcPct val="0"/>
        </a:spcAft>
        <a:defRPr sz="3900" b="1">
          <a:solidFill>
            <a:schemeClr val="tx2"/>
          </a:solidFill>
          <a:latin typeface="Arial" pitchFamily="34" charset="0"/>
        </a:defRPr>
      </a:lvl7pPr>
      <a:lvl8pPr marL="1371600" algn="l" rtl="0" fontAlgn="base">
        <a:spcBef>
          <a:spcPct val="0"/>
        </a:spcBef>
        <a:spcAft>
          <a:spcPct val="0"/>
        </a:spcAft>
        <a:defRPr sz="3900" b="1">
          <a:solidFill>
            <a:schemeClr val="tx2"/>
          </a:solidFill>
          <a:latin typeface="Arial" pitchFamily="34" charset="0"/>
        </a:defRPr>
      </a:lvl8pPr>
      <a:lvl9pPr marL="1828800" algn="l" rtl="0" fontAlgn="base">
        <a:spcBef>
          <a:spcPct val="0"/>
        </a:spcBef>
        <a:spcAft>
          <a:spcPct val="0"/>
        </a:spcAft>
        <a:defRPr sz="3900" b="1">
          <a:solidFill>
            <a:schemeClr val="tx2"/>
          </a:solidFill>
          <a:latin typeface="Arial" pitchFamily="34" charset="0"/>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solidFill>
          <a:schemeClr val="bg1"/>
        </a:solidFill>
        <a:effectLst/>
      </p:bgPr>
    </p:bg>
    <p:spTree>
      <p:nvGrpSpPr>
        <p:cNvPr id="1" name=""/>
        <p:cNvGrpSpPr/>
        <p:nvPr/>
      </p:nvGrpSpPr>
      <p:grpSpPr>
        <a:xfrm>
          <a:off x="0" y="0"/>
          <a:ext cx="0" cy="0"/>
        </a:xfrm>
      </p:grpSpPr>
      <p:sp>
        <p:nvSpPr>
          <p:cNvPr id="15362" name="Rectangle 2"/>
          <p:cNvSpPr>
            <a:spLocks noGrp="1" noChangeArrowheads="1"/>
          </p:cNvSpPr>
          <p:nvPr>
            <p:ph type="title"/>
          </p:nvPr>
        </p:nvSpPr>
        <p:spPr bwMode="auto">
          <a:xfrm>
            <a:off x="533400" y="304800"/>
            <a:ext cx="8153400" cy="422275"/>
          </a:xfrm>
          <a:prstGeom prst="rect">
            <a:avLst/>
          </a:prstGeom>
          <a:noFill/>
          <a:ln w="12700">
            <a:noFill/>
            <a:miter lim="800000"/>
          </a:ln>
        </p:spPr>
        <p:txBody>
          <a:bodyPr vert="horz" wrap="square" lIns="63500" tIns="25400" rIns="63500" bIns="25400" numCol="1" anchor="t" anchorCtr="0" compatLnSpc="1">
            <a:prstTxWarp prst="textNoShape">
              <a:avLst/>
            </a:prstTxWarp>
            <a:spAutoFit/>
          </a:bodyPr>
          <a:lstStyle/>
          <a:p>
            <a:pPr lvl="0"/>
            <a:r>
              <a:rPr lang="en-US" smtClean="0"/>
              <a:t>Title goes here</a:t>
            </a:r>
          </a:p>
        </p:txBody>
      </p:sp>
      <p:sp>
        <p:nvSpPr>
          <p:cNvPr id="1027" name="Rectangle 3"/>
          <p:cNvSpPr>
            <a:spLocks noChangeArrowheads="1"/>
          </p:cNvSpPr>
          <p:nvPr/>
        </p:nvSpPr>
        <p:spPr bwMode="auto">
          <a:xfrm>
            <a:off x="381000" y="6553200"/>
            <a:ext cx="2430463" cy="203200"/>
          </a:xfrm>
          <a:prstGeom prst="rect">
            <a:avLst/>
          </a:prstGeom>
          <a:noFill/>
          <a:ln w="12700">
            <a:noFill/>
            <a:miter lim="800000"/>
          </a:ln>
          <a:effectLst/>
        </p:spPr>
        <p:txBody>
          <a:bodyPr wrap="none" lIns="63500" tIns="25400" rIns="63500" bIns="25400">
            <a:spAutoFit/>
          </a:bodyPr>
          <a:lstStyle/>
          <a:p>
            <a:pPr algn="l">
              <a:defRPr/>
            </a:pPr>
            <a:r>
              <a:rPr lang="en-US" sz="1000" b="1">
                <a:solidFill>
                  <a:srgbClr val="000000"/>
                </a:solidFill>
                <a:latin typeface="Arial" pitchFamily="34" charset="0"/>
              </a:rPr>
              <a:t>CSE431  L06 Basic MIPS Pipelining.</a:t>
            </a:r>
            <a:fld id="{42F1F3B8-981C-4AE4-9214-15D9CEE562B8}" type="slidenum">
              <a:rPr lang="en-US" sz="1000" b="1">
                <a:solidFill>
                  <a:srgbClr val="000000"/>
                </a:solidFill>
                <a:latin typeface="Arial" pitchFamily="34" charset="0"/>
              </a:rPr>
              <a:pPr algn="l">
                <a:defRPr/>
              </a:pPr>
              <a:t>‹#›</a:t>
            </a:fld>
            <a:endParaRPr lang="en-US" sz="1000" b="1">
              <a:solidFill>
                <a:srgbClr val="000000"/>
              </a:solidFill>
              <a:latin typeface="Arial" pitchFamily="34" charset="0"/>
            </a:endParaRPr>
          </a:p>
        </p:txBody>
      </p:sp>
      <p:sp>
        <p:nvSpPr>
          <p:cNvPr id="1028" name="Rectangle 4"/>
          <p:cNvSpPr>
            <a:spLocks noChangeArrowheads="1"/>
          </p:cNvSpPr>
          <p:nvPr/>
        </p:nvSpPr>
        <p:spPr bwMode="auto">
          <a:xfrm>
            <a:off x="7620000" y="6553200"/>
            <a:ext cx="1101725" cy="203200"/>
          </a:xfrm>
          <a:prstGeom prst="rect">
            <a:avLst/>
          </a:prstGeom>
          <a:noFill/>
          <a:ln w="12700">
            <a:noFill/>
            <a:miter lim="800000"/>
          </a:ln>
          <a:effectLst/>
        </p:spPr>
        <p:txBody>
          <a:bodyPr wrap="none" lIns="63500" tIns="25400" rIns="63500" bIns="25400">
            <a:spAutoFit/>
          </a:bodyPr>
          <a:lstStyle/>
          <a:p>
            <a:pPr algn="l">
              <a:defRPr/>
            </a:pPr>
            <a:r>
              <a:rPr lang="en-US" sz="1000" b="1">
                <a:solidFill>
                  <a:srgbClr val="000000"/>
                </a:solidFill>
                <a:latin typeface="Arial" pitchFamily="34" charset="0"/>
              </a:rPr>
              <a:t>Irwin, PSU, 2005</a:t>
            </a:r>
          </a:p>
        </p:txBody>
      </p:sp>
      <p:sp>
        <p:nvSpPr>
          <p:cNvPr id="15365" name="Rectangle 5"/>
          <p:cNvSpPr>
            <a:spLocks noGrp="1" noChangeArrowheads="1"/>
          </p:cNvSpPr>
          <p:nvPr>
            <p:ph type="body" idx="1"/>
          </p:nvPr>
        </p:nvSpPr>
        <p:spPr bwMode="auto">
          <a:xfrm>
            <a:off x="533400" y="914400"/>
            <a:ext cx="8153400" cy="2393950"/>
          </a:xfrm>
          <a:prstGeom prst="rect">
            <a:avLst/>
          </a:prstGeom>
          <a:noFill/>
          <a:ln w="12700">
            <a:noFill/>
            <a:miter lim="800000"/>
          </a:ln>
        </p:spPr>
        <p:txBody>
          <a:bodyPr vert="horz" wrap="square" lIns="63500" tIns="25400" rIns="63500" bIns="25400" numCol="1" anchor="t" anchorCtr="0" compatLnSpc="1">
            <a:prstTxWarp prst="textNoShape">
              <a:avLst/>
            </a:prstTxWarp>
            <a:spAutoFit/>
          </a:bodyPr>
          <a:lstStyle/>
          <a:p>
            <a:pPr lvl="0"/>
            <a:r>
              <a:rPr lang="en-US" smtClean="0"/>
              <a:t>This is our 1st Level Bullet</a:t>
            </a:r>
          </a:p>
          <a:p>
            <a:pPr lvl="1"/>
            <a:r>
              <a:rPr lang="en-US" smtClean="0"/>
              <a:t>this is our 2nd level bullet</a:t>
            </a:r>
          </a:p>
          <a:p>
            <a:pPr lvl="2"/>
            <a:r>
              <a:rPr lang="en-US" smtClean="0"/>
              <a:t>this is our 3rd level bullet</a:t>
            </a:r>
          </a:p>
          <a:p>
            <a:pPr lvl="0"/>
            <a:r>
              <a:rPr lang="en-US" smtClean="0"/>
              <a:t>This is our next 1st Level Bullet</a:t>
            </a:r>
          </a:p>
          <a:p>
            <a:pPr lvl="1"/>
            <a:r>
              <a:rPr lang="en-US" smtClean="0"/>
              <a:t>this is our 2nd level bullet</a:t>
            </a:r>
          </a:p>
          <a:p>
            <a:pPr lvl="2"/>
            <a:r>
              <a:rPr lang="en-US" smtClean="0"/>
              <a:t>this is our 3rd level bullet</a:t>
            </a:r>
          </a:p>
        </p:txBody>
      </p:sp>
      <p:sp>
        <p:nvSpPr>
          <p:cNvPr id="1030" name="Line 6"/>
          <p:cNvSpPr>
            <a:spLocks noChangeShapeType="1"/>
          </p:cNvSpPr>
          <p:nvPr/>
        </p:nvSpPr>
        <p:spPr bwMode="auto">
          <a:xfrm>
            <a:off x="533400" y="685800"/>
            <a:ext cx="8153400" cy="0"/>
          </a:xfrm>
          <a:prstGeom prst="line">
            <a:avLst/>
          </a:prstGeom>
          <a:noFill/>
          <a:ln w="57150" cmpd="thickThin">
            <a:solidFill>
              <a:schemeClr val="accent2"/>
            </a:solidFill>
            <a:round/>
          </a:ln>
          <a:effectLst/>
        </p:spPr>
        <p:txBody>
          <a:bodyPr wrap="none" anchor="ctr"/>
          <a:lstStyle/>
          <a:p>
            <a:pPr algn="l">
              <a:defRPr/>
            </a:pPr>
            <a:endParaRPr lang="en-IN" sz="1800">
              <a:solidFill>
                <a:srgbClr val="FC0128"/>
              </a:solidFill>
              <a:latin typeface="Arial" pitchFamily="34" charset="0"/>
            </a:endParaRPr>
          </a:p>
        </p:txBody>
      </p:sp>
    </p:spTree>
  </p:cSld>
  <p:clrMap bg1="lt1" tx1="dk1" bg2="lt2" tx2="dk2" accent1="accent1" accent2="accent2" accent3="accent3" accent4="accent4" accent5="accent5" accent6="accent6" hlink="hlink" folHlink="folHlink"/>
  <p:sldLayoutIdLst>
    <p:sldLayoutId id="2147486172" r:id="rId1"/>
    <p:sldLayoutId id="2147486173" r:id="rId2"/>
    <p:sldLayoutId id="2147486174" r:id="rId3"/>
    <p:sldLayoutId id="2147486175" r:id="rId4"/>
    <p:sldLayoutId id="2147486176" r:id="rId5"/>
    <p:sldLayoutId id="2147486177" r:id="rId6"/>
    <p:sldLayoutId id="2147486178" r:id="rId7"/>
    <p:sldLayoutId id="2147486179" r:id="rId8"/>
    <p:sldLayoutId id="2147486180" r:id="rId9"/>
    <p:sldLayoutId id="2147486181" r:id="rId10"/>
    <p:sldLayoutId id="2147486182" r:id="rId11"/>
  </p:sldLayoutIdLst>
  <p:transition/>
  <p:timing/>
  <p:txStyles>
    <p:titleStyle>
      <a:lvl1pPr algn="l" rtl="0" eaLnBrk="0" fontAlgn="base" hangingPunct="0">
        <a:lnSpc>
          <a:spcPct val="87000"/>
        </a:lnSpc>
        <a:spcBef>
          <a:spcPct val="0"/>
        </a:spcBef>
        <a:spcAft>
          <a:spcPct val="0"/>
        </a:spcAft>
        <a:defRPr sz="2800" b="1">
          <a:solidFill>
            <a:schemeClr val="accent2"/>
          </a:solidFill>
          <a:latin typeface="+mj-lt"/>
          <a:ea typeface="+mj-ea"/>
          <a:cs typeface="+mj-cs"/>
        </a:defRPr>
      </a:lvl1pPr>
      <a:lvl2pPr algn="l" rtl="0" eaLnBrk="0" fontAlgn="base" hangingPunct="0">
        <a:lnSpc>
          <a:spcPct val="87000"/>
        </a:lnSpc>
        <a:spcBef>
          <a:spcPct val="0"/>
        </a:spcBef>
        <a:spcAft>
          <a:spcPct val="0"/>
        </a:spcAft>
        <a:defRPr sz="2800" b="1">
          <a:solidFill>
            <a:schemeClr val="accent2"/>
          </a:solidFill>
          <a:latin typeface="Arial" pitchFamily="34" charset="0"/>
        </a:defRPr>
      </a:lvl2pPr>
      <a:lvl3pPr algn="l" rtl="0" eaLnBrk="0" fontAlgn="base" hangingPunct="0">
        <a:lnSpc>
          <a:spcPct val="87000"/>
        </a:lnSpc>
        <a:spcBef>
          <a:spcPct val="0"/>
        </a:spcBef>
        <a:spcAft>
          <a:spcPct val="0"/>
        </a:spcAft>
        <a:defRPr sz="2800" b="1">
          <a:solidFill>
            <a:schemeClr val="accent2"/>
          </a:solidFill>
          <a:latin typeface="Arial" pitchFamily="34" charset="0"/>
        </a:defRPr>
      </a:lvl3pPr>
      <a:lvl4pPr algn="l" rtl="0" eaLnBrk="0" fontAlgn="base" hangingPunct="0">
        <a:lnSpc>
          <a:spcPct val="87000"/>
        </a:lnSpc>
        <a:spcBef>
          <a:spcPct val="0"/>
        </a:spcBef>
        <a:spcAft>
          <a:spcPct val="0"/>
        </a:spcAft>
        <a:defRPr sz="2800" b="1">
          <a:solidFill>
            <a:schemeClr val="accent2"/>
          </a:solidFill>
          <a:latin typeface="Arial" pitchFamily="34" charset="0"/>
        </a:defRPr>
      </a:lvl4pPr>
      <a:lvl5pPr algn="l" rtl="0" eaLnBrk="0" fontAlgn="base" hangingPunct="0">
        <a:lnSpc>
          <a:spcPct val="87000"/>
        </a:lnSpc>
        <a:spcBef>
          <a:spcPct val="0"/>
        </a:spcBef>
        <a:spcAft>
          <a:spcPct val="0"/>
        </a:spcAft>
        <a:defRPr sz="2800" b="1">
          <a:solidFill>
            <a:schemeClr val="accent2"/>
          </a:solidFill>
          <a:latin typeface="Arial" pitchFamily="34" charset="0"/>
        </a:defRPr>
      </a:lvl5pPr>
      <a:lvl6pPr marL="457200" algn="l" rtl="0" eaLnBrk="0" fontAlgn="base" hangingPunct="0">
        <a:lnSpc>
          <a:spcPct val="87000"/>
        </a:lnSpc>
        <a:spcBef>
          <a:spcPct val="0"/>
        </a:spcBef>
        <a:spcAft>
          <a:spcPct val="0"/>
        </a:spcAft>
        <a:defRPr sz="2800" b="1">
          <a:solidFill>
            <a:schemeClr val="accent2"/>
          </a:solidFill>
          <a:latin typeface="Arial" pitchFamily="34" charset="0"/>
        </a:defRPr>
      </a:lvl6pPr>
      <a:lvl7pPr marL="914400" algn="l" rtl="0" eaLnBrk="0" fontAlgn="base" hangingPunct="0">
        <a:lnSpc>
          <a:spcPct val="87000"/>
        </a:lnSpc>
        <a:spcBef>
          <a:spcPct val="0"/>
        </a:spcBef>
        <a:spcAft>
          <a:spcPct val="0"/>
        </a:spcAft>
        <a:defRPr sz="2800" b="1">
          <a:solidFill>
            <a:schemeClr val="accent2"/>
          </a:solidFill>
          <a:latin typeface="Arial" pitchFamily="34" charset="0"/>
        </a:defRPr>
      </a:lvl7pPr>
      <a:lvl8pPr marL="1371600" algn="l" rtl="0" eaLnBrk="0" fontAlgn="base" hangingPunct="0">
        <a:lnSpc>
          <a:spcPct val="87000"/>
        </a:lnSpc>
        <a:spcBef>
          <a:spcPct val="0"/>
        </a:spcBef>
        <a:spcAft>
          <a:spcPct val="0"/>
        </a:spcAft>
        <a:defRPr sz="2800" b="1">
          <a:solidFill>
            <a:schemeClr val="accent2"/>
          </a:solidFill>
          <a:latin typeface="Arial" pitchFamily="34" charset="0"/>
        </a:defRPr>
      </a:lvl8pPr>
      <a:lvl9pPr marL="1828800" algn="l" rtl="0" eaLnBrk="0" fontAlgn="base" hangingPunct="0">
        <a:lnSpc>
          <a:spcPct val="87000"/>
        </a:lnSpc>
        <a:spcBef>
          <a:spcPct val="0"/>
        </a:spcBef>
        <a:spcAft>
          <a:spcPct val="0"/>
        </a:spcAft>
        <a:defRPr sz="2800" b="1">
          <a:solidFill>
            <a:schemeClr val="accent2"/>
          </a:solidFill>
          <a:latin typeface="Arial" pitchFamily="34" charset="0"/>
        </a:defRPr>
      </a:lvl9pPr>
    </p:titleStyle>
    <p:bodyStyle>
      <a:lvl1pPr marL="287338" indent="-287338" algn="l" rtl="0" eaLnBrk="0" fontAlgn="base" hangingPunct="0">
        <a:lnSpc>
          <a:spcPct val="90000"/>
        </a:lnSpc>
        <a:spcBef>
          <a:spcPct val="65000"/>
        </a:spcBef>
        <a:spcAft>
          <a:spcPct val="0"/>
        </a:spcAft>
        <a:buClr>
          <a:schemeClr val="accent1"/>
        </a:buClr>
        <a:buSzPct val="75000"/>
        <a:buFont typeface="Wingdings" pitchFamily="2" charset="2"/>
        <a:buChar char="q"/>
        <a:defRPr sz="2400">
          <a:solidFill>
            <a:schemeClr val="tx1"/>
          </a:solidFill>
          <a:latin typeface="+mn-lt"/>
          <a:ea typeface="+mn-ea"/>
          <a:cs typeface="+mn-cs"/>
        </a:defRPr>
      </a:lvl1pPr>
      <a:lvl2pPr marL="741363" indent="-246063" algn="l" rtl="0" eaLnBrk="0" fontAlgn="base" hangingPunct="0">
        <a:lnSpc>
          <a:spcPct val="85000"/>
        </a:lnSpc>
        <a:spcBef>
          <a:spcPct val="40000"/>
        </a:spcBef>
        <a:spcAft>
          <a:spcPct val="0"/>
        </a:spcAft>
        <a:buClr>
          <a:schemeClr val="accent1"/>
        </a:buClr>
        <a:buSzPct val="75000"/>
        <a:buFont typeface="Monotype Sorts" pitchFamily="2" charset="2"/>
        <a:buChar char="l"/>
        <a:defRPr sz="2000">
          <a:solidFill>
            <a:schemeClr val="tx1"/>
          </a:solidFill>
          <a:latin typeface="+mn-lt"/>
        </a:defRPr>
      </a:lvl2pPr>
      <a:lvl3pPr marL="1146175" indent="-176213" algn="l" rtl="0" eaLnBrk="0" fontAlgn="base" hangingPunct="0">
        <a:lnSpc>
          <a:spcPct val="85000"/>
        </a:lnSpc>
        <a:spcBef>
          <a:spcPct val="40000"/>
        </a:spcBef>
        <a:spcAft>
          <a:spcPct val="0"/>
        </a:spcAft>
        <a:buClr>
          <a:schemeClr val="accent1"/>
        </a:buClr>
        <a:buSzTx/>
        <a:buChar char="-"/>
        <a:defRPr>
          <a:solidFill>
            <a:schemeClr val="tx1"/>
          </a:solidFill>
          <a:latin typeface="+mn-lt"/>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bwMode="auto">
      <p:bgPr>
        <a:solidFill>
          <a:schemeClr val="bg1"/>
        </a:solidFill>
        <a:effectLst/>
      </p:bgPr>
    </p:bg>
    <p:spTree>
      <p:nvGrpSpPr>
        <p:cNvPr id="1" name=""/>
        <p:cNvGrpSpPr/>
        <p:nvPr/>
      </p:nvGrpSpPr>
      <p:grpSpPr>
        <a:xfrm>
          <a:off x="0" y="0"/>
          <a:ext cx="0" cy="0"/>
        </a:xfrm>
      </p:grpSpPr>
      <p:sp>
        <p:nvSpPr>
          <p:cNvPr id="16386" name="Rectangle 2"/>
          <p:cNvSpPr>
            <a:spLocks noGrp="1" noChangeArrowheads="1"/>
          </p:cNvSpPr>
          <p:nvPr>
            <p:ph type="title"/>
          </p:nvPr>
        </p:nvSpPr>
        <p:spPr bwMode="auto">
          <a:xfrm>
            <a:off x="685800" y="609600"/>
            <a:ext cx="7772400" cy="1143000"/>
          </a:xfrm>
          <a:prstGeom prst="rect">
            <a:avLst/>
          </a:prstGeom>
          <a:noFill/>
          <a:ln w="9525">
            <a:noFill/>
            <a:miter lim="800000"/>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6387" name="Rectangle 3"/>
          <p:cNvSpPr>
            <a:spLocks noGrp="1" noChangeArrowheads="1"/>
          </p:cNvSpPr>
          <p:nvPr>
            <p:ph type="body" idx="1"/>
          </p:nvPr>
        </p:nvSpPr>
        <p:spPr bwMode="auto">
          <a:xfrm>
            <a:off x="685800" y="1981200"/>
            <a:ext cx="7772400" cy="4114800"/>
          </a:xfrm>
          <a:prstGeom prst="rect">
            <a:avLst/>
          </a:prstGeom>
          <a:noFill/>
          <a:ln w="9525">
            <a:noFill/>
            <a:miter lim="800000"/>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l">
              <a:defRPr sz="1400">
                <a:solidFill>
                  <a:srgbClr val="000000"/>
                </a:solidFill>
                <a:latin typeface="Times New Roman" pitchFamily="18" charset="0"/>
              </a:defRPr>
            </a:lvl1pPr>
          </a:lstStyle>
          <a:p>
            <a:pPr>
              <a:defRPr/>
            </a:pPr>
            <a:endParaRPr lang="en-US"/>
          </a:p>
        </p:txBody>
      </p:sp>
      <p:sp>
        <p:nvSpPr>
          <p:cNvPr id="1029" name="Rectangle 5"/>
          <p:cNvSpPr>
            <a:spLocks noGrp="1" noChangeArrowheads="1"/>
          </p:cNvSpPr>
          <p:nvPr>
            <p:ph type="ftr" sz="quarter" idx="3"/>
          </p:nvPr>
        </p:nvSpPr>
        <p:spPr bwMode="auto">
          <a:xfrm>
            <a:off x="3124200" y="6400800"/>
            <a:ext cx="28956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ctr">
              <a:defRPr sz="1800" b="1">
                <a:solidFill>
                  <a:srgbClr val="000000"/>
                </a:solidFill>
                <a:latin typeface="Times New Roman" pitchFamily="18" charset="0"/>
              </a:defRPr>
            </a:lvl1pPr>
          </a:lstStyle>
          <a:p>
            <a:pPr>
              <a:defRPr/>
            </a:pPr>
            <a:r>
              <a:rPr lang="en-US"/>
              <a:t>Appendix A - Pipelining </a:t>
            </a:r>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defRPr sz="1800" b="1">
                <a:solidFill>
                  <a:srgbClr val="000000"/>
                </a:solidFill>
                <a:latin typeface="Arial" pitchFamily="34" charset="0"/>
              </a:defRPr>
            </a:lvl1pPr>
          </a:lstStyle>
          <a:p>
            <a:pPr>
              <a:defRPr/>
            </a:pPr>
            <a:fld id="{CF49000E-385C-4809-AB72-8CD9FA931CE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336" r:id="rId1"/>
    <p:sldLayoutId id="2147486337" r:id="rId2"/>
    <p:sldLayoutId id="2147486338" r:id="rId3"/>
    <p:sldLayoutId id="2147486339" r:id="rId4"/>
    <p:sldLayoutId id="2147486340" r:id="rId5"/>
    <p:sldLayoutId id="2147486341" r:id="rId6"/>
    <p:sldLayoutId id="2147486342" r:id="rId7"/>
    <p:sldLayoutId id="2147486343" r:id="rId8"/>
    <p:sldLayoutId id="2147486344" r:id="rId9"/>
    <p:sldLayoutId id="2147486345" r:id="rId10"/>
    <p:sldLayoutId id="2147486346" r:id="rId11"/>
  </p:sldLayoutIdLst>
  <p:transition/>
  <p:timing/>
  <p:hf hdr="0" dt="0"/>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Arial" pitchFamily="34" charset="0"/>
        </a:defRPr>
      </a:lvl2pPr>
      <a:lvl3pPr algn="ctr" rtl="0" eaLnBrk="0" fontAlgn="base" hangingPunct="0">
        <a:spcBef>
          <a:spcPct val="0"/>
        </a:spcBef>
        <a:spcAft>
          <a:spcPct val="0"/>
        </a:spcAft>
        <a:defRPr sz="4400" b="1">
          <a:solidFill>
            <a:schemeClr val="tx2"/>
          </a:solidFill>
          <a:latin typeface="Arial" pitchFamily="34" charset="0"/>
        </a:defRPr>
      </a:lvl3pPr>
      <a:lvl4pPr algn="ctr" rtl="0" eaLnBrk="0" fontAlgn="base" hangingPunct="0">
        <a:spcBef>
          <a:spcPct val="0"/>
        </a:spcBef>
        <a:spcAft>
          <a:spcPct val="0"/>
        </a:spcAft>
        <a:defRPr sz="4400" b="1">
          <a:solidFill>
            <a:schemeClr val="tx2"/>
          </a:solidFill>
          <a:latin typeface="Arial" pitchFamily="34" charset="0"/>
        </a:defRPr>
      </a:lvl4pPr>
      <a:lvl5pPr algn="ctr" rtl="0" eaLnBrk="0" fontAlgn="base" hangingPunct="0">
        <a:spcBef>
          <a:spcPct val="0"/>
        </a:spcBef>
        <a:spcAft>
          <a:spcPct val="0"/>
        </a:spcAft>
        <a:defRPr sz="4400" b="1">
          <a:solidFill>
            <a:schemeClr val="tx2"/>
          </a:solidFill>
          <a:latin typeface="Arial" pitchFamily="34" charset="0"/>
        </a:defRPr>
      </a:lvl5pPr>
      <a:lvl6pPr marL="457200" algn="ctr" rtl="0" eaLnBrk="0" fontAlgn="base" hangingPunct="0">
        <a:spcBef>
          <a:spcPct val="0"/>
        </a:spcBef>
        <a:spcAft>
          <a:spcPct val="0"/>
        </a:spcAft>
        <a:defRPr sz="4400" b="1">
          <a:solidFill>
            <a:schemeClr val="tx2"/>
          </a:solidFill>
          <a:latin typeface="Arial" pitchFamily="34" charset="0"/>
        </a:defRPr>
      </a:lvl6pPr>
      <a:lvl7pPr marL="914400" algn="ctr" rtl="0" eaLnBrk="0" fontAlgn="base" hangingPunct="0">
        <a:spcBef>
          <a:spcPct val="0"/>
        </a:spcBef>
        <a:spcAft>
          <a:spcPct val="0"/>
        </a:spcAft>
        <a:defRPr sz="4400" b="1">
          <a:solidFill>
            <a:schemeClr val="tx2"/>
          </a:solidFill>
          <a:latin typeface="Arial" pitchFamily="34" charset="0"/>
        </a:defRPr>
      </a:lvl7pPr>
      <a:lvl8pPr marL="1371600" algn="ctr" rtl="0" eaLnBrk="0" fontAlgn="base" hangingPunct="0">
        <a:spcBef>
          <a:spcPct val="0"/>
        </a:spcBef>
        <a:spcAft>
          <a:spcPct val="0"/>
        </a:spcAft>
        <a:defRPr sz="4400" b="1">
          <a:solidFill>
            <a:schemeClr val="tx2"/>
          </a:solidFill>
          <a:latin typeface="Arial" pitchFamily="34" charset="0"/>
        </a:defRPr>
      </a:lvl8pPr>
      <a:lvl9pPr marL="1828800" algn="ctr" rtl="0" eaLnBrk="0" fontAlgn="base" hangingPunct="0">
        <a:spcBef>
          <a:spcPct val="0"/>
        </a:spcBef>
        <a:spcAft>
          <a:spcPct val="0"/>
        </a:spcAft>
        <a:defRPr sz="4400" b="1">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solidFill>
          <a:schemeClr val="bg1"/>
        </a:solidFill>
        <a:effectLst/>
      </p:bgPr>
    </p:bg>
    <p:spTree>
      <p:nvGrpSpPr>
        <p:cNvPr id="1" name=""/>
        <p:cNvGrpSpPr/>
        <p:nvPr/>
      </p:nvGrpSpPr>
      <p:grpSpPr>
        <a:xfrm>
          <a:off x="0" y="0"/>
          <a:ext cx="0" cy="0"/>
        </a:xfrm>
      </p:grpSpPr>
      <p:sp>
        <p:nvSpPr>
          <p:cNvPr id="17410" name="Rectangle 2"/>
          <p:cNvSpPr>
            <a:spLocks noGrp="1" noChangeArrowheads="1"/>
          </p:cNvSpPr>
          <p:nvPr>
            <p:ph type="title"/>
          </p:nvPr>
        </p:nvSpPr>
        <p:spPr bwMode="auto">
          <a:xfrm>
            <a:off x="533400" y="304800"/>
            <a:ext cx="8153400" cy="422275"/>
          </a:xfrm>
          <a:prstGeom prst="rect">
            <a:avLst/>
          </a:prstGeom>
          <a:noFill/>
          <a:ln w="12700">
            <a:noFill/>
            <a:miter lim="800000"/>
          </a:ln>
        </p:spPr>
        <p:txBody>
          <a:bodyPr vert="horz" wrap="square" lIns="63500" tIns="25400" rIns="63500" bIns="25400" numCol="1" anchor="t" anchorCtr="0" compatLnSpc="1">
            <a:prstTxWarp prst="textNoShape">
              <a:avLst/>
            </a:prstTxWarp>
            <a:spAutoFit/>
          </a:bodyPr>
          <a:lstStyle/>
          <a:p>
            <a:pPr lvl="0"/>
            <a:r>
              <a:rPr lang="en-US" smtClean="0"/>
              <a:t>Title goes here</a:t>
            </a:r>
          </a:p>
        </p:txBody>
      </p:sp>
      <p:sp>
        <p:nvSpPr>
          <p:cNvPr id="1027" name="Rectangle 3"/>
          <p:cNvSpPr>
            <a:spLocks noChangeArrowheads="1"/>
          </p:cNvSpPr>
          <p:nvPr/>
        </p:nvSpPr>
        <p:spPr bwMode="auto">
          <a:xfrm>
            <a:off x="381000" y="6553200"/>
            <a:ext cx="2430463" cy="203200"/>
          </a:xfrm>
          <a:prstGeom prst="rect">
            <a:avLst/>
          </a:prstGeom>
          <a:noFill/>
          <a:ln w="12700">
            <a:noFill/>
            <a:miter lim="800000"/>
          </a:ln>
          <a:effectLst/>
        </p:spPr>
        <p:txBody>
          <a:bodyPr wrap="none" lIns="63500" tIns="25400" rIns="63500" bIns="25400">
            <a:spAutoFit/>
          </a:bodyPr>
          <a:lstStyle/>
          <a:p>
            <a:pPr algn="l">
              <a:defRPr/>
            </a:pPr>
            <a:r>
              <a:rPr lang="en-US" sz="1000" b="1">
                <a:solidFill>
                  <a:srgbClr val="000000"/>
                </a:solidFill>
                <a:latin typeface="Arial" pitchFamily="34" charset="0"/>
              </a:rPr>
              <a:t>CSE431  L06 Basic MIPS Pipelining.</a:t>
            </a:r>
            <a:fld id="{AABA2961-5249-46A5-AC8F-C563329DDEFD}" type="slidenum">
              <a:rPr lang="en-US" sz="1000" b="1">
                <a:solidFill>
                  <a:srgbClr val="000000"/>
                </a:solidFill>
                <a:latin typeface="Arial" pitchFamily="34" charset="0"/>
              </a:rPr>
              <a:pPr algn="l">
                <a:defRPr/>
              </a:pPr>
              <a:t>‹#›</a:t>
            </a:fld>
            <a:endParaRPr lang="en-US" sz="1000" b="1">
              <a:solidFill>
                <a:srgbClr val="000000"/>
              </a:solidFill>
              <a:latin typeface="Arial" pitchFamily="34" charset="0"/>
            </a:endParaRPr>
          </a:p>
        </p:txBody>
      </p:sp>
      <p:sp>
        <p:nvSpPr>
          <p:cNvPr id="1028" name="Rectangle 4"/>
          <p:cNvSpPr>
            <a:spLocks noChangeArrowheads="1"/>
          </p:cNvSpPr>
          <p:nvPr/>
        </p:nvSpPr>
        <p:spPr bwMode="auto">
          <a:xfrm>
            <a:off x="7620000" y="6553200"/>
            <a:ext cx="1101725" cy="203200"/>
          </a:xfrm>
          <a:prstGeom prst="rect">
            <a:avLst/>
          </a:prstGeom>
          <a:noFill/>
          <a:ln w="12700">
            <a:noFill/>
            <a:miter lim="800000"/>
          </a:ln>
          <a:effectLst/>
        </p:spPr>
        <p:txBody>
          <a:bodyPr wrap="none" lIns="63500" tIns="25400" rIns="63500" bIns="25400">
            <a:spAutoFit/>
          </a:bodyPr>
          <a:lstStyle/>
          <a:p>
            <a:pPr algn="l">
              <a:defRPr/>
            </a:pPr>
            <a:r>
              <a:rPr lang="en-US" sz="1000" b="1">
                <a:solidFill>
                  <a:srgbClr val="000000"/>
                </a:solidFill>
                <a:latin typeface="Arial" pitchFamily="34" charset="0"/>
              </a:rPr>
              <a:t>Irwin, PSU, 2005</a:t>
            </a:r>
          </a:p>
        </p:txBody>
      </p:sp>
      <p:sp>
        <p:nvSpPr>
          <p:cNvPr id="17413" name="Rectangle 5"/>
          <p:cNvSpPr>
            <a:spLocks noGrp="1" noChangeArrowheads="1"/>
          </p:cNvSpPr>
          <p:nvPr>
            <p:ph type="body" idx="1"/>
          </p:nvPr>
        </p:nvSpPr>
        <p:spPr bwMode="auto">
          <a:xfrm>
            <a:off x="533400" y="914400"/>
            <a:ext cx="8153400" cy="2393950"/>
          </a:xfrm>
          <a:prstGeom prst="rect">
            <a:avLst/>
          </a:prstGeom>
          <a:noFill/>
          <a:ln w="12700">
            <a:noFill/>
            <a:miter lim="800000"/>
          </a:ln>
        </p:spPr>
        <p:txBody>
          <a:bodyPr vert="horz" wrap="square" lIns="63500" tIns="25400" rIns="63500" bIns="25400" numCol="1" anchor="t" anchorCtr="0" compatLnSpc="1">
            <a:prstTxWarp prst="textNoShape">
              <a:avLst/>
            </a:prstTxWarp>
            <a:spAutoFit/>
          </a:bodyPr>
          <a:lstStyle/>
          <a:p>
            <a:pPr lvl="0"/>
            <a:r>
              <a:rPr lang="en-US" smtClean="0"/>
              <a:t>This is our 1st Level Bullet</a:t>
            </a:r>
          </a:p>
          <a:p>
            <a:pPr lvl="1"/>
            <a:r>
              <a:rPr lang="en-US" smtClean="0"/>
              <a:t>this is our 2nd level bullet</a:t>
            </a:r>
          </a:p>
          <a:p>
            <a:pPr lvl="2"/>
            <a:r>
              <a:rPr lang="en-US" smtClean="0"/>
              <a:t>this is our 3rd level bullet</a:t>
            </a:r>
          </a:p>
          <a:p>
            <a:pPr lvl="0"/>
            <a:r>
              <a:rPr lang="en-US" smtClean="0"/>
              <a:t>This is our next 1st Level Bullet</a:t>
            </a:r>
          </a:p>
          <a:p>
            <a:pPr lvl="1"/>
            <a:r>
              <a:rPr lang="en-US" smtClean="0"/>
              <a:t>this is our 2nd level bullet</a:t>
            </a:r>
          </a:p>
          <a:p>
            <a:pPr lvl="2"/>
            <a:r>
              <a:rPr lang="en-US" smtClean="0"/>
              <a:t>this is our 3rd level bullet</a:t>
            </a:r>
          </a:p>
        </p:txBody>
      </p:sp>
      <p:sp>
        <p:nvSpPr>
          <p:cNvPr id="1030" name="Line 6"/>
          <p:cNvSpPr>
            <a:spLocks noChangeShapeType="1"/>
          </p:cNvSpPr>
          <p:nvPr/>
        </p:nvSpPr>
        <p:spPr bwMode="auto">
          <a:xfrm>
            <a:off x="533400" y="685800"/>
            <a:ext cx="8153400" cy="0"/>
          </a:xfrm>
          <a:prstGeom prst="line">
            <a:avLst/>
          </a:prstGeom>
          <a:noFill/>
          <a:ln w="57150" cmpd="thickThin">
            <a:solidFill>
              <a:schemeClr val="accent2"/>
            </a:solidFill>
            <a:round/>
          </a:ln>
          <a:effectLst/>
        </p:spPr>
        <p:txBody>
          <a:bodyPr wrap="none" anchor="ctr"/>
          <a:lstStyle/>
          <a:p>
            <a:pPr algn="l">
              <a:defRPr/>
            </a:pPr>
            <a:endParaRPr lang="en-IN" sz="1800">
              <a:solidFill>
                <a:srgbClr val="FC0128"/>
              </a:solidFill>
              <a:latin typeface="Arial" pitchFamily="34" charset="0"/>
            </a:endParaRPr>
          </a:p>
        </p:txBody>
      </p:sp>
    </p:spTree>
  </p:cSld>
  <p:clrMap bg1="lt1" tx1="dk1" bg2="lt2" tx2="dk2" accent1="accent1" accent2="accent2" accent3="accent3" accent4="accent4" accent5="accent5" accent6="accent6" hlink="hlink" folHlink="folHlink"/>
  <p:sldLayoutIdLst>
    <p:sldLayoutId id="2147486183" r:id="rId1"/>
    <p:sldLayoutId id="2147486184" r:id="rId2"/>
    <p:sldLayoutId id="2147486185" r:id="rId3"/>
    <p:sldLayoutId id="2147486186" r:id="rId4"/>
    <p:sldLayoutId id="2147486187" r:id="rId5"/>
    <p:sldLayoutId id="2147486188" r:id="rId6"/>
    <p:sldLayoutId id="2147486189" r:id="rId7"/>
    <p:sldLayoutId id="2147486190" r:id="rId8"/>
    <p:sldLayoutId id="2147486191" r:id="rId9"/>
    <p:sldLayoutId id="2147486192" r:id="rId10"/>
    <p:sldLayoutId id="2147486193" r:id="rId11"/>
  </p:sldLayoutIdLst>
  <p:transition/>
  <p:timing/>
  <p:txStyles>
    <p:titleStyle>
      <a:lvl1pPr algn="l" rtl="0" eaLnBrk="0" fontAlgn="base" hangingPunct="0">
        <a:lnSpc>
          <a:spcPct val="87000"/>
        </a:lnSpc>
        <a:spcBef>
          <a:spcPct val="0"/>
        </a:spcBef>
        <a:spcAft>
          <a:spcPct val="0"/>
        </a:spcAft>
        <a:defRPr sz="2800" b="1">
          <a:solidFill>
            <a:schemeClr val="accent2"/>
          </a:solidFill>
          <a:latin typeface="+mj-lt"/>
          <a:ea typeface="+mj-ea"/>
          <a:cs typeface="+mj-cs"/>
        </a:defRPr>
      </a:lvl1pPr>
      <a:lvl2pPr algn="l" rtl="0" eaLnBrk="0" fontAlgn="base" hangingPunct="0">
        <a:lnSpc>
          <a:spcPct val="87000"/>
        </a:lnSpc>
        <a:spcBef>
          <a:spcPct val="0"/>
        </a:spcBef>
        <a:spcAft>
          <a:spcPct val="0"/>
        </a:spcAft>
        <a:defRPr sz="2800" b="1">
          <a:solidFill>
            <a:schemeClr val="accent2"/>
          </a:solidFill>
          <a:latin typeface="Arial" pitchFamily="34" charset="0"/>
        </a:defRPr>
      </a:lvl2pPr>
      <a:lvl3pPr algn="l" rtl="0" eaLnBrk="0" fontAlgn="base" hangingPunct="0">
        <a:lnSpc>
          <a:spcPct val="87000"/>
        </a:lnSpc>
        <a:spcBef>
          <a:spcPct val="0"/>
        </a:spcBef>
        <a:spcAft>
          <a:spcPct val="0"/>
        </a:spcAft>
        <a:defRPr sz="2800" b="1">
          <a:solidFill>
            <a:schemeClr val="accent2"/>
          </a:solidFill>
          <a:latin typeface="Arial" pitchFamily="34" charset="0"/>
        </a:defRPr>
      </a:lvl3pPr>
      <a:lvl4pPr algn="l" rtl="0" eaLnBrk="0" fontAlgn="base" hangingPunct="0">
        <a:lnSpc>
          <a:spcPct val="87000"/>
        </a:lnSpc>
        <a:spcBef>
          <a:spcPct val="0"/>
        </a:spcBef>
        <a:spcAft>
          <a:spcPct val="0"/>
        </a:spcAft>
        <a:defRPr sz="2800" b="1">
          <a:solidFill>
            <a:schemeClr val="accent2"/>
          </a:solidFill>
          <a:latin typeface="Arial" pitchFamily="34" charset="0"/>
        </a:defRPr>
      </a:lvl4pPr>
      <a:lvl5pPr algn="l" rtl="0" eaLnBrk="0" fontAlgn="base" hangingPunct="0">
        <a:lnSpc>
          <a:spcPct val="87000"/>
        </a:lnSpc>
        <a:spcBef>
          <a:spcPct val="0"/>
        </a:spcBef>
        <a:spcAft>
          <a:spcPct val="0"/>
        </a:spcAft>
        <a:defRPr sz="2800" b="1">
          <a:solidFill>
            <a:schemeClr val="accent2"/>
          </a:solidFill>
          <a:latin typeface="Arial" pitchFamily="34" charset="0"/>
        </a:defRPr>
      </a:lvl5pPr>
      <a:lvl6pPr marL="457200" algn="l" rtl="0" eaLnBrk="0" fontAlgn="base" hangingPunct="0">
        <a:lnSpc>
          <a:spcPct val="87000"/>
        </a:lnSpc>
        <a:spcBef>
          <a:spcPct val="0"/>
        </a:spcBef>
        <a:spcAft>
          <a:spcPct val="0"/>
        </a:spcAft>
        <a:defRPr sz="2800" b="1">
          <a:solidFill>
            <a:schemeClr val="accent2"/>
          </a:solidFill>
          <a:latin typeface="Arial" pitchFamily="34" charset="0"/>
        </a:defRPr>
      </a:lvl6pPr>
      <a:lvl7pPr marL="914400" algn="l" rtl="0" eaLnBrk="0" fontAlgn="base" hangingPunct="0">
        <a:lnSpc>
          <a:spcPct val="87000"/>
        </a:lnSpc>
        <a:spcBef>
          <a:spcPct val="0"/>
        </a:spcBef>
        <a:spcAft>
          <a:spcPct val="0"/>
        </a:spcAft>
        <a:defRPr sz="2800" b="1">
          <a:solidFill>
            <a:schemeClr val="accent2"/>
          </a:solidFill>
          <a:latin typeface="Arial" pitchFamily="34" charset="0"/>
        </a:defRPr>
      </a:lvl7pPr>
      <a:lvl8pPr marL="1371600" algn="l" rtl="0" eaLnBrk="0" fontAlgn="base" hangingPunct="0">
        <a:lnSpc>
          <a:spcPct val="87000"/>
        </a:lnSpc>
        <a:spcBef>
          <a:spcPct val="0"/>
        </a:spcBef>
        <a:spcAft>
          <a:spcPct val="0"/>
        </a:spcAft>
        <a:defRPr sz="2800" b="1">
          <a:solidFill>
            <a:schemeClr val="accent2"/>
          </a:solidFill>
          <a:latin typeface="Arial" pitchFamily="34" charset="0"/>
        </a:defRPr>
      </a:lvl8pPr>
      <a:lvl9pPr marL="1828800" algn="l" rtl="0" eaLnBrk="0" fontAlgn="base" hangingPunct="0">
        <a:lnSpc>
          <a:spcPct val="87000"/>
        </a:lnSpc>
        <a:spcBef>
          <a:spcPct val="0"/>
        </a:spcBef>
        <a:spcAft>
          <a:spcPct val="0"/>
        </a:spcAft>
        <a:defRPr sz="2800" b="1">
          <a:solidFill>
            <a:schemeClr val="accent2"/>
          </a:solidFill>
          <a:latin typeface="Arial" pitchFamily="34" charset="0"/>
        </a:defRPr>
      </a:lvl9pPr>
    </p:titleStyle>
    <p:bodyStyle>
      <a:lvl1pPr marL="287338" indent="-287338" algn="l" rtl="0" eaLnBrk="0" fontAlgn="base" hangingPunct="0">
        <a:lnSpc>
          <a:spcPct val="90000"/>
        </a:lnSpc>
        <a:spcBef>
          <a:spcPct val="65000"/>
        </a:spcBef>
        <a:spcAft>
          <a:spcPct val="0"/>
        </a:spcAft>
        <a:buClr>
          <a:schemeClr val="accent1"/>
        </a:buClr>
        <a:buSzPct val="75000"/>
        <a:buFont typeface="Wingdings" pitchFamily="2" charset="2"/>
        <a:buChar char="q"/>
        <a:defRPr sz="2400">
          <a:solidFill>
            <a:schemeClr val="tx1"/>
          </a:solidFill>
          <a:latin typeface="+mn-lt"/>
          <a:ea typeface="+mn-ea"/>
          <a:cs typeface="+mn-cs"/>
        </a:defRPr>
      </a:lvl1pPr>
      <a:lvl2pPr marL="741363" indent="-246063" algn="l" rtl="0" eaLnBrk="0" fontAlgn="base" hangingPunct="0">
        <a:lnSpc>
          <a:spcPct val="85000"/>
        </a:lnSpc>
        <a:spcBef>
          <a:spcPct val="40000"/>
        </a:spcBef>
        <a:spcAft>
          <a:spcPct val="0"/>
        </a:spcAft>
        <a:buClr>
          <a:schemeClr val="accent1"/>
        </a:buClr>
        <a:buSzPct val="75000"/>
        <a:buFont typeface="Monotype Sorts" pitchFamily="2" charset="2"/>
        <a:buChar char="l"/>
        <a:defRPr sz="2000">
          <a:solidFill>
            <a:schemeClr val="tx1"/>
          </a:solidFill>
          <a:latin typeface="+mn-lt"/>
        </a:defRPr>
      </a:lvl2pPr>
      <a:lvl3pPr marL="1146175" indent="-176213" algn="l" rtl="0" eaLnBrk="0" fontAlgn="base" hangingPunct="0">
        <a:lnSpc>
          <a:spcPct val="85000"/>
        </a:lnSpc>
        <a:spcBef>
          <a:spcPct val="40000"/>
        </a:spcBef>
        <a:spcAft>
          <a:spcPct val="0"/>
        </a:spcAft>
        <a:buClr>
          <a:schemeClr val="accent1"/>
        </a:buClr>
        <a:buSzTx/>
        <a:buChar char="-"/>
        <a:defRPr>
          <a:solidFill>
            <a:schemeClr val="tx1"/>
          </a:solidFill>
          <a:latin typeface="+mn-lt"/>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solidFill>
          <a:schemeClr val="bg1"/>
        </a:solidFill>
        <a:effectLst/>
      </p:bgPr>
    </p:bg>
    <p:spTree>
      <p:nvGrpSpPr>
        <p:cNvPr id="1" name=""/>
        <p:cNvGrpSpPr/>
        <p:nvPr/>
      </p:nvGrpSpPr>
      <p:grpSpPr>
        <a:xfrm>
          <a:off x="0" y="0"/>
          <a:ext cx="0" cy="0"/>
        </a:xfrm>
      </p:grpSpPr>
      <p:sp>
        <p:nvSpPr>
          <p:cNvPr id="1026" name="Rectangle 26"/>
          <p:cNvSpPr>
            <a:spLocks noChangeArrowheads="1"/>
          </p:cNvSpPr>
          <p:nvPr/>
        </p:nvSpPr>
        <p:spPr bwMode="auto">
          <a:xfrm>
            <a:off x="468313" y="260350"/>
            <a:ext cx="36512" cy="3816350"/>
          </a:xfrm>
          <a:prstGeom prst="rect">
            <a:avLst/>
          </a:prstGeom>
          <a:gradFill rotWithShape="1">
            <a:gsLst>
              <a:gs pos="0">
                <a:schemeClr val="tx2"/>
              </a:gs>
              <a:gs pos="100000">
                <a:srgbClr val="FFFFFF"/>
              </a:gs>
            </a:gsLst>
            <a:lin ang="5400000" scaled="1"/>
          </a:gradFill>
          <a:ln w="9525">
            <a:noFill/>
            <a:miter lim="800000"/>
          </a:ln>
        </p:spPr>
        <p:txBody>
          <a:bodyPr wrap="none" anchor="ctr"/>
          <a:lstStyle/>
          <a:p>
            <a:pPr>
              <a:defRPr/>
            </a:pPr>
            <a:endParaRPr lang="en-US">
              <a:solidFill>
                <a:srgbClr val="000000"/>
              </a:solidFill>
            </a:endParaRPr>
          </a:p>
        </p:txBody>
      </p:sp>
      <p:sp>
        <p:nvSpPr>
          <p:cNvPr id="18435" name="Rectangle 9"/>
          <p:cNvSpPr>
            <a:spLocks noGrp="1" noChangeArrowheads="1"/>
          </p:cNvSpPr>
          <p:nvPr>
            <p:ph type="title"/>
          </p:nvPr>
        </p:nvSpPr>
        <p:spPr bwMode="auto">
          <a:xfrm>
            <a:off x="684213" y="146050"/>
            <a:ext cx="8259762" cy="762000"/>
          </a:xfrm>
          <a:prstGeom prst="rect">
            <a:avLst/>
          </a:prstGeom>
          <a:noFill/>
          <a:ln w="9525">
            <a:noFill/>
            <a:miter lim="800000"/>
          </a:ln>
        </p:spPr>
        <p:txBody>
          <a:bodyPr vert="horz" wrap="square" lIns="91440" tIns="45720" rIns="91440" bIns="45720" numCol="1" anchor="b" anchorCtr="0" compatLnSpc="1">
            <a:prstTxWarp prst="textNoShape">
              <a:avLst/>
            </a:prstTxWarp>
            <a:spAutoFit/>
          </a:bodyPr>
          <a:lstStyle/>
          <a:p>
            <a:pPr lvl="0"/>
            <a:r>
              <a:rPr lang="en-AU" smtClean="0"/>
              <a:t>Click to edit Master title style</a:t>
            </a:r>
          </a:p>
        </p:txBody>
      </p:sp>
      <p:sp>
        <p:nvSpPr>
          <p:cNvPr id="18436" name="Rectangle 10"/>
          <p:cNvSpPr>
            <a:spLocks noGrp="1" noChangeArrowheads="1"/>
          </p:cNvSpPr>
          <p:nvPr>
            <p:ph type="body" idx="1"/>
          </p:nvPr>
        </p:nvSpPr>
        <p:spPr bwMode="auto">
          <a:xfrm>
            <a:off x="684213" y="1125538"/>
            <a:ext cx="8270875" cy="5111750"/>
          </a:xfrm>
          <a:prstGeom prst="rect">
            <a:avLst/>
          </a:prstGeom>
          <a:noFill/>
          <a:ln w="9525">
            <a:noFill/>
            <a:miter lim="800000"/>
          </a:ln>
        </p:spPr>
        <p:txBody>
          <a:bodyPr vert="horz" wrap="square" lIns="91440" tIns="45720" rIns="91440" bIns="45720" numCol="1" anchor="t" anchorCtr="0" compatLnSpc="1">
            <a:prstTxWarp prst="textNoShape">
              <a:avLst/>
            </a:prstTxWarp>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p>
        </p:txBody>
      </p:sp>
      <p:sp>
        <p:nvSpPr>
          <p:cNvPr id="40979" name="Rectangle 19"/>
          <p:cNvSpPr>
            <a:spLocks noGrp="1" noChangeArrowheads="1"/>
          </p:cNvSpPr>
          <p:nvPr>
            <p:ph type="ftr" sz="quarter" idx="3"/>
          </p:nvPr>
        </p:nvSpPr>
        <p:spPr bwMode="auto">
          <a:xfrm>
            <a:off x="1692275" y="6381750"/>
            <a:ext cx="7272338" cy="358775"/>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eaLnBrk="1" hangingPunct="1">
              <a:defRPr sz="1400" b="1">
                <a:solidFill>
                  <a:srgbClr val="000000"/>
                </a:solidFill>
              </a:defRPr>
            </a:lvl1pPr>
          </a:lstStyle>
          <a:p>
            <a:pPr>
              <a:defRPr/>
            </a:pPr>
            <a:r>
              <a:rPr lang="en-AU"/>
              <a:t>Chapter 4 — The Processor — </a:t>
            </a:r>
            <a:fld id="{505F64EE-B2BF-401D-A237-B460007E48F1}" type="slidenum">
              <a:rPr lang="en-AU"/>
              <a:pPr>
                <a:defRPr/>
              </a:pPr>
              <a:t>‹#›</a:t>
            </a:fld>
            <a:endParaRPr lang="en-AU"/>
          </a:p>
        </p:txBody>
      </p:sp>
      <p:sp>
        <p:nvSpPr>
          <p:cNvPr id="1030" name="Rectangle 25"/>
          <p:cNvSpPr>
            <a:spLocks noChangeArrowheads="1"/>
          </p:cNvSpPr>
          <p:nvPr/>
        </p:nvSpPr>
        <p:spPr bwMode="auto">
          <a:xfrm>
            <a:off x="250825" y="981075"/>
            <a:ext cx="8569325" cy="71438"/>
          </a:xfrm>
          <a:prstGeom prst="rect">
            <a:avLst/>
          </a:prstGeom>
          <a:gradFill rotWithShape="1">
            <a:gsLst>
              <a:gs pos="0">
                <a:schemeClr val="tx2"/>
              </a:gs>
              <a:gs pos="100000">
                <a:srgbClr val="FFFFFF"/>
              </a:gs>
            </a:gsLst>
            <a:lin ang="0" scaled="1"/>
          </a:gradFill>
          <a:ln w="9525">
            <a:noFill/>
            <a:miter lim="800000"/>
          </a:ln>
        </p:spPr>
        <p:txBody>
          <a:bodyPr wrap="none" anchor="ctr"/>
          <a:lstStyle/>
          <a:p>
            <a:pPr>
              <a:defRPr/>
            </a:pPr>
            <a:endParaRPr lang="en-US">
              <a:solidFill>
                <a:srgbClr val="000000"/>
              </a:solidFill>
            </a:endParaRPr>
          </a:p>
        </p:txBody>
      </p:sp>
      <p:pic>
        <p:nvPicPr>
          <p:cNvPr id="18439" name="Picture 7" descr="MK Logo.jpg"/>
          <p:cNvPicPr>
            <a:picLocks noChangeAspect="1"/>
          </p:cNvPicPr>
          <p:nvPr userDrawn="1"/>
        </p:nvPicPr>
        <p:blipFill>
          <a:blip r:embed="rId12"/>
          <a:stretch>
            <a:fillRect/>
          </a:stretch>
        </p:blipFill>
        <p:spPr bwMode="auto">
          <a:xfrm>
            <a:off x="0" y="6270625"/>
            <a:ext cx="1619250" cy="590550"/>
          </a:xfrm>
          <a:prstGeom prst="rect">
            <a:avLst/>
          </a:prstGeom>
          <a:noFill/>
          <a:ln w="9525">
            <a:noFill/>
            <a:miter lim="800000"/>
          </a:ln>
        </p:spPr>
      </p:pic>
    </p:spTree>
  </p:cSld>
  <p:clrMap bg1="lt1" tx1="dk1" bg2="lt2" tx2="dk2" accent1="accent1" accent2="accent2" accent3="accent3" accent4="accent4" accent5="accent5" accent6="accent6" hlink="hlink" folHlink="folHlink"/>
  <p:sldLayoutIdLst>
    <p:sldLayoutId id="2147486347" r:id="rId1"/>
    <p:sldLayoutId id="2147486194" r:id="rId2"/>
    <p:sldLayoutId id="2147486195" r:id="rId3"/>
    <p:sldLayoutId id="2147486196" r:id="rId4"/>
    <p:sldLayoutId id="2147486197" r:id="rId5"/>
    <p:sldLayoutId id="2147486198" r:id="rId6"/>
    <p:sldLayoutId id="2147486199" r:id="rId7"/>
    <p:sldLayoutId id="2147486200" r:id="rId8"/>
    <p:sldLayoutId id="2147486201" r:id="rId9"/>
    <p:sldLayoutId id="2147486202" r:id="rId10"/>
    <p:sldLayoutId id="2147486203" r:id="rId11"/>
  </p:sldLayoutIdLst>
  <p:transition/>
  <p:timing/>
  <p:hf sldNum="0" hd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a:defRPr>
      </a:lvl2pPr>
      <a:lvl3pPr algn="l" rtl="0" eaLnBrk="0" fontAlgn="base" hangingPunct="0">
        <a:spcBef>
          <a:spcPct val="0"/>
        </a:spcBef>
        <a:spcAft>
          <a:spcPct val="0"/>
        </a:spcAft>
        <a:defRPr sz="4400" b="1">
          <a:solidFill>
            <a:schemeClr val="tx2"/>
          </a:solidFill>
          <a:latin typeface="Arial"/>
        </a:defRPr>
      </a:lvl3pPr>
      <a:lvl4pPr algn="l" rtl="0" eaLnBrk="0" fontAlgn="base" hangingPunct="0">
        <a:spcBef>
          <a:spcPct val="0"/>
        </a:spcBef>
        <a:spcAft>
          <a:spcPct val="0"/>
        </a:spcAft>
        <a:defRPr sz="4400" b="1">
          <a:solidFill>
            <a:schemeClr val="tx2"/>
          </a:solidFill>
          <a:latin typeface="Arial"/>
        </a:defRPr>
      </a:lvl4pPr>
      <a:lvl5pPr algn="l" rtl="0" eaLnBrk="0" fontAlgn="base" hangingPunct="0">
        <a:spcBef>
          <a:spcPct val="0"/>
        </a:spcBef>
        <a:spcAft>
          <a:spcPct val="0"/>
        </a:spcAft>
        <a:defRPr sz="4400" b="1">
          <a:solidFill>
            <a:schemeClr val="tx2"/>
          </a:solidFill>
          <a:latin typeface="Arial"/>
        </a:defRPr>
      </a:lvl5pPr>
      <a:lvl6pPr marL="457200" algn="l" rtl="0" fontAlgn="base">
        <a:spcBef>
          <a:spcPct val="0"/>
        </a:spcBef>
        <a:spcAft>
          <a:spcPct val="0"/>
        </a:spcAft>
        <a:defRPr sz="4400" b="1">
          <a:solidFill>
            <a:schemeClr val="tx2"/>
          </a:solidFill>
          <a:latin typeface="Arial"/>
        </a:defRPr>
      </a:lvl6pPr>
      <a:lvl7pPr marL="914400" algn="l" rtl="0" fontAlgn="base">
        <a:spcBef>
          <a:spcPct val="0"/>
        </a:spcBef>
        <a:spcAft>
          <a:spcPct val="0"/>
        </a:spcAft>
        <a:defRPr sz="4400" b="1">
          <a:solidFill>
            <a:schemeClr val="tx2"/>
          </a:solidFill>
          <a:latin typeface="Arial"/>
        </a:defRPr>
      </a:lvl7pPr>
      <a:lvl8pPr marL="1371600" algn="l" rtl="0" fontAlgn="base">
        <a:spcBef>
          <a:spcPct val="0"/>
        </a:spcBef>
        <a:spcAft>
          <a:spcPct val="0"/>
        </a:spcAft>
        <a:defRPr sz="4400" b="1">
          <a:solidFill>
            <a:schemeClr val="tx2"/>
          </a:solidFill>
          <a:latin typeface="Arial"/>
        </a:defRPr>
      </a:lvl8pPr>
      <a:lvl9pPr marL="1828800" algn="l" rtl="0" fontAlgn="base">
        <a:spcBef>
          <a:spcPct val="0"/>
        </a:spcBef>
        <a:spcAft>
          <a:spcPct val="0"/>
        </a:spcAft>
        <a:defRPr sz="4400" b="1">
          <a:solidFill>
            <a:schemeClr val="tx2"/>
          </a:solidFill>
          <a:latin typeface="Arial"/>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solidFill>
          <a:schemeClr val="bg1"/>
        </a:solidFill>
        <a:effectLst/>
      </p:bgPr>
    </p:bg>
    <p:spTree>
      <p:nvGrpSpPr>
        <p:cNvPr id="1" name=""/>
        <p:cNvGrpSpPr/>
        <p:nvPr/>
      </p:nvGrpSpPr>
      <p:grpSpPr>
        <a:xfrm>
          <a:off x="0" y="0"/>
          <a:ext cx="0" cy="0"/>
        </a:xfrm>
      </p:grpSpPr>
      <p:sp>
        <p:nvSpPr>
          <p:cNvPr id="1026" name="Rectangle 26"/>
          <p:cNvSpPr>
            <a:spLocks noChangeArrowheads="1"/>
          </p:cNvSpPr>
          <p:nvPr/>
        </p:nvSpPr>
        <p:spPr bwMode="auto">
          <a:xfrm>
            <a:off x="468313" y="260350"/>
            <a:ext cx="36512" cy="3816350"/>
          </a:xfrm>
          <a:prstGeom prst="rect">
            <a:avLst/>
          </a:prstGeom>
          <a:gradFill rotWithShape="1">
            <a:gsLst>
              <a:gs pos="0">
                <a:schemeClr val="tx2"/>
              </a:gs>
              <a:gs pos="100000">
                <a:srgbClr val="FFFFFF"/>
              </a:gs>
            </a:gsLst>
            <a:lin ang="5400000" scaled="1"/>
          </a:gradFill>
          <a:ln w="9525">
            <a:noFill/>
            <a:miter lim="800000"/>
          </a:ln>
        </p:spPr>
        <p:txBody>
          <a:bodyPr wrap="none" anchor="ctr"/>
          <a:lstStyle/>
          <a:p>
            <a:pPr>
              <a:defRPr/>
            </a:pPr>
            <a:endParaRPr lang="en-US">
              <a:solidFill>
                <a:srgbClr val="000000"/>
              </a:solidFill>
            </a:endParaRPr>
          </a:p>
        </p:txBody>
      </p:sp>
      <p:sp>
        <p:nvSpPr>
          <p:cNvPr id="19459" name="Rectangle 9"/>
          <p:cNvSpPr>
            <a:spLocks noGrp="1" noChangeArrowheads="1"/>
          </p:cNvSpPr>
          <p:nvPr>
            <p:ph type="title"/>
          </p:nvPr>
        </p:nvSpPr>
        <p:spPr bwMode="auto">
          <a:xfrm>
            <a:off x="684213" y="146050"/>
            <a:ext cx="8259762" cy="762000"/>
          </a:xfrm>
          <a:prstGeom prst="rect">
            <a:avLst/>
          </a:prstGeom>
          <a:noFill/>
          <a:ln w="9525">
            <a:noFill/>
            <a:miter lim="800000"/>
          </a:ln>
        </p:spPr>
        <p:txBody>
          <a:bodyPr vert="horz" wrap="square" lIns="91440" tIns="45720" rIns="91440" bIns="45720" numCol="1" anchor="b" anchorCtr="0" compatLnSpc="1">
            <a:prstTxWarp prst="textNoShape">
              <a:avLst/>
            </a:prstTxWarp>
            <a:spAutoFit/>
          </a:bodyPr>
          <a:lstStyle/>
          <a:p>
            <a:pPr lvl="0"/>
            <a:r>
              <a:rPr lang="en-AU" smtClean="0"/>
              <a:t>Click to edit Master title style</a:t>
            </a:r>
          </a:p>
        </p:txBody>
      </p:sp>
      <p:sp>
        <p:nvSpPr>
          <p:cNvPr id="19460" name="Rectangle 10"/>
          <p:cNvSpPr>
            <a:spLocks noGrp="1" noChangeArrowheads="1"/>
          </p:cNvSpPr>
          <p:nvPr>
            <p:ph type="body" idx="1"/>
          </p:nvPr>
        </p:nvSpPr>
        <p:spPr bwMode="auto">
          <a:xfrm>
            <a:off x="684213" y="1125538"/>
            <a:ext cx="8270875" cy="5111750"/>
          </a:xfrm>
          <a:prstGeom prst="rect">
            <a:avLst/>
          </a:prstGeom>
          <a:noFill/>
          <a:ln w="9525">
            <a:noFill/>
            <a:miter lim="800000"/>
          </a:ln>
        </p:spPr>
        <p:txBody>
          <a:bodyPr vert="horz" wrap="square" lIns="91440" tIns="45720" rIns="91440" bIns="45720" numCol="1" anchor="t" anchorCtr="0" compatLnSpc="1">
            <a:prstTxWarp prst="textNoShape">
              <a:avLst/>
            </a:prstTxWarp>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p>
        </p:txBody>
      </p:sp>
      <p:sp>
        <p:nvSpPr>
          <p:cNvPr id="40979" name="Rectangle 19"/>
          <p:cNvSpPr>
            <a:spLocks noGrp="1" noChangeArrowheads="1"/>
          </p:cNvSpPr>
          <p:nvPr>
            <p:ph type="ftr" sz="quarter" idx="3"/>
          </p:nvPr>
        </p:nvSpPr>
        <p:spPr bwMode="auto">
          <a:xfrm>
            <a:off x="1692275" y="6381750"/>
            <a:ext cx="7272338" cy="358775"/>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eaLnBrk="1" hangingPunct="1">
              <a:defRPr sz="1400" b="1">
                <a:solidFill>
                  <a:srgbClr val="000000"/>
                </a:solidFill>
              </a:defRPr>
            </a:lvl1pPr>
          </a:lstStyle>
          <a:p>
            <a:pPr>
              <a:defRPr/>
            </a:pPr>
            <a:r>
              <a:rPr lang="en-AU"/>
              <a:t>Chapter 4 — The Processor — </a:t>
            </a:r>
            <a:fld id="{BF199597-ED38-43D6-83B1-7B524906A7D9}" type="slidenum">
              <a:rPr lang="en-AU"/>
              <a:pPr>
                <a:defRPr/>
              </a:pPr>
              <a:t>‹#›</a:t>
            </a:fld>
            <a:endParaRPr lang="en-AU"/>
          </a:p>
        </p:txBody>
      </p:sp>
      <p:sp>
        <p:nvSpPr>
          <p:cNvPr id="1030" name="Rectangle 25"/>
          <p:cNvSpPr>
            <a:spLocks noChangeArrowheads="1"/>
          </p:cNvSpPr>
          <p:nvPr/>
        </p:nvSpPr>
        <p:spPr bwMode="auto">
          <a:xfrm>
            <a:off x="250825" y="981075"/>
            <a:ext cx="8569325" cy="71438"/>
          </a:xfrm>
          <a:prstGeom prst="rect">
            <a:avLst/>
          </a:prstGeom>
          <a:gradFill rotWithShape="1">
            <a:gsLst>
              <a:gs pos="0">
                <a:schemeClr val="tx2"/>
              </a:gs>
              <a:gs pos="100000">
                <a:srgbClr val="FFFFFF"/>
              </a:gs>
            </a:gsLst>
            <a:lin ang="0" scaled="1"/>
          </a:gradFill>
          <a:ln w="9525">
            <a:noFill/>
            <a:miter lim="800000"/>
          </a:ln>
        </p:spPr>
        <p:txBody>
          <a:bodyPr wrap="none" anchor="ctr"/>
          <a:lstStyle/>
          <a:p>
            <a:pPr>
              <a:defRPr/>
            </a:pPr>
            <a:endParaRPr lang="en-US">
              <a:solidFill>
                <a:srgbClr val="000000"/>
              </a:solidFill>
            </a:endParaRPr>
          </a:p>
        </p:txBody>
      </p:sp>
      <p:pic>
        <p:nvPicPr>
          <p:cNvPr id="19463" name="Picture 7" descr="MK Logo.jpg"/>
          <p:cNvPicPr>
            <a:picLocks noChangeAspect="1"/>
          </p:cNvPicPr>
          <p:nvPr userDrawn="1"/>
        </p:nvPicPr>
        <p:blipFill>
          <a:blip r:embed="rId12"/>
          <a:stretch>
            <a:fillRect/>
          </a:stretch>
        </p:blipFill>
        <p:spPr bwMode="auto">
          <a:xfrm>
            <a:off x="0" y="6270625"/>
            <a:ext cx="1619250" cy="590550"/>
          </a:xfrm>
          <a:prstGeom prst="rect">
            <a:avLst/>
          </a:prstGeom>
          <a:noFill/>
          <a:ln w="9525">
            <a:noFill/>
            <a:miter lim="800000"/>
          </a:ln>
        </p:spPr>
      </p:pic>
    </p:spTree>
  </p:cSld>
  <p:clrMap bg1="lt1" tx1="dk1" bg2="lt2" tx2="dk2" accent1="accent1" accent2="accent2" accent3="accent3" accent4="accent4" accent5="accent5" accent6="accent6" hlink="hlink" folHlink="folHlink"/>
  <p:sldLayoutIdLst>
    <p:sldLayoutId id="2147486348" r:id="rId1"/>
    <p:sldLayoutId id="2147486204" r:id="rId2"/>
    <p:sldLayoutId id="2147486205" r:id="rId3"/>
    <p:sldLayoutId id="2147486206" r:id="rId4"/>
    <p:sldLayoutId id="2147486207" r:id="rId5"/>
    <p:sldLayoutId id="2147486208" r:id="rId6"/>
    <p:sldLayoutId id="2147486209" r:id="rId7"/>
    <p:sldLayoutId id="2147486210" r:id="rId8"/>
    <p:sldLayoutId id="2147486211" r:id="rId9"/>
    <p:sldLayoutId id="2147486212" r:id="rId10"/>
    <p:sldLayoutId id="2147486213" r:id="rId11"/>
  </p:sldLayoutIdLst>
  <p:transition/>
  <p:timing/>
  <p:hf sldNum="0" hd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a:defRPr>
      </a:lvl2pPr>
      <a:lvl3pPr algn="l" rtl="0" eaLnBrk="0" fontAlgn="base" hangingPunct="0">
        <a:spcBef>
          <a:spcPct val="0"/>
        </a:spcBef>
        <a:spcAft>
          <a:spcPct val="0"/>
        </a:spcAft>
        <a:defRPr sz="4400" b="1">
          <a:solidFill>
            <a:schemeClr val="tx2"/>
          </a:solidFill>
          <a:latin typeface="Arial"/>
        </a:defRPr>
      </a:lvl3pPr>
      <a:lvl4pPr algn="l" rtl="0" eaLnBrk="0" fontAlgn="base" hangingPunct="0">
        <a:spcBef>
          <a:spcPct val="0"/>
        </a:spcBef>
        <a:spcAft>
          <a:spcPct val="0"/>
        </a:spcAft>
        <a:defRPr sz="4400" b="1">
          <a:solidFill>
            <a:schemeClr val="tx2"/>
          </a:solidFill>
          <a:latin typeface="Arial"/>
        </a:defRPr>
      </a:lvl4pPr>
      <a:lvl5pPr algn="l" rtl="0" eaLnBrk="0" fontAlgn="base" hangingPunct="0">
        <a:spcBef>
          <a:spcPct val="0"/>
        </a:spcBef>
        <a:spcAft>
          <a:spcPct val="0"/>
        </a:spcAft>
        <a:defRPr sz="4400" b="1">
          <a:solidFill>
            <a:schemeClr val="tx2"/>
          </a:solidFill>
          <a:latin typeface="Arial"/>
        </a:defRPr>
      </a:lvl5pPr>
      <a:lvl6pPr marL="457200" algn="l" rtl="0" fontAlgn="base">
        <a:spcBef>
          <a:spcPct val="0"/>
        </a:spcBef>
        <a:spcAft>
          <a:spcPct val="0"/>
        </a:spcAft>
        <a:defRPr sz="4400" b="1">
          <a:solidFill>
            <a:schemeClr val="tx2"/>
          </a:solidFill>
          <a:latin typeface="Arial"/>
        </a:defRPr>
      </a:lvl6pPr>
      <a:lvl7pPr marL="914400" algn="l" rtl="0" fontAlgn="base">
        <a:spcBef>
          <a:spcPct val="0"/>
        </a:spcBef>
        <a:spcAft>
          <a:spcPct val="0"/>
        </a:spcAft>
        <a:defRPr sz="4400" b="1">
          <a:solidFill>
            <a:schemeClr val="tx2"/>
          </a:solidFill>
          <a:latin typeface="Arial"/>
        </a:defRPr>
      </a:lvl7pPr>
      <a:lvl8pPr marL="1371600" algn="l" rtl="0" fontAlgn="base">
        <a:spcBef>
          <a:spcPct val="0"/>
        </a:spcBef>
        <a:spcAft>
          <a:spcPct val="0"/>
        </a:spcAft>
        <a:defRPr sz="4400" b="1">
          <a:solidFill>
            <a:schemeClr val="tx2"/>
          </a:solidFill>
          <a:latin typeface="Arial"/>
        </a:defRPr>
      </a:lvl8pPr>
      <a:lvl9pPr marL="1828800" algn="l" rtl="0" fontAlgn="base">
        <a:spcBef>
          <a:spcPct val="0"/>
        </a:spcBef>
        <a:spcAft>
          <a:spcPct val="0"/>
        </a:spcAft>
        <a:defRPr sz="4400" b="1">
          <a:solidFill>
            <a:schemeClr val="tx2"/>
          </a:solidFill>
          <a:latin typeface="Arial"/>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solidFill>
          <a:schemeClr val="bg1"/>
        </a:solidFill>
        <a:effectLst/>
      </p:bgPr>
    </p:bg>
    <p:spTree>
      <p:nvGrpSpPr>
        <p:cNvPr id="1" name=""/>
        <p:cNvGrpSpPr/>
        <p:nvPr/>
      </p:nvGrpSpPr>
      <p:grpSpPr>
        <a:xfrm>
          <a:off x="0" y="0"/>
          <a:ext cx="0" cy="0"/>
        </a:xfrm>
      </p:grpSpPr>
      <p:sp>
        <p:nvSpPr>
          <p:cNvPr id="20482" name="Rectangle 2"/>
          <p:cNvSpPr>
            <a:spLocks noGrp="1" noChangeArrowheads="1"/>
          </p:cNvSpPr>
          <p:nvPr>
            <p:ph type="title"/>
          </p:nvPr>
        </p:nvSpPr>
        <p:spPr bwMode="auto">
          <a:xfrm>
            <a:off x="484188" y="403225"/>
            <a:ext cx="8229600" cy="458788"/>
          </a:xfrm>
          <a:prstGeom prst="rect">
            <a:avLst/>
          </a:prstGeom>
          <a:noFill/>
          <a:ln w="9525">
            <a:noFill/>
            <a:miter lim="800000"/>
          </a:ln>
        </p:spPr>
        <p:txBody>
          <a:bodyPr vert="horz" wrap="square" lIns="91429" tIns="45714" rIns="91429" bIns="45714" numCol="1" anchor="ctr" anchorCtr="0" compatLnSpc="1">
            <a:prstTxWarp prst="textNoShape">
              <a:avLst/>
            </a:prstTxWarp>
          </a:bodyPr>
          <a:lstStyle/>
          <a:p>
            <a:pPr lvl="0"/>
            <a:r>
              <a:rPr lang="en-US" smtClean="0"/>
              <a:t>Click to edit Master title style</a:t>
            </a:r>
          </a:p>
        </p:txBody>
      </p:sp>
      <p:sp>
        <p:nvSpPr>
          <p:cNvPr id="20483" name="Rectangle 3"/>
          <p:cNvSpPr>
            <a:spLocks noGrp="1" noChangeArrowheads="1"/>
          </p:cNvSpPr>
          <p:nvPr>
            <p:ph type="body" idx="1"/>
          </p:nvPr>
        </p:nvSpPr>
        <p:spPr bwMode="auto">
          <a:xfrm>
            <a:off x="484188" y="1008063"/>
            <a:ext cx="8202612" cy="5245100"/>
          </a:xfrm>
          <a:prstGeom prst="rect">
            <a:avLst/>
          </a:prstGeom>
          <a:noFill/>
          <a:ln w="9525">
            <a:noFill/>
            <a:miter lim="800000"/>
          </a:ln>
        </p:spPr>
        <p:txBody>
          <a:bodyPr vert="horz" wrap="square" lIns="91429" tIns="45714" rIns="91429" bIns="45714"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84188" y="6319838"/>
            <a:ext cx="1905000" cy="457200"/>
          </a:xfrm>
          <a:prstGeom prst="rect">
            <a:avLst/>
          </a:prstGeom>
          <a:noFill/>
          <a:ln w="9525">
            <a:noFill/>
            <a:miter lim="800000"/>
          </a:ln>
          <a:effectLst/>
        </p:spPr>
        <p:txBody>
          <a:bodyPr vert="horz" wrap="square" lIns="91429" tIns="45714" rIns="91429" bIns="45714" numCol="1" anchor="t" anchorCtr="0" compatLnSpc="1">
            <a:prstTxWarp prst="textNoShape">
              <a:avLst/>
            </a:prstTxWarp>
          </a:bodyPr>
          <a:lstStyle>
            <a:lvl1pPr algn="l" defTabSz="914608">
              <a:defRPr sz="1400">
                <a:solidFill>
                  <a:srgbClr val="000000"/>
                </a:solidFill>
                <a:latin typeface="Trebuchet MS" pitchFamily="-16" charset="0"/>
              </a:defRPr>
            </a:lvl1pPr>
          </a:lstStyle>
          <a:p>
            <a:pPr>
              <a:defRPr/>
            </a:pPr>
            <a:fld id="{507A4C54-A5E0-4C55-BE6E-7E72124FA7E7}" type="datetime4">
              <a:rPr lang="en-US"/>
              <a:pPr>
                <a:defRPr/>
              </a:pPr>
              <a:t>October 15, 2019</a:t>
            </a:fld>
            <a:endParaRPr lang="en-US"/>
          </a:p>
        </p:txBody>
      </p:sp>
      <p:sp>
        <p:nvSpPr>
          <p:cNvPr id="1029" name="Rectangle 5"/>
          <p:cNvSpPr>
            <a:spLocks noGrp="1" noChangeArrowheads="1"/>
          </p:cNvSpPr>
          <p:nvPr>
            <p:ph type="ftr" sz="quarter" idx="3"/>
          </p:nvPr>
        </p:nvSpPr>
        <p:spPr bwMode="auto">
          <a:xfrm>
            <a:off x="2840038" y="6319838"/>
            <a:ext cx="3533775" cy="457200"/>
          </a:xfrm>
          <a:prstGeom prst="rect">
            <a:avLst/>
          </a:prstGeom>
          <a:noFill/>
          <a:ln w="9525">
            <a:noFill/>
            <a:miter lim="800000"/>
          </a:ln>
          <a:effectLst/>
        </p:spPr>
        <p:txBody>
          <a:bodyPr vert="horz" wrap="square" lIns="91429" tIns="45714" rIns="91429" bIns="45714" numCol="1" anchor="t" anchorCtr="0" compatLnSpc="1">
            <a:prstTxWarp prst="textNoShape">
              <a:avLst/>
            </a:prstTxWarp>
          </a:bodyPr>
          <a:lstStyle>
            <a:lvl1pPr algn="ctr" defTabSz="914608">
              <a:defRPr sz="1400">
                <a:solidFill>
                  <a:srgbClr val="000000"/>
                </a:solidFill>
                <a:latin typeface="Trebuchet MS" pitchFamily="-16" charset="0"/>
              </a:defRPr>
            </a:lvl1pPr>
          </a:lstStyle>
          <a:p>
            <a:pPr>
              <a:defRPr/>
            </a:pPr>
            <a:endParaRPr lang="en-US"/>
          </a:p>
        </p:txBody>
      </p:sp>
      <p:sp>
        <p:nvSpPr>
          <p:cNvPr id="1030" name="Rectangle 6"/>
          <p:cNvSpPr>
            <a:spLocks noGrp="1" noChangeArrowheads="1"/>
          </p:cNvSpPr>
          <p:nvPr>
            <p:ph type="sldNum" sz="quarter" idx="4"/>
          </p:nvPr>
        </p:nvSpPr>
        <p:spPr bwMode="auto">
          <a:xfrm>
            <a:off x="6788150" y="6319838"/>
            <a:ext cx="1905000" cy="457200"/>
          </a:xfrm>
          <a:prstGeom prst="rect">
            <a:avLst/>
          </a:prstGeom>
          <a:noFill/>
          <a:ln w="9525">
            <a:noFill/>
            <a:miter lim="800000"/>
          </a:ln>
          <a:effectLst/>
        </p:spPr>
        <p:txBody>
          <a:bodyPr vert="horz" wrap="square" lIns="91429" tIns="45714" rIns="91429" bIns="45714" numCol="1" anchor="t" anchorCtr="0" compatLnSpc="1">
            <a:prstTxWarp prst="textNoShape">
              <a:avLst/>
            </a:prstTxWarp>
          </a:bodyPr>
          <a:lstStyle>
            <a:lvl1pPr algn="r" defTabSz="914608">
              <a:defRPr sz="1400">
                <a:solidFill>
                  <a:srgbClr val="000000"/>
                </a:solidFill>
                <a:latin typeface="Trebuchet MS" pitchFamily="-16" charset="0"/>
              </a:defRPr>
            </a:lvl1pPr>
          </a:lstStyle>
          <a:p>
            <a:pPr>
              <a:defRPr/>
            </a:pPr>
            <a:fld id="{52E8B4B7-014E-43BC-AC04-1FEC5E0C10D6}" type="slidenum">
              <a:rPr lang="en-US"/>
              <a:pPr>
                <a:defRPr/>
              </a:pPr>
              <a:t>‹#›</a:t>
            </a:fld>
            <a:endParaRPr lang="en-US"/>
          </a:p>
        </p:txBody>
      </p:sp>
      <p:sp>
        <p:nvSpPr>
          <p:cNvPr id="1031" name="Rectangle 7"/>
          <p:cNvSpPr>
            <a:spLocks noChangeArrowheads="1"/>
          </p:cNvSpPr>
          <p:nvPr/>
        </p:nvSpPr>
        <p:spPr bwMode="auto">
          <a:xfrm>
            <a:off x="484188" y="874713"/>
            <a:ext cx="8216900" cy="61912"/>
          </a:xfrm>
          <a:prstGeom prst="rect">
            <a:avLst/>
          </a:prstGeom>
          <a:solidFill>
            <a:srgbClr val="00CC00"/>
          </a:solidFill>
          <a:ln w="12700">
            <a:solidFill>
              <a:schemeClr val="tx1"/>
            </a:solidFill>
            <a:miter lim="800000"/>
          </a:ln>
          <a:effectLst>
            <a:outerShdw dist="63500" dir="2212194" algn="ctr" rotWithShape="0">
              <a:schemeClr val="folHlink"/>
            </a:outerShdw>
          </a:effectLst>
        </p:spPr>
        <p:txBody>
          <a:bodyPr wrap="none" lIns="82058" tIns="41029" rIns="82058" bIns="41029" anchor="ctr"/>
          <a:lstStyle/>
          <a:p>
            <a:pPr algn="l">
              <a:defRPr/>
            </a:pPr>
            <a:endParaRPr lang="en-IN" sz="1800">
              <a:solidFill>
                <a:srgbClr val="000000"/>
              </a:solidFill>
              <a:latin typeface="Trebuchet MS" pitchFamily="-16" charset="0"/>
            </a:endParaRPr>
          </a:p>
        </p:txBody>
      </p:sp>
    </p:spTree>
  </p:cSld>
  <p:clrMap bg1="lt1" tx1="dk1" bg2="lt2" tx2="dk2" accent1="accent1" accent2="accent2" accent3="accent3" accent4="accent4" accent5="accent5" accent6="accent6" hlink="hlink" folHlink="folHlink"/>
  <p:sldLayoutIdLst>
    <p:sldLayoutId id="2147486349" r:id="rId1"/>
    <p:sldLayoutId id="2147486350" r:id="rId2"/>
    <p:sldLayoutId id="2147486351" r:id="rId3"/>
    <p:sldLayoutId id="2147486352" r:id="rId4"/>
    <p:sldLayoutId id="2147486353" r:id="rId5"/>
    <p:sldLayoutId id="2147486354" r:id="rId6"/>
    <p:sldLayoutId id="2147486355" r:id="rId7"/>
    <p:sldLayoutId id="2147486356" r:id="rId8"/>
    <p:sldLayoutId id="2147486357" r:id="rId9"/>
    <p:sldLayoutId id="2147486358" r:id="rId10"/>
    <p:sldLayoutId id="2147486359" r:id="rId11"/>
  </p:sldLayoutIdLst>
  <p:transition/>
  <p:timing/>
  <p:hf hdr="0" ftr="0" dt="0"/>
  <p:txStyles>
    <p:titleStyle>
      <a:lvl1pPr algn="ctr" rtl="0" eaLnBrk="0" fontAlgn="base" hangingPunct="0">
        <a:spcBef>
          <a:spcPct val="0"/>
        </a:spcBef>
        <a:spcAft>
          <a:spcPct val="0"/>
        </a:spcAft>
        <a:defRPr sz="2400" b="1">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Trebuchet MS" pitchFamily="-16" charset="0"/>
        </a:defRPr>
      </a:lvl2pPr>
      <a:lvl3pPr algn="ctr" rtl="0" eaLnBrk="0" fontAlgn="base" hangingPunct="0">
        <a:spcBef>
          <a:spcPct val="0"/>
        </a:spcBef>
        <a:spcAft>
          <a:spcPct val="0"/>
        </a:spcAft>
        <a:defRPr sz="2400" b="1">
          <a:solidFill>
            <a:schemeClr val="tx2"/>
          </a:solidFill>
          <a:latin typeface="Trebuchet MS" pitchFamily="-16" charset="0"/>
        </a:defRPr>
      </a:lvl3pPr>
      <a:lvl4pPr algn="ctr" rtl="0" eaLnBrk="0" fontAlgn="base" hangingPunct="0">
        <a:spcBef>
          <a:spcPct val="0"/>
        </a:spcBef>
        <a:spcAft>
          <a:spcPct val="0"/>
        </a:spcAft>
        <a:defRPr sz="2400" b="1">
          <a:solidFill>
            <a:schemeClr val="tx2"/>
          </a:solidFill>
          <a:latin typeface="Trebuchet MS" pitchFamily="-16" charset="0"/>
        </a:defRPr>
      </a:lvl4pPr>
      <a:lvl5pPr algn="ctr" rtl="0" eaLnBrk="0" fontAlgn="base" hangingPunct="0">
        <a:spcBef>
          <a:spcPct val="0"/>
        </a:spcBef>
        <a:spcAft>
          <a:spcPct val="0"/>
        </a:spcAft>
        <a:defRPr sz="2400" b="1">
          <a:solidFill>
            <a:schemeClr val="tx2"/>
          </a:solidFill>
          <a:latin typeface="Trebuchet MS" pitchFamily="-16" charset="0"/>
        </a:defRPr>
      </a:lvl5pPr>
      <a:lvl6pPr marL="410291" algn="ctr" defTabSz="914608" rtl="0" eaLnBrk="0" fontAlgn="base" hangingPunct="0">
        <a:spcBef>
          <a:spcPct val="0"/>
        </a:spcBef>
        <a:spcAft>
          <a:spcPct val="0"/>
        </a:spcAft>
        <a:defRPr sz="2400" b="1">
          <a:solidFill>
            <a:schemeClr val="tx2"/>
          </a:solidFill>
          <a:latin typeface="Trebuchet MS" pitchFamily="-16" charset="0"/>
        </a:defRPr>
      </a:lvl6pPr>
      <a:lvl7pPr marL="820583" algn="ctr" defTabSz="914608" rtl="0" eaLnBrk="0" fontAlgn="base" hangingPunct="0">
        <a:spcBef>
          <a:spcPct val="0"/>
        </a:spcBef>
        <a:spcAft>
          <a:spcPct val="0"/>
        </a:spcAft>
        <a:defRPr sz="2400" b="1">
          <a:solidFill>
            <a:schemeClr val="tx2"/>
          </a:solidFill>
          <a:latin typeface="Trebuchet MS" pitchFamily="-16" charset="0"/>
        </a:defRPr>
      </a:lvl7pPr>
      <a:lvl8pPr marL="1230874" algn="ctr" defTabSz="914608" rtl="0" eaLnBrk="0" fontAlgn="base" hangingPunct="0">
        <a:spcBef>
          <a:spcPct val="0"/>
        </a:spcBef>
        <a:spcAft>
          <a:spcPct val="0"/>
        </a:spcAft>
        <a:defRPr sz="2400" b="1">
          <a:solidFill>
            <a:schemeClr val="tx2"/>
          </a:solidFill>
          <a:latin typeface="Trebuchet MS" pitchFamily="-16" charset="0"/>
        </a:defRPr>
      </a:lvl8pPr>
      <a:lvl9pPr marL="1641165" algn="ctr" defTabSz="914608" rtl="0" eaLnBrk="0" fontAlgn="base" hangingPunct="0">
        <a:spcBef>
          <a:spcPct val="0"/>
        </a:spcBef>
        <a:spcAft>
          <a:spcPct val="0"/>
        </a:spcAft>
        <a:defRPr sz="2400" b="1">
          <a:solidFill>
            <a:schemeClr val="tx2"/>
          </a:solidFill>
          <a:latin typeface="Trebuchet MS" pitchFamily="-16" charset="0"/>
        </a:defRPr>
      </a:lvl9pPr>
    </p:titleStyle>
    <p:bodyStyle>
      <a:lvl1pPr marL="342900" indent="-342900" algn="l" rtl="0" eaLnBrk="0" fontAlgn="base" hangingPunct="0">
        <a:spcBef>
          <a:spcPct val="20000"/>
        </a:spcBef>
        <a:spcAft>
          <a:spcPct val="0"/>
        </a:spcAft>
        <a:buFont typeface="Wingdings" pitchFamily="2" charset="2"/>
        <a:buChar char="§"/>
        <a:defRPr>
          <a:solidFill>
            <a:schemeClr val="tx1"/>
          </a:solidFill>
          <a:latin typeface="+mn-lt"/>
          <a:ea typeface="+mn-ea"/>
          <a:cs typeface="+mn-cs"/>
        </a:defRPr>
      </a:lvl1pPr>
      <a:lvl2pPr marL="741363" indent="-284163" algn="l" rtl="0" eaLnBrk="0" fontAlgn="base" hangingPunct="0">
        <a:spcBef>
          <a:spcPct val="20000"/>
        </a:spcBef>
        <a:spcAft>
          <a:spcPct val="0"/>
        </a:spcAft>
        <a:buChar char="—"/>
        <a:defRPr>
          <a:solidFill>
            <a:schemeClr val="tx1"/>
          </a:solidFill>
          <a:latin typeface="+mn-lt"/>
        </a:defRPr>
      </a:lvl2pPr>
      <a:lvl3pPr marL="1141413" indent="-227013" algn="l" rtl="0" eaLnBrk="0" fontAlgn="base" hangingPunct="0">
        <a:spcBef>
          <a:spcPct val="20000"/>
        </a:spcBef>
        <a:spcAft>
          <a:spcPct val="0"/>
        </a:spcAft>
        <a:buChar char="•"/>
        <a:defRPr>
          <a:solidFill>
            <a:schemeClr val="tx1"/>
          </a:solidFill>
          <a:latin typeface="+mn-lt"/>
        </a:defRPr>
      </a:lvl3pPr>
      <a:lvl4pPr marL="1598613" indent="-227013" algn="l" rtl="0" eaLnBrk="0" fontAlgn="base" hangingPunct="0">
        <a:spcBef>
          <a:spcPct val="20000"/>
        </a:spcBef>
        <a:spcAft>
          <a:spcPct val="0"/>
        </a:spcAft>
        <a:buFont typeface="Webdings" pitchFamily="-16" charset="2"/>
        <a:buChar char="4"/>
        <a:defRPr>
          <a:solidFill>
            <a:schemeClr val="tx1"/>
          </a:solidFill>
          <a:latin typeface="+mn-lt"/>
        </a:defRPr>
      </a:lvl4pPr>
      <a:lvl5pPr marL="2055813" indent="-227013" algn="l" rtl="0" eaLnBrk="0" fontAlgn="base" hangingPunct="0">
        <a:spcBef>
          <a:spcPct val="20000"/>
        </a:spcBef>
        <a:spcAft>
          <a:spcPct val="0"/>
        </a:spcAft>
        <a:buChar char="»"/>
        <a:defRPr>
          <a:solidFill>
            <a:schemeClr val="tx1"/>
          </a:solidFill>
          <a:latin typeface="+mn-lt"/>
        </a:defRPr>
      </a:lvl5pPr>
      <a:lvl6pPr marL="2467446" indent="-227940" algn="l" defTabSz="914608" rtl="0" eaLnBrk="0" fontAlgn="base" hangingPunct="0">
        <a:spcBef>
          <a:spcPct val="20000"/>
        </a:spcBef>
        <a:spcAft>
          <a:spcPct val="0"/>
        </a:spcAft>
        <a:buChar char="»"/>
        <a:defRPr sz="1800">
          <a:solidFill>
            <a:schemeClr val="tx1"/>
          </a:solidFill>
          <a:latin typeface="+mn-lt"/>
        </a:defRPr>
      </a:lvl6pPr>
      <a:lvl7pPr marL="2877737" indent="-227940" algn="l" defTabSz="914608" rtl="0" eaLnBrk="0" fontAlgn="base" hangingPunct="0">
        <a:spcBef>
          <a:spcPct val="20000"/>
        </a:spcBef>
        <a:spcAft>
          <a:spcPct val="0"/>
        </a:spcAft>
        <a:buChar char="»"/>
        <a:defRPr sz="1800">
          <a:solidFill>
            <a:schemeClr val="tx1"/>
          </a:solidFill>
          <a:latin typeface="+mn-lt"/>
        </a:defRPr>
      </a:lvl7pPr>
      <a:lvl8pPr marL="3288029" indent="-227940" algn="l" defTabSz="914608" rtl="0" eaLnBrk="0" fontAlgn="base" hangingPunct="0">
        <a:spcBef>
          <a:spcPct val="20000"/>
        </a:spcBef>
        <a:spcAft>
          <a:spcPct val="0"/>
        </a:spcAft>
        <a:buChar char="»"/>
        <a:defRPr sz="1800">
          <a:solidFill>
            <a:schemeClr val="tx1"/>
          </a:solidFill>
          <a:latin typeface="+mn-lt"/>
        </a:defRPr>
      </a:lvl8pPr>
      <a:lvl9pPr marL="3698320" indent="-227940" algn="l" defTabSz="914608" rtl="0" eaLnBrk="0" fontAlgn="base" hangingPunct="0">
        <a:spcBef>
          <a:spcPct val="20000"/>
        </a:spcBef>
        <a:spcAft>
          <a:spcPct val="0"/>
        </a:spcAft>
        <a:buChar char="»"/>
        <a:defRPr sz="1800">
          <a:solidFill>
            <a:schemeClr val="tx1"/>
          </a:solidFill>
          <a:latin typeface="+mn-lt"/>
        </a:defRPr>
      </a:lvl9pPr>
    </p:bodyStyle>
    <p:otherStyle>
      <a:defPPr>
        <a:defRPr lang="en-US"/>
      </a:defPPr>
      <a:lvl1pPr marL="0" algn="l" defTabSz="820583" rtl="0" eaLnBrk="1" latinLnBrk="0" hangingPunct="1">
        <a:defRPr sz="1600" kern="1200">
          <a:solidFill>
            <a:schemeClr val="tx1"/>
          </a:solidFill>
          <a:latin typeface="+mn-lt"/>
          <a:ea typeface="+mn-ea"/>
          <a:cs typeface="+mn-cs"/>
        </a:defRPr>
      </a:lvl1pPr>
      <a:lvl2pPr marL="410291" algn="l" defTabSz="820583" rtl="0" eaLnBrk="1" latinLnBrk="0" hangingPunct="1">
        <a:defRPr sz="1600" kern="1200">
          <a:solidFill>
            <a:schemeClr val="tx1"/>
          </a:solidFill>
          <a:latin typeface="+mn-lt"/>
          <a:ea typeface="+mn-ea"/>
          <a:cs typeface="+mn-cs"/>
        </a:defRPr>
      </a:lvl2pPr>
      <a:lvl3pPr marL="820583" algn="l" defTabSz="820583" rtl="0" eaLnBrk="1" latinLnBrk="0" hangingPunct="1">
        <a:defRPr sz="1600" kern="1200">
          <a:solidFill>
            <a:schemeClr val="tx1"/>
          </a:solidFill>
          <a:latin typeface="+mn-lt"/>
          <a:ea typeface="+mn-ea"/>
          <a:cs typeface="+mn-cs"/>
        </a:defRPr>
      </a:lvl3pPr>
      <a:lvl4pPr marL="1230874" algn="l" defTabSz="820583" rtl="0" eaLnBrk="1" latinLnBrk="0" hangingPunct="1">
        <a:defRPr sz="1600" kern="1200">
          <a:solidFill>
            <a:schemeClr val="tx1"/>
          </a:solidFill>
          <a:latin typeface="+mn-lt"/>
          <a:ea typeface="+mn-ea"/>
          <a:cs typeface="+mn-cs"/>
        </a:defRPr>
      </a:lvl4pPr>
      <a:lvl5pPr marL="1641165" algn="l" defTabSz="820583" rtl="0" eaLnBrk="1" latinLnBrk="0" hangingPunct="1">
        <a:defRPr sz="1600" kern="1200">
          <a:solidFill>
            <a:schemeClr val="tx1"/>
          </a:solidFill>
          <a:latin typeface="+mn-lt"/>
          <a:ea typeface="+mn-ea"/>
          <a:cs typeface="+mn-cs"/>
        </a:defRPr>
      </a:lvl5pPr>
      <a:lvl6pPr marL="2051456" algn="l" defTabSz="820583" rtl="0" eaLnBrk="1" latinLnBrk="0" hangingPunct="1">
        <a:defRPr sz="1600" kern="1200">
          <a:solidFill>
            <a:schemeClr val="tx1"/>
          </a:solidFill>
          <a:latin typeface="+mn-lt"/>
          <a:ea typeface="+mn-ea"/>
          <a:cs typeface="+mn-cs"/>
        </a:defRPr>
      </a:lvl6pPr>
      <a:lvl7pPr marL="2461748" algn="l" defTabSz="820583" rtl="0" eaLnBrk="1" latinLnBrk="0" hangingPunct="1">
        <a:defRPr sz="1600" kern="1200">
          <a:solidFill>
            <a:schemeClr val="tx1"/>
          </a:solidFill>
          <a:latin typeface="+mn-lt"/>
          <a:ea typeface="+mn-ea"/>
          <a:cs typeface="+mn-cs"/>
        </a:defRPr>
      </a:lvl7pPr>
      <a:lvl8pPr marL="2872039" algn="l" defTabSz="820583" rtl="0" eaLnBrk="1" latinLnBrk="0" hangingPunct="1">
        <a:defRPr sz="1600" kern="1200">
          <a:solidFill>
            <a:schemeClr val="tx1"/>
          </a:solidFill>
          <a:latin typeface="+mn-lt"/>
          <a:ea typeface="+mn-ea"/>
          <a:cs typeface="+mn-cs"/>
        </a:defRPr>
      </a:lvl8pPr>
      <a:lvl9pPr marL="3282330" algn="l" defTabSz="820583" rtl="0" eaLnBrk="1" latinLnBrk="0" hangingPunct="1">
        <a:defRPr sz="16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solidFill>
          <a:schemeClr val="bg1"/>
        </a:solidFill>
        <a:effectLst/>
      </p:bgPr>
    </p:bg>
    <p:spTree>
      <p:nvGrpSpPr>
        <p:cNvPr id="1" name=""/>
        <p:cNvGrpSpPr/>
        <p:nvPr/>
      </p:nvGrpSpPr>
      <p:grpSpPr>
        <a:xfrm>
          <a:off x="0" y="0"/>
          <a:ext cx="0" cy="0"/>
        </a:xfrm>
      </p:grpSpPr>
      <p:sp>
        <p:nvSpPr>
          <p:cNvPr id="21506" name="Rectangle 2"/>
          <p:cNvSpPr>
            <a:spLocks noGrp="1" noChangeArrowheads="1"/>
          </p:cNvSpPr>
          <p:nvPr>
            <p:ph type="title"/>
          </p:nvPr>
        </p:nvSpPr>
        <p:spPr bwMode="auto">
          <a:xfrm>
            <a:off x="533400" y="304800"/>
            <a:ext cx="8153400" cy="422275"/>
          </a:xfrm>
          <a:prstGeom prst="rect">
            <a:avLst/>
          </a:prstGeom>
          <a:noFill/>
          <a:ln w="12700">
            <a:noFill/>
            <a:miter lim="800000"/>
          </a:ln>
        </p:spPr>
        <p:txBody>
          <a:bodyPr vert="horz" wrap="square" lIns="63500" tIns="25400" rIns="63500" bIns="25400" numCol="1" anchor="t" anchorCtr="0" compatLnSpc="1">
            <a:prstTxWarp prst="textNoShape">
              <a:avLst/>
            </a:prstTxWarp>
            <a:spAutoFit/>
          </a:bodyPr>
          <a:lstStyle/>
          <a:p>
            <a:pPr lvl="0"/>
            <a:r>
              <a:rPr lang="en-US" smtClean="0"/>
              <a:t>Title goes here</a:t>
            </a:r>
          </a:p>
        </p:txBody>
      </p:sp>
      <p:sp>
        <p:nvSpPr>
          <p:cNvPr id="1027" name="Rectangle 3"/>
          <p:cNvSpPr>
            <a:spLocks noChangeArrowheads="1"/>
          </p:cNvSpPr>
          <p:nvPr/>
        </p:nvSpPr>
        <p:spPr bwMode="auto">
          <a:xfrm>
            <a:off x="381000" y="6553200"/>
            <a:ext cx="2430463" cy="203200"/>
          </a:xfrm>
          <a:prstGeom prst="rect">
            <a:avLst/>
          </a:prstGeom>
          <a:noFill/>
          <a:ln w="12700">
            <a:noFill/>
            <a:miter lim="800000"/>
          </a:ln>
          <a:effectLst/>
        </p:spPr>
        <p:txBody>
          <a:bodyPr wrap="none" lIns="63500" tIns="25400" rIns="63500" bIns="25400">
            <a:spAutoFit/>
          </a:bodyPr>
          <a:lstStyle/>
          <a:p>
            <a:pPr algn="l">
              <a:defRPr/>
            </a:pPr>
            <a:r>
              <a:rPr lang="en-US" sz="1000" b="1">
                <a:solidFill>
                  <a:srgbClr val="000000"/>
                </a:solidFill>
                <a:latin typeface="Arial" pitchFamily="34" charset="0"/>
              </a:rPr>
              <a:t>CSE431  L06 Basic MIPS Pipelining.</a:t>
            </a:r>
            <a:fld id="{17262344-6077-4E46-B118-F7C4EA768574}" type="slidenum">
              <a:rPr lang="en-US" sz="1000" b="1">
                <a:solidFill>
                  <a:srgbClr val="000000"/>
                </a:solidFill>
                <a:latin typeface="Arial" pitchFamily="34" charset="0"/>
              </a:rPr>
              <a:pPr algn="l">
                <a:defRPr/>
              </a:pPr>
              <a:t>‹#›</a:t>
            </a:fld>
            <a:endParaRPr lang="en-US" sz="1000" b="1">
              <a:solidFill>
                <a:srgbClr val="000000"/>
              </a:solidFill>
              <a:latin typeface="Arial" pitchFamily="34" charset="0"/>
            </a:endParaRPr>
          </a:p>
        </p:txBody>
      </p:sp>
      <p:sp>
        <p:nvSpPr>
          <p:cNvPr id="1028" name="Rectangle 4"/>
          <p:cNvSpPr>
            <a:spLocks noChangeArrowheads="1"/>
          </p:cNvSpPr>
          <p:nvPr/>
        </p:nvSpPr>
        <p:spPr bwMode="auto">
          <a:xfrm>
            <a:off x="7620000" y="6553200"/>
            <a:ext cx="1101725" cy="203200"/>
          </a:xfrm>
          <a:prstGeom prst="rect">
            <a:avLst/>
          </a:prstGeom>
          <a:noFill/>
          <a:ln w="12700">
            <a:noFill/>
            <a:miter lim="800000"/>
          </a:ln>
          <a:effectLst/>
        </p:spPr>
        <p:txBody>
          <a:bodyPr wrap="none" lIns="63500" tIns="25400" rIns="63500" bIns="25400">
            <a:spAutoFit/>
          </a:bodyPr>
          <a:lstStyle/>
          <a:p>
            <a:pPr algn="l">
              <a:defRPr/>
            </a:pPr>
            <a:r>
              <a:rPr lang="en-US" sz="1000" b="1">
                <a:solidFill>
                  <a:srgbClr val="000000"/>
                </a:solidFill>
                <a:latin typeface="Arial" pitchFamily="34" charset="0"/>
              </a:rPr>
              <a:t>Irwin, PSU, 2005</a:t>
            </a:r>
          </a:p>
        </p:txBody>
      </p:sp>
      <p:sp>
        <p:nvSpPr>
          <p:cNvPr id="21509" name="Rectangle 5"/>
          <p:cNvSpPr>
            <a:spLocks noGrp="1" noChangeArrowheads="1"/>
          </p:cNvSpPr>
          <p:nvPr>
            <p:ph type="body" idx="1"/>
          </p:nvPr>
        </p:nvSpPr>
        <p:spPr bwMode="auto">
          <a:xfrm>
            <a:off x="533400" y="914400"/>
            <a:ext cx="8153400" cy="2393950"/>
          </a:xfrm>
          <a:prstGeom prst="rect">
            <a:avLst/>
          </a:prstGeom>
          <a:noFill/>
          <a:ln w="12700">
            <a:noFill/>
            <a:miter lim="800000"/>
          </a:ln>
        </p:spPr>
        <p:txBody>
          <a:bodyPr vert="horz" wrap="square" lIns="63500" tIns="25400" rIns="63500" bIns="25400" numCol="1" anchor="t" anchorCtr="0" compatLnSpc="1">
            <a:prstTxWarp prst="textNoShape">
              <a:avLst/>
            </a:prstTxWarp>
            <a:spAutoFit/>
          </a:bodyPr>
          <a:lstStyle/>
          <a:p>
            <a:pPr lvl="0"/>
            <a:r>
              <a:rPr lang="en-US" smtClean="0"/>
              <a:t>This is our 1st Level Bullet</a:t>
            </a:r>
          </a:p>
          <a:p>
            <a:pPr lvl="1"/>
            <a:r>
              <a:rPr lang="en-US" smtClean="0"/>
              <a:t>this is our 2nd level bullet</a:t>
            </a:r>
          </a:p>
          <a:p>
            <a:pPr lvl="2"/>
            <a:r>
              <a:rPr lang="en-US" smtClean="0"/>
              <a:t>this is our 3rd level bullet</a:t>
            </a:r>
          </a:p>
          <a:p>
            <a:pPr lvl="0"/>
            <a:r>
              <a:rPr lang="en-US" smtClean="0"/>
              <a:t>This is our next 1st Level Bullet</a:t>
            </a:r>
          </a:p>
          <a:p>
            <a:pPr lvl="1"/>
            <a:r>
              <a:rPr lang="en-US" smtClean="0"/>
              <a:t>this is our 2nd level bullet</a:t>
            </a:r>
          </a:p>
          <a:p>
            <a:pPr lvl="2"/>
            <a:r>
              <a:rPr lang="en-US" smtClean="0"/>
              <a:t>this is our 3rd level bullet</a:t>
            </a:r>
          </a:p>
        </p:txBody>
      </p:sp>
      <p:sp>
        <p:nvSpPr>
          <p:cNvPr id="1030" name="Line 6"/>
          <p:cNvSpPr>
            <a:spLocks noChangeShapeType="1"/>
          </p:cNvSpPr>
          <p:nvPr/>
        </p:nvSpPr>
        <p:spPr bwMode="auto">
          <a:xfrm>
            <a:off x="533400" y="685800"/>
            <a:ext cx="8153400" cy="0"/>
          </a:xfrm>
          <a:prstGeom prst="line">
            <a:avLst/>
          </a:prstGeom>
          <a:noFill/>
          <a:ln w="57150" cmpd="thickThin">
            <a:solidFill>
              <a:schemeClr val="accent2"/>
            </a:solidFill>
            <a:round/>
          </a:ln>
          <a:effectLst/>
        </p:spPr>
        <p:txBody>
          <a:bodyPr wrap="none" anchor="ctr"/>
          <a:lstStyle/>
          <a:p>
            <a:pPr algn="l">
              <a:defRPr/>
            </a:pPr>
            <a:endParaRPr lang="en-IN" sz="1800">
              <a:solidFill>
                <a:srgbClr val="FC0128"/>
              </a:solidFill>
              <a:latin typeface="Arial" pitchFamily="34" charset="0"/>
            </a:endParaRPr>
          </a:p>
        </p:txBody>
      </p:sp>
    </p:spTree>
  </p:cSld>
  <p:clrMap bg1="lt1" tx1="dk1" bg2="lt2" tx2="dk2" accent1="accent1" accent2="accent2" accent3="accent3" accent4="accent4" accent5="accent5" accent6="accent6" hlink="hlink" folHlink="folHlink"/>
  <p:sldLayoutIdLst>
    <p:sldLayoutId id="2147486214" r:id="rId1"/>
    <p:sldLayoutId id="2147486215" r:id="rId2"/>
    <p:sldLayoutId id="2147486216" r:id="rId3"/>
    <p:sldLayoutId id="2147486217" r:id="rId4"/>
    <p:sldLayoutId id="2147486218" r:id="rId5"/>
    <p:sldLayoutId id="2147486219" r:id="rId6"/>
    <p:sldLayoutId id="2147486220" r:id="rId7"/>
    <p:sldLayoutId id="2147486221" r:id="rId8"/>
    <p:sldLayoutId id="2147486222" r:id="rId9"/>
    <p:sldLayoutId id="2147486223" r:id="rId10"/>
    <p:sldLayoutId id="2147486224" r:id="rId11"/>
  </p:sldLayoutIdLst>
  <p:transition/>
  <p:timing/>
  <p:txStyles>
    <p:titleStyle>
      <a:lvl1pPr algn="l" rtl="0" eaLnBrk="0" fontAlgn="base" hangingPunct="0">
        <a:lnSpc>
          <a:spcPct val="87000"/>
        </a:lnSpc>
        <a:spcBef>
          <a:spcPct val="0"/>
        </a:spcBef>
        <a:spcAft>
          <a:spcPct val="0"/>
        </a:spcAft>
        <a:defRPr sz="2800" b="1">
          <a:solidFill>
            <a:schemeClr val="accent2"/>
          </a:solidFill>
          <a:latin typeface="+mj-lt"/>
          <a:ea typeface="+mj-ea"/>
          <a:cs typeface="+mj-cs"/>
        </a:defRPr>
      </a:lvl1pPr>
      <a:lvl2pPr algn="l" rtl="0" eaLnBrk="0" fontAlgn="base" hangingPunct="0">
        <a:lnSpc>
          <a:spcPct val="87000"/>
        </a:lnSpc>
        <a:spcBef>
          <a:spcPct val="0"/>
        </a:spcBef>
        <a:spcAft>
          <a:spcPct val="0"/>
        </a:spcAft>
        <a:defRPr sz="2800" b="1">
          <a:solidFill>
            <a:schemeClr val="accent2"/>
          </a:solidFill>
          <a:latin typeface="Arial" pitchFamily="34" charset="0"/>
        </a:defRPr>
      </a:lvl2pPr>
      <a:lvl3pPr algn="l" rtl="0" eaLnBrk="0" fontAlgn="base" hangingPunct="0">
        <a:lnSpc>
          <a:spcPct val="87000"/>
        </a:lnSpc>
        <a:spcBef>
          <a:spcPct val="0"/>
        </a:spcBef>
        <a:spcAft>
          <a:spcPct val="0"/>
        </a:spcAft>
        <a:defRPr sz="2800" b="1">
          <a:solidFill>
            <a:schemeClr val="accent2"/>
          </a:solidFill>
          <a:latin typeface="Arial" pitchFamily="34" charset="0"/>
        </a:defRPr>
      </a:lvl3pPr>
      <a:lvl4pPr algn="l" rtl="0" eaLnBrk="0" fontAlgn="base" hangingPunct="0">
        <a:lnSpc>
          <a:spcPct val="87000"/>
        </a:lnSpc>
        <a:spcBef>
          <a:spcPct val="0"/>
        </a:spcBef>
        <a:spcAft>
          <a:spcPct val="0"/>
        </a:spcAft>
        <a:defRPr sz="2800" b="1">
          <a:solidFill>
            <a:schemeClr val="accent2"/>
          </a:solidFill>
          <a:latin typeface="Arial" pitchFamily="34" charset="0"/>
        </a:defRPr>
      </a:lvl4pPr>
      <a:lvl5pPr algn="l" rtl="0" eaLnBrk="0" fontAlgn="base" hangingPunct="0">
        <a:lnSpc>
          <a:spcPct val="87000"/>
        </a:lnSpc>
        <a:spcBef>
          <a:spcPct val="0"/>
        </a:spcBef>
        <a:spcAft>
          <a:spcPct val="0"/>
        </a:spcAft>
        <a:defRPr sz="2800" b="1">
          <a:solidFill>
            <a:schemeClr val="accent2"/>
          </a:solidFill>
          <a:latin typeface="Arial" pitchFamily="34" charset="0"/>
        </a:defRPr>
      </a:lvl5pPr>
      <a:lvl6pPr marL="457200" algn="l" rtl="0" eaLnBrk="0" fontAlgn="base" hangingPunct="0">
        <a:lnSpc>
          <a:spcPct val="87000"/>
        </a:lnSpc>
        <a:spcBef>
          <a:spcPct val="0"/>
        </a:spcBef>
        <a:spcAft>
          <a:spcPct val="0"/>
        </a:spcAft>
        <a:defRPr sz="2800" b="1">
          <a:solidFill>
            <a:schemeClr val="accent2"/>
          </a:solidFill>
          <a:latin typeface="Arial" pitchFamily="34" charset="0"/>
        </a:defRPr>
      </a:lvl6pPr>
      <a:lvl7pPr marL="914400" algn="l" rtl="0" eaLnBrk="0" fontAlgn="base" hangingPunct="0">
        <a:lnSpc>
          <a:spcPct val="87000"/>
        </a:lnSpc>
        <a:spcBef>
          <a:spcPct val="0"/>
        </a:spcBef>
        <a:spcAft>
          <a:spcPct val="0"/>
        </a:spcAft>
        <a:defRPr sz="2800" b="1">
          <a:solidFill>
            <a:schemeClr val="accent2"/>
          </a:solidFill>
          <a:latin typeface="Arial" pitchFamily="34" charset="0"/>
        </a:defRPr>
      </a:lvl7pPr>
      <a:lvl8pPr marL="1371600" algn="l" rtl="0" eaLnBrk="0" fontAlgn="base" hangingPunct="0">
        <a:lnSpc>
          <a:spcPct val="87000"/>
        </a:lnSpc>
        <a:spcBef>
          <a:spcPct val="0"/>
        </a:spcBef>
        <a:spcAft>
          <a:spcPct val="0"/>
        </a:spcAft>
        <a:defRPr sz="2800" b="1">
          <a:solidFill>
            <a:schemeClr val="accent2"/>
          </a:solidFill>
          <a:latin typeface="Arial" pitchFamily="34" charset="0"/>
        </a:defRPr>
      </a:lvl8pPr>
      <a:lvl9pPr marL="1828800" algn="l" rtl="0" eaLnBrk="0" fontAlgn="base" hangingPunct="0">
        <a:lnSpc>
          <a:spcPct val="87000"/>
        </a:lnSpc>
        <a:spcBef>
          <a:spcPct val="0"/>
        </a:spcBef>
        <a:spcAft>
          <a:spcPct val="0"/>
        </a:spcAft>
        <a:defRPr sz="2800" b="1">
          <a:solidFill>
            <a:schemeClr val="accent2"/>
          </a:solidFill>
          <a:latin typeface="Arial" pitchFamily="34" charset="0"/>
        </a:defRPr>
      </a:lvl9pPr>
    </p:titleStyle>
    <p:bodyStyle>
      <a:lvl1pPr marL="287338" indent="-287338" algn="l" rtl="0" eaLnBrk="0" fontAlgn="base" hangingPunct="0">
        <a:lnSpc>
          <a:spcPct val="90000"/>
        </a:lnSpc>
        <a:spcBef>
          <a:spcPct val="65000"/>
        </a:spcBef>
        <a:spcAft>
          <a:spcPct val="0"/>
        </a:spcAft>
        <a:buClr>
          <a:schemeClr val="accent1"/>
        </a:buClr>
        <a:buSzPct val="75000"/>
        <a:buFont typeface="Wingdings" pitchFamily="2" charset="2"/>
        <a:buChar char="q"/>
        <a:defRPr sz="2400">
          <a:solidFill>
            <a:schemeClr val="tx1"/>
          </a:solidFill>
          <a:latin typeface="+mn-lt"/>
          <a:ea typeface="+mn-ea"/>
          <a:cs typeface="+mn-cs"/>
        </a:defRPr>
      </a:lvl1pPr>
      <a:lvl2pPr marL="741363" indent="-246063" algn="l" rtl="0" eaLnBrk="0" fontAlgn="base" hangingPunct="0">
        <a:lnSpc>
          <a:spcPct val="85000"/>
        </a:lnSpc>
        <a:spcBef>
          <a:spcPct val="40000"/>
        </a:spcBef>
        <a:spcAft>
          <a:spcPct val="0"/>
        </a:spcAft>
        <a:buClr>
          <a:schemeClr val="accent1"/>
        </a:buClr>
        <a:buSzPct val="75000"/>
        <a:buFont typeface="Monotype Sorts" pitchFamily="2" charset="2"/>
        <a:buChar char="l"/>
        <a:defRPr sz="2000">
          <a:solidFill>
            <a:schemeClr val="tx1"/>
          </a:solidFill>
          <a:latin typeface="+mn-lt"/>
        </a:defRPr>
      </a:lvl2pPr>
      <a:lvl3pPr marL="1146175" indent="-176213" algn="l" rtl="0" eaLnBrk="0" fontAlgn="base" hangingPunct="0">
        <a:lnSpc>
          <a:spcPct val="85000"/>
        </a:lnSpc>
        <a:spcBef>
          <a:spcPct val="40000"/>
        </a:spcBef>
        <a:spcAft>
          <a:spcPct val="0"/>
        </a:spcAft>
        <a:buClr>
          <a:schemeClr val="accent1"/>
        </a:buClr>
        <a:buSzTx/>
        <a:buChar char="-"/>
        <a:defRPr>
          <a:solidFill>
            <a:schemeClr val="tx1"/>
          </a:solidFill>
          <a:latin typeface="+mn-lt"/>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solidFill>
          <a:schemeClr val="bg1"/>
        </a:solidFill>
        <a:effectLst/>
      </p:bgPr>
    </p:bg>
    <p:spTree>
      <p:nvGrpSpPr>
        <p:cNvPr id="1" name=""/>
        <p:cNvGrpSpPr/>
        <p:nvPr/>
      </p:nvGrpSpPr>
      <p:grpSpPr>
        <a:xfrm>
          <a:off x="0" y="0"/>
          <a:ext cx="0" cy="0"/>
        </a:xfrm>
      </p:grpSpPr>
      <p:sp>
        <p:nvSpPr>
          <p:cNvPr id="1026" name="Rectangle 26"/>
          <p:cNvSpPr>
            <a:spLocks noChangeArrowheads="1"/>
          </p:cNvSpPr>
          <p:nvPr/>
        </p:nvSpPr>
        <p:spPr bwMode="auto">
          <a:xfrm>
            <a:off x="468313" y="260350"/>
            <a:ext cx="36512" cy="3816350"/>
          </a:xfrm>
          <a:prstGeom prst="rect">
            <a:avLst/>
          </a:prstGeom>
          <a:gradFill rotWithShape="1">
            <a:gsLst>
              <a:gs pos="0">
                <a:schemeClr val="tx2"/>
              </a:gs>
              <a:gs pos="100000">
                <a:srgbClr val="FFFFFF"/>
              </a:gs>
            </a:gsLst>
            <a:lin ang="5400000" scaled="1"/>
          </a:gradFill>
          <a:ln w="9525">
            <a:noFill/>
            <a:miter lim="800000"/>
          </a:ln>
        </p:spPr>
        <p:txBody>
          <a:bodyPr wrap="none" anchor="ctr"/>
          <a:lstStyle/>
          <a:p>
            <a:pPr>
              <a:defRPr/>
            </a:pPr>
            <a:endParaRPr lang="en-US">
              <a:solidFill>
                <a:srgbClr val="000000"/>
              </a:solidFill>
            </a:endParaRPr>
          </a:p>
        </p:txBody>
      </p:sp>
      <p:sp>
        <p:nvSpPr>
          <p:cNvPr id="22531" name="Rectangle 9"/>
          <p:cNvSpPr>
            <a:spLocks noGrp="1" noChangeArrowheads="1"/>
          </p:cNvSpPr>
          <p:nvPr>
            <p:ph type="title"/>
          </p:nvPr>
        </p:nvSpPr>
        <p:spPr bwMode="auto">
          <a:xfrm>
            <a:off x="684213" y="146050"/>
            <a:ext cx="8259762" cy="762000"/>
          </a:xfrm>
          <a:prstGeom prst="rect">
            <a:avLst/>
          </a:prstGeom>
          <a:noFill/>
          <a:ln w="9525">
            <a:noFill/>
            <a:miter lim="800000"/>
          </a:ln>
        </p:spPr>
        <p:txBody>
          <a:bodyPr vert="horz" wrap="square" lIns="91440" tIns="45720" rIns="91440" bIns="45720" numCol="1" anchor="b" anchorCtr="0" compatLnSpc="1">
            <a:prstTxWarp prst="textNoShape">
              <a:avLst/>
            </a:prstTxWarp>
            <a:spAutoFit/>
          </a:bodyPr>
          <a:lstStyle/>
          <a:p>
            <a:pPr lvl="0"/>
            <a:r>
              <a:rPr lang="en-AU" smtClean="0"/>
              <a:t>Click to edit Master title style</a:t>
            </a:r>
          </a:p>
        </p:txBody>
      </p:sp>
      <p:sp>
        <p:nvSpPr>
          <p:cNvPr id="22532" name="Rectangle 10"/>
          <p:cNvSpPr>
            <a:spLocks noGrp="1" noChangeArrowheads="1"/>
          </p:cNvSpPr>
          <p:nvPr>
            <p:ph type="body" idx="1"/>
          </p:nvPr>
        </p:nvSpPr>
        <p:spPr bwMode="auto">
          <a:xfrm>
            <a:off x="684213" y="1125538"/>
            <a:ext cx="8270875" cy="5111750"/>
          </a:xfrm>
          <a:prstGeom prst="rect">
            <a:avLst/>
          </a:prstGeom>
          <a:noFill/>
          <a:ln w="9525">
            <a:noFill/>
            <a:miter lim="800000"/>
          </a:ln>
        </p:spPr>
        <p:txBody>
          <a:bodyPr vert="horz" wrap="square" lIns="91440" tIns="45720" rIns="91440" bIns="45720" numCol="1" anchor="t" anchorCtr="0" compatLnSpc="1">
            <a:prstTxWarp prst="textNoShape">
              <a:avLst/>
            </a:prstTxWarp>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p>
        </p:txBody>
      </p:sp>
      <p:sp>
        <p:nvSpPr>
          <p:cNvPr id="40979" name="Rectangle 19"/>
          <p:cNvSpPr>
            <a:spLocks noGrp="1" noChangeArrowheads="1"/>
          </p:cNvSpPr>
          <p:nvPr>
            <p:ph type="ftr" sz="quarter" idx="3"/>
          </p:nvPr>
        </p:nvSpPr>
        <p:spPr bwMode="auto">
          <a:xfrm>
            <a:off x="1692275" y="6381750"/>
            <a:ext cx="7272338" cy="358775"/>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eaLnBrk="1" hangingPunct="1">
              <a:defRPr sz="1400" b="1">
                <a:solidFill>
                  <a:srgbClr val="000000"/>
                </a:solidFill>
              </a:defRPr>
            </a:lvl1pPr>
          </a:lstStyle>
          <a:p>
            <a:pPr>
              <a:defRPr/>
            </a:pPr>
            <a:r>
              <a:rPr lang="en-AU"/>
              <a:t>Chapter 4 — The Processor — </a:t>
            </a:r>
            <a:fld id="{4E799056-F4CD-4DCD-BF7E-8049DDEEB3AB}" type="slidenum">
              <a:rPr lang="en-AU"/>
              <a:pPr>
                <a:defRPr/>
              </a:pPr>
              <a:t>‹#›</a:t>
            </a:fld>
            <a:endParaRPr lang="en-AU"/>
          </a:p>
        </p:txBody>
      </p:sp>
      <p:sp>
        <p:nvSpPr>
          <p:cNvPr id="1030" name="Rectangle 25"/>
          <p:cNvSpPr>
            <a:spLocks noChangeArrowheads="1"/>
          </p:cNvSpPr>
          <p:nvPr/>
        </p:nvSpPr>
        <p:spPr bwMode="auto">
          <a:xfrm>
            <a:off x="250825" y="981075"/>
            <a:ext cx="8569325" cy="71438"/>
          </a:xfrm>
          <a:prstGeom prst="rect">
            <a:avLst/>
          </a:prstGeom>
          <a:gradFill rotWithShape="1">
            <a:gsLst>
              <a:gs pos="0">
                <a:schemeClr val="tx2"/>
              </a:gs>
              <a:gs pos="100000">
                <a:srgbClr val="FFFFFF"/>
              </a:gs>
            </a:gsLst>
            <a:lin ang="0" scaled="1"/>
          </a:gradFill>
          <a:ln w="9525">
            <a:noFill/>
            <a:miter lim="800000"/>
          </a:ln>
        </p:spPr>
        <p:txBody>
          <a:bodyPr wrap="none" anchor="ctr"/>
          <a:lstStyle/>
          <a:p>
            <a:pPr>
              <a:defRPr/>
            </a:pPr>
            <a:endParaRPr lang="en-US">
              <a:solidFill>
                <a:srgbClr val="000000"/>
              </a:solidFill>
            </a:endParaRPr>
          </a:p>
        </p:txBody>
      </p:sp>
      <p:pic>
        <p:nvPicPr>
          <p:cNvPr id="22535" name="Picture 7" descr="MK Logo.jpg"/>
          <p:cNvPicPr>
            <a:picLocks noChangeAspect="1"/>
          </p:cNvPicPr>
          <p:nvPr userDrawn="1"/>
        </p:nvPicPr>
        <p:blipFill>
          <a:blip r:embed="rId12"/>
          <a:stretch>
            <a:fillRect/>
          </a:stretch>
        </p:blipFill>
        <p:spPr bwMode="auto">
          <a:xfrm>
            <a:off x="0" y="6270625"/>
            <a:ext cx="1619250" cy="590550"/>
          </a:xfrm>
          <a:prstGeom prst="rect">
            <a:avLst/>
          </a:prstGeom>
          <a:noFill/>
          <a:ln w="9525">
            <a:noFill/>
            <a:miter lim="800000"/>
          </a:ln>
        </p:spPr>
      </p:pic>
    </p:spTree>
  </p:cSld>
  <p:clrMap bg1="lt1" tx1="dk1" bg2="lt2" tx2="dk2" accent1="accent1" accent2="accent2" accent3="accent3" accent4="accent4" accent5="accent5" accent6="accent6" hlink="hlink" folHlink="folHlink"/>
  <p:sldLayoutIdLst>
    <p:sldLayoutId id="2147486360" r:id="rId1"/>
    <p:sldLayoutId id="2147486225" r:id="rId2"/>
    <p:sldLayoutId id="2147486226" r:id="rId3"/>
    <p:sldLayoutId id="2147486227" r:id="rId4"/>
    <p:sldLayoutId id="2147486228" r:id="rId5"/>
    <p:sldLayoutId id="2147486229" r:id="rId6"/>
    <p:sldLayoutId id="2147486230" r:id="rId7"/>
    <p:sldLayoutId id="2147486231" r:id="rId8"/>
    <p:sldLayoutId id="2147486232" r:id="rId9"/>
    <p:sldLayoutId id="2147486233" r:id="rId10"/>
    <p:sldLayoutId id="2147486234" r:id="rId11"/>
  </p:sldLayoutIdLst>
  <p:transition/>
  <p:timing/>
  <p:hf sldNum="0" hd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a:defRPr>
      </a:lvl2pPr>
      <a:lvl3pPr algn="l" rtl="0" eaLnBrk="0" fontAlgn="base" hangingPunct="0">
        <a:spcBef>
          <a:spcPct val="0"/>
        </a:spcBef>
        <a:spcAft>
          <a:spcPct val="0"/>
        </a:spcAft>
        <a:defRPr sz="4400" b="1">
          <a:solidFill>
            <a:schemeClr val="tx2"/>
          </a:solidFill>
          <a:latin typeface="Arial"/>
        </a:defRPr>
      </a:lvl3pPr>
      <a:lvl4pPr algn="l" rtl="0" eaLnBrk="0" fontAlgn="base" hangingPunct="0">
        <a:spcBef>
          <a:spcPct val="0"/>
        </a:spcBef>
        <a:spcAft>
          <a:spcPct val="0"/>
        </a:spcAft>
        <a:defRPr sz="4400" b="1">
          <a:solidFill>
            <a:schemeClr val="tx2"/>
          </a:solidFill>
          <a:latin typeface="Arial"/>
        </a:defRPr>
      </a:lvl4pPr>
      <a:lvl5pPr algn="l" rtl="0" eaLnBrk="0" fontAlgn="base" hangingPunct="0">
        <a:spcBef>
          <a:spcPct val="0"/>
        </a:spcBef>
        <a:spcAft>
          <a:spcPct val="0"/>
        </a:spcAft>
        <a:defRPr sz="4400" b="1">
          <a:solidFill>
            <a:schemeClr val="tx2"/>
          </a:solidFill>
          <a:latin typeface="Arial"/>
        </a:defRPr>
      </a:lvl5pPr>
      <a:lvl6pPr marL="457200" algn="l" rtl="0" fontAlgn="base">
        <a:spcBef>
          <a:spcPct val="0"/>
        </a:spcBef>
        <a:spcAft>
          <a:spcPct val="0"/>
        </a:spcAft>
        <a:defRPr sz="4400" b="1">
          <a:solidFill>
            <a:schemeClr val="tx2"/>
          </a:solidFill>
          <a:latin typeface="Arial"/>
        </a:defRPr>
      </a:lvl6pPr>
      <a:lvl7pPr marL="914400" algn="l" rtl="0" fontAlgn="base">
        <a:spcBef>
          <a:spcPct val="0"/>
        </a:spcBef>
        <a:spcAft>
          <a:spcPct val="0"/>
        </a:spcAft>
        <a:defRPr sz="4400" b="1">
          <a:solidFill>
            <a:schemeClr val="tx2"/>
          </a:solidFill>
          <a:latin typeface="Arial"/>
        </a:defRPr>
      </a:lvl7pPr>
      <a:lvl8pPr marL="1371600" algn="l" rtl="0" fontAlgn="base">
        <a:spcBef>
          <a:spcPct val="0"/>
        </a:spcBef>
        <a:spcAft>
          <a:spcPct val="0"/>
        </a:spcAft>
        <a:defRPr sz="4400" b="1">
          <a:solidFill>
            <a:schemeClr val="tx2"/>
          </a:solidFill>
          <a:latin typeface="Arial"/>
        </a:defRPr>
      </a:lvl8pPr>
      <a:lvl9pPr marL="1828800" algn="l" rtl="0" fontAlgn="base">
        <a:spcBef>
          <a:spcPct val="0"/>
        </a:spcBef>
        <a:spcAft>
          <a:spcPct val="0"/>
        </a:spcAft>
        <a:defRPr sz="4400" b="1">
          <a:solidFill>
            <a:schemeClr val="tx2"/>
          </a:solidFill>
          <a:latin typeface="Arial"/>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solidFill>
          <a:schemeClr val="bg1"/>
        </a:solidFill>
        <a:effectLst/>
      </p:bgPr>
    </p:bg>
    <p:spTree>
      <p:nvGrpSpPr>
        <p:cNvPr id="1" name=""/>
        <p:cNvGrpSpPr/>
        <p:nvPr/>
      </p:nvGrpSpPr>
      <p:grpSpPr>
        <a:xfrm>
          <a:off x="0" y="0"/>
          <a:ext cx="0" cy="0"/>
        </a:xfrm>
      </p:grpSpPr>
      <p:sp>
        <p:nvSpPr>
          <p:cNvPr id="5122" name="Rectangle 2"/>
          <p:cNvSpPr>
            <a:spLocks noGrp="1" noChangeArrowheads="1"/>
          </p:cNvSpPr>
          <p:nvPr>
            <p:ph type="title"/>
          </p:nvPr>
        </p:nvSpPr>
        <p:spPr bwMode="auto">
          <a:xfrm>
            <a:off x="228600" y="152400"/>
            <a:ext cx="7620000" cy="609600"/>
          </a:xfrm>
          <a:prstGeom prst="rect">
            <a:avLst/>
          </a:prstGeom>
          <a:noFill/>
          <a:ln w="12700">
            <a:noFill/>
            <a:miter lim="800000"/>
          </a:ln>
        </p:spPr>
        <p:txBody>
          <a:bodyPr vert="horz" wrap="square" lIns="90488" tIns="44450" rIns="90488" bIns="44450" numCol="1" anchor="ctr" anchorCtr="0" compatLnSpc="1">
            <a:prstTxWarp prst="textNoShape">
              <a:avLst/>
            </a:prstTxWarp>
          </a:bodyPr>
          <a:lstStyle/>
          <a:p>
            <a:pPr lvl="0"/>
            <a:r>
              <a:rPr lang="en-US" smtClean="0"/>
              <a:t>Click to edit Master title style</a:t>
            </a:r>
          </a:p>
        </p:txBody>
      </p:sp>
      <p:sp>
        <p:nvSpPr>
          <p:cNvPr id="5123" name="AutoShape 3"/>
          <p:cNvSpPr>
            <a:spLocks noGrp="1" noChangeArrowheads="1"/>
          </p:cNvSpPr>
          <p:nvPr>
            <p:ph type="body" idx="1"/>
          </p:nvPr>
        </p:nvSpPr>
        <p:spPr bwMode="auto">
          <a:xfrm>
            <a:off x="228600" y="1143000"/>
            <a:ext cx="8382000" cy="4114800"/>
          </a:xfrm>
          <a:prstGeom prst="roundRect">
            <a:avLst>
              <a:gd name="adj" fmla="val 12486"/>
            </a:avLst>
          </a:prstGeom>
          <a:noFill/>
          <a:ln w="12700">
            <a:noFill/>
            <a:round/>
          </a:ln>
        </p:spPr>
        <p:txBody>
          <a:bodyPr vert="horz" wrap="square" lIns="90488" tIns="44450" rIns="90488" bIns="4445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Line 4"/>
          <p:cNvSpPr>
            <a:spLocks noChangeShapeType="1"/>
          </p:cNvSpPr>
          <p:nvPr/>
        </p:nvSpPr>
        <p:spPr bwMode="auto">
          <a:xfrm>
            <a:off x="344488" y="838200"/>
            <a:ext cx="8456612" cy="0"/>
          </a:xfrm>
          <a:prstGeom prst="line">
            <a:avLst/>
          </a:prstGeom>
          <a:noFill/>
          <a:ln w="76200">
            <a:solidFill>
              <a:schemeClr val="tx1"/>
            </a:solidFill>
            <a:round/>
          </a:ln>
          <a:effectLst/>
        </p:spPr>
        <p:txBody>
          <a:bodyPr/>
          <a:lstStyle/>
          <a:p>
            <a:pPr algn="l">
              <a:defRPr/>
            </a:pPr>
            <a:endParaRPr lang="en-IN" sz="2400">
              <a:solidFill>
                <a:srgbClr val="000000"/>
              </a:solidFill>
              <a:latin typeface="Times New Roman" pitchFamily="18" charset="0"/>
            </a:endParaRPr>
          </a:p>
        </p:txBody>
      </p:sp>
      <p:sp>
        <p:nvSpPr>
          <p:cNvPr id="1029" name="Rectangle 5"/>
          <p:cNvSpPr>
            <a:spLocks noChangeArrowheads="1"/>
          </p:cNvSpPr>
          <p:nvPr/>
        </p:nvSpPr>
        <p:spPr bwMode="auto">
          <a:xfrm>
            <a:off x="8520113" y="6310313"/>
            <a:ext cx="536575" cy="454025"/>
          </a:xfrm>
          <a:prstGeom prst="rect">
            <a:avLst/>
          </a:prstGeom>
          <a:noFill/>
          <a:ln w="12700">
            <a:noFill/>
            <a:miter lim="800000"/>
          </a:ln>
          <a:effectLst/>
        </p:spPr>
        <p:txBody>
          <a:bodyPr wrap="none" lIns="90488" tIns="44450" rIns="90488" bIns="44450">
            <a:spAutoFit/>
          </a:bodyPr>
          <a:lstStyle/>
          <a:p>
            <a:pPr algn="l">
              <a:defRPr/>
            </a:pPr>
            <a:fld id="{F80AC624-C6E0-4ED3-96FD-4DB4C1D6B9F4}" type="slidenum">
              <a:rPr lang="en-US" sz="2400">
                <a:solidFill>
                  <a:srgbClr val="000000"/>
                </a:solidFill>
                <a:latin typeface="Times New Roman" pitchFamily="18" charset="0"/>
              </a:rPr>
              <a:pPr algn="l">
                <a:defRPr/>
              </a:pPr>
              <a:t>‹#›</a:t>
            </a:fld>
            <a:endParaRPr lang="en-US" sz="2400">
              <a:solidFill>
                <a:srgbClr val="000000"/>
              </a:solidFill>
              <a:latin typeface="Times New Roman" pitchFamily="18" charset="0"/>
            </a:endParaRPr>
          </a:p>
        </p:txBody>
      </p:sp>
      <p:sp>
        <p:nvSpPr>
          <p:cNvPr id="1030" name="Rectangle 6"/>
          <p:cNvSpPr>
            <a:spLocks noChangeArrowheads="1"/>
          </p:cNvSpPr>
          <p:nvPr/>
        </p:nvSpPr>
        <p:spPr bwMode="auto">
          <a:xfrm>
            <a:off x="6767513" y="6464300"/>
            <a:ext cx="1865312" cy="211138"/>
          </a:xfrm>
          <a:prstGeom prst="rect">
            <a:avLst/>
          </a:prstGeom>
          <a:noFill/>
          <a:ln w="12700">
            <a:noFill/>
            <a:miter lim="800000"/>
          </a:ln>
          <a:effectLst/>
        </p:spPr>
        <p:txBody>
          <a:bodyPr wrap="none" lIns="90488" tIns="44450" rIns="90488" bIns="44450">
            <a:spAutoFit/>
          </a:bodyPr>
          <a:lstStyle/>
          <a:p>
            <a:pPr algn="l">
              <a:defRPr/>
            </a:pPr>
            <a:r>
              <a:rPr lang="en-US" sz="800">
                <a:solidFill>
                  <a:srgbClr val="000000"/>
                </a:solidFill>
                <a:latin typeface="Symbol" pitchFamily="18" charset="2"/>
              </a:rPr>
              <a:t>Ó</a:t>
            </a:r>
            <a:r>
              <a:rPr lang="en-US" sz="800">
                <a:solidFill>
                  <a:srgbClr val="000000"/>
                </a:solidFill>
              </a:rPr>
              <a:t>1998 Morgan Kaufmann Publishers</a:t>
            </a:r>
          </a:p>
        </p:txBody>
      </p:sp>
    </p:spTree>
  </p:cSld>
  <p:clrMap bg1="lt1" tx1="dk1" bg2="lt2" tx2="dk2" accent1="accent1" accent2="accent2" accent3="accent3" accent4="accent4" accent5="accent5" accent6="accent6" hlink="hlink" folHlink="folHlink"/>
  <p:sldLayoutIdLst>
    <p:sldLayoutId id="2147486267" r:id="rId1"/>
    <p:sldLayoutId id="2147486268" r:id="rId2"/>
    <p:sldLayoutId id="2147486269" r:id="rId3"/>
    <p:sldLayoutId id="2147486270" r:id="rId4"/>
    <p:sldLayoutId id="2147486271" r:id="rId5"/>
    <p:sldLayoutId id="2147486272" r:id="rId6"/>
    <p:sldLayoutId id="2147486273" r:id="rId7"/>
    <p:sldLayoutId id="2147486274" r:id="rId8"/>
    <p:sldLayoutId id="2147486275" r:id="rId9"/>
    <p:sldLayoutId id="2147486276" r:id="rId10"/>
    <p:sldLayoutId id="2147486277" r:id="rId11"/>
  </p:sldLayoutIdLst>
  <p:transition/>
  <p:timing/>
  <p:txStyles>
    <p:title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Arial"/>
        </a:defRPr>
      </a:lvl2pPr>
      <a:lvl3pPr algn="l" rtl="0" eaLnBrk="0" fontAlgn="base" hangingPunct="0">
        <a:spcBef>
          <a:spcPct val="0"/>
        </a:spcBef>
        <a:spcAft>
          <a:spcPct val="0"/>
        </a:spcAft>
        <a:defRPr sz="2800" b="1">
          <a:solidFill>
            <a:schemeClr val="tx2"/>
          </a:solidFill>
          <a:latin typeface="Arial"/>
        </a:defRPr>
      </a:lvl3pPr>
      <a:lvl4pPr algn="l" rtl="0" eaLnBrk="0" fontAlgn="base" hangingPunct="0">
        <a:spcBef>
          <a:spcPct val="0"/>
        </a:spcBef>
        <a:spcAft>
          <a:spcPct val="0"/>
        </a:spcAft>
        <a:defRPr sz="2800" b="1">
          <a:solidFill>
            <a:schemeClr val="tx2"/>
          </a:solidFill>
          <a:latin typeface="Arial"/>
        </a:defRPr>
      </a:lvl4pPr>
      <a:lvl5pPr algn="l" rtl="0" eaLnBrk="0" fontAlgn="base" hangingPunct="0">
        <a:spcBef>
          <a:spcPct val="0"/>
        </a:spcBef>
        <a:spcAft>
          <a:spcPct val="0"/>
        </a:spcAft>
        <a:defRPr sz="2800" b="1">
          <a:solidFill>
            <a:schemeClr val="tx2"/>
          </a:solidFill>
          <a:latin typeface="Arial"/>
        </a:defRPr>
      </a:lvl5pPr>
      <a:lvl6pPr marL="457200" algn="l" rtl="0" eaLnBrk="0" fontAlgn="base" hangingPunct="0">
        <a:spcBef>
          <a:spcPct val="0"/>
        </a:spcBef>
        <a:spcAft>
          <a:spcPct val="0"/>
        </a:spcAft>
        <a:defRPr sz="2800" b="1">
          <a:solidFill>
            <a:schemeClr val="tx2"/>
          </a:solidFill>
          <a:latin typeface="Arial"/>
        </a:defRPr>
      </a:lvl6pPr>
      <a:lvl7pPr marL="914400" algn="l" rtl="0" eaLnBrk="0" fontAlgn="base" hangingPunct="0">
        <a:spcBef>
          <a:spcPct val="0"/>
        </a:spcBef>
        <a:spcAft>
          <a:spcPct val="0"/>
        </a:spcAft>
        <a:defRPr sz="2800" b="1">
          <a:solidFill>
            <a:schemeClr val="tx2"/>
          </a:solidFill>
          <a:latin typeface="Arial"/>
        </a:defRPr>
      </a:lvl7pPr>
      <a:lvl8pPr marL="1371600" algn="l" rtl="0" eaLnBrk="0" fontAlgn="base" hangingPunct="0">
        <a:spcBef>
          <a:spcPct val="0"/>
        </a:spcBef>
        <a:spcAft>
          <a:spcPct val="0"/>
        </a:spcAft>
        <a:defRPr sz="2800" b="1">
          <a:solidFill>
            <a:schemeClr val="tx2"/>
          </a:solidFill>
          <a:latin typeface="Arial"/>
        </a:defRPr>
      </a:lvl8pPr>
      <a:lvl9pPr marL="1828800" algn="l" rtl="0" eaLnBrk="0" fontAlgn="base" hangingPunct="0">
        <a:spcBef>
          <a:spcPct val="0"/>
        </a:spcBef>
        <a:spcAft>
          <a:spcPct val="0"/>
        </a:spcAft>
        <a:defRPr sz="2800" b="1">
          <a:solidFill>
            <a:schemeClr val="tx2"/>
          </a:solidFill>
          <a:latin typeface="Arial"/>
        </a:defRPr>
      </a:lvl9pPr>
    </p:titleStyle>
    <p:bodyStyle>
      <a:lvl1pPr marL="342900" indent="-342900" algn="l" rtl="0" eaLnBrk="0" fontAlgn="base" hangingPunct="0">
        <a:spcBef>
          <a:spcPct val="20000"/>
        </a:spcBef>
        <a:spcAft>
          <a:spcPct val="0"/>
        </a:spcAft>
        <a:buSzTx/>
        <a:buChar char="•"/>
        <a:defRPr b="1">
          <a:solidFill>
            <a:schemeClr val="tx1"/>
          </a:solidFill>
          <a:latin typeface="+mn-lt"/>
          <a:ea typeface="+mn-ea"/>
          <a:cs typeface="+mn-cs"/>
        </a:defRPr>
      </a:lvl1pPr>
      <a:lvl2pPr marL="742950" indent="-285750" algn="l" rtl="0" eaLnBrk="0" fontAlgn="base" hangingPunct="0">
        <a:spcBef>
          <a:spcPct val="20000"/>
        </a:spcBef>
        <a:spcAft>
          <a:spcPct val="0"/>
        </a:spcAft>
        <a:buSzTx/>
        <a:buChar char="–"/>
        <a:defRPr b="1">
          <a:solidFill>
            <a:schemeClr val="tx1"/>
          </a:solidFill>
          <a:latin typeface="+mn-lt"/>
        </a:defRPr>
      </a:lvl2pPr>
      <a:lvl3pPr marL="1143000" indent="-228600" algn="l" rtl="0" eaLnBrk="0" fontAlgn="base" hangingPunct="0">
        <a:spcBef>
          <a:spcPct val="20000"/>
        </a:spcBef>
        <a:spcAft>
          <a:spcPct val="0"/>
        </a:spcAft>
        <a:buSzTx/>
        <a:buChar char="•"/>
        <a:defRPr sz="2400">
          <a:solidFill>
            <a:schemeClr val="tx1"/>
          </a:solidFill>
          <a:latin typeface="Times New Roman" pitchFamily="18" charset="0"/>
        </a:defRPr>
      </a:lvl3pPr>
      <a:lvl4pPr marL="1600200" indent="-228600" algn="l" rtl="0" eaLnBrk="0" fontAlgn="base" hangingPunct="0">
        <a:spcBef>
          <a:spcPct val="20000"/>
        </a:spcBef>
        <a:spcAft>
          <a:spcPct val="0"/>
        </a:spcAft>
        <a:buSzTx/>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SzTx/>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SzTx/>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SzTx/>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SzTx/>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SzTx/>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solidFill>
          <a:schemeClr val="bg1"/>
        </a:solidFill>
        <a:effectLst/>
      </p:bgPr>
    </p:bg>
    <p:spTree>
      <p:nvGrpSpPr>
        <p:cNvPr id="1" name=""/>
        <p:cNvGrpSpPr/>
        <p:nvPr/>
      </p:nvGrpSpPr>
      <p:grpSpPr>
        <a:xfrm>
          <a:off x="0" y="0"/>
          <a:ext cx="0" cy="0"/>
        </a:xfrm>
      </p:grpSpPr>
      <p:sp>
        <p:nvSpPr>
          <p:cNvPr id="23554" name="Rectangle 2"/>
          <p:cNvSpPr>
            <a:spLocks noGrp="1" noChangeArrowheads="1"/>
          </p:cNvSpPr>
          <p:nvPr>
            <p:ph type="title"/>
          </p:nvPr>
        </p:nvSpPr>
        <p:spPr bwMode="auto">
          <a:xfrm>
            <a:off x="533400" y="304800"/>
            <a:ext cx="8153400" cy="422275"/>
          </a:xfrm>
          <a:prstGeom prst="rect">
            <a:avLst/>
          </a:prstGeom>
          <a:noFill/>
          <a:ln w="12700">
            <a:noFill/>
            <a:miter lim="800000"/>
          </a:ln>
        </p:spPr>
        <p:txBody>
          <a:bodyPr vert="horz" wrap="square" lIns="63500" tIns="25400" rIns="63500" bIns="25400" numCol="1" anchor="t" anchorCtr="0" compatLnSpc="1">
            <a:prstTxWarp prst="textNoShape">
              <a:avLst/>
            </a:prstTxWarp>
            <a:spAutoFit/>
          </a:bodyPr>
          <a:lstStyle/>
          <a:p>
            <a:pPr lvl="0"/>
            <a:r>
              <a:rPr lang="en-US" smtClean="0"/>
              <a:t>Title goes here</a:t>
            </a:r>
          </a:p>
        </p:txBody>
      </p:sp>
      <p:sp>
        <p:nvSpPr>
          <p:cNvPr id="1027" name="Rectangle 3"/>
          <p:cNvSpPr>
            <a:spLocks noChangeArrowheads="1"/>
          </p:cNvSpPr>
          <p:nvPr/>
        </p:nvSpPr>
        <p:spPr bwMode="auto">
          <a:xfrm>
            <a:off x="381000" y="6553200"/>
            <a:ext cx="2430463" cy="203200"/>
          </a:xfrm>
          <a:prstGeom prst="rect">
            <a:avLst/>
          </a:prstGeom>
          <a:noFill/>
          <a:ln w="12700">
            <a:noFill/>
            <a:miter lim="800000"/>
          </a:ln>
          <a:effectLst/>
        </p:spPr>
        <p:txBody>
          <a:bodyPr wrap="none" lIns="63500" tIns="25400" rIns="63500" bIns="25400">
            <a:spAutoFit/>
          </a:bodyPr>
          <a:lstStyle/>
          <a:p>
            <a:pPr algn="l">
              <a:defRPr/>
            </a:pPr>
            <a:r>
              <a:rPr lang="en-US" sz="1000" b="1">
                <a:solidFill>
                  <a:srgbClr val="000000"/>
                </a:solidFill>
                <a:latin typeface="Arial" pitchFamily="34" charset="0"/>
              </a:rPr>
              <a:t>CSE431  L06 Basic MIPS Pipelining.</a:t>
            </a:r>
            <a:fld id="{19BC0B3C-D91D-466A-8F60-03BE6F2DDBDE}" type="slidenum">
              <a:rPr lang="en-US" sz="1000" b="1">
                <a:solidFill>
                  <a:srgbClr val="000000"/>
                </a:solidFill>
                <a:latin typeface="Arial" pitchFamily="34" charset="0"/>
              </a:rPr>
              <a:pPr algn="l">
                <a:defRPr/>
              </a:pPr>
              <a:t>‹#›</a:t>
            </a:fld>
            <a:endParaRPr lang="en-US" sz="1000" b="1">
              <a:solidFill>
                <a:srgbClr val="000000"/>
              </a:solidFill>
              <a:latin typeface="Arial" pitchFamily="34" charset="0"/>
            </a:endParaRPr>
          </a:p>
        </p:txBody>
      </p:sp>
      <p:sp>
        <p:nvSpPr>
          <p:cNvPr id="1028" name="Rectangle 4"/>
          <p:cNvSpPr>
            <a:spLocks noChangeArrowheads="1"/>
          </p:cNvSpPr>
          <p:nvPr/>
        </p:nvSpPr>
        <p:spPr bwMode="auto">
          <a:xfrm>
            <a:off x="7620000" y="6553200"/>
            <a:ext cx="1101725" cy="203200"/>
          </a:xfrm>
          <a:prstGeom prst="rect">
            <a:avLst/>
          </a:prstGeom>
          <a:noFill/>
          <a:ln w="12700">
            <a:noFill/>
            <a:miter lim="800000"/>
          </a:ln>
          <a:effectLst/>
        </p:spPr>
        <p:txBody>
          <a:bodyPr wrap="none" lIns="63500" tIns="25400" rIns="63500" bIns="25400">
            <a:spAutoFit/>
          </a:bodyPr>
          <a:lstStyle/>
          <a:p>
            <a:pPr algn="l">
              <a:defRPr/>
            </a:pPr>
            <a:r>
              <a:rPr lang="en-US" sz="1000" b="1">
                <a:solidFill>
                  <a:srgbClr val="000000"/>
                </a:solidFill>
                <a:latin typeface="Arial" pitchFamily="34" charset="0"/>
              </a:rPr>
              <a:t>Irwin, PSU, 2005</a:t>
            </a:r>
          </a:p>
        </p:txBody>
      </p:sp>
      <p:sp>
        <p:nvSpPr>
          <p:cNvPr id="23557" name="Rectangle 5"/>
          <p:cNvSpPr>
            <a:spLocks noGrp="1" noChangeArrowheads="1"/>
          </p:cNvSpPr>
          <p:nvPr>
            <p:ph type="body" idx="1"/>
          </p:nvPr>
        </p:nvSpPr>
        <p:spPr bwMode="auto">
          <a:xfrm>
            <a:off x="533400" y="914400"/>
            <a:ext cx="8153400" cy="2393950"/>
          </a:xfrm>
          <a:prstGeom prst="rect">
            <a:avLst/>
          </a:prstGeom>
          <a:noFill/>
          <a:ln w="12700">
            <a:noFill/>
            <a:miter lim="800000"/>
          </a:ln>
        </p:spPr>
        <p:txBody>
          <a:bodyPr vert="horz" wrap="square" lIns="63500" tIns="25400" rIns="63500" bIns="25400" numCol="1" anchor="t" anchorCtr="0" compatLnSpc="1">
            <a:prstTxWarp prst="textNoShape">
              <a:avLst/>
            </a:prstTxWarp>
            <a:spAutoFit/>
          </a:bodyPr>
          <a:lstStyle/>
          <a:p>
            <a:pPr lvl="0"/>
            <a:r>
              <a:rPr lang="en-US" smtClean="0"/>
              <a:t>This is our 1st Level Bullet</a:t>
            </a:r>
          </a:p>
          <a:p>
            <a:pPr lvl="1"/>
            <a:r>
              <a:rPr lang="en-US" smtClean="0"/>
              <a:t>this is our 2nd level bullet</a:t>
            </a:r>
          </a:p>
          <a:p>
            <a:pPr lvl="2"/>
            <a:r>
              <a:rPr lang="en-US" smtClean="0"/>
              <a:t>this is our 3rd level bullet</a:t>
            </a:r>
          </a:p>
          <a:p>
            <a:pPr lvl="0"/>
            <a:r>
              <a:rPr lang="en-US" smtClean="0"/>
              <a:t>This is our next 1st Level Bullet</a:t>
            </a:r>
          </a:p>
          <a:p>
            <a:pPr lvl="1"/>
            <a:r>
              <a:rPr lang="en-US" smtClean="0"/>
              <a:t>this is our 2nd level bullet</a:t>
            </a:r>
          </a:p>
          <a:p>
            <a:pPr lvl="2"/>
            <a:r>
              <a:rPr lang="en-US" smtClean="0"/>
              <a:t>this is our 3rd level bullet</a:t>
            </a:r>
          </a:p>
        </p:txBody>
      </p:sp>
      <p:sp>
        <p:nvSpPr>
          <p:cNvPr id="1030" name="Line 6"/>
          <p:cNvSpPr>
            <a:spLocks noChangeShapeType="1"/>
          </p:cNvSpPr>
          <p:nvPr/>
        </p:nvSpPr>
        <p:spPr bwMode="auto">
          <a:xfrm>
            <a:off x="533400" y="685800"/>
            <a:ext cx="8153400" cy="0"/>
          </a:xfrm>
          <a:prstGeom prst="line">
            <a:avLst/>
          </a:prstGeom>
          <a:noFill/>
          <a:ln w="57150" cmpd="thickThin">
            <a:solidFill>
              <a:schemeClr val="accent2"/>
            </a:solidFill>
            <a:round/>
          </a:ln>
          <a:effectLst/>
        </p:spPr>
        <p:txBody>
          <a:bodyPr wrap="none" anchor="ctr"/>
          <a:lstStyle/>
          <a:p>
            <a:pPr algn="l">
              <a:defRPr/>
            </a:pPr>
            <a:endParaRPr lang="en-IN" sz="1800">
              <a:solidFill>
                <a:srgbClr val="FC0128"/>
              </a:solidFill>
              <a:latin typeface="Arial" pitchFamily="34" charset="0"/>
            </a:endParaRPr>
          </a:p>
        </p:txBody>
      </p:sp>
    </p:spTree>
  </p:cSld>
  <p:clrMap bg1="lt1" tx1="dk1" bg2="lt2" tx2="dk2" accent1="accent1" accent2="accent2" accent3="accent3" accent4="accent4" accent5="accent5" accent6="accent6" hlink="hlink" folHlink="folHlink"/>
  <p:sldLayoutIdLst>
    <p:sldLayoutId id="2147486235" r:id="rId1"/>
    <p:sldLayoutId id="2147486236" r:id="rId2"/>
    <p:sldLayoutId id="2147486237" r:id="rId3"/>
    <p:sldLayoutId id="2147486238" r:id="rId4"/>
    <p:sldLayoutId id="2147486239" r:id="rId5"/>
    <p:sldLayoutId id="2147486240" r:id="rId6"/>
    <p:sldLayoutId id="2147486241" r:id="rId7"/>
    <p:sldLayoutId id="2147486242" r:id="rId8"/>
    <p:sldLayoutId id="2147486243" r:id="rId9"/>
    <p:sldLayoutId id="2147486244" r:id="rId10"/>
    <p:sldLayoutId id="2147486245" r:id="rId11"/>
  </p:sldLayoutIdLst>
  <p:transition/>
  <p:timing/>
  <p:txStyles>
    <p:titleStyle>
      <a:lvl1pPr algn="l" rtl="0" eaLnBrk="0" fontAlgn="base" hangingPunct="0">
        <a:lnSpc>
          <a:spcPct val="87000"/>
        </a:lnSpc>
        <a:spcBef>
          <a:spcPct val="0"/>
        </a:spcBef>
        <a:spcAft>
          <a:spcPct val="0"/>
        </a:spcAft>
        <a:defRPr sz="2800" b="1">
          <a:solidFill>
            <a:schemeClr val="accent2"/>
          </a:solidFill>
          <a:latin typeface="+mj-lt"/>
          <a:ea typeface="+mj-ea"/>
          <a:cs typeface="+mj-cs"/>
        </a:defRPr>
      </a:lvl1pPr>
      <a:lvl2pPr algn="l" rtl="0" eaLnBrk="0" fontAlgn="base" hangingPunct="0">
        <a:lnSpc>
          <a:spcPct val="87000"/>
        </a:lnSpc>
        <a:spcBef>
          <a:spcPct val="0"/>
        </a:spcBef>
        <a:spcAft>
          <a:spcPct val="0"/>
        </a:spcAft>
        <a:defRPr sz="2800" b="1">
          <a:solidFill>
            <a:schemeClr val="accent2"/>
          </a:solidFill>
          <a:latin typeface="Arial" pitchFamily="34" charset="0"/>
        </a:defRPr>
      </a:lvl2pPr>
      <a:lvl3pPr algn="l" rtl="0" eaLnBrk="0" fontAlgn="base" hangingPunct="0">
        <a:lnSpc>
          <a:spcPct val="87000"/>
        </a:lnSpc>
        <a:spcBef>
          <a:spcPct val="0"/>
        </a:spcBef>
        <a:spcAft>
          <a:spcPct val="0"/>
        </a:spcAft>
        <a:defRPr sz="2800" b="1">
          <a:solidFill>
            <a:schemeClr val="accent2"/>
          </a:solidFill>
          <a:latin typeface="Arial" pitchFamily="34" charset="0"/>
        </a:defRPr>
      </a:lvl3pPr>
      <a:lvl4pPr algn="l" rtl="0" eaLnBrk="0" fontAlgn="base" hangingPunct="0">
        <a:lnSpc>
          <a:spcPct val="87000"/>
        </a:lnSpc>
        <a:spcBef>
          <a:spcPct val="0"/>
        </a:spcBef>
        <a:spcAft>
          <a:spcPct val="0"/>
        </a:spcAft>
        <a:defRPr sz="2800" b="1">
          <a:solidFill>
            <a:schemeClr val="accent2"/>
          </a:solidFill>
          <a:latin typeface="Arial" pitchFamily="34" charset="0"/>
        </a:defRPr>
      </a:lvl4pPr>
      <a:lvl5pPr algn="l" rtl="0" eaLnBrk="0" fontAlgn="base" hangingPunct="0">
        <a:lnSpc>
          <a:spcPct val="87000"/>
        </a:lnSpc>
        <a:spcBef>
          <a:spcPct val="0"/>
        </a:spcBef>
        <a:spcAft>
          <a:spcPct val="0"/>
        </a:spcAft>
        <a:defRPr sz="2800" b="1">
          <a:solidFill>
            <a:schemeClr val="accent2"/>
          </a:solidFill>
          <a:latin typeface="Arial" pitchFamily="34" charset="0"/>
        </a:defRPr>
      </a:lvl5pPr>
      <a:lvl6pPr marL="457200" algn="l" rtl="0" eaLnBrk="0" fontAlgn="base" hangingPunct="0">
        <a:lnSpc>
          <a:spcPct val="87000"/>
        </a:lnSpc>
        <a:spcBef>
          <a:spcPct val="0"/>
        </a:spcBef>
        <a:spcAft>
          <a:spcPct val="0"/>
        </a:spcAft>
        <a:defRPr sz="2800" b="1">
          <a:solidFill>
            <a:schemeClr val="accent2"/>
          </a:solidFill>
          <a:latin typeface="Arial" pitchFamily="34" charset="0"/>
        </a:defRPr>
      </a:lvl6pPr>
      <a:lvl7pPr marL="914400" algn="l" rtl="0" eaLnBrk="0" fontAlgn="base" hangingPunct="0">
        <a:lnSpc>
          <a:spcPct val="87000"/>
        </a:lnSpc>
        <a:spcBef>
          <a:spcPct val="0"/>
        </a:spcBef>
        <a:spcAft>
          <a:spcPct val="0"/>
        </a:spcAft>
        <a:defRPr sz="2800" b="1">
          <a:solidFill>
            <a:schemeClr val="accent2"/>
          </a:solidFill>
          <a:latin typeface="Arial" pitchFamily="34" charset="0"/>
        </a:defRPr>
      </a:lvl7pPr>
      <a:lvl8pPr marL="1371600" algn="l" rtl="0" eaLnBrk="0" fontAlgn="base" hangingPunct="0">
        <a:lnSpc>
          <a:spcPct val="87000"/>
        </a:lnSpc>
        <a:spcBef>
          <a:spcPct val="0"/>
        </a:spcBef>
        <a:spcAft>
          <a:spcPct val="0"/>
        </a:spcAft>
        <a:defRPr sz="2800" b="1">
          <a:solidFill>
            <a:schemeClr val="accent2"/>
          </a:solidFill>
          <a:latin typeface="Arial" pitchFamily="34" charset="0"/>
        </a:defRPr>
      </a:lvl8pPr>
      <a:lvl9pPr marL="1828800" algn="l" rtl="0" eaLnBrk="0" fontAlgn="base" hangingPunct="0">
        <a:lnSpc>
          <a:spcPct val="87000"/>
        </a:lnSpc>
        <a:spcBef>
          <a:spcPct val="0"/>
        </a:spcBef>
        <a:spcAft>
          <a:spcPct val="0"/>
        </a:spcAft>
        <a:defRPr sz="2800" b="1">
          <a:solidFill>
            <a:schemeClr val="accent2"/>
          </a:solidFill>
          <a:latin typeface="Arial" pitchFamily="34" charset="0"/>
        </a:defRPr>
      </a:lvl9pPr>
    </p:titleStyle>
    <p:bodyStyle>
      <a:lvl1pPr marL="287338" indent="-287338" algn="l" rtl="0" eaLnBrk="0" fontAlgn="base" hangingPunct="0">
        <a:lnSpc>
          <a:spcPct val="90000"/>
        </a:lnSpc>
        <a:spcBef>
          <a:spcPct val="65000"/>
        </a:spcBef>
        <a:spcAft>
          <a:spcPct val="0"/>
        </a:spcAft>
        <a:buClr>
          <a:schemeClr val="accent1"/>
        </a:buClr>
        <a:buSzPct val="75000"/>
        <a:buFont typeface="Wingdings" pitchFamily="2" charset="2"/>
        <a:buChar char="q"/>
        <a:defRPr sz="2400">
          <a:solidFill>
            <a:schemeClr val="tx1"/>
          </a:solidFill>
          <a:latin typeface="+mn-lt"/>
          <a:ea typeface="+mn-ea"/>
          <a:cs typeface="+mn-cs"/>
        </a:defRPr>
      </a:lvl1pPr>
      <a:lvl2pPr marL="741363" indent="-246063" algn="l" rtl="0" eaLnBrk="0" fontAlgn="base" hangingPunct="0">
        <a:lnSpc>
          <a:spcPct val="85000"/>
        </a:lnSpc>
        <a:spcBef>
          <a:spcPct val="40000"/>
        </a:spcBef>
        <a:spcAft>
          <a:spcPct val="0"/>
        </a:spcAft>
        <a:buClr>
          <a:schemeClr val="accent1"/>
        </a:buClr>
        <a:buSzPct val="75000"/>
        <a:buFont typeface="Monotype Sorts" pitchFamily="2" charset="2"/>
        <a:buChar char="l"/>
        <a:defRPr sz="2000">
          <a:solidFill>
            <a:schemeClr val="tx1"/>
          </a:solidFill>
          <a:latin typeface="+mn-lt"/>
        </a:defRPr>
      </a:lvl2pPr>
      <a:lvl3pPr marL="1146175" indent="-176213" algn="l" rtl="0" eaLnBrk="0" fontAlgn="base" hangingPunct="0">
        <a:lnSpc>
          <a:spcPct val="85000"/>
        </a:lnSpc>
        <a:spcBef>
          <a:spcPct val="40000"/>
        </a:spcBef>
        <a:spcAft>
          <a:spcPct val="0"/>
        </a:spcAft>
        <a:buClr>
          <a:schemeClr val="accent1"/>
        </a:buClr>
        <a:buSzTx/>
        <a:buChar char="-"/>
        <a:defRPr>
          <a:solidFill>
            <a:schemeClr val="tx1"/>
          </a:solidFill>
          <a:latin typeface="+mn-lt"/>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bwMode="auto">
      <p:bgPr>
        <a:solidFill>
          <a:schemeClr val="bg1"/>
        </a:solidFill>
        <a:effectLst/>
      </p:bgPr>
    </p:bg>
    <p:spTree>
      <p:nvGrpSpPr>
        <p:cNvPr id="1" name=""/>
        <p:cNvGrpSpPr/>
        <p:nvPr/>
      </p:nvGrpSpPr>
      <p:grpSpPr>
        <a:xfrm>
          <a:off x="0" y="0"/>
          <a:ext cx="0" cy="0"/>
        </a:xfrm>
      </p:grpSpPr>
      <p:sp>
        <p:nvSpPr>
          <p:cNvPr id="24578" name="Rectangle 2"/>
          <p:cNvSpPr>
            <a:spLocks noGrp="1" noChangeArrowheads="1"/>
          </p:cNvSpPr>
          <p:nvPr>
            <p:ph type="title"/>
          </p:nvPr>
        </p:nvSpPr>
        <p:spPr bwMode="auto">
          <a:xfrm>
            <a:off x="685800" y="609600"/>
            <a:ext cx="7772400" cy="1143000"/>
          </a:xfrm>
          <a:prstGeom prst="rect">
            <a:avLst/>
          </a:prstGeom>
          <a:noFill/>
          <a:ln w="9525">
            <a:noFill/>
            <a:miter lim="800000"/>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4579" name="Rectangle 3"/>
          <p:cNvSpPr>
            <a:spLocks noGrp="1" noChangeArrowheads="1"/>
          </p:cNvSpPr>
          <p:nvPr>
            <p:ph type="body" idx="1"/>
          </p:nvPr>
        </p:nvSpPr>
        <p:spPr bwMode="auto">
          <a:xfrm>
            <a:off x="685800" y="1981200"/>
            <a:ext cx="7772400" cy="4114800"/>
          </a:xfrm>
          <a:prstGeom prst="rect">
            <a:avLst/>
          </a:prstGeom>
          <a:noFill/>
          <a:ln w="9525">
            <a:noFill/>
            <a:miter lim="800000"/>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l">
              <a:defRPr sz="1400">
                <a:solidFill>
                  <a:srgbClr val="000000"/>
                </a:solidFill>
                <a:latin typeface="Times New Roman" pitchFamily="18" charset="0"/>
              </a:defRPr>
            </a:lvl1pPr>
          </a:lstStyle>
          <a:p>
            <a:pPr>
              <a:defRPr/>
            </a:pPr>
            <a:endParaRPr lang="en-US"/>
          </a:p>
        </p:txBody>
      </p:sp>
      <p:sp>
        <p:nvSpPr>
          <p:cNvPr id="1029" name="Rectangle 5"/>
          <p:cNvSpPr>
            <a:spLocks noGrp="1" noChangeArrowheads="1"/>
          </p:cNvSpPr>
          <p:nvPr>
            <p:ph type="ftr" sz="quarter" idx="3"/>
          </p:nvPr>
        </p:nvSpPr>
        <p:spPr bwMode="auto">
          <a:xfrm>
            <a:off x="3124200" y="6400800"/>
            <a:ext cx="28956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ctr">
              <a:defRPr sz="1800" b="1">
                <a:solidFill>
                  <a:srgbClr val="000000"/>
                </a:solidFill>
                <a:latin typeface="Times New Roman" pitchFamily="18" charset="0"/>
              </a:defRPr>
            </a:lvl1pPr>
          </a:lstStyle>
          <a:p>
            <a:pPr>
              <a:defRPr/>
            </a:pPr>
            <a:r>
              <a:rPr lang="en-US"/>
              <a:t>Appendix A - Pipelining </a:t>
            </a:r>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defRPr sz="1800" b="1">
                <a:solidFill>
                  <a:srgbClr val="000000"/>
                </a:solidFill>
                <a:latin typeface="Arial" pitchFamily="34" charset="0"/>
              </a:defRPr>
            </a:lvl1pPr>
          </a:lstStyle>
          <a:p>
            <a:pPr>
              <a:defRPr/>
            </a:pPr>
            <a:fld id="{5B49B18A-5BC6-4779-A4C5-78421EA680C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361" r:id="rId1"/>
    <p:sldLayoutId id="2147486362" r:id="rId2"/>
    <p:sldLayoutId id="2147486363" r:id="rId3"/>
    <p:sldLayoutId id="2147486364" r:id="rId4"/>
    <p:sldLayoutId id="2147486365" r:id="rId5"/>
    <p:sldLayoutId id="2147486366" r:id="rId6"/>
    <p:sldLayoutId id="2147486367" r:id="rId7"/>
    <p:sldLayoutId id="2147486368" r:id="rId8"/>
    <p:sldLayoutId id="2147486369" r:id="rId9"/>
    <p:sldLayoutId id="2147486370" r:id="rId10"/>
    <p:sldLayoutId id="2147486371" r:id="rId11"/>
  </p:sldLayoutIdLst>
  <p:transition/>
  <p:timing/>
  <p:hf hdr="0" dt="0"/>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Arial" pitchFamily="34" charset="0"/>
        </a:defRPr>
      </a:lvl2pPr>
      <a:lvl3pPr algn="ctr" rtl="0" eaLnBrk="0" fontAlgn="base" hangingPunct="0">
        <a:spcBef>
          <a:spcPct val="0"/>
        </a:spcBef>
        <a:spcAft>
          <a:spcPct val="0"/>
        </a:spcAft>
        <a:defRPr sz="4400" b="1">
          <a:solidFill>
            <a:schemeClr val="tx2"/>
          </a:solidFill>
          <a:latin typeface="Arial" pitchFamily="34" charset="0"/>
        </a:defRPr>
      </a:lvl3pPr>
      <a:lvl4pPr algn="ctr" rtl="0" eaLnBrk="0" fontAlgn="base" hangingPunct="0">
        <a:spcBef>
          <a:spcPct val="0"/>
        </a:spcBef>
        <a:spcAft>
          <a:spcPct val="0"/>
        </a:spcAft>
        <a:defRPr sz="4400" b="1">
          <a:solidFill>
            <a:schemeClr val="tx2"/>
          </a:solidFill>
          <a:latin typeface="Arial" pitchFamily="34" charset="0"/>
        </a:defRPr>
      </a:lvl4pPr>
      <a:lvl5pPr algn="ctr" rtl="0" eaLnBrk="0" fontAlgn="base" hangingPunct="0">
        <a:spcBef>
          <a:spcPct val="0"/>
        </a:spcBef>
        <a:spcAft>
          <a:spcPct val="0"/>
        </a:spcAft>
        <a:defRPr sz="4400" b="1">
          <a:solidFill>
            <a:schemeClr val="tx2"/>
          </a:solidFill>
          <a:latin typeface="Arial" pitchFamily="34" charset="0"/>
        </a:defRPr>
      </a:lvl5pPr>
      <a:lvl6pPr marL="457200" algn="ctr" rtl="0" eaLnBrk="0" fontAlgn="base" hangingPunct="0">
        <a:spcBef>
          <a:spcPct val="0"/>
        </a:spcBef>
        <a:spcAft>
          <a:spcPct val="0"/>
        </a:spcAft>
        <a:defRPr sz="4400" b="1">
          <a:solidFill>
            <a:schemeClr val="tx2"/>
          </a:solidFill>
          <a:latin typeface="Arial" pitchFamily="34" charset="0"/>
        </a:defRPr>
      </a:lvl6pPr>
      <a:lvl7pPr marL="914400" algn="ctr" rtl="0" eaLnBrk="0" fontAlgn="base" hangingPunct="0">
        <a:spcBef>
          <a:spcPct val="0"/>
        </a:spcBef>
        <a:spcAft>
          <a:spcPct val="0"/>
        </a:spcAft>
        <a:defRPr sz="4400" b="1">
          <a:solidFill>
            <a:schemeClr val="tx2"/>
          </a:solidFill>
          <a:latin typeface="Arial" pitchFamily="34" charset="0"/>
        </a:defRPr>
      </a:lvl7pPr>
      <a:lvl8pPr marL="1371600" algn="ctr" rtl="0" eaLnBrk="0" fontAlgn="base" hangingPunct="0">
        <a:spcBef>
          <a:spcPct val="0"/>
        </a:spcBef>
        <a:spcAft>
          <a:spcPct val="0"/>
        </a:spcAft>
        <a:defRPr sz="4400" b="1">
          <a:solidFill>
            <a:schemeClr val="tx2"/>
          </a:solidFill>
          <a:latin typeface="Arial" pitchFamily="34" charset="0"/>
        </a:defRPr>
      </a:lvl8pPr>
      <a:lvl9pPr marL="1828800" algn="ctr" rtl="0" eaLnBrk="0" fontAlgn="base" hangingPunct="0">
        <a:spcBef>
          <a:spcPct val="0"/>
        </a:spcBef>
        <a:spcAft>
          <a:spcPct val="0"/>
        </a:spcAft>
        <a:defRPr sz="4400" b="1">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bwMode="auto">
      <p:bgPr>
        <a:solidFill>
          <a:schemeClr val="bg1"/>
        </a:solidFill>
        <a:effectLst/>
      </p:bgPr>
    </p:bg>
    <p:spTree>
      <p:nvGrpSpPr>
        <p:cNvPr id="1" name=""/>
        <p:cNvGrpSpPr/>
        <p:nvPr/>
      </p:nvGrpSpPr>
      <p:grpSpPr>
        <a:xfrm>
          <a:off x="0" y="0"/>
          <a:ext cx="0" cy="0"/>
        </a:xfrm>
      </p:grpSpPr>
      <p:sp>
        <p:nvSpPr>
          <p:cNvPr id="25602" name="Rectangle 2"/>
          <p:cNvSpPr>
            <a:spLocks noGrp="1" noChangeArrowheads="1"/>
          </p:cNvSpPr>
          <p:nvPr>
            <p:ph type="title"/>
          </p:nvPr>
        </p:nvSpPr>
        <p:spPr bwMode="auto">
          <a:xfrm>
            <a:off x="685800" y="609600"/>
            <a:ext cx="7772400" cy="1143000"/>
          </a:xfrm>
          <a:prstGeom prst="rect">
            <a:avLst/>
          </a:prstGeom>
          <a:noFill/>
          <a:ln w="9525">
            <a:noFill/>
            <a:miter lim="800000"/>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5603" name="Rectangle 3"/>
          <p:cNvSpPr>
            <a:spLocks noGrp="1" noChangeArrowheads="1"/>
          </p:cNvSpPr>
          <p:nvPr>
            <p:ph type="body" idx="1"/>
          </p:nvPr>
        </p:nvSpPr>
        <p:spPr bwMode="auto">
          <a:xfrm>
            <a:off x="685800" y="1981200"/>
            <a:ext cx="7772400" cy="4114800"/>
          </a:xfrm>
          <a:prstGeom prst="rect">
            <a:avLst/>
          </a:prstGeom>
          <a:noFill/>
          <a:ln w="9525">
            <a:noFill/>
            <a:miter lim="800000"/>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l">
              <a:defRPr sz="1400">
                <a:solidFill>
                  <a:srgbClr val="000000"/>
                </a:solidFill>
                <a:latin typeface="Times New Roman" pitchFamily="18" charset="0"/>
              </a:defRPr>
            </a:lvl1pPr>
          </a:lstStyle>
          <a:p>
            <a:pPr>
              <a:defRPr/>
            </a:pPr>
            <a:endParaRPr lang="en-US"/>
          </a:p>
        </p:txBody>
      </p:sp>
      <p:sp>
        <p:nvSpPr>
          <p:cNvPr id="1029" name="Rectangle 5"/>
          <p:cNvSpPr>
            <a:spLocks noGrp="1" noChangeArrowheads="1"/>
          </p:cNvSpPr>
          <p:nvPr>
            <p:ph type="ftr" sz="quarter" idx="3"/>
          </p:nvPr>
        </p:nvSpPr>
        <p:spPr bwMode="auto">
          <a:xfrm>
            <a:off x="3124200" y="6400800"/>
            <a:ext cx="28956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ctr">
              <a:defRPr sz="1800" b="1">
                <a:solidFill>
                  <a:srgbClr val="000000"/>
                </a:solidFill>
                <a:latin typeface="Times New Roman" pitchFamily="18" charset="0"/>
              </a:defRPr>
            </a:lvl1pPr>
          </a:lstStyle>
          <a:p>
            <a:pPr>
              <a:defRPr/>
            </a:pPr>
            <a:r>
              <a:rPr lang="en-US"/>
              <a:t>Appendix A - Pipelining </a:t>
            </a:r>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defRPr sz="1800" b="1">
                <a:solidFill>
                  <a:srgbClr val="000000"/>
                </a:solidFill>
                <a:latin typeface="Arial" pitchFamily="34" charset="0"/>
              </a:defRPr>
            </a:lvl1pPr>
          </a:lstStyle>
          <a:p>
            <a:pPr>
              <a:defRPr/>
            </a:pPr>
            <a:fld id="{DE91A3BD-0A84-4659-B936-12C07012604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372" r:id="rId1"/>
    <p:sldLayoutId id="2147486373" r:id="rId2"/>
    <p:sldLayoutId id="2147486374" r:id="rId3"/>
    <p:sldLayoutId id="2147486375" r:id="rId4"/>
    <p:sldLayoutId id="2147486376" r:id="rId5"/>
    <p:sldLayoutId id="2147486377" r:id="rId6"/>
    <p:sldLayoutId id="2147486378" r:id="rId7"/>
    <p:sldLayoutId id="2147486379" r:id="rId8"/>
    <p:sldLayoutId id="2147486380" r:id="rId9"/>
    <p:sldLayoutId id="2147486381" r:id="rId10"/>
    <p:sldLayoutId id="2147486382" r:id="rId11"/>
  </p:sldLayoutIdLst>
  <p:transition/>
  <p:timing/>
  <p:hf hdr="0" dt="0"/>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Arial" pitchFamily="34" charset="0"/>
        </a:defRPr>
      </a:lvl2pPr>
      <a:lvl3pPr algn="ctr" rtl="0" eaLnBrk="0" fontAlgn="base" hangingPunct="0">
        <a:spcBef>
          <a:spcPct val="0"/>
        </a:spcBef>
        <a:spcAft>
          <a:spcPct val="0"/>
        </a:spcAft>
        <a:defRPr sz="4400" b="1">
          <a:solidFill>
            <a:schemeClr val="tx2"/>
          </a:solidFill>
          <a:latin typeface="Arial" pitchFamily="34" charset="0"/>
        </a:defRPr>
      </a:lvl3pPr>
      <a:lvl4pPr algn="ctr" rtl="0" eaLnBrk="0" fontAlgn="base" hangingPunct="0">
        <a:spcBef>
          <a:spcPct val="0"/>
        </a:spcBef>
        <a:spcAft>
          <a:spcPct val="0"/>
        </a:spcAft>
        <a:defRPr sz="4400" b="1">
          <a:solidFill>
            <a:schemeClr val="tx2"/>
          </a:solidFill>
          <a:latin typeface="Arial" pitchFamily="34" charset="0"/>
        </a:defRPr>
      </a:lvl4pPr>
      <a:lvl5pPr algn="ctr" rtl="0" eaLnBrk="0" fontAlgn="base" hangingPunct="0">
        <a:spcBef>
          <a:spcPct val="0"/>
        </a:spcBef>
        <a:spcAft>
          <a:spcPct val="0"/>
        </a:spcAft>
        <a:defRPr sz="4400" b="1">
          <a:solidFill>
            <a:schemeClr val="tx2"/>
          </a:solidFill>
          <a:latin typeface="Arial" pitchFamily="34" charset="0"/>
        </a:defRPr>
      </a:lvl5pPr>
      <a:lvl6pPr marL="457200" algn="ctr" rtl="0" eaLnBrk="0" fontAlgn="base" hangingPunct="0">
        <a:spcBef>
          <a:spcPct val="0"/>
        </a:spcBef>
        <a:spcAft>
          <a:spcPct val="0"/>
        </a:spcAft>
        <a:defRPr sz="4400" b="1">
          <a:solidFill>
            <a:schemeClr val="tx2"/>
          </a:solidFill>
          <a:latin typeface="Arial" pitchFamily="34" charset="0"/>
        </a:defRPr>
      </a:lvl6pPr>
      <a:lvl7pPr marL="914400" algn="ctr" rtl="0" eaLnBrk="0" fontAlgn="base" hangingPunct="0">
        <a:spcBef>
          <a:spcPct val="0"/>
        </a:spcBef>
        <a:spcAft>
          <a:spcPct val="0"/>
        </a:spcAft>
        <a:defRPr sz="4400" b="1">
          <a:solidFill>
            <a:schemeClr val="tx2"/>
          </a:solidFill>
          <a:latin typeface="Arial" pitchFamily="34" charset="0"/>
        </a:defRPr>
      </a:lvl7pPr>
      <a:lvl8pPr marL="1371600" algn="ctr" rtl="0" eaLnBrk="0" fontAlgn="base" hangingPunct="0">
        <a:spcBef>
          <a:spcPct val="0"/>
        </a:spcBef>
        <a:spcAft>
          <a:spcPct val="0"/>
        </a:spcAft>
        <a:defRPr sz="4400" b="1">
          <a:solidFill>
            <a:schemeClr val="tx2"/>
          </a:solidFill>
          <a:latin typeface="Arial" pitchFamily="34" charset="0"/>
        </a:defRPr>
      </a:lvl8pPr>
      <a:lvl9pPr marL="1828800" algn="ctr" rtl="0" eaLnBrk="0" fontAlgn="base" hangingPunct="0">
        <a:spcBef>
          <a:spcPct val="0"/>
        </a:spcBef>
        <a:spcAft>
          <a:spcPct val="0"/>
        </a:spcAft>
        <a:defRPr sz="4400" b="1">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solidFill>
          <a:schemeClr val="bg1"/>
        </a:solidFill>
        <a:effectLst/>
      </p:bgPr>
    </p:bg>
    <p:spTree>
      <p:nvGrpSpPr>
        <p:cNvPr id="1" name=""/>
        <p:cNvGrpSpPr/>
        <p:nvPr/>
      </p:nvGrpSpPr>
      <p:grpSpPr>
        <a:xfrm>
          <a:off x="0" y="0"/>
          <a:ext cx="0" cy="0"/>
        </a:xfrm>
      </p:grpSpPr>
      <p:sp>
        <p:nvSpPr>
          <p:cNvPr id="1026" name="Rectangle 26"/>
          <p:cNvSpPr>
            <a:spLocks noChangeArrowheads="1"/>
          </p:cNvSpPr>
          <p:nvPr/>
        </p:nvSpPr>
        <p:spPr bwMode="auto">
          <a:xfrm>
            <a:off x="468313" y="260350"/>
            <a:ext cx="36512" cy="3816350"/>
          </a:xfrm>
          <a:prstGeom prst="rect">
            <a:avLst/>
          </a:prstGeom>
          <a:gradFill rotWithShape="1">
            <a:gsLst>
              <a:gs pos="0">
                <a:schemeClr val="tx2"/>
              </a:gs>
              <a:gs pos="100000">
                <a:srgbClr val="FFFFFF"/>
              </a:gs>
            </a:gsLst>
            <a:lin ang="5400000" scaled="1"/>
          </a:gradFill>
          <a:ln w="9525">
            <a:noFill/>
            <a:miter lim="800000"/>
          </a:ln>
        </p:spPr>
        <p:txBody>
          <a:bodyPr wrap="none" anchor="ctr"/>
          <a:lstStyle/>
          <a:p>
            <a:pPr>
              <a:defRPr/>
            </a:pPr>
            <a:endParaRPr lang="en-US">
              <a:solidFill>
                <a:srgbClr val="000000"/>
              </a:solidFill>
            </a:endParaRPr>
          </a:p>
        </p:txBody>
      </p:sp>
      <p:sp>
        <p:nvSpPr>
          <p:cNvPr id="26627" name="Rectangle 9"/>
          <p:cNvSpPr>
            <a:spLocks noGrp="1" noChangeArrowheads="1"/>
          </p:cNvSpPr>
          <p:nvPr>
            <p:ph type="title"/>
          </p:nvPr>
        </p:nvSpPr>
        <p:spPr bwMode="auto">
          <a:xfrm>
            <a:off x="684213" y="146050"/>
            <a:ext cx="8259762" cy="762000"/>
          </a:xfrm>
          <a:prstGeom prst="rect">
            <a:avLst/>
          </a:prstGeom>
          <a:noFill/>
          <a:ln w="9525">
            <a:noFill/>
            <a:miter lim="800000"/>
          </a:ln>
        </p:spPr>
        <p:txBody>
          <a:bodyPr vert="horz" wrap="square" lIns="91440" tIns="45720" rIns="91440" bIns="45720" numCol="1" anchor="b" anchorCtr="0" compatLnSpc="1">
            <a:prstTxWarp prst="textNoShape">
              <a:avLst/>
            </a:prstTxWarp>
            <a:spAutoFit/>
          </a:bodyPr>
          <a:lstStyle/>
          <a:p>
            <a:pPr lvl="0"/>
            <a:r>
              <a:rPr lang="en-AU" smtClean="0"/>
              <a:t>Click to edit Master title style</a:t>
            </a:r>
          </a:p>
        </p:txBody>
      </p:sp>
      <p:sp>
        <p:nvSpPr>
          <p:cNvPr id="26628" name="Rectangle 10"/>
          <p:cNvSpPr>
            <a:spLocks noGrp="1" noChangeArrowheads="1"/>
          </p:cNvSpPr>
          <p:nvPr>
            <p:ph type="body" idx="1"/>
          </p:nvPr>
        </p:nvSpPr>
        <p:spPr bwMode="auto">
          <a:xfrm>
            <a:off x="684213" y="1125538"/>
            <a:ext cx="8270875" cy="5111750"/>
          </a:xfrm>
          <a:prstGeom prst="rect">
            <a:avLst/>
          </a:prstGeom>
          <a:noFill/>
          <a:ln w="9525">
            <a:noFill/>
            <a:miter lim="800000"/>
          </a:ln>
        </p:spPr>
        <p:txBody>
          <a:bodyPr vert="horz" wrap="square" lIns="91440" tIns="45720" rIns="91440" bIns="45720" numCol="1" anchor="t" anchorCtr="0" compatLnSpc="1">
            <a:prstTxWarp prst="textNoShape">
              <a:avLst/>
            </a:prstTxWarp>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p>
        </p:txBody>
      </p:sp>
      <p:sp>
        <p:nvSpPr>
          <p:cNvPr id="40979" name="Rectangle 19"/>
          <p:cNvSpPr>
            <a:spLocks noGrp="1" noChangeArrowheads="1"/>
          </p:cNvSpPr>
          <p:nvPr>
            <p:ph type="ftr" sz="quarter" idx="3"/>
          </p:nvPr>
        </p:nvSpPr>
        <p:spPr bwMode="auto">
          <a:xfrm>
            <a:off x="1692275" y="6381750"/>
            <a:ext cx="7272338" cy="358775"/>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eaLnBrk="1" hangingPunct="1">
              <a:defRPr sz="1400" b="1">
                <a:solidFill>
                  <a:srgbClr val="000000"/>
                </a:solidFill>
              </a:defRPr>
            </a:lvl1pPr>
          </a:lstStyle>
          <a:p>
            <a:pPr>
              <a:defRPr/>
            </a:pPr>
            <a:r>
              <a:rPr lang="en-AU"/>
              <a:t>Chapter 4 — The Processor — </a:t>
            </a:r>
            <a:fld id="{58B79526-3988-48DF-8841-C39E743D2CEF}" type="slidenum">
              <a:rPr lang="en-AU"/>
              <a:pPr>
                <a:defRPr/>
              </a:pPr>
              <a:t>‹#›</a:t>
            </a:fld>
            <a:endParaRPr lang="en-AU"/>
          </a:p>
        </p:txBody>
      </p:sp>
      <p:sp>
        <p:nvSpPr>
          <p:cNvPr id="1030" name="Rectangle 25"/>
          <p:cNvSpPr>
            <a:spLocks noChangeArrowheads="1"/>
          </p:cNvSpPr>
          <p:nvPr/>
        </p:nvSpPr>
        <p:spPr bwMode="auto">
          <a:xfrm>
            <a:off x="250825" y="981075"/>
            <a:ext cx="8569325" cy="71438"/>
          </a:xfrm>
          <a:prstGeom prst="rect">
            <a:avLst/>
          </a:prstGeom>
          <a:gradFill rotWithShape="1">
            <a:gsLst>
              <a:gs pos="0">
                <a:schemeClr val="tx2"/>
              </a:gs>
              <a:gs pos="100000">
                <a:srgbClr val="FFFFFF"/>
              </a:gs>
            </a:gsLst>
            <a:lin ang="0" scaled="1"/>
          </a:gradFill>
          <a:ln w="9525">
            <a:noFill/>
            <a:miter lim="800000"/>
          </a:ln>
        </p:spPr>
        <p:txBody>
          <a:bodyPr wrap="none" anchor="ctr"/>
          <a:lstStyle/>
          <a:p>
            <a:pPr>
              <a:defRPr/>
            </a:pPr>
            <a:endParaRPr lang="en-US">
              <a:solidFill>
                <a:srgbClr val="000000"/>
              </a:solidFill>
            </a:endParaRPr>
          </a:p>
        </p:txBody>
      </p:sp>
      <p:pic>
        <p:nvPicPr>
          <p:cNvPr id="26631" name="Picture 7" descr="MK Logo.jpg"/>
          <p:cNvPicPr>
            <a:picLocks noChangeAspect="1"/>
          </p:cNvPicPr>
          <p:nvPr userDrawn="1"/>
        </p:nvPicPr>
        <p:blipFill>
          <a:blip r:embed="rId12"/>
          <a:stretch>
            <a:fillRect/>
          </a:stretch>
        </p:blipFill>
        <p:spPr bwMode="auto">
          <a:xfrm>
            <a:off x="0" y="6270625"/>
            <a:ext cx="1619250" cy="590550"/>
          </a:xfrm>
          <a:prstGeom prst="rect">
            <a:avLst/>
          </a:prstGeom>
          <a:noFill/>
          <a:ln w="9525">
            <a:noFill/>
            <a:miter lim="800000"/>
          </a:ln>
        </p:spPr>
      </p:pic>
    </p:spTree>
  </p:cSld>
  <p:clrMap bg1="lt1" tx1="dk1" bg2="lt2" tx2="dk2" accent1="accent1" accent2="accent2" accent3="accent3" accent4="accent4" accent5="accent5" accent6="accent6" hlink="hlink" folHlink="folHlink"/>
  <p:sldLayoutIdLst>
    <p:sldLayoutId id="2147486383" r:id="rId1"/>
    <p:sldLayoutId id="2147486246" r:id="rId2"/>
    <p:sldLayoutId id="2147486247" r:id="rId3"/>
    <p:sldLayoutId id="2147486248" r:id="rId4"/>
    <p:sldLayoutId id="2147486249" r:id="rId5"/>
    <p:sldLayoutId id="2147486250" r:id="rId6"/>
    <p:sldLayoutId id="2147486251" r:id="rId7"/>
    <p:sldLayoutId id="2147486252" r:id="rId8"/>
    <p:sldLayoutId id="2147486253" r:id="rId9"/>
    <p:sldLayoutId id="2147486254" r:id="rId10"/>
    <p:sldLayoutId id="2147486255" r:id="rId11"/>
  </p:sldLayoutIdLst>
  <p:transition/>
  <p:timing/>
  <p:hf sldNum="0" hd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a:defRPr>
      </a:lvl2pPr>
      <a:lvl3pPr algn="l" rtl="0" eaLnBrk="0" fontAlgn="base" hangingPunct="0">
        <a:spcBef>
          <a:spcPct val="0"/>
        </a:spcBef>
        <a:spcAft>
          <a:spcPct val="0"/>
        </a:spcAft>
        <a:defRPr sz="4400" b="1">
          <a:solidFill>
            <a:schemeClr val="tx2"/>
          </a:solidFill>
          <a:latin typeface="Arial"/>
        </a:defRPr>
      </a:lvl3pPr>
      <a:lvl4pPr algn="l" rtl="0" eaLnBrk="0" fontAlgn="base" hangingPunct="0">
        <a:spcBef>
          <a:spcPct val="0"/>
        </a:spcBef>
        <a:spcAft>
          <a:spcPct val="0"/>
        </a:spcAft>
        <a:defRPr sz="4400" b="1">
          <a:solidFill>
            <a:schemeClr val="tx2"/>
          </a:solidFill>
          <a:latin typeface="Arial"/>
        </a:defRPr>
      </a:lvl4pPr>
      <a:lvl5pPr algn="l" rtl="0" eaLnBrk="0" fontAlgn="base" hangingPunct="0">
        <a:spcBef>
          <a:spcPct val="0"/>
        </a:spcBef>
        <a:spcAft>
          <a:spcPct val="0"/>
        </a:spcAft>
        <a:defRPr sz="4400" b="1">
          <a:solidFill>
            <a:schemeClr val="tx2"/>
          </a:solidFill>
          <a:latin typeface="Arial"/>
        </a:defRPr>
      </a:lvl5pPr>
      <a:lvl6pPr marL="457200" algn="l" rtl="0" fontAlgn="base">
        <a:spcBef>
          <a:spcPct val="0"/>
        </a:spcBef>
        <a:spcAft>
          <a:spcPct val="0"/>
        </a:spcAft>
        <a:defRPr sz="4400" b="1">
          <a:solidFill>
            <a:schemeClr val="tx2"/>
          </a:solidFill>
          <a:latin typeface="Arial"/>
        </a:defRPr>
      </a:lvl6pPr>
      <a:lvl7pPr marL="914400" algn="l" rtl="0" fontAlgn="base">
        <a:spcBef>
          <a:spcPct val="0"/>
        </a:spcBef>
        <a:spcAft>
          <a:spcPct val="0"/>
        </a:spcAft>
        <a:defRPr sz="4400" b="1">
          <a:solidFill>
            <a:schemeClr val="tx2"/>
          </a:solidFill>
          <a:latin typeface="Arial"/>
        </a:defRPr>
      </a:lvl7pPr>
      <a:lvl8pPr marL="1371600" algn="l" rtl="0" fontAlgn="base">
        <a:spcBef>
          <a:spcPct val="0"/>
        </a:spcBef>
        <a:spcAft>
          <a:spcPct val="0"/>
        </a:spcAft>
        <a:defRPr sz="4400" b="1">
          <a:solidFill>
            <a:schemeClr val="tx2"/>
          </a:solidFill>
          <a:latin typeface="Arial"/>
        </a:defRPr>
      </a:lvl8pPr>
      <a:lvl9pPr marL="1828800" algn="l" rtl="0" fontAlgn="base">
        <a:spcBef>
          <a:spcPct val="0"/>
        </a:spcBef>
        <a:spcAft>
          <a:spcPct val="0"/>
        </a:spcAft>
        <a:defRPr sz="4400" b="1">
          <a:solidFill>
            <a:schemeClr val="tx2"/>
          </a:solidFill>
          <a:latin typeface="Arial"/>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bwMode="auto">
      <p:bgPr>
        <a:solidFill>
          <a:schemeClr val="bg1"/>
        </a:solidFill>
        <a:effectLst/>
      </p:bgPr>
    </p:bg>
    <p:spTree>
      <p:nvGrpSpPr>
        <p:cNvPr id="1" name=""/>
        <p:cNvGrpSpPr/>
        <p:nvPr/>
      </p:nvGrpSpPr>
      <p:grpSpPr>
        <a:xfrm>
          <a:off x="0" y="0"/>
          <a:ext cx="0" cy="0"/>
        </a:xfrm>
      </p:grpSpPr>
      <p:sp>
        <p:nvSpPr>
          <p:cNvPr id="27650" name="Rectangle 2"/>
          <p:cNvSpPr>
            <a:spLocks noGrp="1" noChangeArrowheads="1"/>
          </p:cNvSpPr>
          <p:nvPr>
            <p:ph type="title"/>
          </p:nvPr>
        </p:nvSpPr>
        <p:spPr bwMode="auto">
          <a:xfrm>
            <a:off x="685800" y="609600"/>
            <a:ext cx="7772400" cy="1143000"/>
          </a:xfrm>
          <a:prstGeom prst="rect">
            <a:avLst/>
          </a:prstGeom>
          <a:noFill/>
          <a:ln w="9525">
            <a:noFill/>
            <a:miter lim="800000"/>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nvPr>
        </p:nvSpPr>
        <p:spPr bwMode="auto">
          <a:xfrm>
            <a:off x="685800" y="1981200"/>
            <a:ext cx="7772400" cy="4114800"/>
          </a:xfrm>
          <a:prstGeom prst="rect">
            <a:avLst/>
          </a:prstGeom>
          <a:noFill/>
          <a:ln w="9525">
            <a:noFill/>
            <a:miter lim="800000"/>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l">
              <a:defRPr sz="1400">
                <a:solidFill>
                  <a:srgbClr val="000000"/>
                </a:solidFill>
                <a:latin typeface="Times New Roman" pitchFamily="18" charset="0"/>
              </a:defRPr>
            </a:lvl1pPr>
          </a:lstStyle>
          <a:p>
            <a:pPr>
              <a:defRPr/>
            </a:pPr>
            <a:endParaRPr lang="en-US"/>
          </a:p>
        </p:txBody>
      </p:sp>
      <p:sp>
        <p:nvSpPr>
          <p:cNvPr id="1029" name="Rectangle 5"/>
          <p:cNvSpPr>
            <a:spLocks noGrp="1" noChangeArrowheads="1"/>
          </p:cNvSpPr>
          <p:nvPr>
            <p:ph type="ftr" sz="quarter" idx="3"/>
          </p:nvPr>
        </p:nvSpPr>
        <p:spPr bwMode="auto">
          <a:xfrm>
            <a:off x="3124200" y="6400800"/>
            <a:ext cx="28956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ctr">
              <a:defRPr sz="1800" b="1">
                <a:solidFill>
                  <a:srgbClr val="000000"/>
                </a:solidFill>
                <a:latin typeface="Times New Roman" pitchFamily="18" charset="0"/>
              </a:defRPr>
            </a:lvl1pPr>
          </a:lstStyle>
          <a:p>
            <a:pPr>
              <a:defRPr/>
            </a:pPr>
            <a:r>
              <a:rPr lang="en-US"/>
              <a:t>Appendix A - Pipelining </a:t>
            </a:r>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defRPr sz="1800" b="1">
                <a:solidFill>
                  <a:srgbClr val="000000"/>
                </a:solidFill>
                <a:latin typeface="Arial" pitchFamily="34" charset="0"/>
              </a:defRPr>
            </a:lvl1pPr>
          </a:lstStyle>
          <a:p>
            <a:pPr>
              <a:defRPr/>
            </a:pPr>
            <a:fld id="{7FB0297B-77D8-4CB4-851A-046B78CA56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384" r:id="rId1"/>
    <p:sldLayoutId id="2147486385" r:id="rId2"/>
    <p:sldLayoutId id="2147486386" r:id="rId3"/>
    <p:sldLayoutId id="2147486387" r:id="rId4"/>
    <p:sldLayoutId id="2147486388" r:id="rId5"/>
    <p:sldLayoutId id="2147486389" r:id="rId6"/>
    <p:sldLayoutId id="2147486390" r:id="rId7"/>
    <p:sldLayoutId id="2147486391" r:id="rId8"/>
    <p:sldLayoutId id="2147486392" r:id="rId9"/>
    <p:sldLayoutId id="2147486393" r:id="rId10"/>
    <p:sldLayoutId id="2147486394" r:id="rId11"/>
  </p:sldLayoutIdLst>
  <p:transition/>
  <p:timing/>
  <p:hf hdr="0" dt="0"/>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Arial" pitchFamily="34" charset="0"/>
        </a:defRPr>
      </a:lvl2pPr>
      <a:lvl3pPr algn="ctr" rtl="0" eaLnBrk="0" fontAlgn="base" hangingPunct="0">
        <a:spcBef>
          <a:spcPct val="0"/>
        </a:spcBef>
        <a:spcAft>
          <a:spcPct val="0"/>
        </a:spcAft>
        <a:defRPr sz="4400" b="1">
          <a:solidFill>
            <a:schemeClr val="tx2"/>
          </a:solidFill>
          <a:latin typeface="Arial" pitchFamily="34" charset="0"/>
        </a:defRPr>
      </a:lvl3pPr>
      <a:lvl4pPr algn="ctr" rtl="0" eaLnBrk="0" fontAlgn="base" hangingPunct="0">
        <a:spcBef>
          <a:spcPct val="0"/>
        </a:spcBef>
        <a:spcAft>
          <a:spcPct val="0"/>
        </a:spcAft>
        <a:defRPr sz="4400" b="1">
          <a:solidFill>
            <a:schemeClr val="tx2"/>
          </a:solidFill>
          <a:latin typeface="Arial" pitchFamily="34" charset="0"/>
        </a:defRPr>
      </a:lvl4pPr>
      <a:lvl5pPr algn="ctr" rtl="0" eaLnBrk="0" fontAlgn="base" hangingPunct="0">
        <a:spcBef>
          <a:spcPct val="0"/>
        </a:spcBef>
        <a:spcAft>
          <a:spcPct val="0"/>
        </a:spcAft>
        <a:defRPr sz="4400" b="1">
          <a:solidFill>
            <a:schemeClr val="tx2"/>
          </a:solidFill>
          <a:latin typeface="Arial" pitchFamily="34" charset="0"/>
        </a:defRPr>
      </a:lvl5pPr>
      <a:lvl6pPr marL="457200" algn="ctr" rtl="0" eaLnBrk="0" fontAlgn="base" hangingPunct="0">
        <a:spcBef>
          <a:spcPct val="0"/>
        </a:spcBef>
        <a:spcAft>
          <a:spcPct val="0"/>
        </a:spcAft>
        <a:defRPr sz="4400" b="1">
          <a:solidFill>
            <a:schemeClr val="tx2"/>
          </a:solidFill>
          <a:latin typeface="Arial" pitchFamily="34" charset="0"/>
        </a:defRPr>
      </a:lvl6pPr>
      <a:lvl7pPr marL="914400" algn="ctr" rtl="0" eaLnBrk="0" fontAlgn="base" hangingPunct="0">
        <a:spcBef>
          <a:spcPct val="0"/>
        </a:spcBef>
        <a:spcAft>
          <a:spcPct val="0"/>
        </a:spcAft>
        <a:defRPr sz="4400" b="1">
          <a:solidFill>
            <a:schemeClr val="tx2"/>
          </a:solidFill>
          <a:latin typeface="Arial" pitchFamily="34" charset="0"/>
        </a:defRPr>
      </a:lvl7pPr>
      <a:lvl8pPr marL="1371600" algn="ctr" rtl="0" eaLnBrk="0" fontAlgn="base" hangingPunct="0">
        <a:spcBef>
          <a:spcPct val="0"/>
        </a:spcBef>
        <a:spcAft>
          <a:spcPct val="0"/>
        </a:spcAft>
        <a:defRPr sz="4400" b="1">
          <a:solidFill>
            <a:schemeClr val="tx2"/>
          </a:solidFill>
          <a:latin typeface="Arial" pitchFamily="34" charset="0"/>
        </a:defRPr>
      </a:lvl8pPr>
      <a:lvl9pPr marL="1828800" algn="ctr" rtl="0" eaLnBrk="0" fontAlgn="base" hangingPunct="0">
        <a:spcBef>
          <a:spcPct val="0"/>
        </a:spcBef>
        <a:spcAft>
          <a:spcPct val="0"/>
        </a:spcAft>
        <a:defRPr sz="4400" b="1">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solidFill>
          <a:schemeClr val="bg1"/>
        </a:solidFill>
        <a:effectLst/>
      </p:bgPr>
    </p:bg>
    <p:spTree>
      <p:nvGrpSpPr>
        <p:cNvPr id="1" name=""/>
        <p:cNvGrpSpPr/>
        <p:nvPr/>
      </p:nvGrpSpPr>
      <p:grpSpPr>
        <a:xfrm>
          <a:off x="0" y="0"/>
          <a:ext cx="0" cy="0"/>
        </a:xfrm>
      </p:grpSpPr>
      <p:sp>
        <p:nvSpPr>
          <p:cNvPr id="16386" name="Rectangle 26"/>
          <p:cNvSpPr>
            <a:spLocks noChangeArrowheads="1"/>
          </p:cNvSpPr>
          <p:nvPr/>
        </p:nvSpPr>
        <p:spPr bwMode="auto">
          <a:xfrm>
            <a:off x="468313" y="260350"/>
            <a:ext cx="36512" cy="3816350"/>
          </a:xfrm>
          <a:prstGeom prst="rect">
            <a:avLst/>
          </a:prstGeom>
          <a:gradFill rotWithShape="1">
            <a:gsLst>
              <a:gs pos="0">
                <a:schemeClr val="tx2"/>
              </a:gs>
              <a:gs pos="100000">
                <a:srgbClr val="FFFFFF"/>
              </a:gs>
            </a:gsLst>
            <a:lin ang="5400000" scaled="1"/>
          </a:gradFill>
          <a:ln w="9525">
            <a:noFill/>
            <a:miter lim="800000"/>
          </a:ln>
        </p:spPr>
        <p:txBody>
          <a:bodyPr wrap="none" anchor="ctr"/>
          <a:lstStyle/>
          <a:p>
            <a:pPr>
              <a:defRPr/>
            </a:pPr>
            <a:endParaRPr lang="en-US">
              <a:solidFill>
                <a:srgbClr val="000000"/>
              </a:solidFill>
            </a:endParaRPr>
          </a:p>
        </p:txBody>
      </p:sp>
      <p:sp>
        <p:nvSpPr>
          <p:cNvPr id="28675" name="Rectangle 9"/>
          <p:cNvSpPr>
            <a:spLocks noGrp="1" noChangeArrowheads="1"/>
          </p:cNvSpPr>
          <p:nvPr>
            <p:ph type="title"/>
          </p:nvPr>
        </p:nvSpPr>
        <p:spPr bwMode="auto">
          <a:xfrm>
            <a:off x="684213" y="146050"/>
            <a:ext cx="8259762" cy="762000"/>
          </a:xfrm>
          <a:prstGeom prst="rect">
            <a:avLst/>
          </a:prstGeom>
          <a:noFill/>
          <a:ln w="9525">
            <a:noFill/>
            <a:miter lim="800000"/>
          </a:ln>
        </p:spPr>
        <p:txBody>
          <a:bodyPr vert="horz" wrap="square" lIns="91440" tIns="45720" rIns="91440" bIns="45720" numCol="1" anchor="b" anchorCtr="0" compatLnSpc="1">
            <a:prstTxWarp prst="textNoShape">
              <a:avLst/>
            </a:prstTxWarp>
            <a:spAutoFit/>
          </a:bodyPr>
          <a:lstStyle/>
          <a:p>
            <a:pPr lvl="0"/>
            <a:r>
              <a:rPr lang="en-AU" smtClean="0"/>
              <a:t>Click to edit Master title style</a:t>
            </a:r>
          </a:p>
        </p:txBody>
      </p:sp>
      <p:sp>
        <p:nvSpPr>
          <p:cNvPr id="28676" name="Rectangle 10"/>
          <p:cNvSpPr>
            <a:spLocks noGrp="1" noChangeArrowheads="1"/>
          </p:cNvSpPr>
          <p:nvPr>
            <p:ph type="body" idx="1"/>
          </p:nvPr>
        </p:nvSpPr>
        <p:spPr bwMode="auto">
          <a:xfrm>
            <a:off x="684213" y="1125538"/>
            <a:ext cx="8270875" cy="5111750"/>
          </a:xfrm>
          <a:prstGeom prst="rect">
            <a:avLst/>
          </a:prstGeom>
          <a:noFill/>
          <a:ln w="9525">
            <a:noFill/>
            <a:miter lim="800000"/>
          </a:ln>
        </p:spPr>
        <p:txBody>
          <a:bodyPr vert="horz" wrap="square" lIns="91440" tIns="45720" rIns="91440" bIns="45720" numCol="1" anchor="t" anchorCtr="0" compatLnSpc="1">
            <a:prstTxWarp prst="textNoShape">
              <a:avLst/>
            </a:prstTxWarp>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p>
        </p:txBody>
      </p:sp>
      <p:sp>
        <p:nvSpPr>
          <p:cNvPr id="40979" name="Rectangle 19"/>
          <p:cNvSpPr>
            <a:spLocks noGrp="1" noChangeArrowheads="1"/>
          </p:cNvSpPr>
          <p:nvPr>
            <p:ph type="ftr" sz="quarter" idx="3"/>
          </p:nvPr>
        </p:nvSpPr>
        <p:spPr bwMode="auto">
          <a:xfrm>
            <a:off x="1692275" y="6381750"/>
            <a:ext cx="7272338" cy="358775"/>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eaLnBrk="1" hangingPunct="1">
              <a:defRPr sz="1400" b="1" smtClean="0">
                <a:solidFill>
                  <a:srgbClr val="000000"/>
                </a:solidFill>
              </a:defRPr>
            </a:lvl1pPr>
          </a:lstStyle>
          <a:p>
            <a:pPr>
              <a:defRPr/>
            </a:pPr>
            <a:r>
              <a:rPr lang="en-AU"/>
              <a:t>Chapter 4 — The Processor — </a:t>
            </a:r>
            <a:fld id="{ADCED0D2-DDDB-4CF5-B800-919BD5B4B231}" type="slidenum">
              <a:rPr lang="en-AU"/>
              <a:pPr>
                <a:defRPr/>
              </a:pPr>
              <a:t>‹#›</a:t>
            </a:fld>
            <a:endParaRPr lang="en-AU"/>
          </a:p>
        </p:txBody>
      </p:sp>
      <p:sp>
        <p:nvSpPr>
          <p:cNvPr id="16390" name="Rectangle 25"/>
          <p:cNvSpPr>
            <a:spLocks noChangeArrowheads="1"/>
          </p:cNvSpPr>
          <p:nvPr/>
        </p:nvSpPr>
        <p:spPr bwMode="auto">
          <a:xfrm>
            <a:off x="250825" y="981075"/>
            <a:ext cx="8569325" cy="71438"/>
          </a:xfrm>
          <a:prstGeom prst="rect">
            <a:avLst/>
          </a:prstGeom>
          <a:gradFill rotWithShape="1">
            <a:gsLst>
              <a:gs pos="0">
                <a:schemeClr val="tx2"/>
              </a:gs>
              <a:gs pos="100000">
                <a:srgbClr val="FFFFFF"/>
              </a:gs>
            </a:gsLst>
            <a:lin ang="0" scaled="1"/>
          </a:gradFill>
          <a:ln w="9525">
            <a:noFill/>
            <a:miter lim="800000"/>
          </a:ln>
        </p:spPr>
        <p:txBody>
          <a:bodyPr wrap="none" anchor="ctr"/>
          <a:lstStyle/>
          <a:p>
            <a:pPr>
              <a:defRPr/>
            </a:pPr>
            <a:endParaRPr lang="en-US">
              <a:solidFill>
                <a:srgbClr val="000000"/>
              </a:solidFill>
            </a:endParaRPr>
          </a:p>
        </p:txBody>
      </p:sp>
      <p:pic>
        <p:nvPicPr>
          <p:cNvPr id="28679" name="Picture 7" descr="MK Logo.jpg"/>
          <p:cNvPicPr>
            <a:picLocks noChangeAspect="1"/>
          </p:cNvPicPr>
          <p:nvPr userDrawn="1"/>
        </p:nvPicPr>
        <p:blipFill>
          <a:blip r:embed="rId12"/>
          <a:stretch>
            <a:fillRect/>
          </a:stretch>
        </p:blipFill>
        <p:spPr bwMode="auto">
          <a:xfrm>
            <a:off x="0" y="6270625"/>
            <a:ext cx="1619250" cy="590550"/>
          </a:xfrm>
          <a:prstGeom prst="rect">
            <a:avLst/>
          </a:prstGeom>
          <a:noFill/>
          <a:ln w="9525">
            <a:noFill/>
            <a:miter lim="800000"/>
          </a:ln>
        </p:spPr>
      </p:pic>
    </p:spTree>
  </p:cSld>
  <p:clrMap bg1="lt1" tx1="dk1" bg2="lt2" tx2="dk2" accent1="accent1" accent2="accent2" accent3="accent3" accent4="accent4" accent5="accent5" accent6="accent6" hlink="hlink" folHlink="folHlink"/>
  <p:sldLayoutIdLst>
    <p:sldLayoutId id="2147486395" r:id="rId1"/>
    <p:sldLayoutId id="2147486256" r:id="rId2"/>
    <p:sldLayoutId id="2147486257" r:id="rId3"/>
    <p:sldLayoutId id="2147486258" r:id="rId4"/>
    <p:sldLayoutId id="2147486259" r:id="rId5"/>
    <p:sldLayoutId id="2147486260" r:id="rId6"/>
    <p:sldLayoutId id="2147486261" r:id="rId7"/>
    <p:sldLayoutId id="2147486262" r:id="rId8"/>
    <p:sldLayoutId id="2147486263" r:id="rId9"/>
    <p:sldLayoutId id="2147486264" r:id="rId10"/>
    <p:sldLayoutId id="2147486265" r:id="rId11"/>
  </p:sldLayoutIdLst>
  <p:transition/>
  <p:timing/>
  <p:hf sldNum="0" hd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a:defRPr>
      </a:lvl2pPr>
      <a:lvl3pPr algn="l" rtl="0" eaLnBrk="0" fontAlgn="base" hangingPunct="0">
        <a:spcBef>
          <a:spcPct val="0"/>
        </a:spcBef>
        <a:spcAft>
          <a:spcPct val="0"/>
        </a:spcAft>
        <a:defRPr sz="4400" b="1">
          <a:solidFill>
            <a:schemeClr val="tx2"/>
          </a:solidFill>
          <a:latin typeface="Arial"/>
        </a:defRPr>
      </a:lvl3pPr>
      <a:lvl4pPr algn="l" rtl="0" eaLnBrk="0" fontAlgn="base" hangingPunct="0">
        <a:spcBef>
          <a:spcPct val="0"/>
        </a:spcBef>
        <a:spcAft>
          <a:spcPct val="0"/>
        </a:spcAft>
        <a:defRPr sz="4400" b="1">
          <a:solidFill>
            <a:schemeClr val="tx2"/>
          </a:solidFill>
          <a:latin typeface="Arial"/>
        </a:defRPr>
      </a:lvl4pPr>
      <a:lvl5pPr algn="l" rtl="0" eaLnBrk="0" fontAlgn="base" hangingPunct="0">
        <a:spcBef>
          <a:spcPct val="0"/>
        </a:spcBef>
        <a:spcAft>
          <a:spcPct val="0"/>
        </a:spcAft>
        <a:defRPr sz="4400" b="1">
          <a:solidFill>
            <a:schemeClr val="tx2"/>
          </a:solidFill>
          <a:latin typeface="Arial"/>
        </a:defRPr>
      </a:lvl5pPr>
      <a:lvl6pPr marL="457200" algn="l" rtl="0" fontAlgn="base">
        <a:spcBef>
          <a:spcPct val="0"/>
        </a:spcBef>
        <a:spcAft>
          <a:spcPct val="0"/>
        </a:spcAft>
        <a:defRPr sz="4400" b="1">
          <a:solidFill>
            <a:schemeClr val="tx2"/>
          </a:solidFill>
          <a:latin typeface="Arial"/>
        </a:defRPr>
      </a:lvl6pPr>
      <a:lvl7pPr marL="914400" algn="l" rtl="0" fontAlgn="base">
        <a:spcBef>
          <a:spcPct val="0"/>
        </a:spcBef>
        <a:spcAft>
          <a:spcPct val="0"/>
        </a:spcAft>
        <a:defRPr sz="4400" b="1">
          <a:solidFill>
            <a:schemeClr val="tx2"/>
          </a:solidFill>
          <a:latin typeface="Arial"/>
        </a:defRPr>
      </a:lvl7pPr>
      <a:lvl8pPr marL="1371600" algn="l" rtl="0" fontAlgn="base">
        <a:spcBef>
          <a:spcPct val="0"/>
        </a:spcBef>
        <a:spcAft>
          <a:spcPct val="0"/>
        </a:spcAft>
        <a:defRPr sz="4400" b="1">
          <a:solidFill>
            <a:schemeClr val="tx2"/>
          </a:solidFill>
          <a:latin typeface="Arial"/>
        </a:defRPr>
      </a:lvl8pPr>
      <a:lvl9pPr marL="1828800" algn="l" rtl="0" fontAlgn="base">
        <a:spcBef>
          <a:spcPct val="0"/>
        </a:spcBef>
        <a:spcAft>
          <a:spcPct val="0"/>
        </a:spcAft>
        <a:defRPr sz="4400" b="1">
          <a:solidFill>
            <a:schemeClr val="tx2"/>
          </a:solidFill>
          <a:latin typeface="Arial"/>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solidFill>
          <a:schemeClr val="bg1"/>
        </a:solidFill>
        <a:effectLst/>
      </p:bgPr>
    </p:bg>
    <p:spTree>
      <p:nvGrpSpPr>
        <p:cNvPr id="1" name=""/>
        <p:cNvGrpSpPr/>
        <p:nvPr/>
      </p:nvGrpSpPr>
      <p:grpSpPr>
        <a:xfrm>
          <a:off x="0" y="0"/>
          <a:ext cx="0" cy="0"/>
        </a:xfrm>
      </p:grpSpPr>
      <p:sp>
        <p:nvSpPr>
          <p:cNvPr id="6146" name="Rectangle 2"/>
          <p:cNvSpPr>
            <a:spLocks noGrp="1" noChangeArrowheads="1"/>
          </p:cNvSpPr>
          <p:nvPr>
            <p:ph type="title"/>
          </p:nvPr>
        </p:nvSpPr>
        <p:spPr bwMode="auto">
          <a:xfrm>
            <a:off x="228600" y="152400"/>
            <a:ext cx="7620000" cy="609600"/>
          </a:xfrm>
          <a:prstGeom prst="rect">
            <a:avLst/>
          </a:prstGeom>
          <a:noFill/>
          <a:ln w="12700">
            <a:noFill/>
            <a:miter lim="800000"/>
          </a:ln>
        </p:spPr>
        <p:txBody>
          <a:bodyPr vert="horz" wrap="square" lIns="90488" tIns="44450" rIns="90488" bIns="44450" numCol="1" anchor="ctr" anchorCtr="0" compatLnSpc="1">
            <a:prstTxWarp prst="textNoShape">
              <a:avLst/>
            </a:prstTxWarp>
          </a:bodyPr>
          <a:lstStyle/>
          <a:p>
            <a:pPr lvl="0"/>
            <a:r>
              <a:rPr lang="en-US" smtClean="0"/>
              <a:t>Click to edit Master title style</a:t>
            </a:r>
          </a:p>
        </p:txBody>
      </p:sp>
      <p:sp>
        <p:nvSpPr>
          <p:cNvPr id="6147" name="AutoShape 3"/>
          <p:cNvSpPr>
            <a:spLocks noGrp="1" noChangeArrowheads="1"/>
          </p:cNvSpPr>
          <p:nvPr>
            <p:ph type="body" idx="1"/>
          </p:nvPr>
        </p:nvSpPr>
        <p:spPr bwMode="auto">
          <a:xfrm>
            <a:off x="228600" y="1143000"/>
            <a:ext cx="8382000" cy="4114800"/>
          </a:xfrm>
          <a:prstGeom prst="roundRect">
            <a:avLst>
              <a:gd name="adj" fmla="val 12486"/>
            </a:avLst>
          </a:prstGeom>
          <a:noFill/>
          <a:ln w="12700">
            <a:noFill/>
            <a:round/>
          </a:ln>
        </p:spPr>
        <p:txBody>
          <a:bodyPr vert="horz" wrap="square" lIns="90488" tIns="44450" rIns="90488" bIns="4445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Line 4"/>
          <p:cNvSpPr>
            <a:spLocks noChangeShapeType="1"/>
          </p:cNvSpPr>
          <p:nvPr/>
        </p:nvSpPr>
        <p:spPr bwMode="auto">
          <a:xfrm>
            <a:off x="344488" y="838200"/>
            <a:ext cx="8456612" cy="0"/>
          </a:xfrm>
          <a:prstGeom prst="line">
            <a:avLst/>
          </a:prstGeom>
          <a:noFill/>
          <a:ln w="76200">
            <a:solidFill>
              <a:schemeClr val="tx1"/>
            </a:solidFill>
            <a:round/>
          </a:ln>
          <a:effectLst/>
        </p:spPr>
        <p:txBody>
          <a:bodyPr/>
          <a:lstStyle/>
          <a:p>
            <a:pPr algn="l">
              <a:defRPr/>
            </a:pPr>
            <a:endParaRPr lang="en-IN" sz="2400">
              <a:solidFill>
                <a:srgbClr val="000000"/>
              </a:solidFill>
              <a:latin typeface="Times New Roman" pitchFamily="18" charset="0"/>
            </a:endParaRPr>
          </a:p>
        </p:txBody>
      </p:sp>
      <p:sp>
        <p:nvSpPr>
          <p:cNvPr id="1029" name="Rectangle 5"/>
          <p:cNvSpPr>
            <a:spLocks noChangeArrowheads="1"/>
          </p:cNvSpPr>
          <p:nvPr/>
        </p:nvSpPr>
        <p:spPr bwMode="auto">
          <a:xfrm>
            <a:off x="8520113" y="6310313"/>
            <a:ext cx="536575" cy="454025"/>
          </a:xfrm>
          <a:prstGeom prst="rect">
            <a:avLst/>
          </a:prstGeom>
          <a:noFill/>
          <a:ln w="12700">
            <a:noFill/>
            <a:miter lim="800000"/>
          </a:ln>
          <a:effectLst/>
        </p:spPr>
        <p:txBody>
          <a:bodyPr wrap="none" lIns="90488" tIns="44450" rIns="90488" bIns="44450">
            <a:spAutoFit/>
          </a:bodyPr>
          <a:lstStyle/>
          <a:p>
            <a:pPr algn="l">
              <a:defRPr/>
            </a:pPr>
            <a:fld id="{73ED74C0-6DEC-41D2-A951-331C76D083BC}" type="slidenum">
              <a:rPr lang="en-US" sz="2400">
                <a:solidFill>
                  <a:srgbClr val="000000"/>
                </a:solidFill>
                <a:latin typeface="Times New Roman" pitchFamily="18" charset="0"/>
              </a:rPr>
              <a:pPr algn="l">
                <a:defRPr/>
              </a:pPr>
              <a:t>‹#›</a:t>
            </a:fld>
            <a:endParaRPr lang="en-US" sz="2400">
              <a:solidFill>
                <a:srgbClr val="000000"/>
              </a:solidFill>
              <a:latin typeface="Times New Roman" pitchFamily="18" charset="0"/>
            </a:endParaRPr>
          </a:p>
        </p:txBody>
      </p:sp>
      <p:sp>
        <p:nvSpPr>
          <p:cNvPr id="1030" name="Rectangle 6"/>
          <p:cNvSpPr>
            <a:spLocks noChangeArrowheads="1"/>
          </p:cNvSpPr>
          <p:nvPr/>
        </p:nvSpPr>
        <p:spPr bwMode="auto">
          <a:xfrm>
            <a:off x="6767513" y="6464300"/>
            <a:ext cx="1865312" cy="211138"/>
          </a:xfrm>
          <a:prstGeom prst="rect">
            <a:avLst/>
          </a:prstGeom>
          <a:noFill/>
          <a:ln w="12700">
            <a:noFill/>
            <a:miter lim="800000"/>
          </a:ln>
          <a:effectLst/>
        </p:spPr>
        <p:txBody>
          <a:bodyPr wrap="none" lIns="90488" tIns="44450" rIns="90488" bIns="44450">
            <a:spAutoFit/>
          </a:bodyPr>
          <a:lstStyle/>
          <a:p>
            <a:pPr algn="l">
              <a:defRPr/>
            </a:pPr>
            <a:r>
              <a:rPr lang="en-US" sz="800">
                <a:solidFill>
                  <a:srgbClr val="000000"/>
                </a:solidFill>
                <a:latin typeface="Symbol" pitchFamily="18" charset="2"/>
              </a:rPr>
              <a:t>Ó</a:t>
            </a:r>
            <a:r>
              <a:rPr lang="en-US" sz="800">
                <a:solidFill>
                  <a:srgbClr val="000000"/>
                </a:solidFill>
              </a:rPr>
              <a:t>1998 Morgan Kaufmann Publishers</a:t>
            </a:r>
          </a:p>
        </p:txBody>
      </p:sp>
    </p:spTree>
  </p:cSld>
  <p:clrMap bg1="lt1" tx1="dk1" bg2="lt2" tx2="dk2" accent1="accent1" accent2="accent2" accent3="accent3" accent4="accent4" accent5="accent5" accent6="accent6" hlink="hlink" folHlink="folHlink"/>
  <p:sldLayoutIdLst>
    <p:sldLayoutId id="2147486278" r:id="rId1"/>
    <p:sldLayoutId id="2147486279" r:id="rId2"/>
    <p:sldLayoutId id="2147486280" r:id="rId3"/>
    <p:sldLayoutId id="2147486281" r:id="rId4"/>
    <p:sldLayoutId id="2147486282" r:id="rId5"/>
    <p:sldLayoutId id="2147486283" r:id="rId6"/>
    <p:sldLayoutId id="2147486284" r:id="rId7"/>
    <p:sldLayoutId id="2147486285" r:id="rId8"/>
    <p:sldLayoutId id="2147486286" r:id="rId9"/>
    <p:sldLayoutId id="2147486287" r:id="rId10"/>
    <p:sldLayoutId id="2147486288" r:id="rId11"/>
  </p:sldLayoutIdLst>
  <p:transition/>
  <p:timing/>
  <p:txStyles>
    <p:title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Arial"/>
        </a:defRPr>
      </a:lvl2pPr>
      <a:lvl3pPr algn="l" rtl="0" eaLnBrk="0" fontAlgn="base" hangingPunct="0">
        <a:spcBef>
          <a:spcPct val="0"/>
        </a:spcBef>
        <a:spcAft>
          <a:spcPct val="0"/>
        </a:spcAft>
        <a:defRPr sz="2800" b="1">
          <a:solidFill>
            <a:schemeClr val="tx2"/>
          </a:solidFill>
          <a:latin typeface="Arial"/>
        </a:defRPr>
      </a:lvl3pPr>
      <a:lvl4pPr algn="l" rtl="0" eaLnBrk="0" fontAlgn="base" hangingPunct="0">
        <a:spcBef>
          <a:spcPct val="0"/>
        </a:spcBef>
        <a:spcAft>
          <a:spcPct val="0"/>
        </a:spcAft>
        <a:defRPr sz="2800" b="1">
          <a:solidFill>
            <a:schemeClr val="tx2"/>
          </a:solidFill>
          <a:latin typeface="Arial"/>
        </a:defRPr>
      </a:lvl4pPr>
      <a:lvl5pPr algn="l" rtl="0" eaLnBrk="0" fontAlgn="base" hangingPunct="0">
        <a:spcBef>
          <a:spcPct val="0"/>
        </a:spcBef>
        <a:spcAft>
          <a:spcPct val="0"/>
        </a:spcAft>
        <a:defRPr sz="2800" b="1">
          <a:solidFill>
            <a:schemeClr val="tx2"/>
          </a:solidFill>
          <a:latin typeface="Arial"/>
        </a:defRPr>
      </a:lvl5pPr>
      <a:lvl6pPr marL="457200" algn="l" rtl="0" eaLnBrk="0" fontAlgn="base" hangingPunct="0">
        <a:spcBef>
          <a:spcPct val="0"/>
        </a:spcBef>
        <a:spcAft>
          <a:spcPct val="0"/>
        </a:spcAft>
        <a:defRPr sz="2800" b="1">
          <a:solidFill>
            <a:schemeClr val="tx2"/>
          </a:solidFill>
          <a:latin typeface="Arial"/>
        </a:defRPr>
      </a:lvl6pPr>
      <a:lvl7pPr marL="914400" algn="l" rtl="0" eaLnBrk="0" fontAlgn="base" hangingPunct="0">
        <a:spcBef>
          <a:spcPct val="0"/>
        </a:spcBef>
        <a:spcAft>
          <a:spcPct val="0"/>
        </a:spcAft>
        <a:defRPr sz="2800" b="1">
          <a:solidFill>
            <a:schemeClr val="tx2"/>
          </a:solidFill>
          <a:latin typeface="Arial"/>
        </a:defRPr>
      </a:lvl7pPr>
      <a:lvl8pPr marL="1371600" algn="l" rtl="0" eaLnBrk="0" fontAlgn="base" hangingPunct="0">
        <a:spcBef>
          <a:spcPct val="0"/>
        </a:spcBef>
        <a:spcAft>
          <a:spcPct val="0"/>
        </a:spcAft>
        <a:defRPr sz="2800" b="1">
          <a:solidFill>
            <a:schemeClr val="tx2"/>
          </a:solidFill>
          <a:latin typeface="Arial"/>
        </a:defRPr>
      </a:lvl8pPr>
      <a:lvl9pPr marL="1828800" algn="l" rtl="0" eaLnBrk="0" fontAlgn="base" hangingPunct="0">
        <a:spcBef>
          <a:spcPct val="0"/>
        </a:spcBef>
        <a:spcAft>
          <a:spcPct val="0"/>
        </a:spcAft>
        <a:defRPr sz="2800" b="1">
          <a:solidFill>
            <a:schemeClr val="tx2"/>
          </a:solidFill>
          <a:latin typeface="Arial"/>
        </a:defRPr>
      </a:lvl9pPr>
    </p:titleStyle>
    <p:bodyStyle>
      <a:lvl1pPr marL="342900" indent="-342900" algn="l" rtl="0" eaLnBrk="0" fontAlgn="base" hangingPunct="0">
        <a:spcBef>
          <a:spcPct val="20000"/>
        </a:spcBef>
        <a:spcAft>
          <a:spcPct val="0"/>
        </a:spcAft>
        <a:buSzTx/>
        <a:buChar char="•"/>
        <a:defRPr b="1">
          <a:solidFill>
            <a:schemeClr val="tx1"/>
          </a:solidFill>
          <a:latin typeface="+mn-lt"/>
          <a:ea typeface="+mn-ea"/>
          <a:cs typeface="+mn-cs"/>
        </a:defRPr>
      </a:lvl1pPr>
      <a:lvl2pPr marL="742950" indent="-285750" algn="l" rtl="0" eaLnBrk="0" fontAlgn="base" hangingPunct="0">
        <a:spcBef>
          <a:spcPct val="20000"/>
        </a:spcBef>
        <a:spcAft>
          <a:spcPct val="0"/>
        </a:spcAft>
        <a:buSzTx/>
        <a:buChar char="–"/>
        <a:defRPr b="1">
          <a:solidFill>
            <a:schemeClr val="tx1"/>
          </a:solidFill>
          <a:latin typeface="+mn-lt"/>
        </a:defRPr>
      </a:lvl2pPr>
      <a:lvl3pPr marL="1143000" indent="-228600" algn="l" rtl="0" eaLnBrk="0" fontAlgn="base" hangingPunct="0">
        <a:spcBef>
          <a:spcPct val="20000"/>
        </a:spcBef>
        <a:spcAft>
          <a:spcPct val="0"/>
        </a:spcAft>
        <a:buSzTx/>
        <a:buChar char="•"/>
        <a:defRPr sz="2400">
          <a:solidFill>
            <a:schemeClr val="tx1"/>
          </a:solidFill>
          <a:latin typeface="Times New Roman" pitchFamily="18" charset="0"/>
        </a:defRPr>
      </a:lvl3pPr>
      <a:lvl4pPr marL="1600200" indent="-228600" algn="l" rtl="0" eaLnBrk="0" fontAlgn="base" hangingPunct="0">
        <a:spcBef>
          <a:spcPct val="20000"/>
        </a:spcBef>
        <a:spcAft>
          <a:spcPct val="0"/>
        </a:spcAft>
        <a:buSzTx/>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SzTx/>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SzTx/>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SzTx/>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SzTx/>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SzTx/>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solidFill>
          <a:schemeClr val="bg1"/>
        </a:solidFill>
        <a:effectLst/>
      </p:bgPr>
    </p:bg>
    <p:spTree>
      <p:nvGrpSpPr>
        <p:cNvPr id="1" name=""/>
        <p:cNvGrpSpPr/>
        <p:nvPr/>
      </p:nvGrpSpPr>
      <p:grpSpPr>
        <a:xfrm>
          <a:off x="0" y="0"/>
          <a:ext cx="0" cy="0"/>
        </a:xfrm>
      </p:grpSpPr>
      <p:sp>
        <p:nvSpPr>
          <p:cNvPr id="7170" name="Rectangle 2"/>
          <p:cNvSpPr>
            <a:spLocks noGrp="1" noChangeArrowheads="1"/>
          </p:cNvSpPr>
          <p:nvPr>
            <p:ph type="title"/>
          </p:nvPr>
        </p:nvSpPr>
        <p:spPr bwMode="auto">
          <a:xfrm>
            <a:off x="228600" y="152400"/>
            <a:ext cx="7620000" cy="609600"/>
          </a:xfrm>
          <a:prstGeom prst="rect">
            <a:avLst/>
          </a:prstGeom>
          <a:noFill/>
          <a:ln w="12700">
            <a:noFill/>
            <a:miter lim="800000"/>
          </a:ln>
        </p:spPr>
        <p:txBody>
          <a:bodyPr vert="horz" wrap="square" lIns="90488" tIns="44450" rIns="90488" bIns="44450" numCol="1" anchor="ctr" anchorCtr="0" compatLnSpc="1">
            <a:prstTxWarp prst="textNoShape">
              <a:avLst/>
            </a:prstTxWarp>
          </a:bodyPr>
          <a:lstStyle/>
          <a:p>
            <a:pPr lvl="0"/>
            <a:r>
              <a:rPr lang="en-US" smtClean="0"/>
              <a:t>Click to edit Master title style</a:t>
            </a:r>
          </a:p>
        </p:txBody>
      </p:sp>
      <p:sp>
        <p:nvSpPr>
          <p:cNvPr id="7171" name="AutoShape 3"/>
          <p:cNvSpPr>
            <a:spLocks noGrp="1" noChangeArrowheads="1"/>
          </p:cNvSpPr>
          <p:nvPr>
            <p:ph type="body" idx="1"/>
          </p:nvPr>
        </p:nvSpPr>
        <p:spPr bwMode="auto">
          <a:xfrm>
            <a:off x="228600" y="1143000"/>
            <a:ext cx="8382000" cy="4114800"/>
          </a:xfrm>
          <a:prstGeom prst="roundRect">
            <a:avLst>
              <a:gd name="adj" fmla="val 12486"/>
            </a:avLst>
          </a:prstGeom>
          <a:noFill/>
          <a:ln w="12700">
            <a:noFill/>
            <a:round/>
          </a:ln>
        </p:spPr>
        <p:txBody>
          <a:bodyPr vert="horz" wrap="square" lIns="90488" tIns="44450" rIns="90488" bIns="4445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Line 4"/>
          <p:cNvSpPr>
            <a:spLocks noChangeShapeType="1"/>
          </p:cNvSpPr>
          <p:nvPr/>
        </p:nvSpPr>
        <p:spPr bwMode="auto">
          <a:xfrm>
            <a:off x="344488" y="838200"/>
            <a:ext cx="8456612" cy="0"/>
          </a:xfrm>
          <a:prstGeom prst="line">
            <a:avLst/>
          </a:prstGeom>
          <a:noFill/>
          <a:ln w="76200">
            <a:solidFill>
              <a:schemeClr val="tx1"/>
            </a:solidFill>
            <a:round/>
          </a:ln>
          <a:effectLst/>
        </p:spPr>
        <p:txBody>
          <a:bodyPr/>
          <a:lstStyle/>
          <a:p>
            <a:pPr algn="l">
              <a:defRPr/>
            </a:pPr>
            <a:endParaRPr lang="en-IN" sz="2400">
              <a:solidFill>
                <a:srgbClr val="000000"/>
              </a:solidFill>
              <a:latin typeface="Times New Roman" pitchFamily="18" charset="0"/>
            </a:endParaRPr>
          </a:p>
        </p:txBody>
      </p:sp>
      <p:sp>
        <p:nvSpPr>
          <p:cNvPr id="1029" name="Rectangle 5"/>
          <p:cNvSpPr>
            <a:spLocks noChangeArrowheads="1"/>
          </p:cNvSpPr>
          <p:nvPr/>
        </p:nvSpPr>
        <p:spPr bwMode="auto">
          <a:xfrm>
            <a:off x="8520113" y="6310313"/>
            <a:ext cx="536575" cy="454025"/>
          </a:xfrm>
          <a:prstGeom prst="rect">
            <a:avLst/>
          </a:prstGeom>
          <a:noFill/>
          <a:ln w="12700">
            <a:noFill/>
            <a:miter lim="800000"/>
          </a:ln>
          <a:effectLst/>
        </p:spPr>
        <p:txBody>
          <a:bodyPr wrap="none" lIns="90488" tIns="44450" rIns="90488" bIns="44450">
            <a:spAutoFit/>
          </a:bodyPr>
          <a:lstStyle/>
          <a:p>
            <a:pPr algn="l">
              <a:defRPr/>
            </a:pPr>
            <a:fld id="{268BCB5B-DE03-4247-BBB7-62AD3AC36CED}" type="slidenum">
              <a:rPr lang="en-US" sz="2400">
                <a:solidFill>
                  <a:srgbClr val="000000"/>
                </a:solidFill>
                <a:latin typeface="Times New Roman" pitchFamily="18" charset="0"/>
              </a:rPr>
              <a:pPr algn="l">
                <a:defRPr/>
              </a:pPr>
              <a:t>‹#›</a:t>
            </a:fld>
            <a:endParaRPr lang="en-US" sz="2400">
              <a:solidFill>
                <a:srgbClr val="000000"/>
              </a:solidFill>
              <a:latin typeface="Times New Roman" pitchFamily="18" charset="0"/>
            </a:endParaRPr>
          </a:p>
        </p:txBody>
      </p:sp>
      <p:sp>
        <p:nvSpPr>
          <p:cNvPr id="1030" name="Rectangle 6"/>
          <p:cNvSpPr>
            <a:spLocks noChangeArrowheads="1"/>
          </p:cNvSpPr>
          <p:nvPr/>
        </p:nvSpPr>
        <p:spPr bwMode="auto">
          <a:xfrm>
            <a:off x="6767513" y="6464300"/>
            <a:ext cx="1865312" cy="211138"/>
          </a:xfrm>
          <a:prstGeom prst="rect">
            <a:avLst/>
          </a:prstGeom>
          <a:noFill/>
          <a:ln w="12700">
            <a:noFill/>
            <a:miter lim="800000"/>
          </a:ln>
          <a:effectLst/>
        </p:spPr>
        <p:txBody>
          <a:bodyPr wrap="none" lIns="90488" tIns="44450" rIns="90488" bIns="44450">
            <a:spAutoFit/>
          </a:bodyPr>
          <a:lstStyle/>
          <a:p>
            <a:pPr algn="l">
              <a:defRPr/>
            </a:pPr>
            <a:r>
              <a:rPr lang="en-US" sz="800">
                <a:solidFill>
                  <a:srgbClr val="000000"/>
                </a:solidFill>
                <a:latin typeface="Symbol" pitchFamily="18" charset="2"/>
              </a:rPr>
              <a:t>Ó</a:t>
            </a:r>
            <a:r>
              <a:rPr lang="en-US" sz="800">
                <a:solidFill>
                  <a:srgbClr val="000000"/>
                </a:solidFill>
              </a:rPr>
              <a:t>1998 Morgan Kaufmann Publishers</a:t>
            </a:r>
          </a:p>
        </p:txBody>
      </p:sp>
    </p:spTree>
  </p:cSld>
  <p:clrMap bg1="lt1" tx1="dk1" bg2="lt2" tx2="dk2" accent1="accent1" accent2="accent2" accent3="accent3" accent4="accent4" accent5="accent5" accent6="accent6" hlink="hlink" folHlink="folHlink"/>
  <p:sldLayoutIdLst>
    <p:sldLayoutId id="2147486289" r:id="rId1"/>
    <p:sldLayoutId id="2147486290" r:id="rId2"/>
    <p:sldLayoutId id="2147486291" r:id="rId3"/>
    <p:sldLayoutId id="2147486292" r:id="rId4"/>
    <p:sldLayoutId id="2147486293" r:id="rId5"/>
    <p:sldLayoutId id="2147486294" r:id="rId6"/>
    <p:sldLayoutId id="2147486295" r:id="rId7"/>
    <p:sldLayoutId id="2147486296" r:id="rId8"/>
    <p:sldLayoutId id="2147486297" r:id="rId9"/>
    <p:sldLayoutId id="2147486298" r:id="rId10"/>
    <p:sldLayoutId id="2147486299" r:id="rId11"/>
  </p:sldLayoutIdLst>
  <p:transition/>
  <p:timing/>
  <p:txStyles>
    <p:title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Arial"/>
        </a:defRPr>
      </a:lvl2pPr>
      <a:lvl3pPr algn="l" rtl="0" eaLnBrk="0" fontAlgn="base" hangingPunct="0">
        <a:spcBef>
          <a:spcPct val="0"/>
        </a:spcBef>
        <a:spcAft>
          <a:spcPct val="0"/>
        </a:spcAft>
        <a:defRPr sz="2800" b="1">
          <a:solidFill>
            <a:schemeClr val="tx2"/>
          </a:solidFill>
          <a:latin typeface="Arial"/>
        </a:defRPr>
      </a:lvl3pPr>
      <a:lvl4pPr algn="l" rtl="0" eaLnBrk="0" fontAlgn="base" hangingPunct="0">
        <a:spcBef>
          <a:spcPct val="0"/>
        </a:spcBef>
        <a:spcAft>
          <a:spcPct val="0"/>
        </a:spcAft>
        <a:defRPr sz="2800" b="1">
          <a:solidFill>
            <a:schemeClr val="tx2"/>
          </a:solidFill>
          <a:latin typeface="Arial"/>
        </a:defRPr>
      </a:lvl4pPr>
      <a:lvl5pPr algn="l" rtl="0" eaLnBrk="0" fontAlgn="base" hangingPunct="0">
        <a:spcBef>
          <a:spcPct val="0"/>
        </a:spcBef>
        <a:spcAft>
          <a:spcPct val="0"/>
        </a:spcAft>
        <a:defRPr sz="2800" b="1">
          <a:solidFill>
            <a:schemeClr val="tx2"/>
          </a:solidFill>
          <a:latin typeface="Arial"/>
        </a:defRPr>
      </a:lvl5pPr>
      <a:lvl6pPr marL="457200" algn="l" rtl="0" eaLnBrk="0" fontAlgn="base" hangingPunct="0">
        <a:spcBef>
          <a:spcPct val="0"/>
        </a:spcBef>
        <a:spcAft>
          <a:spcPct val="0"/>
        </a:spcAft>
        <a:defRPr sz="2800" b="1">
          <a:solidFill>
            <a:schemeClr val="tx2"/>
          </a:solidFill>
          <a:latin typeface="Arial"/>
        </a:defRPr>
      </a:lvl6pPr>
      <a:lvl7pPr marL="914400" algn="l" rtl="0" eaLnBrk="0" fontAlgn="base" hangingPunct="0">
        <a:spcBef>
          <a:spcPct val="0"/>
        </a:spcBef>
        <a:spcAft>
          <a:spcPct val="0"/>
        </a:spcAft>
        <a:defRPr sz="2800" b="1">
          <a:solidFill>
            <a:schemeClr val="tx2"/>
          </a:solidFill>
          <a:latin typeface="Arial"/>
        </a:defRPr>
      </a:lvl7pPr>
      <a:lvl8pPr marL="1371600" algn="l" rtl="0" eaLnBrk="0" fontAlgn="base" hangingPunct="0">
        <a:spcBef>
          <a:spcPct val="0"/>
        </a:spcBef>
        <a:spcAft>
          <a:spcPct val="0"/>
        </a:spcAft>
        <a:defRPr sz="2800" b="1">
          <a:solidFill>
            <a:schemeClr val="tx2"/>
          </a:solidFill>
          <a:latin typeface="Arial"/>
        </a:defRPr>
      </a:lvl8pPr>
      <a:lvl9pPr marL="1828800" algn="l" rtl="0" eaLnBrk="0" fontAlgn="base" hangingPunct="0">
        <a:spcBef>
          <a:spcPct val="0"/>
        </a:spcBef>
        <a:spcAft>
          <a:spcPct val="0"/>
        </a:spcAft>
        <a:defRPr sz="2800" b="1">
          <a:solidFill>
            <a:schemeClr val="tx2"/>
          </a:solidFill>
          <a:latin typeface="Arial"/>
        </a:defRPr>
      </a:lvl9pPr>
    </p:titleStyle>
    <p:bodyStyle>
      <a:lvl1pPr marL="342900" indent="-342900" algn="l" rtl="0" eaLnBrk="0" fontAlgn="base" hangingPunct="0">
        <a:spcBef>
          <a:spcPct val="20000"/>
        </a:spcBef>
        <a:spcAft>
          <a:spcPct val="0"/>
        </a:spcAft>
        <a:buSzTx/>
        <a:buChar char="•"/>
        <a:defRPr b="1">
          <a:solidFill>
            <a:schemeClr val="tx1"/>
          </a:solidFill>
          <a:latin typeface="+mn-lt"/>
          <a:ea typeface="+mn-ea"/>
          <a:cs typeface="+mn-cs"/>
        </a:defRPr>
      </a:lvl1pPr>
      <a:lvl2pPr marL="742950" indent="-285750" algn="l" rtl="0" eaLnBrk="0" fontAlgn="base" hangingPunct="0">
        <a:spcBef>
          <a:spcPct val="20000"/>
        </a:spcBef>
        <a:spcAft>
          <a:spcPct val="0"/>
        </a:spcAft>
        <a:buSzTx/>
        <a:buChar char="–"/>
        <a:defRPr b="1">
          <a:solidFill>
            <a:schemeClr val="tx1"/>
          </a:solidFill>
          <a:latin typeface="+mn-lt"/>
        </a:defRPr>
      </a:lvl2pPr>
      <a:lvl3pPr marL="1143000" indent="-228600" algn="l" rtl="0" eaLnBrk="0" fontAlgn="base" hangingPunct="0">
        <a:spcBef>
          <a:spcPct val="20000"/>
        </a:spcBef>
        <a:spcAft>
          <a:spcPct val="0"/>
        </a:spcAft>
        <a:buSzTx/>
        <a:buChar char="•"/>
        <a:defRPr sz="2400">
          <a:solidFill>
            <a:schemeClr val="tx1"/>
          </a:solidFill>
          <a:latin typeface="Times New Roman" pitchFamily="18" charset="0"/>
        </a:defRPr>
      </a:lvl3pPr>
      <a:lvl4pPr marL="1600200" indent="-228600" algn="l" rtl="0" eaLnBrk="0" fontAlgn="base" hangingPunct="0">
        <a:spcBef>
          <a:spcPct val="20000"/>
        </a:spcBef>
        <a:spcAft>
          <a:spcPct val="0"/>
        </a:spcAft>
        <a:buSzTx/>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SzTx/>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SzTx/>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SzTx/>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SzTx/>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SzTx/>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solidFill>
          <a:schemeClr val="bg1"/>
        </a:solidFill>
        <a:effectLst/>
      </p:bgPr>
    </p:bg>
    <p:spTree>
      <p:nvGrpSpPr>
        <p:cNvPr id="1" name=""/>
        <p:cNvGrpSpPr/>
        <p:nvPr/>
      </p:nvGrpSpPr>
      <p:grpSpPr>
        <a:xfrm>
          <a:off x="0" y="0"/>
          <a:ext cx="0" cy="0"/>
        </a:xfrm>
      </p:grpSpPr>
      <p:sp>
        <p:nvSpPr>
          <p:cNvPr id="8194" name="Rectangle 2"/>
          <p:cNvSpPr>
            <a:spLocks noGrp="1" noChangeArrowheads="1"/>
          </p:cNvSpPr>
          <p:nvPr>
            <p:ph type="title"/>
          </p:nvPr>
        </p:nvSpPr>
        <p:spPr bwMode="auto">
          <a:xfrm>
            <a:off x="228600" y="152400"/>
            <a:ext cx="7620000" cy="609600"/>
          </a:xfrm>
          <a:prstGeom prst="rect">
            <a:avLst/>
          </a:prstGeom>
          <a:noFill/>
          <a:ln w="12700">
            <a:noFill/>
            <a:miter lim="800000"/>
          </a:ln>
        </p:spPr>
        <p:txBody>
          <a:bodyPr vert="horz" wrap="square" lIns="90488" tIns="44450" rIns="90488" bIns="44450" numCol="1" anchor="ctr" anchorCtr="0" compatLnSpc="1">
            <a:prstTxWarp prst="textNoShape">
              <a:avLst/>
            </a:prstTxWarp>
          </a:bodyPr>
          <a:lstStyle/>
          <a:p>
            <a:pPr lvl="0"/>
            <a:r>
              <a:rPr lang="en-US" smtClean="0"/>
              <a:t>Click to edit Master title style</a:t>
            </a:r>
          </a:p>
        </p:txBody>
      </p:sp>
      <p:sp>
        <p:nvSpPr>
          <p:cNvPr id="8195" name="AutoShape 3"/>
          <p:cNvSpPr>
            <a:spLocks noGrp="1" noChangeArrowheads="1"/>
          </p:cNvSpPr>
          <p:nvPr>
            <p:ph type="body" idx="1"/>
          </p:nvPr>
        </p:nvSpPr>
        <p:spPr bwMode="auto">
          <a:xfrm>
            <a:off x="228600" y="1143000"/>
            <a:ext cx="8382000" cy="4114800"/>
          </a:xfrm>
          <a:prstGeom prst="roundRect">
            <a:avLst>
              <a:gd name="adj" fmla="val 12486"/>
            </a:avLst>
          </a:prstGeom>
          <a:noFill/>
          <a:ln w="12700">
            <a:noFill/>
            <a:round/>
          </a:ln>
        </p:spPr>
        <p:txBody>
          <a:bodyPr vert="horz" wrap="square" lIns="90488" tIns="44450" rIns="90488" bIns="4445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Line 4"/>
          <p:cNvSpPr>
            <a:spLocks noChangeShapeType="1"/>
          </p:cNvSpPr>
          <p:nvPr/>
        </p:nvSpPr>
        <p:spPr bwMode="auto">
          <a:xfrm>
            <a:off x="344488" y="838200"/>
            <a:ext cx="8456612" cy="0"/>
          </a:xfrm>
          <a:prstGeom prst="line">
            <a:avLst/>
          </a:prstGeom>
          <a:noFill/>
          <a:ln w="76200">
            <a:solidFill>
              <a:schemeClr val="tx1"/>
            </a:solidFill>
            <a:round/>
          </a:ln>
          <a:effectLst/>
        </p:spPr>
        <p:txBody>
          <a:bodyPr/>
          <a:lstStyle/>
          <a:p>
            <a:pPr algn="l">
              <a:defRPr/>
            </a:pPr>
            <a:endParaRPr lang="en-IN" sz="2400">
              <a:solidFill>
                <a:srgbClr val="000000"/>
              </a:solidFill>
              <a:latin typeface="Times New Roman" pitchFamily="18" charset="0"/>
            </a:endParaRPr>
          </a:p>
        </p:txBody>
      </p:sp>
      <p:sp>
        <p:nvSpPr>
          <p:cNvPr id="1029" name="Rectangle 5"/>
          <p:cNvSpPr>
            <a:spLocks noChangeArrowheads="1"/>
          </p:cNvSpPr>
          <p:nvPr/>
        </p:nvSpPr>
        <p:spPr bwMode="auto">
          <a:xfrm>
            <a:off x="8520113" y="6310313"/>
            <a:ext cx="536575" cy="454025"/>
          </a:xfrm>
          <a:prstGeom prst="rect">
            <a:avLst/>
          </a:prstGeom>
          <a:noFill/>
          <a:ln w="12700">
            <a:noFill/>
            <a:miter lim="800000"/>
          </a:ln>
          <a:effectLst/>
        </p:spPr>
        <p:txBody>
          <a:bodyPr wrap="none" lIns="90488" tIns="44450" rIns="90488" bIns="44450">
            <a:spAutoFit/>
          </a:bodyPr>
          <a:lstStyle/>
          <a:p>
            <a:pPr algn="l">
              <a:defRPr/>
            </a:pPr>
            <a:fld id="{8CFECF61-D3CD-443A-A165-1C43C3E14034}" type="slidenum">
              <a:rPr lang="en-US" sz="2400">
                <a:solidFill>
                  <a:srgbClr val="000000"/>
                </a:solidFill>
                <a:latin typeface="Times New Roman" pitchFamily="18" charset="0"/>
              </a:rPr>
              <a:pPr algn="l">
                <a:defRPr/>
              </a:pPr>
              <a:t>‹#›</a:t>
            </a:fld>
            <a:endParaRPr lang="en-US" sz="2400">
              <a:solidFill>
                <a:srgbClr val="000000"/>
              </a:solidFill>
              <a:latin typeface="Times New Roman" pitchFamily="18" charset="0"/>
            </a:endParaRPr>
          </a:p>
        </p:txBody>
      </p:sp>
      <p:sp>
        <p:nvSpPr>
          <p:cNvPr id="1030" name="Rectangle 6"/>
          <p:cNvSpPr>
            <a:spLocks noChangeArrowheads="1"/>
          </p:cNvSpPr>
          <p:nvPr/>
        </p:nvSpPr>
        <p:spPr bwMode="auto">
          <a:xfrm>
            <a:off x="6767513" y="6464300"/>
            <a:ext cx="1865312" cy="211138"/>
          </a:xfrm>
          <a:prstGeom prst="rect">
            <a:avLst/>
          </a:prstGeom>
          <a:noFill/>
          <a:ln w="12700">
            <a:noFill/>
            <a:miter lim="800000"/>
          </a:ln>
          <a:effectLst/>
        </p:spPr>
        <p:txBody>
          <a:bodyPr wrap="none" lIns="90488" tIns="44450" rIns="90488" bIns="44450">
            <a:spAutoFit/>
          </a:bodyPr>
          <a:lstStyle/>
          <a:p>
            <a:pPr algn="l">
              <a:defRPr/>
            </a:pPr>
            <a:r>
              <a:rPr lang="en-US" sz="800">
                <a:solidFill>
                  <a:srgbClr val="000000"/>
                </a:solidFill>
                <a:latin typeface="Symbol" pitchFamily="18" charset="2"/>
              </a:rPr>
              <a:t>Ó</a:t>
            </a:r>
            <a:r>
              <a:rPr lang="en-US" sz="800">
                <a:solidFill>
                  <a:srgbClr val="000000"/>
                </a:solidFill>
              </a:rPr>
              <a:t>1998 Morgan Kaufmann Publishers</a:t>
            </a:r>
          </a:p>
        </p:txBody>
      </p:sp>
    </p:spTree>
  </p:cSld>
  <p:clrMap bg1="lt1" tx1="dk1" bg2="lt2" tx2="dk2" accent1="accent1" accent2="accent2" accent3="accent3" accent4="accent4" accent5="accent5" accent6="accent6" hlink="hlink" folHlink="folHlink"/>
  <p:sldLayoutIdLst>
    <p:sldLayoutId id="2147486300" r:id="rId1"/>
    <p:sldLayoutId id="2147486301" r:id="rId2"/>
    <p:sldLayoutId id="2147486302" r:id="rId3"/>
    <p:sldLayoutId id="2147486303" r:id="rId4"/>
    <p:sldLayoutId id="2147486304" r:id="rId5"/>
    <p:sldLayoutId id="2147486305" r:id="rId6"/>
    <p:sldLayoutId id="2147486306" r:id="rId7"/>
    <p:sldLayoutId id="2147486307" r:id="rId8"/>
    <p:sldLayoutId id="2147486308" r:id="rId9"/>
    <p:sldLayoutId id="2147486309" r:id="rId10"/>
    <p:sldLayoutId id="2147486310" r:id="rId11"/>
  </p:sldLayoutIdLst>
  <p:transition/>
  <p:timing/>
  <p:txStyles>
    <p:title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Arial"/>
        </a:defRPr>
      </a:lvl2pPr>
      <a:lvl3pPr algn="l" rtl="0" eaLnBrk="0" fontAlgn="base" hangingPunct="0">
        <a:spcBef>
          <a:spcPct val="0"/>
        </a:spcBef>
        <a:spcAft>
          <a:spcPct val="0"/>
        </a:spcAft>
        <a:defRPr sz="2800" b="1">
          <a:solidFill>
            <a:schemeClr val="tx2"/>
          </a:solidFill>
          <a:latin typeface="Arial"/>
        </a:defRPr>
      </a:lvl3pPr>
      <a:lvl4pPr algn="l" rtl="0" eaLnBrk="0" fontAlgn="base" hangingPunct="0">
        <a:spcBef>
          <a:spcPct val="0"/>
        </a:spcBef>
        <a:spcAft>
          <a:spcPct val="0"/>
        </a:spcAft>
        <a:defRPr sz="2800" b="1">
          <a:solidFill>
            <a:schemeClr val="tx2"/>
          </a:solidFill>
          <a:latin typeface="Arial"/>
        </a:defRPr>
      </a:lvl4pPr>
      <a:lvl5pPr algn="l" rtl="0" eaLnBrk="0" fontAlgn="base" hangingPunct="0">
        <a:spcBef>
          <a:spcPct val="0"/>
        </a:spcBef>
        <a:spcAft>
          <a:spcPct val="0"/>
        </a:spcAft>
        <a:defRPr sz="2800" b="1">
          <a:solidFill>
            <a:schemeClr val="tx2"/>
          </a:solidFill>
          <a:latin typeface="Arial"/>
        </a:defRPr>
      </a:lvl5pPr>
      <a:lvl6pPr marL="457200" algn="l" rtl="0" eaLnBrk="0" fontAlgn="base" hangingPunct="0">
        <a:spcBef>
          <a:spcPct val="0"/>
        </a:spcBef>
        <a:spcAft>
          <a:spcPct val="0"/>
        </a:spcAft>
        <a:defRPr sz="2800" b="1">
          <a:solidFill>
            <a:schemeClr val="tx2"/>
          </a:solidFill>
          <a:latin typeface="Arial"/>
        </a:defRPr>
      </a:lvl6pPr>
      <a:lvl7pPr marL="914400" algn="l" rtl="0" eaLnBrk="0" fontAlgn="base" hangingPunct="0">
        <a:spcBef>
          <a:spcPct val="0"/>
        </a:spcBef>
        <a:spcAft>
          <a:spcPct val="0"/>
        </a:spcAft>
        <a:defRPr sz="2800" b="1">
          <a:solidFill>
            <a:schemeClr val="tx2"/>
          </a:solidFill>
          <a:latin typeface="Arial"/>
        </a:defRPr>
      </a:lvl7pPr>
      <a:lvl8pPr marL="1371600" algn="l" rtl="0" eaLnBrk="0" fontAlgn="base" hangingPunct="0">
        <a:spcBef>
          <a:spcPct val="0"/>
        </a:spcBef>
        <a:spcAft>
          <a:spcPct val="0"/>
        </a:spcAft>
        <a:defRPr sz="2800" b="1">
          <a:solidFill>
            <a:schemeClr val="tx2"/>
          </a:solidFill>
          <a:latin typeface="Arial"/>
        </a:defRPr>
      </a:lvl8pPr>
      <a:lvl9pPr marL="1828800" algn="l" rtl="0" eaLnBrk="0" fontAlgn="base" hangingPunct="0">
        <a:spcBef>
          <a:spcPct val="0"/>
        </a:spcBef>
        <a:spcAft>
          <a:spcPct val="0"/>
        </a:spcAft>
        <a:defRPr sz="2800" b="1">
          <a:solidFill>
            <a:schemeClr val="tx2"/>
          </a:solidFill>
          <a:latin typeface="Arial"/>
        </a:defRPr>
      </a:lvl9pPr>
    </p:titleStyle>
    <p:bodyStyle>
      <a:lvl1pPr marL="342900" indent="-342900" algn="l" rtl="0" eaLnBrk="0" fontAlgn="base" hangingPunct="0">
        <a:spcBef>
          <a:spcPct val="20000"/>
        </a:spcBef>
        <a:spcAft>
          <a:spcPct val="0"/>
        </a:spcAft>
        <a:buSzTx/>
        <a:buChar char="•"/>
        <a:defRPr b="1">
          <a:solidFill>
            <a:schemeClr val="tx1"/>
          </a:solidFill>
          <a:latin typeface="+mn-lt"/>
          <a:ea typeface="+mn-ea"/>
          <a:cs typeface="+mn-cs"/>
        </a:defRPr>
      </a:lvl1pPr>
      <a:lvl2pPr marL="742950" indent="-285750" algn="l" rtl="0" eaLnBrk="0" fontAlgn="base" hangingPunct="0">
        <a:spcBef>
          <a:spcPct val="20000"/>
        </a:spcBef>
        <a:spcAft>
          <a:spcPct val="0"/>
        </a:spcAft>
        <a:buSzTx/>
        <a:buChar char="–"/>
        <a:defRPr b="1">
          <a:solidFill>
            <a:schemeClr val="tx1"/>
          </a:solidFill>
          <a:latin typeface="+mn-lt"/>
        </a:defRPr>
      </a:lvl2pPr>
      <a:lvl3pPr marL="1143000" indent="-228600" algn="l" rtl="0" eaLnBrk="0" fontAlgn="base" hangingPunct="0">
        <a:spcBef>
          <a:spcPct val="20000"/>
        </a:spcBef>
        <a:spcAft>
          <a:spcPct val="0"/>
        </a:spcAft>
        <a:buSzTx/>
        <a:buChar char="•"/>
        <a:defRPr sz="2400">
          <a:solidFill>
            <a:schemeClr val="tx1"/>
          </a:solidFill>
          <a:latin typeface="Times New Roman" pitchFamily="18" charset="0"/>
        </a:defRPr>
      </a:lvl3pPr>
      <a:lvl4pPr marL="1600200" indent="-228600" algn="l" rtl="0" eaLnBrk="0" fontAlgn="base" hangingPunct="0">
        <a:spcBef>
          <a:spcPct val="20000"/>
        </a:spcBef>
        <a:spcAft>
          <a:spcPct val="0"/>
        </a:spcAft>
        <a:buSzTx/>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SzTx/>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SzTx/>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SzTx/>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SzTx/>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SzTx/>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solidFill>
          <a:schemeClr val="bg1"/>
        </a:solidFill>
        <a:effectLst/>
      </p:bgPr>
    </p:bg>
    <p:spTree>
      <p:nvGrpSpPr>
        <p:cNvPr id="1" name=""/>
        <p:cNvGrpSpPr/>
        <p:nvPr/>
      </p:nvGrpSpPr>
      <p:grpSpPr>
        <a:xfrm>
          <a:off x="0" y="0"/>
          <a:ext cx="0" cy="0"/>
        </a:xfrm>
      </p:grpSpPr>
      <p:sp>
        <p:nvSpPr>
          <p:cNvPr id="9218" name="Rectangle 2"/>
          <p:cNvSpPr>
            <a:spLocks noGrp="1" noChangeArrowheads="1"/>
          </p:cNvSpPr>
          <p:nvPr>
            <p:ph type="title"/>
          </p:nvPr>
        </p:nvSpPr>
        <p:spPr bwMode="auto">
          <a:xfrm>
            <a:off x="228600" y="152400"/>
            <a:ext cx="7620000" cy="609600"/>
          </a:xfrm>
          <a:prstGeom prst="rect">
            <a:avLst/>
          </a:prstGeom>
          <a:noFill/>
          <a:ln w="12700">
            <a:noFill/>
            <a:miter lim="800000"/>
          </a:ln>
        </p:spPr>
        <p:txBody>
          <a:bodyPr vert="horz" wrap="square" lIns="90488" tIns="44450" rIns="90488" bIns="44450" numCol="1" anchor="ctr" anchorCtr="0" compatLnSpc="1">
            <a:prstTxWarp prst="textNoShape">
              <a:avLst/>
            </a:prstTxWarp>
          </a:bodyPr>
          <a:lstStyle/>
          <a:p>
            <a:pPr lvl="0"/>
            <a:r>
              <a:rPr lang="en-US" smtClean="0"/>
              <a:t>Click to edit Master title style</a:t>
            </a:r>
          </a:p>
        </p:txBody>
      </p:sp>
      <p:sp>
        <p:nvSpPr>
          <p:cNvPr id="9219" name="AutoShape 3"/>
          <p:cNvSpPr>
            <a:spLocks noGrp="1" noChangeArrowheads="1"/>
          </p:cNvSpPr>
          <p:nvPr>
            <p:ph type="body" idx="1"/>
          </p:nvPr>
        </p:nvSpPr>
        <p:spPr bwMode="auto">
          <a:xfrm>
            <a:off x="228600" y="1143000"/>
            <a:ext cx="8382000" cy="4114800"/>
          </a:xfrm>
          <a:prstGeom prst="roundRect">
            <a:avLst>
              <a:gd name="adj" fmla="val 12477"/>
            </a:avLst>
          </a:prstGeom>
          <a:noFill/>
          <a:ln w="12700">
            <a:noFill/>
            <a:round/>
          </a:ln>
        </p:spPr>
        <p:txBody>
          <a:bodyPr vert="horz" wrap="square" lIns="90488" tIns="44450" rIns="90488" bIns="4445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Line 4"/>
          <p:cNvSpPr>
            <a:spLocks noChangeShapeType="1"/>
          </p:cNvSpPr>
          <p:nvPr/>
        </p:nvSpPr>
        <p:spPr bwMode="auto">
          <a:xfrm>
            <a:off x="344488" y="838200"/>
            <a:ext cx="8456612" cy="0"/>
          </a:xfrm>
          <a:prstGeom prst="line">
            <a:avLst/>
          </a:prstGeom>
          <a:noFill/>
          <a:ln w="76200">
            <a:solidFill>
              <a:schemeClr val="tx1"/>
            </a:solidFill>
            <a:round/>
          </a:ln>
          <a:effectLst/>
        </p:spPr>
        <p:txBody>
          <a:bodyPr/>
          <a:lstStyle/>
          <a:p>
            <a:pPr algn="l">
              <a:defRPr/>
            </a:pPr>
            <a:endParaRPr lang="en-IN" sz="2400">
              <a:solidFill>
                <a:srgbClr val="000000"/>
              </a:solidFill>
              <a:latin typeface="Times New Roman" pitchFamily="18" charset="0"/>
              <a:cs typeface="Arial" pitchFamily="34" charset="0"/>
            </a:endParaRPr>
          </a:p>
        </p:txBody>
      </p:sp>
      <p:sp>
        <p:nvSpPr>
          <p:cNvPr id="1029" name="Rectangle 5"/>
          <p:cNvSpPr>
            <a:spLocks noChangeArrowheads="1"/>
          </p:cNvSpPr>
          <p:nvPr/>
        </p:nvSpPr>
        <p:spPr bwMode="auto">
          <a:xfrm>
            <a:off x="6707188" y="6464300"/>
            <a:ext cx="1865312" cy="211138"/>
          </a:xfrm>
          <a:prstGeom prst="rect">
            <a:avLst/>
          </a:prstGeom>
          <a:noFill/>
          <a:ln w="12700">
            <a:noFill/>
            <a:miter lim="800000"/>
          </a:ln>
          <a:effectLst/>
        </p:spPr>
        <p:txBody>
          <a:bodyPr wrap="none" lIns="90488" tIns="44450" rIns="90488" bIns="44450">
            <a:spAutoFit/>
          </a:bodyPr>
          <a:lstStyle/>
          <a:p>
            <a:pPr algn="l">
              <a:defRPr/>
            </a:pPr>
            <a:r>
              <a:rPr lang="en-US" sz="800">
                <a:solidFill>
                  <a:srgbClr val="000000"/>
                </a:solidFill>
                <a:latin typeface="Symbol" pitchFamily="18" charset="2"/>
                <a:cs typeface="Arial" pitchFamily="34" charset="0"/>
              </a:rPr>
              <a:t>Ó</a:t>
            </a:r>
            <a:r>
              <a:rPr lang="en-US" sz="800">
                <a:solidFill>
                  <a:srgbClr val="000000"/>
                </a:solidFill>
                <a:cs typeface="Arial" pitchFamily="34" charset="0"/>
              </a:rPr>
              <a:t>1998 Morgan Kaufmann Publishers</a:t>
            </a:r>
          </a:p>
        </p:txBody>
      </p:sp>
      <p:sp>
        <p:nvSpPr>
          <p:cNvPr id="1030" name="Rectangle 6"/>
          <p:cNvSpPr>
            <a:spLocks noChangeArrowheads="1"/>
          </p:cNvSpPr>
          <p:nvPr/>
        </p:nvSpPr>
        <p:spPr bwMode="auto">
          <a:xfrm>
            <a:off x="8535988" y="6249988"/>
            <a:ext cx="606425" cy="454025"/>
          </a:xfrm>
          <a:prstGeom prst="rect">
            <a:avLst/>
          </a:prstGeom>
          <a:noFill/>
          <a:ln w="12700">
            <a:noFill/>
            <a:miter lim="800000"/>
          </a:ln>
          <a:effectLst/>
        </p:spPr>
        <p:txBody>
          <a:bodyPr lIns="90488" tIns="44450" rIns="90488" bIns="44450">
            <a:spAutoFit/>
          </a:bodyPr>
          <a:lstStyle/>
          <a:p>
            <a:pPr algn="l">
              <a:spcBef>
                <a:spcPct val="50000"/>
              </a:spcBef>
              <a:defRPr/>
            </a:pPr>
            <a:fld id="{819D2D18-BACB-495E-9BFE-614A18F8A116}" type="slidenum">
              <a:rPr lang="en-US" sz="2400">
                <a:solidFill>
                  <a:srgbClr val="000000"/>
                </a:solidFill>
                <a:latin typeface="Times New Roman" pitchFamily="18" charset="0"/>
                <a:cs typeface="Arial" pitchFamily="34" charset="0"/>
              </a:rPr>
              <a:pPr algn="l">
                <a:spcBef>
                  <a:spcPct val="50000"/>
                </a:spcBef>
                <a:defRPr/>
              </a:pPr>
              <a:t>‹#›</a:t>
            </a:fld>
            <a:endParaRPr lang="en-US" sz="2400">
              <a:solidFill>
                <a:srgbClr val="000000"/>
              </a:solidFill>
              <a:latin typeface="Times New Roman" pitchFamily="18" charset="0"/>
              <a:cs typeface="Arial" pitchFamily="34" charset="0"/>
            </a:endParaRPr>
          </a:p>
        </p:txBody>
      </p:sp>
    </p:spTree>
  </p:cSld>
  <p:clrMap bg1="lt1" tx1="dk1" bg2="lt2" tx2="dk2" accent1="accent1" accent2="accent2" accent3="accent3" accent4="accent4" accent5="accent5" accent6="accent6" hlink="hlink" folHlink="folHlink"/>
  <p:sldLayoutIdLst>
    <p:sldLayoutId id="2147486131" r:id="rId1"/>
    <p:sldLayoutId id="2147486132" r:id="rId2"/>
    <p:sldLayoutId id="2147486133" r:id="rId3"/>
    <p:sldLayoutId id="2147486134" r:id="rId4"/>
    <p:sldLayoutId id="2147486135" r:id="rId5"/>
    <p:sldLayoutId id="2147486136" r:id="rId6"/>
    <p:sldLayoutId id="2147486137" r:id="rId7"/>
    <p:sldLayoutId id="2147486138" r:id="rId8"/>
    <p:sldLayoutId id="2147486139" r:id="rId9"/>
    <p:sldLayoutId id="2147486140" r:id="rId10"/>
    <p:sldLayoutId id="2147486141" r:id="rId11"/>
  </p:sldLayoutIdLst>
  <p:transition/>
  <p:timing/>
  <p:txStyles>
    <p:title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Arial"/>
        </a:defRPr>
      </a:lvl2pPr>
      <a:lvl3pPr algn="l" rtl="0" eaLnBrk="0" fontAlgn="base" hangingPunct="0">
        <a:spcBef>
          <a:spcPct val="0"/>
        </a:spcBef>
        <a:spcAft>
          <a:spcPct val="0"/>
        </a:spcAft>
        <a:defRPr sz="2800" b="1">
          <a:solidFill>
            <a:schemeClr val="tx2"/>
          </a:solidFill>
          <a:latin typeface="Arial"/>
        </a:defRPr>
      </a:lvl3pPr>
      <a:lvl4pPr algn="l" rtl="0" eaLnBrk="0" fontAlgn="base" hangingPunct="0">
        <a:spcBef>
          <a:spcPct val="0"/>
        </a:spcBef>
        <a:spcAft>
          <a:spcPct val="0"/>
        </a:spcAft>
        <a:defRPr sz="2800" b="1">
          <a:solidFill>
            <a:schemeClr val="tx2"/>
          </a:solidFill>
          <a:latin typeface="Arial"/>
        </a:defRPr>
      </a:lvl4pPr>
      <a:lvl5pPr algn="l" rtl="0" eaLnBrk="0" fontAlgn="base" hangingPunct="0">
        <a:spcBef>
          <a:spcPct val="0"/>
        </a:spcBef>
        <a:spcAft>
          <a:spcPct val="0"/>
        </a:spcAft>
        <a:defRPr sz="2800" b="1">
          <a:solidFill>
            <a:schemeClr val="tx2"/>
          </a:solidFill>
          <a:latin typeface="Arial"/>
        </a:defRPr>
      </a:lvl5pPr>
      <a:lvl6pPr marL="457200" algn="l" rtl="0" eaLnBrk="0" fontAlgn="base" hangingPunct="0">
        <a:spcBef>
          <a:spcPct val="0"/>
        </a:spcBef>
        <a:spcAft>
          <a:spcPct val="0"/>
        </a:spcAft>
        <a:defRPr sz="2800" b="1">
          <a:solidFill>
            <a:schemeClr val="tx2"/>
          </a:solidFill>
          <a:latin typeface="Arial"/>
        </a:defRPr>
      </a:lvl6pPr>
      <a:lvl7pPr marL="914400" algn="l" rtl="0" eaLnBrk="0" fontAlgn="base" hangingPunct="0">
        <a:spcBef>
          <a:spcPct val="0"/>
        </a:spcBef>
        <a:spcAft>
          <a:spcPct val="0"/>
        </a:spcAft>
        <a:defRPr sz="2800" b="1">
          <a:solidFill>
            <a:schemeClr val="tx2"/>
          </a:solidFill>
          <a:latin typeface="Arial"/>
        </a:defRPr>
      </a:lvl7pPr>
      <a:lvl8pPr marL="1371600" algn="l" rtl="0" eaLnBrk="0" fontAlgn="base" hangingPunct="0">
        <a:spcBef>
          <a:spcPct val="0"/>
        </a:spcBef>
        <a:spcAft>
          <a:spcPct val="0"/>
        </a:spcAft>
        <a:defRPr sz="2800" b="1">
          <a:solidFill>
            <a:schemeClr val="tx2"/>
          </a:solidFill>
          <a:latin typeface="Arial"/>
        </a:defRPr>
      </a:lvl8pPr>
      <a:lvl9pPr marL="1828800" algn="l" rtl="0" eaLnBrk="0" fontAlgn="base" hangingPunct="0">
        <a:spcBef>
          <a:spcPct val="0"/>
        </a:spcBef>
        <a:spcAft>
          <a:spcPct val="0"/>
        </a:spcAft>
        <a:defRPr sz="2800" b="1">
          <a:solidFill>
            <a:schemeClr val="tx2"/>
          </a:solidFill>
          <a:latin typeface="Arial"/>
        </a:defRPr>
      </a:lvl9pPr>
    </p:titleStyle>
    <p:bodyStyle>
      <a:lvl1pPr marL="342900" indent="-342900" algn="l" rtl="0" eaLnBrk="0" fontAlgn="base" hangingPunct="0">
        <a:spcBef>
          <a:spcPct val="20000"/>
        </a:spcBef>
        <a:spcAft>
          <a:spcPct val="0"/>
        </a:spcAft>
        <a:buSzTx/>
        <a:buChar char="•"/>
        <a:defRPr b="1">
          <a:solidFill>
            <a:schemeClr val="tx1"/>
          </a:solidFill>
          <a:latin typeface="+mn-lt"/>
          <a:ea typeface="+mn-ea"/>
          <a:cs typeface="+mn-cs"/>
        </a:defRPr>
      </a:lvl1pPr>
      <a:lvl2pPr marL="742950" indent="-285750" algn="l" rtl="0" eaLnBrk="0" fontAlgn="base" hangingPunct="0">
        <a:spcBef>
          <a:spcPct val="20000"/>
        </a:spcBef>
        <a:spcAft>
          <a:spcPct val="0"/>
        </a:spcAft>
        <a:buSzTx/>
        <a:buChar char="–"/>
        <a:defRPr b="1">
          <a:solidFill>
            <a:schemeClr val="tx1"/>
          </a:solidFill>
          <a:latin typeface="+mn-lt"/>
        </a:defRPr>
      </a:lvl2pPr>
      <a:lvl3pPr marL="1143000" indent="-228600" algn="l" rtl="0" eaLnBrk="0" fontAlgn="base" hangingPunct="0">
        <a:spcBef>
          <a:spcPct val="20000"/>
        </a:spcBef>
        <a:spcAft>
          <a:spcPct val="0"/>
        </a:spcAft>
        <a:buSzTx/>
        <a:buChar char="•"/>
        <a:defRPr sz="2400">
          <a:solidFill>
            <a:schemeClr val="tx1"/>
          </a:solidFill>
          <a:latin typeface="Times New Roman" pitchFamily="18" charset="0"/>
        </a:defRPr>
      </a:lvl3pPr>
      <a:lvl4pPr marL="1600200" indent="-228600" algn="l" rtl="0" eaLnBrk="0" fontAlgn="base" hangingPunct="0">
        <a:spcBef>
          <a:spcPct val="20000"/>
        </a:spcBef>
        <a:spcAft>
          <a:spcPct val="0"/>
        </a:spcAft>
        <a:buSzTx/>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SzTx/>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SzTx/>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SzTx/>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SzTx/>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SzTx/>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bwMode="auto">
      <p:bgPr>
        <a:solidFill>
          <a:schemeClr val="bg1"/>
        </a:solidFill>
        <a:effectLst/>
      </p:bgPr>
    </p:bg>
    <p:spTree>
      <p:nvGrpSpPr>
        <p:cNvPr id="1" name=""/>
        <p:cNvGrpSpPr/>
        <p:nvPr/>
      </p:nvGrpSpPr>
      <p:grpSpPr>
        <a:xfrm>
          <a:off x="0" y="0"/>
          <a:ext cx="0" cy="0"/>
        </a:xfrm>
      </p:grpSpPr>
      <p:sp>
        <p:nvSpPr>
          <p:cNvPr id="10242" name="Rectangle 2"/>
          <p:cNvSpPr>
            <a:spLocks noGrp="1" noChangeArrowheads="1"/>
          </p:cNvSpPr>
          <p:nvPr>
            <p:ph type="title"/>
          </p:nvPr>
        </p:nvSpPr>
        <p:spPr bwMode="auto">
          <a:xfrm>
            <a:off x="685800" y="609600"/>
            <a:ext cx="7772400" cy="1143000"/>
          </a:xfrm>
          <a:prstGeom prst="rect">
            <a:avLst/>
          </a:prstGeom>
          <a:noFill/>
          <a:ln w="9525">
            <a:noFill/>
            <a:miter lim="800000"/>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43" name="Rectangle 3"/>
          <p:cNvSpPr>
            <a:spLocks noGrp="1" noChangeArrowheads="1"/>
          </p:cNvSpPr>
          <p:nvPr>
            <p:ph type="body" idx="1"/>
          </p:nvPr>
        </p:nvSpPr>
        <p:spPr bwMode="auto">
          <a:xfrm>
            <a:off x="685800" y="1981200"/>
            <a:ext cx="7772400" cy="4114800"/>
          </a:xfrm>
          <a:prstGeom prst="rect">
            <a:avLst/>
          </a:prstGeom>
          <a:noFill/>
          <a:ln w="9525">
            <a:noFill/>
            <a:miter lim="800000"/>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l">
              <a:defRPr sz="1400">
                <a:solidFill>
                  <a:srgbClr val="000000"/>
                </a:solidFill>
                <a:latin typeface="Times New Roman" pitchFamily="18" charset="0"/>
              </a:defRPr>
            </a:lvl1pPr>
          </a:lstStyle>
          <a:p>
            <a:pPr>
              <a:defRPr/>
            </a:pPr>
            <a:endParaRPr lang="en-US"/>
          </a:p>
        </p:txBody>
      </p:sp>
      <p:sp>
        <p:nvSpPr>
          <p:cNvPr id="1029" name="Rectangle 5"/>
          <p:cNvSpPr>
            <a:spLocks noGrp="1" noChangeArrowheads="1"/>
          </p:cNvSpPr>
          <p:nvPr>
            <p:ph type="ftr" sz="quarter" idx="3"/>
          </p:nvPr>
        </p:nvSpPr>
        <p:spPr bwMode="auto">
          <a:xfrm>
            <a:off x="3124200" y="6400800"/>
            <a:ext cx="28956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ctr">
              <a:defRPr sz="1800" b="1">
                <a:solidFill>
                  <a:srgbClr val="000000"/>
                </a:solidFill>
                <a:latin typeface="Times New Roman" pitchFamily="18" charset="0"/>
              </a:defRPr>
            </a:lvl1pPr>
          </a:lstStyle>
          <a:p>
            <a:pPr>
              <a:defRPr/>
            </a:pPr>
            <a:r>
              <a:rPr lang="en-US"/>
              <a:t>Appendix A - Pipelining </a:t>
            </a:r>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defRPr sz="1800" b="1">
                <a:solidFill>
                  <a:srgbClr val="000000"/>
                </a:solidFill>
                <a:latin typeface="Arial" pitchFamily="34" charset="0"/>
              </a:defRPr>
            </a:lvl1pPr>
          </a:lstStyle>
          <a:p>
            <a:pPr>
              <a:defRPr/>
            </a:pPr>
            <a:fld id="{606355B7-2156-411C-9F0A-DDD5FDDDFA0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311" r:id="rId1"/>
    <p:sldLayoutId id="2147486312" r:id="rId2"/>
    <p:sldLayoutId id="2147486313" r:id="rId3"/>
    <p:sldLayoutId id="2147486314" r:id="rId4"/>
    <p:sldLayoutId id="2147486315" r:id="rId5"/>
    <p:sldLayoutId id="2147486316" r:id="rId6"/>
    <p:sldLayoutId id="2147486317" r:id="rId7"/>
    <p:sldLayoutId id="2147486318" r:id="rId8"/>
    <p:sldLayoutId id="2147486319" r:id="rId9"/>
    <p:sldLayoutId id="2147486320" r:id="rId10"/>
    <p:sldLayoutId id="2147486321" r:id="rId11"/>
  </p:sldLayoutIdLst>
  <p:transition/>
  <p:timing/>
  <p:hf hdr="0" dt="0"/>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Arial" pitchFamily="34" charset="0"/>
        </a:defRPr>
      </a:lvl2pPr>
      <a:lvl3pPr algn="ctr" rtl="0" eaLnBrk="0" fontAlgn="base" hangingPunct="0">
        <a:spcBef>
          <a:spcPct val="0"/>
        </a:spcBef>
        <a:spcAft>
          <a:spcPct val="0"/>
        </a:spcAft>
        <a:defRPr sz="4400" b="1">
          <a:solidFill>
            <a:schemeClr val="tx2"/>
          </a:solidFill>
          <a:latin typeface="Arial" pitchFamily="34" charset="0"/>
        </a:defRPr>
      </a:lvl3pPr>
      <a:lvl4pPr algn="ctr" rtl="0" eaLnBrk="0" fontAlgn="base" hangingPunct="0">
        <a:spcBef>
          <a:spcPct val="0"/>
        </a:spcBef>
        <a:spcAft>
          <a:spcPct val="0"/>
        </a:spcAft>
        <a:defRPr sz="4400" b="1">
          <a:solidFill>
            <a:schemeClr val="tx2"/>
          </a:solidFill>
          <a:latin typeface="Arial" pitchFamily="34" charset="0"/>
        </a:defRPr>
      </a:lvl4pPr>
      <a:lvl5pPr algn="ctr" rtl="0" eaLnBrk="0" fontAlgn="base" hangingPunct="0">
        <a:spcBef>
          <a:spcPct val="0"/>
        </a:spcBef>
        <a:spcAft>
          <a:spcPct val="0"/>
        </a:spcAft>
        <a:defRPr sz="4400" b="1">
          <a:solidFill>
            <a:schemeClr val="tx2"/>
          </a:solidFill>
          <a:latin typeface="Arial" pitchFamily="34" charset="0"/>
        </a:defRPr>
      </a:lvl5pPr>
      <a:lvl6pPr marL="457200" algn="ctr" rtl="0" eaLnBrk="0" fontAlgn="base" hangingPunct="0">
        <a:spcBef>
          <a:spcPct val="0"/>
        </a:spcBef>
        <a:spcAft>
          <a:spcPct val="0"/>
        </a:spcAft>
        <a:defRPr sz="4400" b="1">
          <a:solidFill>
            <a:schemeClr val="tx2"/>
          </a:solidFill>
          <a:latin typeface="Arial" pitchFamily="34" charset="0"/>
        </a:defRPr>
      </a:lvl6pPr>
      <a:lvl7pPr marL="914400" algn="ctr" rtl="0" eaLnBrk="0" fontAlgn="base" hangingPunct="0">
        <a:spcBef>
          <a:spcPct val="0"/>
        </a:spcBef>
        <a:spcAft>
          <a:spcPct val="0"/>
        </a:spcAft>
        <a:defRPr sz="4400" b="1">
          <a:solidFill>
            <a:schemeClr val="tx2"/>
          </a:solidFill>
          <a:latin typeface="Arial" pitchFamily="34" charset="0"/>
        </a:defRPr>
      </a:lvl7pPr>
      <a:lvl8pPr marL="1371600" algn="ctr" rtl="0" eaLnBrk="0" fontAlgn="base" hangingPunct="0">
        <a:spcBef>
          <a:spcPct val="0"/>
        </a:spcBef>
        <a:spcAft>
          <a:spcPct val="0"/>
        </a:spcAft>
        <a:defRPr sz="4400" b="1">
          <a:solidFill>
            <a:schemeClr val="tx2"/>
          </a:solidFill>
          <a:latin typeface="Arial" pitchFamily="34" charset="0"/>
        </a:defRPr>
      </a:lvl8pPr>
      <a:lvl9pPr marL="1828800" algn="ctr" rtl="0" eaLnBrk="0" fontAlgn="base" hangingPunct="0">
        <a:spcBef>
          <a:spcPct val="0"/>
        </a:spcBef>
        <a:spcAft>
          <a:spcPct val="0"/>
        </a:spcAft>
        <a:defRPr sz="4400" b="1">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solidFill>
          <a:schemeClr val="bg1"/>
        </a:solidFill>
        <a:effectLst/>
      </p:bgPr>
    </p:bg>
    <p:spTree>
      <p:nvGrpSpPr>
        <p:cNvPr id="1" name=""/>
        <p:cNvGrpSpPr/>
        <p:nvPr/>
      </p:nvGrpSpPr>
      <p:grpSpPr>
        <a:xfrm>
          <a:off x="0" y="0"/>
          <a:ext cx="0" cy="0"/>
        </a:xfrm>
      </p:grpSpPr>
      <p:sp>
        <p:nvSpPr>
          <p:cNvPr id="1026" name="Rectangle 26"/>
          <p:cNvSpPr>
            <a:spLocks noChangeArrowheads="1"/>
          </p:cNvSpPr>
          <p:nvPr/>
        </p:nvSpPr>
        <p:spPr bwMode="auto">
          <a:xfrm>
            <a:off x="468313" y="260350"/>
            <a:ext cx="36512" cy="3816350"/>
          </a:xfrm>
          <a:prstGeom prst="rect">
            <a:avLst/>
          </a:prstGeom>
          <a:gradFill rotWithShape="1">
            <a:gsLst>
              <a:gs pos="0">
                <a:schemeClr val="tx2"/>
              </a:gs>
              <a:gs pos="100000">
                <a:srgbClr val="FFFFFF"/>
              </a:gs>
            </a:gsLst>
            <a:lin ang="5400000" scaled="1"/>
          </a:gradFill>
          <a:ln w="9525">
            <a:noFill/>
            <a:miter lim="800000"/>
          </a:ln>
        </p:spPr>
        <p:txBody>
          <a:bodyPr wrap="none" anchor="ctr"/>
          <a:lstStyle/>
          <a:p>
            <a:pPr>
              <a:defRPr/>
            </a:pPr>
            <a:endParaRPr lang="en-US">
              <a:solidFill>
                <a:srgbClr val="000000"/>
              </a:solidFill>
            </a:endParaRPr>
          </a:p>
        </p:txBody>
      </p:sp>
      <p:sp>
        <p:nvSpPr>
          <p:cNvPr id="11267" name="Rectangle 9"/>
          <p:cNvSpPr>
            <a:spLocks noGrp="1" noChangeArrowheads="1"/>
          </p:cNvSpPr>
          <p:nvPr>
            <p:ph type="title"/>
          </p:nvPr>
        </p:nvSpPr>
        <p:spPr bwMode="auto">
          <a:xfrm>
            <a:off x="684213" y="146050"/>
            <a:ext cx="8259762" cy="762000"/>
          </a:xfrm>
          <a:prstGeom prst="rect">
            <a:avLst/>
          </a:prstGeom>
          <a:noFill/>
          <a:ln w="9525">
            <a:noFill/>
            <a:miter lim="800000"/>
          </a:ln>
        </p:spPr>
        <p:txBody>
          <a:bodyPr vert="horz" wrap="square" lIns="91440" tIns="45720" rIns="91440" bIns="45720" numCol="1" anchor="b" anchorCtr="0" compatLnSpc="1">
            <a:prstTxWarp prst="textNoShape">
              <a:avLst/>
            </a:prstTxWarp>
            <a:spAutoFit/>
          </a:bodyPr>
          <a:lstStyle/>
          <a:p>
            <a:pPr lvl="0"/>
            <a:r>
              <a:rPr lang="en-AU" smtClean="0"/>
              <a:t>Click to edit Master title style</a:t>
            </a:r>
          </a:p>
        </p:txBody>
      </p:sp>
      <p:sp>
        <p:nvSpPr>
          <p:cNvPr id="11268" name="Rectangle 10"/>
          <p:cNvSpPr>
            <a:spLocks noGrp="1" noChangeArrowheads="1"/>
          </p:cNvSpPr>
          <p:nvPr>
            <p:ph type="body" idx="1"/>
          </p:nvPr>
        </p:nvSpPr>
        <p:spPr bwMode="auto">
          <a:xfrm>
            <a:off x="684213" y="1125538"/>
            <a:ext cx="8270875" cy="5111750"/>
          </a:xfrm>
          <a:prstGeom prst="rect">
            <a:avLst/>
          </a:prstGeom>
          <a:noFill/>
          <a:ln w="9525">
            <a:noFill/>
            <a:miter lim="800000"/>
          </a:ln>
        </p:spPr>
        <p:txBody>
          <a:bodyPr vert="horz" wrap="square" lIns="91440" tIns="45720" rIns="91440" bIns="45720" numCol="1" anchor="t" anchorCtr="0" compatLnSpc="1">
            <a:prstTxWarp prst="textNoShape">
              <a:avLst/>
            </a:prstTxWarp>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p>
        </p:txBody>
      </p:sp>
      <p:sp>
        <p:nvSpPr>
          <p:cNvPr id="40979" name="Rectangle 19"/>
          <p:cNvSpPr>
            <a:spLocks noGrp="1" noChangeArrowheads="1"/>
          </p:cNvSpPr>
          <p:nvPr>
            <p:ph type="ftr" sz="quarter" idx="3"/>
          </p:nvPr>
        </p:nvSpPr>
        <p:spPr bwMode="auto">
          <a:xfrm>
            <a:off x="1692275" y="6381750"/>
            <a:ext cx="7272338" cy="358775"/>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eaLnBrk="1" hangingPunct="1">
              <a:defRPr sz="1400" b="1">
                <a:solidFill>
                  <a:srgbClr val="000000"/>
                </a:solidFill>
                <a:latin typeface="Arial"/>
              </a:defRPr>
            </a:lvl1pPr>
          </a:lstStyle>
          <a:p>
            <a:pPr>
              <a:defRPr/>
            </a:pPr>
            <a:r>
              <a:rPr lang="en-AU"/>
              <a:t>Chapter 4 — The Processor — </a:t>
            </a:r>
            <a:fld id="{C0275909-1532-4412-9A60-387197392518}" type="slidenum">
              <a:rPr lang="en-AU"/>
              <a:pPr>
                <a:defRPr/>
              </a:pPr>
              <a:t>‹#›</a:t>
            </a:fld>
            <a:endParaRPr lang="en-AU"/>
          </a:p>
        </p:txBody>
      </p:sp>
      <p:sp>
        <p:nvSpPr>
          <p:cNvPr id="1030" name="Rectangle 25"/>
          <p:cNvSpPr>
            <a:spLocks noChangeArrowheads="1"/>
          </p:cNvSpPr>
          <p:nvPr/>
        </p:nvSpPr>
        <p:spPr bwMode="auto">
          <a:xfrm>
            <a:off x="250825" y="981075"/>
            <a:ext cx="8569325" cy="71438"/>
          </a:xfrm>
          <a:prstGeom prst="rect">
            <a:avLst/>
          </a:prstGeom>
          <a:gradFill rotWithShape="1">
            <a:gsLst>
              <a:gs pos="0">
                <a:schemeClr val="tx2"/>
              </a:gs>
              <a:gs pos="100000">
                <a:srgbClr val="FFFFFF"/>
              </a:gs>
            </a:gsLst>
            <a:lin ang="0" scaled="1"/>
          </a:gradFill>
          <a:ln w="9525">
            <a:noFill/>
            <a:miter lim="800000"/>
          </a:ln>
        </p:spPr>
        <p:txBody>
          <a:bodyPr wrap="none" anchor="ctr"/>
          <a:lstStyle/>
          <a:p>
            <a:pPr>
              <a:defRPr/>
            </a:pPr>
            <a:endParaRPr lang="en-US">
              <a:solidFill>
                <a:srgbClr val="000000"/>
              </a:solidFill>
            </a:endParaRPr>
          </a:p>
        </p:txBody>
      </p:sp>
      <p:pic>
        <p:nvPicPr>
          <p:cNvPr id="11271" name="Picture 7" descr="MK Logo.jpg"/>
          <p:cNvPicPr>
            <a:picLocks noChangeAspect="1"/>
          </p:cNvPicPr>
          <p:nvPr userDrawn="1"/>
        </p:nvPicPr>
        <p:blipFill>
          <a:blip r:embed="rId12"/>
          <a:stretch>
            <a:fillRect/>
          </a:stretch>
        </p:blipFill>
        <p:spPr bwMode="auto">
          <a:xfrm>
            <a:off x="0" y="6270625"/>
            <a:ext cx="1619250" cy="590550"/>
          </a:xfrm>
          <a:prstGeom prst="rect">
            <a:avLst/>
          </a:prstGeom>
          <a:noFill/>
          <a:ln w="9525">
            <a:noFill/>
            <a:miter lim="800000"/>
          </a:ln>
        </p:spPr>
      </p:pic>
    </p:spTree>
  </p:cSld>
  <p:clrMap bg1="lt1" tx1="dk1" bg2="lt2" tx2="dk2" accent1="accent1" accent2="accent2" accent3="accent3" accent4="accent4" accent5="accent5" accent6="accent6" hlink="hlink" folHlink="folHlink"/>
  <p:sldLayoutIdLst>
    <p:sldLayoutId id="2147486322" r:id="rId1"/>
    <p:sldLayoutId id="2147486142" r:id="rId2"/>
    <p:sldLayoutId id="2147486143" r:id="rId3"/>
    <p:sldLayoutId id="2147486144" r:id="rId4"/>
    <p:sldLayoutId id="2147486145" r:id="rId5"/>
    <p:sldLayoutId id="2147486146" r:id="rId6"/>
    <p:sldLayoutId id="2147486147" r:id="rId7"/>
    <p:sldLayoutId id="2147486148" r:id="rId8"/>
    <p:sldLayoutId id="2147486149" r:id="rId9"/>
    <p:sldLayoutId id="2147486150" r:id="rId10"/>
    <p:sldLayoutId id="2147486151" r:id="rId11"/>
  </p:sldLayoutIdLst>
  <p:transition/>
  <p:timing/>
  <p:hf sldNum="0" hd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a:defRPr>
      </a:lvl2pPr>
      <a:lvl3pPr algn="l" rtl="0" eaLnBrk="0" fontAlgn="base" hangingPunct="0">
        <a:spcBef>
          <a:spcPct val="0"/>
        </a:spcBef>
        <a:spcAft>
          <a:spcPct val="0"/>
        </a:spcAft>
        <a:defRPr sz="4400" b="1">
          <a:solidFill>
            <a:schemeClr val="tx2"/>
          </a:solidFill>
          <a:latin typeface="Arial"/>
        </a:defRPr>
      </a:lvl3pPr>
      <a:lvl4pPr algn="l" rtl="0" eaLnBrk="0" fontAlgn="base" hangingPunct="0">
        <a:spcBef>
          <a:spcPct val="0"/>
        </a:spcBef>
        <a:spcAft>
          <a:spcPct val="0"/>
        </a:spcAft>
        <a:defRPr sz="4400" b="1">
          <a:solidFill>
            <a:schemeClr val="tx2"/>
          </a:solidFill>
          <a:latin typeface="Arial"/>
        </a:defRPr>
      </a:lvl4pPr>
      <a:lvl5pPr algn="l" rtl="0" eaLnBrk="0" fontAlgn="base" hangingPunct="0">
        <a:spcBef>
          <a:spcPct val="0"/>
        </a:spcBef>
        <a:spcAft>
          <a:spcPct val="0"/>
        </a:spcAft>
        <a:defRPr sz="4400" b="1">
          <a:solidFill>
            <a:schemeClr val="tx2"/>
          </a:solidFill>
          <a:latin typeface="Arial"/>
        </a:defRPr>
      </a:lvl5pPr>
      <a:lvl6pPr marL="457200" algn="l" rtl="0" fontAlgn="base">
        <a:spcBef>
          <a:spcPct val="0"/>
        </a:spcBef>
        <a:spcAft>
          <a:spcPct val="0"/>
        </a:spcAft>
        <a:defRPr sz="4400" b="1">
          <a:solidFill>
            <a:schemeClr val="tx2"/>
          </a:solidFill>
          <a:latin typeface="Arial"/>
        </a:defRPr>
      </a:lvl6pPr>
      <a:lvl7pPr marL="914400" algn="l" rtl="0" fontAlgn="base">
        <a:spcBef>
          <a:spcPct val="0"/>
        </a:spcBef>
        <a:spcAft>
          <a:spcPct val="0"/>
        </a:spcAft>
        <a:defRPr sz="4400" b="1">
          <a:solidFill>
            <a:schemeClr val="tx2"/>
          </a:solidFill>
          <a:latin typeface="Arial"/>
        </a:defRPr>
      </a:lvl7pPr>
      <a:lvl8pPr marL="1371600" algn="l" rtl="0" fontAlgn="base">
        <a:spcBef>
          <a:spcPct val="0"/>
        </a:spcBef>
        <a:spcAft>
          <a:spcPct val="0"/>
        </a:spcAft>
        <a:defRPr sz="4400" b="1">
          <a:solidFill>
            <a:schemeClr val="tx2"/>
          </a:solidFill>
          <a:latin typeface="Arial"/>
        </a:defRPr>
      </a:lvl8pPr>
      <a:lvl9pPr marL="1828800" algn="l" rtl="0" fontAlgn="base">
        <a:spcBef>
          <a:spcPct val="0"/>
        </a:spcBef>
        <a:spcAft>
          <a:spcPct val="0"/>
        </a:spcAft>
        <a:defRPr sz="4400" b="1">
          <a:solidFill>
            <a:schemeClr val="tx2"/>
          </a:solidFill>
          <a:latin typeface="Arial"/>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solidFill>
          <a:schemeClr val="bg1"/>
        </a:solidFill>
        <a:effectLst/>
      </p:bgPr>
    </p:bg>
    <p:spTree>
      <p:nvGrpSpPr>
        <p:cNvPr id="1" name=""/>
        <p:cNvGrpSpPr/>
        <p:nvPr/>
      </p:nvGrpSpPr>
      <p:grpSpPr>
        <a:xfrm>
          <a:off x="0" y="0"/>
          <a:ext cx="0" cy="0"/>
        </a:xfrm>
      </p:grpSpPr>
      <p:sp>
        <p:nvSpPr>
          <p:cNvPr id="1026" name="Rectangle 26"/>
          <p:cNvSpPr>
            <a:spLocks noChangeArrowheads="1"/>
          </p:cNvSpPr>
          <p:nvPr/>
        </p:nvSpPr>
        <p:spPr bwMode="auto">
          <a:xfrm>
            <a:off x="468313" y="260350"/>
            <a:ext cx="36512" cy="3816350"/>
          </a:xfrm>
          <a:prstGeom prst="rect">
            <a:avLst/>
          </a:prstGeom>
          <a:gradFill rotWithShape="1">
            <a:gsLst>
              <a:gs pos="0">
                <a:schemeClr val="tx2"/>
              </a:gs>
              <a:gs pos="100000">
                <a:srgbClr val="FFFFFF"/>
              </a:gs>
            </a:gsLst>
            <a:lin ang="5400000" scaled="1"/>
          </a:gradFill>
          <a:ln w="9525">
            <a:noFill/>
            <a:miter lim="800000"/>
          </a:ln>
        </p:spPr>
        <p:txBody>
          <a:bodyPr wrap="none" anchor="ctr"/>
          <a:lstStyle/>
          <a:p>
            <a:pPr>
              <a:defRPr/>
            </a:pPr>
            <a:endParaRPr lang="en-US">
              <a:solidFill>
                <a:srgbClr val="000000"/>
              </a:solidFill>
            </a:endParaRPr>
          </a:p>
        </p:txBody>
      </p:sp>
      <p:sp>
        <p:nvSpPr>
          <p:cNvPr id="12291" name="Rectangle 9"/>
          <p:cNvSpPr>
            <a:spLocks noGrp="1" noChangeArrowheads="1"/>
          </p:cNvSpPr>
          <p:nvPr>
            <p:ph type="title"/>
          </p:nvPr>
        </p:nvSpPr>
        <p:spPr bwMode="auto">
          <a:xfrm>
            <a:off x="684213" y="146050"/>
            <a:ext cx="8259762" cy="762000"/>
          </a:xfrm>
          <a:prstGeom prst="rect">
            <a:avLst/>
          </a:prstGeom>
          <a:noFill/>
          <a:ln w="9525">
            <a:noFill/>
            <a:miter lim="800000"/>
          </a:ln>
        </p:spPr>
        <p:txBody>
          <a:bodyPr vert="horz" wrap="square" lIns="91440" tIns="45720" rIns="91440" bIns="45720" numCol="1" anchor="b" anchorCtr="0" compatLnSpc="1">
            <a:prstTxWarp prst="textNoShape">
              <a:avLst/>
            </a:prstTxWarp>
            <a:spAutoFit/>
          </a:bodyPr>
          <a:lstStyle/>
          <a:p>
            <a:pPr lvl="0"/>
            <a:r>
              <a:rPr lang="en-AU" smtClean="0"/>
              <a:t>Click to edit Master title style</a:t>
            </a:r>
          </a:p>
        </p:txBody>
      </p:sp>
      <p:sp>
        <p:nvSpPr>
          <p:cNvPr id="12292" name="Rectangle 10"/>
          <p:cNvSpPr>
            <a:spLocks noGrp="1" noChangeArrowheads="1"/>
          </p:cNvSpPr>
          <p:nvPr>
            <p:ph type="body" idx="1"/>
          </p:nvPr>
        </p:nvSpPr>
        <p:spPr bwMode="auto">
          <a:xfrm>
            <a:off x="684213" y="1125538"/>
            <a:ext cx="8270875" cy="5111750"/>
          </a:xfrm>
          <a:prstGeom prst="rect">
            <a:avLst/>
          </a:prstGeom>
          <a:noFill/>
          <a:ln w="9525">
            <a:noFill/>
            <a:miter lim="800000"/>
          </a:ln>
        </p:spPr>
        <p:txBody>
          <a:bodyPr vert="horz" wrap="square" lIns="91440" tIns="45720" rIns="91440" bIns="45720" numCol="1" anchor="t" anchorCtr="0" compatLnSpc="1">
            <a:prstTxWarp prst="textNoShape">
              <a:avLst/>
            </a:prstTxWarp>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p>
        </p:txBody>
      </p:sp>
      <p:sp>
        <p:nvSpPr>
          <p:cNvPr id="40979" name="Rectangle 19"/>
          <p:cNvSpPr>
            <a:spLocks noGrp="1" noChangeArrowheads="1"/>
          </p:cNvSpPr>
          <p:nvPr>
            <p:ph type="ftr" sz="quarter" idx="3"/>
          </p:nvPr>
        </p:nvSpPr>
        <p:spPr bwMode="auto">
          <a:xfrm>
            <a:off x="1692275" y="6381750"/>
            <a:ext cx="7272338" cy="358775"/>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eaLnBrk="1" hangingPunct="1">
              <a:defRPr sz="1400" b="1">
                <a:solidFill>
                  <a:srgbClr val="000000"/>
                </a:solidFill>
              </a:defRPr>
            </a:lvl1pPr>
          </a:lstStyle>
          <a:p>
            <a:pPr>
              <a:defRPr/>
            </a:pPr>
            <a:r>
              <a:rPr lang="en-AU"/>
              <a:t>Chapter 4 — The Processor — </a:t>
            </a:r>
            <a:fld id="{6180C4EC-423C-44E4-9CD2-4CEBC4D32E90}" type="slidenum">
              <a:rPr lang="en-AU"/>
              <a:pPr>
                <a:defRPr/>
              </a:pPr>
              <a:t>‹#›</a:t>
            </a:fld>
            <a:endParaRPr lang="en-AU"/>
          </a:p>
        </p:txBody>
      </p:sp>
      <p:sp>
        <p:nvSpPr>
          <p:cNvPr id="1030" name="Rectangle 25"/>
          <p:cNvSpPr>
            <a:spLocks noChangeArrowheads="1"/>
          </p:cNvSpPr>
          <p:nvPr/>
        </p:nvSpPr>
        <p:spPr bwMode="auto">
          <a:xfrm>
            <a:off x="250825" y="981075"/>
            <a:ext cx="8569325" cy="71438"/>
          </a:xfrm>
          <a:prstGeom prst="rect">
            <a:avLst/>
          </a:prstGeom>
          <a:gradFill rotWithShape="1">
            <a:gsLst>
              <a:gs pos="0">
                <a:schemeClr val="tx2"/>
              </a:gs>
              <a:gs pos="100000">
                <a:srgbClr val="FFFFFF"/>
              </a:gs>
            </a:gsLst>
            <a:lin ang="0" scaled="1"/>
          </a:gradFill>
          <a:ln w="9525">
            <a:noFill/>
            <a:miter lim="800000"/>
          </a:ln>
        </p:spPr>
        <p:txBody>
          <a:bodyPr wrap="none" anchor="ctr"/>
          <a:lstStyle/>
          <a:p>
            <a:pPr>
              <a:defRPr/>
            </a:pPr>
            <a:endParaRPr lang="en-US">
              <a:solidFill>
                <a:srgbClr val="000000"/>
              </a:solidFill>
            </a:endParaRPr>
          </a:p>
        </p:txBody>
      </p:sp>
      <p:pic>
        <p:nvPicPr>
          <p:cNvPr id="12295" name="Picture 7" descr="MK Logo.jpg"/>
          <p:cNvPicPr>
            <a:picLocks noChangeAspect="1"/>
          </p:cNvPicPr>
          <p:nvPr userDrawn="1"/>
        </p:nvPicPr>
        <p:blipFill>
          <a:blip r:embed="rId12"/>
          <a:stretch>
            <a:fillRect/>
          </a:stretch>
        </p:blipFill>
        <p:spPr bwMode="auto">
          <a:xfrm>
            <a:off x="0" y="6270625"/>
            <a:ext cx="1619250" cy="590550"/>
          </a:xfrm>
          <a:prstGeom prst="rect">
            <a:avLst/>
          </a:prstGeom>
          <a:noFill/>
          <a:ln w="9525">
            <a:noFill/>
            <a:miter lim="800000"/>
          </a:ln>
        </p:spPr>
      </p:pic>
    </p:spTree>
  </p:cSld>
  <p:clrMap bg1="lt1" tx1="dk1" bg2="lt2" tx2="dk2" accent1="accent1" accent2="accent2" accent3="accent3" accent4="accent4" accent5="accent5" accent6="accent6" hlink="hlink" folHlink="folHlink"/>
  <p:sldLayoutIdLst>
    <p:sldLayoutId id="2147486323" r:id="rId1"/>
    <p:sldLayoutId id="2147486152" r:id="rId2"/>
    <p:sldLayoutId id="2147486153" r:id="rId3"/>
    <p:sldLayoutId id="2147486154" r:id="rId4"/>
    <p:sldLayoutId id="2147486155" r:id="rId5"/>
    <p:sldLayoutId id="2147486156" r:id="rId6"/>
    <p:sldLayoutId id="2147486157" r:id="rId7"/>
    <p:sldLayoutId id="2147486158" r:id="rId8"/>
    <p:sldLayoutId id="2147486159" r:id="rId9"/>
    <p:sldLayoutId id="2147486160" r:id="rId10"/>
    <p:sldLayoutId id="2147486161" r:id="rId11"/>
  </p:sldLayoutIdLst>
  <p:transition/>
  <p:timing/>
  <p:hf sldNum="0" hd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a:defRPr>
      </a:lvl2pPr>
      <a:lvl3pPr algn="l" rtl="0" eaLnBrk="0" fontAlgn="base" hangingPunct="0">
        <a:spcBef>
          <a:spcPct val="0"/>
        </a:spcBef>
        <a:spcAft>
          <a:spcPct val="0"/>
        </a:spcAft>
        <a:defRPr sz="4400" b="1">
          <a:solidFill>
            <a:schemeClr val="tx2"/>
          </a:solidFill>
          <a:latin typeface="Arial"/>
        </a:defRPr>
      </a:lvl3pPr>
      <a:lvl4pPr algn="l" rtl="0" eaLnBrk="0" fontAlgn="base" hangingPunct="0">
        <a:spcBef>
          <a:spcPct val="0"/>
        </a:spcBef>
        <a:spcAft>
          <a:spcPct val="0"/>
        </a:spcAft>
        <a:defRPr sz="4400" b="1">
          <a:solidFill>
            <a:schemeClr val="tx2"/>
          </a:solidFill>
          <a:latin typeface="Arial"/>
        </a:defRPr>
      </a:lvl4pPr>
      <a:lvl5pPr algn="l" rtl="0" eaLnBrk="0" fontAlgn="base" hangingPunct="0">
        <a:spcBef>
          <a:spcPct val="0"/>
        </a:spcBef>
        <a:spcAft>
          <a:spcPct val="0"/>
        </a:spcAft>
        <a:defRPr sz="4400" b="1">
          <a:solidFill>
            <a:schemeClr val="tx2"/>
          </a:solidFill>
          <a:latin typeface="Arial"/>
        </a:defRPr>
      </a:lvl5pPr>
      <a:lvl6pPr marL="457200" algn="l" rtl="0" fontAlgn="base">
        <a:spcBef>
          <a:spcPct val="0"/>
        </a:spcBef>
        <a:spcAft>
          <a:spcPct val="0"/>
        </a:spcAft>
        <a:defRPr sz="4400" b="1">
          <a:solidFill>
            <a:schemeClr val="tx2"/>
          </a:solidFill>
          <a:latin typeface="Arial"/>
        </a:defRPr>
      </a:lvl6pPr>
      <a:lvl7pPr marL="914400" algn="l" rtl="0" fontAlgn="base">
        <a:spcBef>
          <a:spcPct val="0"/>
        </a:spcBef>
        <a:spcAft>
          <a:spcPct val="0"/>
        </a:spcAft>
        <a:defRPr sz="4400" b="1">
          <a:solidFill>
            <a:schemeClr val="tx2"/>
          </a:solidFill>
          <a:latin typeface="Arial"/>
        </a:defRPr>
      </a:lvl7pPr>
      <a:lvl8pPr marL="1371600" algn="l" rtl="0" fontAlgn="base">
        <a:spcBef>
          <a:spcPct val="0"/>
        </a:spcBef>
        <a:spcAft>
          <a:spcPct val="0"/>
        </a:spcAft>
        <a:defRPr sz="4400" b="1">
          <a:solidFill>
            <a:schemeClr val="tx2"/>
          </a:solidFill>
          <a:latin typeface="Arial"/>
        </a:defRPr>
      </a:lvl8pPr>
      <a:lvl9pPr marL="1828800" algn="l" rtl="0" fontAlgn="base">
        <a:spcBef>
          <a:spcPct val="0"/>
        </a:spcBef>
        <a:spcAft>
          <a:spcPct val="0"/>
        </a:spcAft>
        <a:defRPr sz="4400" b="1">
          <a:solidFill>
            <a:schemeClr val="tx2"/>
          </a:solidFill>
          <a:latin typeface="Arial"/>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8.wmf"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222.xml" /><Relationship Id="rId2" Type="http://schemas.openxmlformats.org/officeDocument/2006/relationships/notesSlide" Target="../notesSlides/notesSlide70.xml"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71.xml"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72.xml"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73.xml"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74.xml" /><Relationship Id="rId3" Type="http://schemas.openxmlformats.org/officeDocument/2006/relationships/image" Target="../media/image30.png"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31.jpeg"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75.xml"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76.xml"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171.xml" /><Relationship Id="rId2" Type="http://schemas.openxmlformats.org/officeDocument/2006/relationships/notesSlide" Target="../notesSlides/notesSlide77.xml" /><Relationship Id="rId3" Type="http://schemas.openxmlformats.org/officeDocument/2006/relationships/image" Target="../media/image32.png"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78.xml" /><Relationship Id="rId3" Type="http://schemas.openxmlformats.org/officeDocument/2006/relationships/image" Target="../media/image33.pn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8.wmf"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79.xml"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171.xml" /><Relationship Id="rId2" Type="http://schemas.openxmlformats.org/officeDocument/2006/relationships/notesSlide" Target="../notesSlides/notesSlide80.xml" /><Relationship Id="rId3" Type="http://schemas.openxmlformats.org/officeDocument/2006/relationships/image" Target="../media/image34.png"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171.xml" /><Relationship Id="rId2" Type="http://schemas.openxmlformats.org/officeDocument/2006/relationships/notesSlide" Target="../notesSlides/notesSlide81.xml" /><Relationship Id="rId3" Type="http://schemas.openxmlformats.org/officeDocument/2006/relationships/image" Target="../media/image35.png"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171.xml" /><Relationship Id="rId2" Type="http://schemas.openxmlformats.org/officeDocument/2006/relationships/notesSlide" Target="../notesSlides/notesSlide82.xml" /><Relationship Id="rId3" Type="http://schemas.openxmlformats.org/officeDocument/2006/relationships/image" Target="../media/image36.png"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171.xml" /><Relationship Id="rId2" Type="http://schemas.openxmlformats.org/officeDocument/2006/relationships/notesSlide" Target="../notesSlides/notesSlide83.xml" /><Relationship Id="rId3" Type="http://schemas.openxmlformats.org/officeDocument/2006/relationships/image" Target="../media/image37.png"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171.xml" /><Relationship Id="rId2" Type="http://schemas.openxmlformats.org/officeDocument/2006/relationships/notesSlide" Target="../notesSlides/notesSlide84.xml" /><Relationship Id="rId3" Type="http://schemas.openxmlformats.org/officeDocument/2006/relationships/image" Target="../media/image38.png"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270.xml" /><Relationship Id="rId2" Type="http://schemas.openxmlformats.org/officeDocument/2006/relationships/notesSlide" Target="../notesSlides/notesSlide85.xml" /><Relationship Id="rId3" Type="http://schemas.openxmlformats.org/officeDocument/2006/relationships/image" Target="../media/image39.png"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171.xml" /><Relationship Id="rId2" Type="http://schemas.openxmlformats.org/officeDocument/2006/relationships/notesSlide" Target="../notesSlides/notesSlide86.xml" /><Relationship Id="rId3" Type="http://schemas.openxmlformats.org/officeDocument/2006/relationships/image" Target="../media/image40.png"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171.xml" /><Relationship Id="rId2" Type="http://schemas.openxmlformats.org/officeDocument/2006/relationships/notesSlide" Target="../notesSlides/notesSlide87.xml" /><Relationship Id="rId3" Type="http://schemas.openxmlformats.org/officeDocument/2006/relationships/image" Target="../media/image41.png"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171.xml" /><Relationship Id="rId2" Type="http://schemas.openxmlformats.org/officeDocument/2006/relationships/notesSlide" Target="../notesSlides/notesSlide88.xml" /><Relationship Id="rId3" Type="http://schemas.openxmlformats.org/officeDocument/2006/relationships/image" Target="../media/image42.pn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89.xml" /><Relationship Id="rId3" Type="http://schemas.openxmlformats.org/officeDocument/2006/relationships/image" Target="../media/image43.png"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90.xml" /><Relationship Id="rId3" Type="http://schemas.openxmlformats.org/officeDocument/2006/relationships/image" Target="../media/image44.png"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91.xml" /><Relationship Id="rId3" Type="http://schemas.openxmlformats.org/officeDocument/2006/relationships/image" Target="../media/image45.png"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171.xml" /><Relationship Id="rId2" Type="http://schemas.openxmlformats.org/officeDocument/2006/relationships/notesSlide" Target="../notesSlides/notesSlide92.xml" /><Relationship Id="rId3" Type="http://schemas.openxmlformats.org/officeDocument/2006/relationships/image" Target="../media/image46.png"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93.xml" /><Relationship Id="rId3" Type="http://schemas.openxmlformats.org/officeDocument/2006/relationships/image" Target="../media/image47.png"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171.xml" /><Relationship Id="rId2" Type="http://schemas.openxmlformats.org/officeDocument/2006/relationships/notesSlide" Target="../notesSlides/notesSlide94.xml" /><Relationship Id="rId3" Type="http://schemas.openxmlformats.org/officeDocument/2006/relationships/image" Target="../media/image48.png"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95.xml"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171.xml" /><Relationship Id="rId2" Type="http://schemas.openxmlformats.org/officeDocument/2006/relationships/notesSlide" Target="../notesSlides/notesSlide96.xml" /><Relationship Id="rId3" Type="http://schemas.openxmlformats.org/officeDocument/2006/relationships/image" Target="../media/image49.png"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97.xml"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98.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4.xml" /><Relationship Id="rId3" Type="http://schemas.openxmlformats.org/officeDocument/2006/relationships/image" Target="../media/image9.png"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171.xml" /><Relationship Id="rId2" Type="http://schemas.openxmlformats.org/officeDocument/2006/relationships/notesSlide" Target="../notesSlides/notesSlide99.xml" /><Relationship Id="rId3" Type="http://schemas.openxmlformats.org/officeDocument/2006/relationships/image" Target="../media/image50.png"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100.xml"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101.xml" /></Relationships>
</file>

<file path=ppt/slides/_rels/slide133.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102.xml" /></Relationships>
</file>

<file path=ppt/slides/_rels/slide134.xml.rels>&#65279;<?xml version="1.0" encoding="utf-8" standalone="yes"?><Relationships xmlns="http://schemas.openxmlformats.org/package/2006/relationships"><Relationship Id="rId1" Type="http://schemas.openxmlformats.org/officeDocument/2006/relationships/slideLayout" Target="../slideLayouts/slideLayout171.xml" /><Relationship Id="rId2" Type="http://schemas.openxmlformats.org/officeDocument/2006/relationships/notesSlide" Target="../notesSlides/notesSlide103.xml" /><Relationship Id="rId3" Type="http://schemas.openxmlformats.org/officeDocument/2006/relationships/image" Target="../media/image51.png" /></Relationships>
</file>

<file path=ppt/slides/_rels/slide135.xml.rels>&#65279;<?xml version="1.0" encoding="utf-8" standalone="yes"?><Relationships xmlns="http://schemas.openxmlformats.org/package/2006/relationships"><Relationship Id="rId1" Type="http://schemas.openxmlformats.org/officeDocument/2006/relationships/slideLayout" Target="../slideLayouts/slideLayout171.xml" /><Relationship Id="rId2" Type="http://schemas.openxmlformats.org/officeDocument/2006/relationships/notesSlide" Target="../notesSlides/notesSlide104.xml" /><Relationship Id="rId3" Type="http://schemas.openxmlformats.org/officeDocument/2006/relationships/image" Target="../media/image52.png" /></Relationships>
</file>

<file path=ppt/slides/_rels/slide136.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105.xml" /></Relationships>
</file>

<file path=ppt/slides/_rels/slide137.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106.xml" /></Relationships>
</file>

<file path=ppt/slides/_rels/slide138.xml.rels>&#65279;<?xml version="1.0" encoding="utf-8" standalone="yes"?><Relationships xmlns="http://schemas.openxmlformats.org/package/2006/relationships"><Relationship Id="rId1" Type="http://schemas.openxmlformats.org/officeDocument/2006/relationships/slideLayout" Target="../slideLayouts/slideLayout171.xml" /><Relationship Id="rId2" Type="http://schemas.openxmlformats.org/officeDocument/2006/relationships/notesSlide" Target="../notesSlides/notesSlide107.xml" /><Relationship Id="rId3" Type="http://schemas.openxmlformats.org/officeDocument/2006/relationships/image" Target="../media/image53.png" /></Relationships>
</file>

<file path=ppt/slides/_rels/slide139.xml.rels>&#65279;<?xml version="1.0" encoding="utf-8" standalone="yes"?><Relationships xmlns="http://schemas.openxmlformats.org/package/2006/relationships"><Relationship Id="rId1" Type="http://schemas.openxmlformats.org/officeDocument/2006/relationships/slideLayout" Target="../slideLayouts/slideLayout171.xml" /><Relationship Id="rId2" Type="http://schemas.openxmlformats.org/officeDocument/2006/relationships/notesSlide" Target="../notesSlides/notesSlide108.xml" /><Relationship Id="rId3" Type="http://schemas.openxmlformats.org/officeDocument/2006/relationships/image" Target="../media/image54.pn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0.wmf" /></Relationships>
</file>

<file path=ppt/slides/_rels/slide140.xml.rels>&#65279;<?xml version="1.0" encoding="utf-8" standalone="yes"?><Relationships xmlns="http://schemas.openxmlformats.org/package/2006/relationships"><Relationship Id="rId1" Type="http://schemas.openxmlformats.org/officeDocument/2006/relationships/slideLayout" Target="../slideLayouts/slideLayout171.xml" /><Relationship Id="rId2" Type="http://schemas.openxmlformats.org/officeDocument/2006/relationships/notesSlide" Target="../notesSlides/notesSlide109.xml" /><Relationship Id="rId3" Type="http://schemas.openxmlformats.org/officeDocument/2006/relationships/image" Target="../media/image55.png" /></Relationships>
</file>

<file path=ppt/slides/_rels/slide141.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110.xml" /></Relationships>
</file>

<file path=ppt/slides/_rels/slide142.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111.xml" /><Relationship Id="rId3" Type="http://schemas.openxmlformats.org/officeDocument/2006/relationships/image" Target="../media/image26.png" /></Relationships>
</file>

<file path=ppt/slides/_rels/slide143.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112.xml" /></Relationships>
</file>

<file path=ppt/slides/_rels/slide144.xml.rels>&#65279;<?xml version="1.0" encoding="utf-8" standalone="yes"?><Relationships xmlns="http://schemas.openxmlformats.org/package/2006/relationships"><Relationship Id="rId1" Type="http://schemas.openxmlformats.org/officeDocument/2006/relationships/slideLayout" Target="../slideLayouts/slideLayout171.xml" /><Relationship Id="rId2" Type="http://schemas.openxmlformats.org/officeDocument/2006/relationships/notesSlide" Target="../notesSlides/notesSlide113.xml" /><Relationship Id="rId3" Type="http://schemas.openxmlformats.org/officeDocument/2006/relationships/image" Target="../media/image56.png" /></Relationships>
</file>

<file path=ppt/slides/_rels/slide145.xml.rels>&#65279;<?xml version="1.0" encoding="utf-8" standalone="yes"?><Relationships xmlns="http://schemas.openxmlformats.org/package/2006/relationships"><Relationship Id="rId1" Type="http://schemas.openxmlformats.org/officeDocument/2006/relationships/slideLayout" Target="../slideLayouts/slideLayout171.xml" /><Relationship Id="rId2" Type="http://schemas.openxmlformats.org/officeDocument/2006/relationships/notesSlide" Target="../notesSlides/notesSlide114.xml" /><Relationship Id="rId3" Type="http://schemas.openxmlformats.org/officeDocument/2006/relationships/image" Target="../media/image57.png" /></Relationships>
</file>

<file path=ppt/slides/_rels/slide146.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115.xml" /></Relationships>
</file>

<file path=ppt/slides/_rels/slide147.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116.xml" /></Relationships>
</file>

<file path=ppt/slides/_rels/slide148.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117.xml" /></Relationships>
</file>

<file path=ppt/slides/_rels/slide149.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118.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image" Target="../media/image10.wmf" /></Relationships>
</file>

<file path=ppt/slides/_rels/slide150.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119.xml" /></Relationships>
</file>

<file path=ppt/slides/_rels/slide151.xml.rels>&#65279;<?xml version="1.0" encoding="utf-8" standalone="yes"?><Relationships xmlns="http://schemas.openxmlformats.org/package/2006/relationships"><Relationship Id="rId1" Type="http://schemas.openxmlformats.org/officeDocument/2006/relationships/slideLayout" Target="../slideLayouts/slideLayout167.xml" /></Relationships>
</file>

<file path=ppt/slides/_rels/slide152.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58.png" /></Relationships>
</file>

<file path=ppt/slides/_rels/slide153.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59.png" /></Relationships>
</file>

<file path=ppt/slides/_rels/slide154.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60.png" /></Relationships>
</file>

<file path=ppt/slides/_rels/slide155.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61.png" /><Relationship Id="rId3" Type="http://schemas.openxmlformats.org/officeDocument/2006/relationships/image" Target="../media/image62.png" /></Relationships>
</file>

<file path=ppt/slides/_rels/slide156.xml.rels>&#65279;<?xml version="1.0" encoding="utf-8" standalone="yes"?><Relationships xmlns="http://schemas.openxmlformats.org/package/2006/relationships"><Relationship Id="rId1" Type="http://schemas.openxmlformats.org/officeDocument/2006/relationships/slideLayout" Target="../slideLayouts/slideLayout167.xml" /></Relationships>
</file>

<file path=ppt/slides/_rels/slide157.xml.rels>&#65279;<?xml version="1.0" encoding="utf-8" standalone="yes"?><Relationships xmlns="http://schemas.openxmlformats.org/package/2006/relationships"><Relationship Id="rId1" Type="http://schemas.openxmlformats.org/officeDocument/2006/relationships/slideLayout" Target="../slideLayouts/slideLayout167.xml" /></Relationships>
</file>

<file path=ppt/slides/_rels/slide158.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63.png" /></Relationships>
</file>

<file path=ppt/slides/_rels/slide159.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120.xml"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image" Target="../media/image10.wmf" /></Relationships>
</file>

<file path=ppt/slides/_rels/slide160.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121.xml" /></Relationships>
</file>

<file path=ppt/slides/_rels/slide161.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122.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image" Target="../media/image10.wmf"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image" Target="../media/image10.wmf"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5.xml" /><Relationship Id="rId3" Type="http://schemas.openxmlformats.org/officeDocument/2006/relationships/oleObject" Target="../embeddings/oleObject1.bin" TargetMode="Internal" /><Relationship Id="rId4" Type="http://schemas.openxmlformats.org/officeDocument/2006/relationships/image" Target="../media/image11.wmf" /><Relationship Id="rId5" Type="http://schemas.openxmlformats.org/officeDocument/2006/relationships/image" Target="../media/image12.wmf" /><Relationship Id="rId6" Type="http://schemas.openxmlformats.org/officeDocument/2006/relationships/vmlDrawing" Target="../drawings/vmlDrawing1.v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6.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0.xml" /><Relationship Id="rId3" Type="http://schemas.openxmlformats.org/officeDocument/2006/relationships/image" Target="../media/image13.wmf" /><Relationship Id="rId4" Type="http://schemas.openxmlformats.org/officeDocument/2006/relationships/image" Target="../media/image14.wmf"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11.xml" /><Relationship Id="rId3" Type="http://schemas.openxmlformats.org/officeDocument/2006/relationships/image" Target="../media/image15.png"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105.xml" /><Relationship Id="rId2" Type="http://schemas.openxmlformats.org/officeDocument/2006/relationships/notesSlide" Target="../notesSlides/notesSlide12.xml" /><Relationship Id="rId3" Type="http://schemas.openxmlformats.org/officeDocument/2006/relationships/image" Target="../media/image15.png"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13.xml" /><Relationship Id="rId3" Type="http://schemas.openxmlformats.org/officeDocument/2006/relationships/image" Target="../media/image16.png"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14.xml" /><Relationship Id="rId3" Type="http://schemas.openxmlformats.org/officeDocument/2006/relationships/image" Target="../media/image17.pn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15.xml" /><Relationship Id="rId3" Type="http://schemas.openxmlformats.org/officeDocument/2006/relationships/image" Target="../media/image18.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xml"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17.xml" /><Relationship Id="rId3" Type="http://schemas.openxmlformats.org/officeDocument/2006/relationships/image" Target="../media/image19.png"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x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40.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40.xml"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9.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20.xml"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21.xml"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22.xml"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23.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jpeg" /><Relationship Id="rId3" Type="http://schemas.openxmlformats.org/officeDocument/2006/relationships/image" Target="../media/image4.jpeg" /><Relationship Id="rId4" Type="http://schemas.openxmlformats.org/officeDocument/2006/relationships/image" Target="../media/image5.jpeg" /><Relationship Id="rId5" Type="http://schemas.openxmlformats.org/officeDocument/2006/relationships/image" Target="../media/image6.jpeg"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notesSlide" Target="../notesSlides/notesSlide24.xml"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notesSlide" Target="../notesSlides/notesSlide25.xml"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26.xml"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7.xml"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notesSlide" Target="../notesSlides/notesSlide28.xml" /><Relationship Id="rId3" Type="http://schemas.openxmlformats.org/officeDocument/2006/relationships/image" Target="../media/image15.png"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9.xml"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83.xml" /><Relationship Id="rId2" Type="http://schemas.openxmlformats.org/officeDocument/2006/relationships/notesSlide" Target="../notesSlides/notesSlide30.xml" /><Relationship Id="rId3" Type="http://schemas.openxmlformats.org/officeDocument/2006/relationships/image" Target="../media/image20.png"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178.xml"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178.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178.xml"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178.xml"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178.xml"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178.xml"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178.xml"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178.xml"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1.xml"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notesSlide" Target="../notesSlides/notesSlide32.xml"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notesSlide" Target="../notesSlides/notesSlide33.xml" /><Relationship Id="rId3" Type="http://schemas.openxmlformats.org/officeDocument/2006/relationships/image" Target="../media/image21.jpeg"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34.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62.xml"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35.xml"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36.xml"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145.xml" /><Relationship Id="rId2" Type="http://schemas.openxmlformats.org/officeDocument/2006/relationships/notesSlide" Target="../notesSlides/notesSlide37.xml"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145.xml" /><Relationship Id="rId2" Type="http://schemas.openxmlformats.org/officeDocument/2006/relationships/notesSlide" Target="../notesSlides/notesSlide38.xml"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9.xml"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145.xml" /><Relationship Id="rId2" Type="http://schemas.openxmlformats.org/officeDocument/2006/relationships/notesSlide" Target="../notesSlides/notesSlide40.xml"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145.xml" /><Relationship Id="rId2" Type="http://schemas.openxmlformats.org/officeDocument/2006/relationships/notesSlide" Target="../notesSlides/notesSlide41.xml"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145.xml" /><Relationship Id="rId2" Type="http://schemas.openxmlformats.org/officeDocument/2006/relationships/notesSlide" Target="../notesSlides/notesSlide42.xml"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43.xml"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2.xml"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44.xml"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5.xml" /><Relationship Id="rId3" Type="http://schemas.openxmlformats.org/officeDocument/2006/relationships/image" Target="../media/image22.png"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46.xml"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7.xml" /><Relationship Id="rId3" Type="http://schemas.openxmlformats.org/officeDocument/2006/relationships/image" Target="../media/image23.png"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48.xml"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notesSlide" Target="../notesSlides/notesSlide49.xml" /><Relationship Id="rId3" Type="http://schemas.openxmlformats.org/officeDocument/2006/relationships/image" Target="../media/image23.png"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image" Target="../media/image24.png"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50.xml"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189.xml" /><Relationship Id="rId2" Type="http://schemas.openxmlformats.org/officeDocument/2006/relationships/notesSlide" Target="../notesSlides/notesSlide51.xml"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222.xml" /><Relationship Id="rId2" Type="http://schemas.openxmlformats.org/officeDocument/2006/relationships/notesSlide" Target="../notesSlides/notesSlide52.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29.xml"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233.xml" /><Relationship Id="rId2" Type="http://schemas.openxmlformats.org/officeDocument/2006/relationships/notesSlide" Target="../notesSlides/notesSlide53.xml"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123.xml"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4.xml" /><Relationship Id="rId3" Type="http://schemas.openxmlformats.org/officeDocument/2006/relationships/image" Target="../media/image25.png"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image" Target="../media/image24.png"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55.xml"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56.xml"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7.xml"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58.xml" /><Relationship Id="rId3" Type="http://schemas.openxmlformats.org/officeDocument/2006/relationships/image" Target="../media/image15.png"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9.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7.wmf"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255.xml" /><Relationship Id="rId2" Type="http://schemas.openxmlformats.org/officeDocument/2006/relationships/notesSlide" Target="../notesSlides/notesSlide60.xml"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61.xml"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211.xml" /><Relationship Id="rId2" Type="http://schemas.openxmlformats.org/officeDocument/2006/relationships/notesSlide" Target="../notesSlides/notesSlide62.xml"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248.xml" /><Relationship Id="rId2" Type="http://schemas.openxmlformats.org/officeDocument/2006/relationships/notesSlide" Target="../notesSlides/notesSlide63.xml" /><Relationship Id="rId3" Type="http://schemas.openxmlformats.org/officeDocument/2006/relationships/image" Target="../media/image15.png"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211.xml" /><Relationship Id="rId2" Type="http://schemas.openxmlformats.org/officeDocument/2006/relationships/notesSlide" Target="../notesSlides/notesSlide64.xml"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5.xml" /><Relationship Id="rId3" Type="http://schemas.openxmlformats.org/officeDocument/2006/relationships/image" Target="../media/image26.png"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211.xml" /><Relationship Id="rId2" Type="http://schemas.openxmlformats.org/officeDocument/2006/relationships/notesSlide" Target="../notesSlides/notesSlide66.xml" /><Relationship Id="rId3" Type="http://schemas.openxmlformats.org/officeDocument/2006/relationships/image" Target="../media/image27.jpeg"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7.xml" /><Relationship Id="rId3" Type="http://schemas.openxmlformats.org/officeDocument/2006/relationships/image" Target="../media/image28.png"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68.xml"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270.xml" /><Relationship Id="rId2" Type="http://schemas.openxmlformats.org/officeDocument/2006/relationships/notesSlide" Target="../notesSlides/notesSlide69.xml" /><Relationship Id="rId3" Type="http://schemas.openxmlformats.org/officeDocument/2006/relationships/image" Target="../media/image29.png" /></Relationships>
</file>

<file path=ppt/slides/slide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62818" name="Rectangle 4"/>
          <p:cNvSpPr>
            <a:spLocks noGrp="1" noChangeArrowheads="1"/>
          </p:cNvSpPr>
          <p:nvPr>
            <p:ph type="ctrTitle"/>
          </p:nvPr>
        </p:nvSpPr>
        <p:spPr/>
        <p:txBody>
          <a:bodyPr/>
          <a:lstStyle/>
          <a:p>
            <a:pPr eaLnBrk="1" hangingPunct="1"/>
            <a:r>
              <a:rPr lang="en-AU" smtClean="0">
                <a:solidFill>
                  <a:schemeClr val="tx1"/>
                </a:solidFill>
              </a:rPr>
              <a:t>Chapter 4</a:t>
            </a:r>
          </a:p>
        </p:txBody>
      </p:sp>
      <p:sp>
        <p:nvSpPr>
          <p:cNvPr id="162819" name="Rectangle 5"/>
          <p:cNvSpPr>
            <a:spLocks noGrp="1" noChangeArrowheads="1"/>
          </p:cNvSpPr>
          <p:nvPr>
            <p:ph type="subTitle" idx="1"/>
          </p:nvPr>
        </p:nvSpPr>
        <p:spPr>
          <a:xfrm>
            <a:off x="2409825" y="2924175"/>
            <a:ext cx="5832475" cy="1077913"/>
          </a:xfrm>
        </p:spPr>
        <p:txBody>
          <a:bodyPr/>
          <a:lstStyle/>
          <a:p>
            <a:pPr eaLnBrk="1" hangingPunct="1"/>
            <a:r>
              <a:rPr lang="en-AU" b="1" smtClean="0"/>
              <a:t>Processor Design - Pipelining</a:t>
            </a:r>
          </a:p>
        </p:txBody>
      </p:sp>
    </p:spTree>
  </p:cSld>
  <p:clrMapOvr>
    <a:masterClrMapping/>
  </p:clrMapOvr>
  <p:transition/>
  <p:timing/>
</p:sld>
</file>

<file path=ppt/slides/slide1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172034" name="Rectangle 2"/>
          <p:cNvSpPr>
            <a:spLocks noChangeArrowheads="1"/>
          </p:cNvSpPr>
          <p:nvPr/>
        </p:nvSpPr>
        <p:spPr bwMode="auto">
          <a:xfrm>
            <a:off x="609600" y="0"/>
            <a:ext cx="7772400" cy="1143000"/>
          </a:xfrm>
          <a:prstGeom prst="rect">
            <a:avLst/>
          </a:prstGeom>
          <a:noFill/>
          <a:ln w="12700">
            <a:noFill/>
            <a:miter lim="800000"/>
          </a:ln>
        </p:spPr>
        <p:txBody>
          <a:bodyPr lIns="90488" tIns="44450" rIns="90488" bIns="44450" anchor="ctr"/>
          <a:lstStyle/>
          <a:p>
            <a:pPr algn="l"/>
            <a:r>
              <a:rPr lang="en-US" sz="2800" b="1">
                <a:solidFill>
                  <a:srgbClr val="000000"/>
                </a:solidFill>
              </a:rPr>
              <a:t>Datapath for Load Operations</a:t>
            </a:r>
          </a:p>
        </p:txBody>
      </p:sp>
      <p:sp>
        <p:nvSpPr>
          <p:cNvPr id="172035" name="Rectangle 3"/>
          <p:cNvSpPr>
            <a:spLocks noChangeArrowheads="1"/>
          </p:cNvSpPr>
          <p:nvPr/>
        </p:nvSpPr>
        <p:spPr bwMode="auto">
          <a:xfrm>
            <a:off x="609600" y="914400"/>
            <a:ext cx="8305800" cy="457200"/>
          </a:xfrm>
          <a:prstGeom prst="rect">
            <a:avLst/>
          </a:prstGeom>
          <a:noFill/>
          <a:ln w="12700">
            <a:noFill/>
            <a:miter lim="800000"/>
          </a:ln>
        </p:spPr>
        <p:txBody>
          <a:bodyPr lIns="90488" tIns="44450" rIns="90488" bIns="44450"/>
          <a:lstStyle/>
          <a:p>
            <a:pPr marL="342900" indent="-342900" algn="l">
              <a:spcBef>
                <a:spcPct val="20000"/>
              </a:spcBef>
              <a:buSzTx/>
            </a:pPr>
            <a:r>
              <a:rPr lang="en-US" sz="2000" b="1">
                <a:solidFill>
                  <a:srgbClr val="000000"/>
                </a:solidFill>
              </a:rPr>
              <a:t>R[rt] &lt;- Mem[R[rs] + SignExt[imm16]]	Example: </a:t>
            </a:r>
            <a:r>
              <a:rPr lang="en-US" sz="2000" b="1" i="1">
                <a:solidFill>
                  <a:srgbClr val="000000"/>
                </a:solidFill>
              </a:rPr>
              <a:t>lw  rt, rs, imm16</a:t>
            </a:r>
          </a:p>
        </p:txBody>
      </p:sp>
      <p:grpSp>
        <p:nvGrpSpPr>
          <p:cNvPr id="172036" name="Group 4"/>
          <p:cNvGrpSpPr/>
          <p:nvPr/>
        </p:nvGrpSpPr>
        <p:grpSpPr>
          <a:xfrm>
            <a:off x="1579563" y="1412875"/>
            <a:ext cx="5949950" cy="942975"/>
            <a:chOff x="995" y="890"/>
            <a:chExt cx="3748" cy="594"/>
          </a:xfrm>
        </p:grpSpPr>
        <p:sp>
          <p:nvSpPr>
            <p:cNvPr id="172045" name="Rectangle 5"/>
            <p:cNvSpPr>
              <a:spLocks noChangeArrowheads="1"/>
            </p:cNvSpPr>
            <p:nvPr/>
          </p:nvSpPr>
          <p:spPr bwMode="auto">
            <a:xfrm>
              <a:off x="1060" y="1090"/>
              <a:ext cx="3599" cy="176"/>
            </a:xfrm>
            <a:prstGeom prst="rect">
              <a:avLst/>
            </a:prstGeom>
            <a:noFill/>
            <a:ln w="254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grpSp>
          <p:nvGrpSpPr>
            <p:cNvPr id="172046" name="Group 6"/>
            <p:cNvGrpSpPr/>
            <p:nvPr/>
          </p:nvGrpSpPr>
          <p:grpSpPr>
            <a:xfrm>
              <a:off x="1056" y="1082"/>
              <a:ext cx="624" cy="210"/>
              <a:chOff x="1056" y="1082"/>
              <a:chExt cx="624" cy="210"/>
            </a:xfrm>
          </p:grpSpPr>
          <p:sp>
            <p:nvSpPr>
              <p:cNvPr id="172064" name="Rectangle 7"/>
              <p:cNvSpPr>
                <a:spLocks noChangeArrowheads="1"/>
              </p:cNvSpPr>
              <p:nvPr/>
            </p:nvSpPr>
            <p:spPr bwMode="auto">
              <a:xfrm>
                <a:off x="1056" y="1086"/>
                <a:ext cx="624" cy="184"/>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72065" name="Rectangle 8"/>
              <p:cNvSpPr>
                <a:spLocks noChangeArrowheads="1"/>
              </p:cNvSpPr>
              <p:nvPr/>
            </p:nvSpPr>
            <p:spPr bwMode="auto">
              <a:xfrm>
                <a:off x="1238" y="1082"/>
                <a:ext cx="249" cy="210"/>
              </a:xfrm>
              <a:prstGeom prst="rect">
                <a:avLst/>
              </a:prstGeom>
              <a:noFill/>
              <a:ln w="12700">
                <a:noFill/>
                <a:miter lim="800000"/>
              </a:ln>
            </p:spPr>
            <p:txBody>
              <a:bodyPr wrap="none" lIns="90488" tIns="44450" rIns="90488" bIns="44450">
                <a:spAutoFit/>
              </a:bodyPr>
              <a:lstStyle/>
              <a:p>
                <a:pPr algn="l"/>
                <a:r>
                  <a:rPr lang="en-US" b="1">
                    <a:solidFill>
                      <a:srgbClr val="000000"/>
                    </a:solidFill>
                    <a:latin typeface="Times New Roman" pitchFamily="18" charset="0"/>
                  </a:rPr>
                  <a:t>op</a:t>
                </a:r>
              </a:p>
            </p:txBody>
          </p:sp>
        </p:grpSp>
        <p:grpSp>
          <p:nvGrpSpPr>
            <p:cNvPr id="172047" name="Group 9"/>
            <p:cNvGrpSpPr/>
            <p:nvPr/>
          </p:nvGrpSpPr>
          <p:grpSpPr>
            <a:xfrm>
              <a:off x="1688" y="1082"/>
              <a:ext cx="580" cy="210"/>
              <a:chOff x="1688" y="1082"/>
              <a:chExt cx="580" cy="210"/>
            </a:xfrm>
          </p:grpSpPr>
          <p:sp>
            <p:nvSpPr>
              <p:cNvPr id="172062" name="Rectangle 10"/>
              <p:cNvSpPr>
                <a:spLocks noChangeArrowheads="1"/>
              </p:cNvSpPr>
              <p:nvPr/>
            </p:nvSpPr>
            <p:spPr bwMode="auto">
              <a:xfrm>
                <a:off x="1688" y="1086"/>
                <a:ext cx="580" cy="184"/>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72063" name="Rectangle 11"/>
              <p:cNvSpPr>
                <a:spLocks noChangeArrowheads="1"/>
              </p:cNvSpPr>
              <p:nvPr/>
            </p:nvSpPr>
            <p:spPr bwMode="auto">
              <a:xfrm>
                <a:off x="1853" y="1082"/>
                <a:ext cx="221" cy="210"/>
              </a:xfrm>
              <a:prstGeom prst="rect">
                <a:avLst/>
              </a:prstGeom>
              <a:noFill/>
              <a:ln w="12700">
                <a:noFill/>
                <a:miter lim="800000"/>
              </a:ln>
            </p:spPr>
            <p:txBody>
              <a:bodyPr wrap="none" lIns="90488" tIns="44450" rIns="90488" bIns="44450">
                <a:spAutoFit/>
              </a:bodyPr>
              <a:lstStyle/>
              <a:p>
                <a:pPr algn="l"/>
                <a:r>
                  <a:rPr lang="en-US" b="1">
                    <a:solidFill>
                      <a:srgbClr val="000000"/>
                    </a:solidFill>
                    <a:latin typeface="Times New Roman" pitchFamily="18" charset="0"/>
                  </a:rPr>
                  <a:t>rs</a:t>
                </a:r>
              </a:p>
            </p:txBody>
          </p:sp>
        </p:grpSp>
        <p:grpSp>
          <p:nvGrpSpPr>
            <p:cNvPr id="172048" name="Group 12"/>
            <p:cNvGrpSpPr/>
            <p:nvPr/>
          </p:nvGrpSpPr>
          <p:grpSpPr>
            <a:xfrm>
              <a:off x="2276" y="1082"/>
              <a:ext cx="579" cy="210"/>
              <a:chOff x="2276" y="1082"/>
              <a:chExt cx="579" cy="210"/>
            </a:xfrm>
          </p:grpSpPr>
          <p:sp>
            <p:nvSpPr>
              <p:cNvPr id="172060" name="Rectangle 13"/>
              <p:cNvSpPr>
                <a:spLocks noChangeArrowheads="1"/>
              </p:cNvSpPr>
              <p:nvPr/>
            </p:nvSpPr>
            <p:spPr bwMode="auto">
              <a:xfrm>
                <a:off x="2276" y="1086"/>
                <a:ext cx="579" cy="184"/>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72061" name="Rectangle 14"/>
              <p:cNvSpPr>
                <a:spLocks noChangeArrowheads="1"/>
              </p:cNvSpPr>
              <p:nvPr/>
            </p:nvSpPr>
            <p:spPr bwMode="auto">
              <a:xfrm>
                <a:off x="2440" y="1082"/>
                <a:ext cx="214" cy="210"/>
              </a:xfrm>
              <a:prstGeom prst="rect">
                <a:avLst/>
              </a:prstGeom>
              <a:noFill/>
              <a:ln w="12700">
                <a:noFill/>
                <a:miter lim="800000"/>
              </a:ln>
            </p:spPr>
            <p:txBody>
              <a:bodyPr wrap="none" lIns="90488" tIns="44450" rIns="90488" bIns="44450">
                <a:spAutoFit/>
              </a:bodyPr>
              <a:lstStyle/>
              <a:p>
                <a:pPr algn="l"/>
                <a:r>
                  <a:rPr lang="en-US" b="1">
                    <a:solidFill>
                      <a:srgbClr val="000000"/>
                    </a:solidFill>
                    <a:latin typeface="Times New Roman" pitchFamily="18" charset="0"/>
                  </a:rPr>
                  <a:t>rt</a:t>
                </a:r>
              </a:p>
            </p:txBody>
          </p:sp>
        </p:grpSp>
        <p:sp>
          <p:nvSpPr>
            <p:cNvPr id="172049" name="Rectangle 15"/>
            <p:cNvSpPr>
              <a:spLocks noChangeArrowheads="1"/>
            </p:cNvSpPr>
            <p:nvPr/>
          </p:nvSpPr>
          <p:spPr bwMode="auto">
            <a:xfrm>
              <a:off x="2863" y="1086"/>
              <a:ext cx="1800" cy="184"/>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72050" name="Rectangle 16"/>
            <p:cNvSpPr>
              <a:spLocks noChangeArrowheads="1"/>
            </p:cNvSpPr>
            <p:nvPr/>
          </p:nvSpPr>
          <p:spPr bwMode="auto">
            <a:xfrm>
              <a:off x="3174" y="1082"/>
              <a:ext cx="692" cy="210"/>
            </a:xfrm>
            <a:prstGeom prst="rect">
              <a:avLst/>
            </a:prstGeom>
            <a:noFill/>
            <a:ln w="12700">
              <a:noFill/>
              <a:miter lim="800000"/>
            </a:ln>
          </p:spPr>
          <p:txBody>
            <a:bodyPr wrap="none" lIns="90488" tIns="44450" rIns="90488" bIns="44450">
              <a:spAutoFit/>
            </a:bodyPr>
            <a:lstStyle/>
            <a:p>
              <a:pPr algn="l"/>
              <a:r>
                <a:rPr lang="en-US" b="1">
                  <a:solidFill>
                    <a:srgbClr val="000000"/>
                  </a:solidFill>
                  <a:latin typeface="Times New Roman" pitchFamily="18" charset="0"/>
                </a:rPr>
                <a:t>immediate</a:t>
              </a:r>
            </a:p>
          </p:txBody>
        </p:sp>
        <p:sp>
          <p:nvSpPr>
            <p:cNvPr id="172051" name="Rectangle 17"/>
            <p:cNvSpPr>
              <a:spLocks noChangeArrowheads="1"/>
            </p:cNvSpPr>
            <p:nvPr/>
          </p:nvSpPr>
          <p:spPr bwMode="auto">
            <a:xfrm>
              <a:off x="4565" y="890"/>
              <a:ext cx="178"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0</a:t>
              </a:r>
            </a:p>
          </p:txBody>
        </p:sp>
        <p:sp>
          <p:nvSpPr>
            <p:cNvPr id="172052" name="Rectangle 18"/>
            <p:cNvSpPr>
              <a:spLocks noChangeArrowheads="1"/>
            </p:cNvSpPr>
            <p:nvPr/>
          </p:nvSpPr>
          <p:spPr bwMode="auto">
            <a:xfrm>
              <a:off x="2667" y="890"/>
              <a:ext cx="242"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16</a:t>
              </a:r>
            </a:p>
          </p:txBody>
        </p:sp>
        <p:sp>
          <p:nvSpPr>
            <p:cNvPr id="172053" name="Rectangle 19"/>
            <p:cNvSpPr>
              <a:spLocks noChangeArrowheads="1"/>
            </p:cNvSpPr>
            <p:nvPr/>
          </p:nvSpPr>
          <p:spPr bwMode="auto">
            <a:xfrm>
              <a:off x="2079" y="890"/>
              <a:ext cx="242"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21</a:t>
              </a:r>
            </a:p>
          </p:txBody>
        </p:sp>
        <p:sp>
          <p:nvSpPr>
            <p:cNvPr id="172054" name="Rectangle 20"/>
            <p:cNvSpPr>
              <a:spLocks noChangeArrowheads="1"/>
            </p:cNvSpPr>
            <p:nvPr/>
          </p:nvSpPr>
          <p:spPr bwMode="auto">
            <a:xfrm>
              <a:off x="1491" y="890"/>
              <a:ext cx="242"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26</a:t>
              </a:r>
            </a:p>
          </p:txBody>
        </p:sp>
        <p:sp>
          <p:nvSpPr>
            <p:cNvPr id="172055" name="Rectangle 21"/>
            <p:cNvSpPr>
              <a:spLocks noChangeArrowheads="1"/>
            </p:cNvSpPr>
            <p:nvPr/>
          </p:nvSpPr>
          <p:spPr bwMode="auto">
            <a:xfrm>
              <a:off x="995" y="890"/>
              <a:ext cx="242"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31</a:t>
              </a:r>
            </a:p>
          </p:txBody>
        </p:sp>
        <p:sp>
          <p:nvSpPr>
            <p:cNvPr id="172056" name="Rectangle 22"/>
            <p:cNvSpPr>
              <a:spLocks noChangeArrowheads="1"/>
            </p:cNvSpPr>
            <p:nvPr/>
          </p:nvSpPr>
          <p:spPr bwMode="auto">
            <a:xfrm>
              <a:off x="1220" y="1274"/>
              <a:ext cx="396"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6 bits</a:t>
              </a:r>
            </a:p>
          </p:txBody>
        </p:sp>
        <p:sp>
          <p:nvSpPr>
            <p:cNvPr id="172057" name="Rectangle 23"/>
            <p:cNvSpPr>
              <a:spLocks noChangeArrowheads="1"/>
            </p:cNvSpPr>
            <p:nvPr/>
          </p:nvSpPr>
          <p:spPr bwMode="auto">
            <a:xfrm>
              <a:off x="3525" y="1274"/>
              <a:ext cx="460"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16 bits</a:t>
              </a:r>
            </a:p>
          </p:txBody>
        </p:sp>
        <p:sp>
          <p:nvSpPr>
            <p:cNvPr id="172058" name="Rectangle 24"/>
            <p:cNvSpPr>
              <a:spLocks noChangeArrowheads="1"/>
            </p:cNvSpPr>
            <p:nvPr/>
          </p:nvSpPr>
          <p:spPr bwMode="auto">
            <a:xfrm>
              <a:off x="2395" y="1274"/>
              <a:ext cx="396"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5 bits</a:t>
              </a:r>
            </a:p>
          </p:txBody>
        </p:sp>
        <p:sp>
          <p:nvSpPr>
            <p:cNvPr id="172059" name="Rectangle 25"/>
            <p:cNvSpPr>
              <a:spLocks noChangeArrowheads="1"/>
            </p:cNvSpPr>
            <p:nvPr/>
          </p:nvSpPr>
          <p:spPr bwMode="auto">
            <a:xfrm>
              <a:off x="1808" y="1274"/>
              <a:ext cx="396"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5 bits</a:t>
              </a:r>
            </a:p>
          </p:txBody>
        </p:sp>
      </p:grpSp>
      <p:grpSp>
        <p:nvGrpSpPr>
          <p:cNvPr id="172037" name="Group 26"/>
          <p:cNvGrpSpPr/>
          <p:nvPr/>
        </p:nvGrpSpPr>
        <p:grpSpPr>
          <a:xfrm>
            <a:off x="457200" y="2895600"/>
            <a:ext cx="7239000" cy="3165475"/>
            <a:chOff x="288" y="1824"/>
            <a:chExt cx="4560" cy="1994"/>
          </a:xfrm>
        </p:grpSpPr>
        <p:pic>
          <p:nvPicPr>
            <p:cNvPr id="172039" name="Picture 27" descr="C:\Documents and Settings\dean\My Documents\teaching\141 F 2000\figures\f0509.eps"/>
            <p:cNvPicPr>
              <a:picLocks noChangeAspect="1" noChangeArrowheads="1"/>
            </p:cNvPicPr>
            <p:nvPr/>
          </p:nvPicPr>
          <p:blipFill>
            <a:blip r:embed="rId2"/>
            <a:stretch>
              <a:fillRect/>
            </a:stretch>
          </p:blipFill>
          <p:spPr bwMode="auto">
            <a:xfrm>
              <a:off x="288" y="1824"/>
              <a:ext cx="4560" cy="1994"/>
            </a:xfrm>
            <a:prstGeom prst="rect">
              <a:avLst/>
            </a:prstGeom>
            <a:noFill/>
            <a:ln w="9525">
              <a:noFill/>
              <a:miter lim="800000"/>
            </a:ln>
          </p:spPr>
        </p:pic>
        <p:sp>
          <p:nvSpPr>
            <p:cNvPr id="172040" name="Line 28"/>
            <p:cNvSpPr>
              <a:spLocks noChangeShapeType="1"/>
            </p:cNvSpPr>
            <p:nvPr/>
          </p:nvSpPr>
          <p:spPr bwMode="auto">
            <a:xfrm>
              <a:off x="828" y="2529"/>
              <a:ext cx="167" cy="0"/>
            </a:xfrm>
            <a:prstGeom prst="line">
              <a:avLst/>
            </a:prstGeom>
            <a:noFill/>
            <a:ln w="38100">
              <a:solidFill>
                <a:schemeClr val="bg1"/>
              </a:solidFill>
              <a:round/>
            </a:ln>
          </p:spPr>
          <p:txBody>
            <a:bodyPr wrap="none" anchor="ctr">
              <a:spAutoFit/>
            </a:bodyPr>
            <a:lstStyle/>
            <a:p>
              <a:endParaRPr lang="en-IN"/>
            </a:p>
          </p:txBody>
        </p:sp>
        <p:sp>
          <p:nvSpPr>
            <p:cNvPr id="172041" name="Line 29"/>
            <p:cNvSpPr>
              <a:spLocks noChangeShapeType="1"/>
            </p:cNvSpPr>
            <p:nvPr/>
          </p:nvSpPr>
          <p:spPr bwMode="auto">
            <a:xfrm>
              <a:off x="951" y="2256"/>
              <a:ext cx="167" cy="0"/>
            </a:xfrm>
            <a:prstGeom prst="line">
              <a:avLst/>
            </a:prstGeom>
            <a:noFill/>
            <a:ln w="38100">
              <a:solidFill>
                <a:schemeClr val="bg1"/>
              </a:solidFill>
              <a:round/>
            </a:ln>
          </p:spPr>
          <p:txBody>
            <a:bodyPr wrap="none" anchor="ctr">
              <a:spAutoFit/>
            </a:bodyPr>
            <a:lstStyle/>
            <a:p>
              <a:endParaRPr lang="en-IN"/>
            </a:p>
          </p:txBody>
        </p:sp>
        <p:sp>
          <p:nvSpPr>
            <p:cNvPr id="172042" name="Line 30"/>
            <p:cNvSpPr>
              <a:spLocks noChangeShapeType="1"/>
            </p:cNvSpPr>
            <p:nvPr/>
          </p:nvSpPr>
          <p:spPr bwMode="auto">
            <a:xfrm>
              <a:off x="951" y="2256"/>
              <a:ext cx="44" cy="273"/>
            </a:xfrm>
            <a:prstGeom prst="line">
              <a:avLst/>
            </a:prstGeom>
            <a:noFill/>
            <a:ln w="38100">
              <a:solidFill>
                <a:schemeClr val="tx1"/>
              </a:solidFill>
              <a:round/>
            </a:ln>
          </p:spPr>
          <p:txBody>
            <a:bodyPr wrap="none" anchor="ctr">
              <a:spAutoFit/>
            </a:bodyPr>
            <a:lstStyle/>
            <a:p>
              <a:endParaRPr lang="en-IN"/>
            </a:p>
          </p:txBody>
        </p:sp>
        <p:sp>
          <p:nvSpPr>
            <p:cNvPr id="172043" name="Freeform 31"/>
            <p:cNvSpPr/>
            <p:nvPr/>
          </p:nvSpPr>
          <p:spPr bwMode="auto">
            <a:xfrm>
              <a:off x="2160" y="2673"/>
              <a:ext cx="1422" cy="342"/>
            </a:xfrm>
            <a:custGeom>
              <a:gdLst>
                <a:gd name="T0" fmla="*/ 0 w 1422"/>
                <a:gd name="T1" fmla="*/ 0 h 342"/>
                <a:gd name="T2" fmla="*/ 108 w 1422"/>
                <a:gd name="T3" fmla="*/ 0 h 342"/>
                <a:gd name="T4" fmla="*/ 108 w 1422"/>
                <a:gd name="T5" fmla="*/ 342 h 342"/>
                <a:gd name="T6" fmla="*/ 1422 w 1422"/>
                <a:gd name="T7" fmla="*/ 342 h 342"/>
                <a:gd name="T8" fmla="*/ 0 60000 65536"/>
                <a:gd name="T9" fmla="*/ 0 60000 65536"/>
                <a:gd name="T10" fmla="*/ 0 60000 65536"/>
                <a:gd name="T11" fmla="*/ 0 60000 65536"/>
                <a:gd name="T12" fmla="*/ 0 w 1422"/>
                <a:gd name="T13" fmla="*/ 0 h 342"/>
                <a:gd name="T14" fmla="*/ 1422 w 1422"/>
                <a:gd name="T15" fmla="*/ 342 h 342"/>
              </a:gdLst>
              <a:cxnLst>
                <a:cxn ang="T8">
                  <a:pos x="T0" y="T1"/>
                </a:cxn>
                <a:cxn ang="T9">
                  <a:pos x="T2" y="T3"/>
                </a:cxn>
                <a:cxn ang="T10">
                  <a:pos x="T4" y="T5"/>
                </a:cxn>
                <a:cxn ang="T11">
                  <a:pos x="T6" y="T7"/>
                </a:cxn>
              </a:cxnLst>
              <a:rect l="T12" t="T13" r="T14" b="T15"/>
              <a:pathLst>
                <a:path w="1422" h="342">
                  <a:moveTo>
                    <a:pt x="0" y="0"/>
                  </a:moveTo>
                  <a:lnTo>
                    <a:pt x="108" y="0"/>
                  </a:lnTo>
                  <a:lnTo>
                    <a:pt x="108" y="342"/>
                  </a:lnTo>
                  <a:lnTo>
                    <a:pt x="1422" y="342"/>
                  </a:lnTo>
                </a:path>
              </a:pathLst>
            </a:custGeom>
            <a:noFill/>
            <a:ln w="57150" cap="flat" cmpd="sng">
              <a:solidFill>
                <a:schemeClr val="bg1"/>
              </a:solidFill>
              <a:prstDash val="solid"/>
              <a:round/>
            </a:ln>
          </p:spPr>
          <p:txBody>
            <a:bodyPr wrap="none" anchor="ctr">
              <a:spAutoFit/>
            </a:bodyPr>
            <a:lstStyle/>
            <a:p>
              <a:endParaRPr lang="en-IN"/>
            </a:p>
          </p:txBody>
        </p:sp>
        <p:sp>
          <p:nvSpPr>
            <p:cNvPr id="172044" name="Line 32"/>
            <p:cNvSpPr>
              <a:spLocks noChangeShapeType="1"/>
            </p:cNvSpPr>
            <p:nvPr/>
          </p:nvSpPr>
          <p:spPr bwMode="auto">
            <a:xfrm flipH="1" flipV="1">
              <a:off x="2377" y="2934"/>
              <a:ext cx="0" cy="144"/>
            </a:xfrm>
            <a:prstGeom prst="line">
              <a:avLst/>
            </a:prstGeom>
            <a:noFill/>
            <a:ln w="28575">
              <a:solidFill>
                <a:schemeClr val="tx1"/>
              </a:solidFill>
              <a:round/>
            </a:ln>
          </p:spPr>
          <p:txBody>
            <a:bodyPr wrap="none" anchor="ctr">
              <a:spAutoFit/>
            </a:bodyPr>
            <a:lstStyle/>
            <a:p>
              <a:endParaRPr lang="en-IN"/>
            </a:p>
          </p:txBody>
        </p:sp>
      </p:grpSp>
      <p:sp>
        <p:nvSpPr>
          <p:cNvPr id="172038" name="Oval 32"/>
          <p:cNvSpPr>
            <a:spLocks noChangeArrowheads="1"/>
          </p:cNvSpPr>
          <p:nvPr/>
        </p:nvSpPr>
        <p:spPr bwMode="auto">
          <a:xfrm>
            <a:off x="4221163" y="2924175"/>
            <a:ext cx="206375" cy="217488"/>
          </a:xfrm>
          <a:prstGeom prst="ellipse">
            <a:avLst/>
          </a:prstGeom>
          <a:solidFill>
            <a:schemeClr val="bg1"/>
          </a:solidFill>
          <a:ln w="12700" algn="ctr">
            <a:noFill/>
            <a:round/>
          </a:ln>
        </p:spPr>
        <p:txBody>
          <a:bodyPr/>
          <a:lstStyle/>
          <a:p>
            <a:pPr algn="l"/>
            <a:endParaRPr lang="en-IN" sz="2400">
              <a:latin typeface="Times New Roman" pitchFamily="18" charset="0"/>
            </a:endParaRPr>
          </a:p>
        </p:txBody>
      </p:sp>
    </p:spTree>
  </p:cSld>
  <p:clrMapOvr>
    <a:masterClrMapping/>
  </p:clrMapOvr>
  <p:transition/>
  <p:timing/>
</p:sld>
</file>

<file path=ppt/slides/slide10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62146" name="Slide Number Placeholder 5"/>
          <p:cNvSpPr>
            <a:spLocks noGrp="1"/>
          </p:cNvSpPr>
          <p:nvPr>
            <p:ph type="sldNum" sz="quarter" idx="12"/>
          </p:nvPr>
        </p:nvSpPr>
        <p:spPr>
          <a:noFill/>
        </p:spPr>
        <p:txBody>
          <a:bodyPr/>
          <a:lstStyle/>
          <a:p>
            <a:fld id="{7DEB633A-532A-42E5-9B12-FD151B7EDBC4}" type="slidenum">
              <a:rPr lang="en-US" smtClean="0">
                <a:latin typeface="Arial"/>
              </a:rPr>
              <a:t>100</a:t>
            </a:fld>
            <a:endParaRPr lang="en-US" smtClean="0">
              <a:latin typeface="Arial"/>
            </a:endParaRPr>
          </a:p>
        </p:txBody>
      </p:sp>
      <p:sp>
        <p:nvSpPr>
          <p:cNvPr id="262147" name="Rectangle 2"/>
          <p:cNvSpPr>
            <a:spLocks noGrp="1" noChangeArrowheads="1"/>
          </p:cNvSpPr>
          <p:nvPr>
            <p:ph type="title"/>
          </p:nvPr>
        </p:nvSpPr>
        <p:spPr>
          <a:xfrm>
            <a:off x="4953000" y="228600"/>
            <a:ext cx="3981450" cy="1143000"/>
          </a:xfrm>
          <a:solidFill>
            <a:srgbClr val="00B050"/>
          </a:solidFill>
        </p:spPr>
        <p:txBody>
          <a:bodyPr lIns="90488" tIns="44450" rIns="90488" bIns="44450"/>
          <a:lstStyle/>
          <a:p>
            <a:r>
              <a:rPr lang="en-US" sz="2400" smtClean="0">
                <a:solidFill>
                  <a:schemeClr val="bg1"/>
                </a:solidFill>
              </a:rPr>
              <a:t>Branch Hazard Solutions</a:t>
            </a:r>
          </a:p>
        </p:txBody>
      </p:sp>
      <p:sp>
        <p:nvSpPr>
          <p:cNvPr id="48133" name="Rectangle 3"/>
          <p:cNvSpPr>
            <a:spLocks noGrp="1" noChangeArrowheads="1"/>
          </p:cNvSpPr>
          <p:nvPr>
            <p:ph type="body" idx="1"/>
          </p:nvPr>
        </p:nvSpPr>
        <p:spPr>
          <a:xfrm>
            <a:off x="863600" y="1447800"/>
            <a:ext cx="7543800" cy="4572000"/>
          </a:xfrm>
          <a:noFill/>
        </p:spPr>
        <p:txBody>
          <a:bodyPr lIns="90488" tIns="44450" rIns="90488" bIns="44450"/>
          <a:lstStyle/>
          <a:p>
            <a:pPr marL="285750" indent="-285750">
              <a:lnSpc>
                <a:spcPct val="90000"/>
              </a:lnSpc>
              <a:buFontTx/>
              <a:buNone/>
            </a:pPr>
            <a:r>
              <a:rPr lang="en-US" sz="2400" smtClean="0"/>
              <a:t>#1: Stall until branch target is known (3 stalls per branch)</a:t>
            </a:r>
          </a:p>
          <a:p>
            <a:pPr marL="285750" indent="-285750">
              <a:lnSpc>
                <a:spcPct val="90000"/>
              </a:lnSpc>
              <a:buFontTx/>
              <a:buNone/>
            </a:pPr>
            <a:endParaRPr lang="en-US" sz="2400" smtClean="0"/>
          </a:p>
          <a:p>
            <a:pPr marL="285750" indent="-285750">
              <a:lnSpc>
                <a:spcPct val="90000"/>
              </a:lnSpc>
              <a:buFontTx/>
              <a:buNone/>
            </a:pPr>
            <a:r>
              <a:rPr lang="en-US" sz="2400" smtClean="0"/>
              <a:t>#2: Move zero-checking and target-address computation earlier </a:t>
            </a:r>
            <a:r>
              <a:rPr lang="en-US" sz="2400" b="0" smtClean="0"/>
              <a:t>(in ID/RR-Stage)</a:t>
            </a:r>
          </a:p>
          <a:p>
            <a:pPr marL="285750" indent="-285750">
              <a:lnSpc>
                <a:spcPct val="90000"/>
              </a:lnSpc>
              <a:buFontTx/>
              <a:buNone/>
            </a:pPr>
            <a:endParaRPr lang="en-US" sz="2400" b="0" smtClean="0"/>
          </a:p>
          <a:p>
            <a:pPr marL="285750" indent="-285750">
              <a:lnSpc>
                <a:spcPct val="90000"/>
              </a:lnSpc>
              <a:buFontTx/>
              <a:buNone/>
            </a:pPr>
            <a:r>
              <a:rPr lang="en-US" sz="2400" smtClean="0"/>
              <a:t>#3: Predict Branch-Not-Taken</a:t>
            </a:r>
          </a:p>
          <a:p>
            <a:pPr marL="685800" lvl="1" indent="-228600">
              <a:lnSpc>
                <a:spcPct val="90000"/>
              </a:lnSpc>
            </a:pPr>
            <a:r>
              <a:rPr lang="en-US" sz="2400" smtClean="0"/>
              <a:t>Execute successor instructions in sequence</a:t>
            </a:r>
          </a:p>
          <a:p>
            <a:pPr marL="685800" lvl="1" indent="-228600">
              <a:lnSpc>
                <a:spcPct val="90000"/>
              </a:lnSpc>
              <a:buFontTx/>
              <a:buNone/>
            </a:pPr>
            <a:r>
              <a:rPr lang="en-US" sz="2400" smtClean="0"/>
              <a:t>   (no stall is branch is not taken)</a:t>
            </a:r>
          </a:p>
          <a:p>
            <a:pPr marL="685800" lvl="1" indent="-228600">
              <a:lnSpc>
                <a:spcPct val="90000"/>
              </a:lnSpc>
            </a:pPr>
            <a:r>
              <a:rPr lang="en-US" sz="2400" smtClean="0"/>
              <a:t>“Squash” instructions in pipeline if branch actually taken (one stall)</a:t>
            </a:r>
          </a:p>
          <a:p>
            <a:pPr marL="685800" lvl="1" indent="-228600">
              <a:lnSpc>
                <a:spcPct val="90000"/>
              </a:lnSpc>
            </a:pPr>
            <a:r>
              <a:rPr lang="en-US" sz="2400" smtClean="0"/>
              <a:t>47% MIPS branches not taken on average</a:t>
            </a:r>
          </a:p>
          <a:p>
            <a:pPr marL="685800" lvl="1" indent="-228600">
              <a:lnSpc>
                <a:spcPct val="90000"/>
              </a:lnSpc>
            </a:pPr>
            <a:r>
              <a:rPr lang="en-US" sz="2400" smtClean="0"/>
              <a:t>PC+4 already calculated, so use it to get next instruction</a:t>
            </a:r>
          </a:p>
          <a:p>
            <a:pPr marL="685800" lvl="1" indent="-228600">
              <a:lnSpc>
                <a:spcPct val="90000"/>
              </a:lnSpc>
              <a:buFontTx/>
              <a:buNone/>
            </a:pPr>
            <a:endParaRPr lang="en-US" sz="2400" smtClean="0"/>
          </a:p>
        </p:txBody>
      </p:sp>
      <p:sp>
        <p:nvSpPr>
          <p:cNvPr id="262149" name="Rectangle 4"/>
          <p:cNvSpPr>
            <a:spLocks noChangeArrowheads="1"/>
          </p:cNvSpPr>
          <p:nvPr/>
        </p:nvSpPr>
        <p:spPr bwMode="auto">
          <a:xfrm>
            <a:off x="152400" y="152400"/>
            <a:ext cx="4648200" cy="762000"/>
          </a:xfrm>
          <a:prstGeom prst="rect">
            <a:avLst/>
          </a:prstGeom>
          <a:noFill/>
          <a:ln w="9525">
            <a:noFill/>
            <a:miter lim="800000"/>
          </a:ln>
        </p:spPr>
        <p:txBody>
          <a:bodyPr anchor="ctr"/>
          <a:lstStyle/>
          <a:p>
            <a:pPr algn="r"/>
            <a:r>
              <a:rPr lang="en-US" sz="4400" b="1">
                <a:solidFill>
                  <a:srgbClr val="FF3300"/>
                </a:solidFill>
              </a:rPr>
              <a:t>Control Hazards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48133">
                                            <p:txEl>
                                              <p:pRg st="0" end="0"/>
                                            </p:txEl>
                                          </p:spTgt>
                                        </p:tgtEl>
                                        <p:attrNameLst>
                                          <p:attrName>style.visibility</p:attrName>
                                        </p:attrNameLst>
                                      </p:cBhvr>
                                      <p:to>
                                        <p:strVal val="visible"/>
                                      </p:to>
                                    </p:set>
                                    <p:animEffect transition="in" filter="blinds(horizontal)">
                                      <p:cBhvr>
                                        <p:cTn id="7" dur="500"/>
                                        <p:tgtEl>
                                          <p:spTgt spid="4813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8133">
                                            <p:txEl>
                                              <p:pRg st="2" end="2"/>
                                            </p:txEl>
                                          </p:spTgt>
                                        </p:tgtEl>
                                        <p:attrNameLst>
                                          <p:attrName>style.visibility</p:attrName>
                                        </p:attrNameLst>
                                      </p:cBhvr>
                                      <p:to>
                                        <p:strVal val="visible"/>
                                      </p:to>
                                    </p:set>
                                    <p:animEffect transition="in" filter="blinds(horizontal)">
                                      <p:cBhvr>
                                        <p:cTn id="12" dur="500"/>
                                        <p:tgtEl>
                                          <p:spTgt spid="48133">
                                            <p:txEl>
                                              <p:pRg st="2" end="2"/>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8133">
                                            <p:txEl>
                                              <p:pRg st="4" end="4"/>
                                            </p:txEl>
                                          </p:spTgt>
                                        </p:tgtEl>
                                        <p:attrNameLst>
                                          <p:attrName>style.visibility</p:attrName>
                                        </p:attrNameLst>
                                      </p:cBhvr>
                                      <p:to>
                                        <p:strVal val="visible"/>
                                      </p:to>
                                    </p:set>
                                    <p:animEffect transition="in" filter="blinds(horizontal)">
                                      <p:cBhvr>
                                        <p:cTn id="17" dur="500"/>
                                        <p:tgtEl>
                                          <p:spTgt spid="48133">
                                            <p:txEl>
                                              <p:pRg st="4" end="4"/>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8133">
                                            <p:txEl>
                                              <p:pRg st="5" end="5"/>
                                            </p:txEl>
                                          </p:spTgt>
                                        </p:tgtEl>
                                        <p:attrNameLst>
                                          <p:attrName>style.visibility</p:attrName>
                                        </p:attrNameLst>
                                      </p:cBhvr>
                                      <p:to>
                                        <p:strVal val="visible"/>
                                      </p:to>
                                    </p:set>
                                    <p:animEffect transition="in" filter="blinds(horizontal)">
                                      <p:cBhvr>
                                        <p:cTn id="22" dur="500"/>
                                        <p:tgtEl>
                                          <p:spTgt spid="48133">
                                            <p:txEl>
                                              <p:pRg st="5" end="5"/>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8133">
                                            <p:txEl>
                                              <p:pRg st="6" end="6"/>
                                            </p:txEl>
                                          </p:spTgt>
                                        </p:tgtEl>
                                        <p:attrNameLst>
                                          <p:attrName>style.visibility</p:attrName>
                                        </p:attrNameLst>
                                      </p:cBhvr>
                                      <p:to>
                                        <p:strVal val="visible"/>
                                      </p:to>
                                    </p:set>
                                    <p:animEffect transition="in" filter="blinds(horizontal)">
                                      <p:cBhvr>
                                        <p:cTn id="27" dur="500"/>
                                        <p:tgtEl>
                                          <p:spTgt spid="48133">
                                            <p:txEl>
                                              <p:pRg st="6" end="6"/>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8133">
                                            <p:txEl>
                                              <p:pRg st="7" end="7"/>
                                            </p:txEl>
                                          </p:spTgt>
                                        </p:tgtEl>
                                        <p:attrNameLst>
                                          <p:attrName>style.visibility</p:attrName>
                                        </p:attrNameLst>
                                      </p:cBhvr>
                                      <p:to>
                                        <p:strVal val="visible"/>
                                      </p:to>
                                    </p:set>
                                    <p:animEffect transition="in" filter="blinds(horizontal)">
                                      <p:cBhvr>
                                        <p:cTn id="32" dur="500"/>
                                        <p:tgtEl>
                                          <p:spTgt spid="48133">
                                            <p:txEl>
                                              <p:pRg st="7" end="7"/>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8133">
                                            <p:txEl>
                                              <p:pRg st="8" end="8"/>
                                            </p:txEl>
                                          </p:spTgt>
                                        </p:tgtEl>
                                        <p:attrNameLst>
                                          <p:attrName>style.visibility</p:attrName>
                                        </p:attrNameLst>
                                      </p:cBhvr>
                                      <p:to>
                                        <p:strVal val="visible"/>
                                      </p:to>
                                    </p:set>
                                    <p:animEffect transition="in" filter="blinds(horizontal)">
                                      <p:cBhvr>
                                        <p:cTn id="37" dur="500"/>
                                        <p:tgtEl>
                                          <p:spTgt spid="48133">
                                            <p:txEl>
                                              <p:pRg st="8" end="8"/>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8133">
                                            <p:txEl>
                                              <p:pRg st="9" end="9"/>
                                            </p:txEl>
                                          </p:spTgt>
                                        </p:tgtEl>
                                        <p:attrNameLst>
                                          <p:attrName>style.visibility</p:attrName>
                                        </p:attrNameLst>
                                      </p:cBhvr>
                                      <p:to>
                                        <p:strVal val="visible"/>
                                      </p:to>
                                    </p:set>
                                    <p:animEffect transition="in" filter="blinds(horizontal)">
                                      <p:cBhvr>
                                        <p:cTn id="42" dur="500"/>
                                        <p:tgtEl>
                                          <p:spTgt spid="4813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63170" name="Footer Placeholder 3"/>
          <p:cNvSpPr>
            <a:spLocks noGrp="1"/>
          </p:cNvSpPr>
          <p:nvPr>
            <p:ph type="ftr" sz="quarter" idx="10"/>
          </p:nvPr>
        </p:nvSpPr>
        <p:spPr>
          <a:noFill/>
        </p:spPr>
        <p:txBody>
          <a:bodyPr/>
          <a:lstStyle/>
          <a:p>
            <a:r>
              <a:rPr lang="en-AU" smtClean="0"/>
              <a:t>Chapter 4 — The Processor — </a:t>
            </a:r>
            <a:fld id="{2C78EC92-B767-44C3-B3BF-D77D0679073A}" type="slidenum">
              <a:rPr lang="en-AU" smtClean="0"/>
              <a:t>101</a:t>
            </a:fld>
            <a:endParaRPr lang="en-AU" smtClean="0"/>
          </a:p>
        </p:txBody>
      </p:sp>
      <p:sp>
        <p:nvSpPr>
          <p:cNvPr id="263171" name="Rectangle 2"/>
          <p:cNvSpPr>
            <a:spLocks noGrp="1" noChangeArrowheads="1"/>
          </p:cNvSpPr>
          <p:nvPr>
            <p:ph type="title"/>
          </p:nvPr>
        </p:nvSpPr>
        <p:spPr/>
        <p:txBody>
          <a:bodyPr/>
          <a:lstStyle/>
          <a:p>
            <a:pPr eaLnBrk="1" hangingPunct="1"/>
            <a:r>
              <a:rPr lang="en-US" sz="4000" smtClean="0"/>
              <a:t>More-Realistic Branch Prediction</a:t>
            </a:r>
            <a:endParaRPr lang="en-AU" sz="4000" smtClean="0"/>
          </a:p>
        </p:txBody>
      </p:sp>
      <p:sp>
        <p:nvSpPr>
          <p:cNvPr id="236548" name="Rectangle 3"/>
          <p:cNvSpPr>
            <a:spLocks noGrp="1" noChangeArrowheads="1"/>
          </p:cNvSpPr>
          <p:nvPr>
            <p:ph type="body" idx="1"/>
          </p:nvPr>
        </p:nvSpPr>
        <p:spPr/>
        <p:txBody>
          <a:bodyPr/>
          <a:lstStyle/>
          <a:p>
            <a:pPr eaLnBrk="1" hangingPunct="1"/>
            <a:r>
              <a:rPr lang="en-US" sz="2800" i="1" smtClean="0"/>
              <a:t>Static </a:t>
            </a:r>
            <a:r>
              <a:rPr lang="en-US" sz="2800" smtClean="0"/>
              <a:t>branch prediction</a:t>
            </a:r>
          </a:p>
          <a:p>
            <a:pPr lvl="1" eaLnBrk="1" hangingPunct="1"/>
            <a:r>
              <a:rPr lang="en-US" sz="2400" smtClean="0"/>
              <a:t>Based on typical branch behavior</a:t>
            </a:r>
          </a:p>
          <a:p>
            <a:pPr lvl="1" eaLnBrk="1" hangingPunct="1"/>
            <a:r>
              <a:rPr lang="en-US" sz="2400" smtClean="0"/>
              <a:t>Example: loop and if-statement branches</a:t>
            </a:r>
          </a:p>
          <a:p>
            <a:pPr lvl="2" eaLnBrk="1" hangingPunct="1"/>
            <a:r>
              <a:rPr lang="en-US" sz="2000" smtClean="0"/>
              <a:t>Predict backward branches taken</a:t>
            </a:r>
          </a:p>
          <a:p>
            <a:pPr lvl="2" eaLnBrk="1" hangingPunct="1"/>
            <a:r>
              <a:rPr lang="en-US" sz="2000" smtClean="0"/>
              <a:t>Predict forward branches not-taken</a:t>
            </a:r>
          </a:p>
          <a:p>
            <a:pPr eaLnBrk="1" hangingPunct="1"/>
            <a:r>
              <a:rPr lang="en-US" sz="2800" i="1" smtClean="0"/>
              <a:t>Dynamic</a:t>
            </a:r>
            <a:r>
              <a:rPr lang="en-US" sz="2800" smtClean="0"/>
              <a:t> branch prediction</a:t>
            </a:r>
          </a:p>
          <a:p>
            <a:pPr lvl="1" eaLnBrk="1" hangingPunct="1"/>
            <a:r>
              <a:rPr lang="en-US" sz="2400" smtClean="0"/>
              <a:t>Hardware measures actual branch behavior</a:t>
            </a:r>
          </a:p>
          <a:p>
            <a:pPr lvl="2" eaLnBrk="1" hangingPunct="1"/>
            <a:r>
              <a:rPr lang="en-US" sz="2000" smtClean="0"/>
              <a:t>e.g., record recent history of each branch</a:t>
            </a:r>
          </a:p>
          <a:p>
            <a:pPr lvl="1" eaLnBrk="1" hangingPunct="1"/>
            <a:r>
              <a:rPr lang="en-US" sz="2400" smtClean="0"/>
              <a:t>Assume future behavior will continue the trend</a:t>
            </a:r>
          </a:p>
          <a:p>
            <a:pPr lvl="2" eaLnBrk="1" hangingPunct="1"/>
            <a:r>
              <a:rPr lang="en-US" sz="2000" smtClean="0"/>
              <a:t>When wrong, stall while re-fetching, and update history</a:t>
            </a:r>
            <a:endParaRPr lang="en-AU" sz="200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6548">
                                            <p:txEl>
                                              <p:pRg st="0" end="0"/>
                                            </p:txEl>
                                          </p:spTgt>
                                        </p:tgtEl>
                                        <p:attrNameLst>
                                          <p:attrName>style.visibility</p:attrName>
                                        </p:attrNameLst>
                                      </p:cBhvr>
                                      <p:to>
                                        <p:strVal val="visible"/>
                                      </p:to>
                                    </p:set>
                                    <p:animEffect transition="in" filter="blinds(horizontal)">
                                      <p:cBhvr>
                                        <p:cTn id="7" dur="500"/>
                                        <p:tgtEl>
                                          <p:spTgt spid="236548">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36548">
                                            <p:txEl>
                                              <p:pRg st="1" end="1"/>
                                            </p:txEl>
                                          </p:spTgt>
                                        </p:tgtEl>
                                        <p:attrNameLst>
                                          <p:attrName>style.visibility</p:attrName>
                                        </p:attrNameLst>
                                      </p:cBhvr>
                                      <p:to>
                                        <p:strVal val="visible"/>
                                      </p:to>
                                    </p:set>
                                    <p:animEffect transition="in" filter="blinds(horizontal)">
                                      <p:cBhvr>
                                        <p:cTn id="12" dur="500"/>
                                        <p:tgtEl>
                                          <p:spTgt spid="236548">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36548">
                                            <p:txEl>
                                              <p:pRg st="2" end="2"/>
                                            </p:txEl>
                                          </p:spTgt>
                                        </p:tgtEl>
                                        <p:attrNameLst>
                                          <p:attrName>style.visibility</p:attrName>
                                        </p:attrNameLst>
                                      </p:cBhvr>
                                      <p:to>
                                        <p:strVal val="visible"/>
                                      </p:to>
                                    </p:set>
                                    <p:animEffect transition="in" filter="blinds(horizontal)">
                                      <p:cBhvr>
                                        <p:cTn id="17" dur="500"/>
                                        <p:tgtEl>
                                          <p:spTgt spid="236548">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36548">
                                            <p:txEl>
                                              <p:pRg st="3" end="3"/>
                                            </p:txEl>
                                          </p:spTgt>
                                        </p:tgtEl>
                                        <p:attrNameLst>
                                          <p:attrName>style.visibility</p:attrName>
                                        </p:attrNameLst>
                                      </p:cBhvr>
                                      <p:to>
                                        <p:strVal val="visible"/>
                                      </p:to>
                                    </p:set>
                                    <p:animEffect transition="in" filter="blinds(horizontal)">
                                      <p:cBhvr>
                                        <p:cTn id="22" dur="500"/>
                                        <p:tgtEl>
                                          <p:spTgt spid="236548">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36548">
                                            <p:txEl>
                                              <p:pRg st="4" end="4"/>
                                            </p:txEl>
                                          </p:spTgt>
                                        </p:tgtEl>
                                        <p:attrNameLst>
                                          <p:attrName>style.visibility</p:attrName>
                                        </p:attrNameLst>
                                      </p:cBhvr>
                                      <p:to>
                                        <p:strVal val="visible"/>
                                      </p:to>
                                    </p:set>
                                    <p:animEffect transition="in" filter="blinds(horizontal)">
                                      <p:cBhvr>
                                        <p:cTn id="27" dur="500"/>
                                        <p:tgtEl>
                                          <p:spTgt spid="236548">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36548">
                                            <p:txEl>
                                              <p:pRg st="5" end="5"/>
                                            </p:txEl>
                                          </p:spTgt>
                                        </p:tgtEl>
                                        <p:attrNameLst>
                                          <p:attrName>style.visibility</p:attrName>
                                        </p:attrNameLst>
                                      </p:cBhvr>
                                      <p:to>
                                        <p:strVal val="visible"/>
                                      </p:to>
                                    </p:set>
                                    <p:animEffect transition="in" filter="blinds(horizontal)">
                                      <p:cBhvr>
                                        <p:cTn id="32" dur="500"/>
                                        <p:tgtEl>
                                          <p:spTgt spid="236548">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236548">
                                            <p:txEl>
                                              <p:pRg st="6" end="6"/>
                                            </p:txEl>
                                          </p:spTgt>
                                        </p:tgtEl>
                                        <p:attrNameLst>
                                          <p:attrName>style.visibility</p:attrName>
                                        </p:attrNameLst>
                                      </p:cBhvr>
                                      <p:to>
                                        <p:strVal val="visible"/>
                                      </p:to>
                                    </p:set>
                                    <p:animEffect transition="in" filter="blinds(horizontal)">
                                      <p:cBhvr>
                                        <p:cTn id="37" dur="500"/>
                                        <p:tgtEl>
                                          <p:spTgt spid="236548">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236548">
                                            <p:txEl>
                                              <p:pRg st="7" end="7"/>
                                            </p:txEl>
                                          </p:spTgt>
                                        </p:tgtEl>
                                        <p:attrNameLst>
                                          <p:attrName>style.visibility</p:attrName>
                                        </p:attrNameLst>
                                      </p:cBhvr>
                                      <p:to>
                                        <p:strVal val="visible"/>
                                      </p:to>
                                    </p:set>
                                    <p:animEffect transition="in" filter="blinds(horizontal)">
                                      <p:cBhvr>
                                        <p:cTn id="40" dur="500"/>
                                        <p:tgtEl>
                                          <p:spTgt spid="236548">
                                            <p:txEl>
                                              <p:pRg st="7" end="7"/>
                                            </p:txEl>
                                          </p:spTgt>
                                        </p:tgtEl>
                                      </p:cBhvr>
                                    </p:animEffect>
                                  </p:childTnLst>
                                </p:cTn>
                              </p:par>
                            </p:childTnLst>
                          </p:cTn>
                        </p:par>
                      </p:childTnLst>
                    </p:cTn>
                  </p:par>
                  <p:par>
                    <p:cTn id="41" fill="hold" nodeType="clickPar">
                      <p:stCondLst>
                        <p:cond delay="indefinite"/>
                      </p:stCondLst>
                      <p:childTnLst>
                        <p:par>
                          <p:cTn id="42" fill="hold" nodeType="after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236548">
                                            <p:txEl>
                                              <p:pRg st="8" end="8"/>
                                            </p:txEl>
                                          </p:spTgt>
                                        </p:tgtEl>
                                        <p:attrNameLst>
                                          <p:attrName>style.visibility</p:attrName>
                                        </p:attrNameLst>
                                      </p:cBhvr>
                                      <p:to>
                                        <p:strVal val="visible"/>
                                      </p:to>
                                    </p:set>
                                    <p:animEffect transition="in" filter="blinds(horizontal)">
                                      <p:cBhvr>
                                        <p:cTn id="45" dur="500"/>
                                        <p:tgtEl>
                                          <p:spTgt spid="236548">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236548">
                                            <p:txEl>
                                              <p:pRg st="9" end="9"/>
                                            </p:txEl>
                                          </p:spTgt>
                                        </p:tgtEl>
                                        <p:attrNameLst>
                                          <p:attrName>style.visibility</p:attrName>
                                        </p:attrNameLst>
                                      </p:cBhvr>
                                      <p:to>
                                        <p:strVal val="visible"/>
                                      </p:to>
                                    </p:set>
                                    <p:animEffect transition="in" filter="blinds(horizontal)">
                                      <p:cBhvr>
                                        <p:cTn id="48" dur="500"/>
                                        <p:tgtEl>
                                          <p:spTgt spid="23654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64194" name="Footer Placeholder 3"/>
          <p:cNvSpPr>
            <a:spLocks noGrp="1"/>
          </p:cNvSpPr>
          <p:nvPr>
            <p:ph type="ftr" sz="quarter" idx="10"/>
          </p:nvPr>
        </p:nvSpPr>
        <p:spPr>
          <a:noFill/>
        </p:spPr>
        <p:txBody>
          <a:bodyPr/>
          <a:lstStyle/>
          <a:p>
            <a:r>
              <a:rPr lang="en-AU" smtClean="0"/>
              <a:t>Chapter 4 — The Processor — </a:t>
            </a:r>
            <a:fld id="{03E3AD28-6835-4A15-8F87-C393AE98F2C8}" type="slidenum">
              <a:rPr lang="en-AU" smtClean="0"/>
              <a:t>102</a:t>
            </a:fld>
            <a:endParaRPr lang="en-AU" smtClean="0"/>
          </a:p>
        </p:txBody>
      </p:sp>
      <p:sp>
        <p:nvSpPr>
          <p:cNvPr id="264195" name="Rectangle 2"/>
          <p:cNvSpPr>
            <a:spLocks noGrp="1" noChangeArrowheads="1"/>
          </p:cNvSpPr>
          <p:nvPr>
            <p:ph type="title"/>
          </p:nvPr>
        </p:nvSpPr>
        <p:spPr/>
        <p:txBody>
          <a:bodyPr/>
          <a:lstStyle/>
          <a:p>
            <a:pPr eaLnBrk="1" hangingPunct="1"/>
            <a:r>
              <a:rPr lang="en-US" smtClean="0"/>
              <a:t>Dynamic Branch Prediction</a:t>
            </a:r>
          </a:p>
        </p:txBody>
      </p:sp>
      <p:sp>
        <p:nvSpPr>
          <p:cNvPr id="264196" name="Rectangle 3"/>
          <p:cNvSpPr>
            <a:spLocks noGrp="1" noChangeArrowheads="1"/>
          </p:cNvSpPr>
          <p:nvPr>
            <p:ph type="body" idx="1"/>
          </p:nvPr>
        </p:nvSpPr>
        <p:spPr/>
        <p:txBody>
          <a:bodyPr/>
          <a:lstStyle/>
          <a:p>
            <a:pPr eaLnBrk="1" hangingPunct="1"/>
            <a:r>
              <a:rPr lang="en-US" sz="2800" smtClean="0"/>
              <a:t>In deeper and superscalar pipelines, branch penalty is more significant</a:t>
            </a:r>
          </a:p>
          <a:p>
            <a:pPr eaLnBrk="1" hangingPunct="1"/>
            <a:r>
              <a:rPr lang="en-US" sz="2800" smtClean="0"/>
              <a:t>Use dynamic prediction</a:t>
            </a:r>
          </a:p>
          <a:p>
            <a:pPr lvl="1" eaLnBrk="1" hangingPunct="1"/>
            <a:r>
              <a:rPr lang="en-US" sz="2400" smtClean="0"/>
              <a:t>Branch prediction buffer (aka branch history table)</a:t>
            </a:r>
          </a:p>
          <a:p>
            <a:pPr lvl="1" eaLnBrk="1" hangingPunct="1"/>
            <a:r>
              <a:rPr lang="en-US" sz="2400" smtClean="0"/>
              <a:t>Indexed by recent branch instruction addresses</a:t>
            </a:r>
          </a:p>
          <a:p>
            <a:pPr lvl="1" eaLnBrk="1" hangingPunct="1"/>
            <a:r>
              <a:rPr lang="en-US" sz="2400" smtClean="0"/>
              <a:t>Stores outcome (taken/not taken)</a:t>
            </a:r>
          </a:p>
          <a:p>
            <a:pPr lvl="1" eaLnBrk="1" hangingPunct="1"/>
            <a:r>
              <a:rPr lang="en-US" sz="2400" smtClean="0"/>
              <a:t>To execute a branch</a:t>
            </a:r>
          </a:p>
          <a:p>
            <a:pPr lvl="2" eaLnBrk="1" hangingPunct="1"/>
            <a:r>
              <a:rPr lang="en-US" sz="2000" smtClean="0"/>
              <a:t>Check table, expect the same outcome</a:t>
            </a:r>
          </a:p>
          <a:p>
            <a:pPr lvl="2" eaLnBrk="1" hangingPunct="1"/>
            <a:r>
              <a:rPr lang="en-US" sz="2000" smtClean="0"/>
              <a:t>Start fetching from fall-through or target</a:t>
            </a:r>
          </a:p>
          <a:p>
            <a:pPr lvl="2" eaLnBrk="1" hangingPunct="1"/>
            <a:r>
              <a:rPr lang="en-US" sz="2000" smtClean="0"/>
              <a:t>If wrong, flush pipeline and flip prediction</a:t>
            </a:r>
            <a:endParaRPr lang="en-AU" sz="2000" smtClean="0"/>
          </a:p>
        </p:txBody>
      </p:sp>
    </p:spTree>
  </p:cSld>
  <p:clrMapOvr>
    <a:masterClrMapping/>
  </p:clrMapOvr>
  <p:transition/>
  <p:timing/>
</p:sld>
</file>

<file path=ppt/slides/slide10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65218" name="Footer Placeholder 3"/>
          <p:cNvSpPr>
            <a:spLocks noGrp="1"/>
          </p:cNvSpPr>
          <p:nvPr>
            <p:ph type="ftr" sz="quarter" idx="10"/>
          </p:nvPr>
        </p:nvSpPr>
        <p:spPr>
          <a:noFill/>
        </p:spPr>
        <p:txBody>
          <a:bodyPr/>
          <a:lstStyle/>
          <a:p>
            <a:r>
              <a:rPr lang="en-AU" smtClean="0"/>
              <a:t>Chapter 4 — The Processor — </a:t>
            </a:r>
            <a:fld id="{E10F5AC6-E4E4-47CB-B057-3BBEA2E95B61}" type="slidenum">
              <a:rPr lang="en-AU" smtClean="0"/>
              <a:t>103</a:t>
            </a:fld>
            <a:endParaRPr lang="en-AU" smtClean="0"/>
          </a:p>
        </p:txBody>
      </p:sp>
      <p:sp>
        <p:nvSpPr>
          <p:cNvPr id="265219" name="Rectangle 2"/>
          <p:cNvSpPr>
            <a:spLocks noChangeArrowheads="1"/>
          </p:cNvSpPr>
          <p:nvPr/>
        </p:nvSpPr>
        <p:spPr bwMode="auto">
          <a:xfrm>
            <a:off x="2700338" y="3140075"/>
            <a:ext cx="2447925" cy="431800"/>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265220" name="Rectangle 3"/>
          <p:cNvSpPr>
            <a:spLocks noGrp="1" noChangeArrowheads="1"/>
          </p:cNvSpPr>
          <p:nvPr>
            <p:ph type="title"/>
          </p:nvPr>
        </p:nvSpPr>
        <p:spPr/>
        <p:txBody>
          <a:bodyPr/>
          <a:lstStyle/>
          <a:p>
            <a:pPr eaLnBrk="1" hangingPunct="1"/>
            <a:r>
              <a:rPr lang="en-US" smtClean="0"/>
              <a:t>1-Bit Predictor: Shortcoming</a:t>
            </a:r>
            <a:endParaRPr lang="en-AU" smtClean="0"/>
          </a:p>
        </p:txBody>
      </p:sp>
      <p:sp>
        <p:nvSpPr>
          <p:cNvPr id="265221" name="Rectangle 4"/>
          <p:cNvSpPr>
            <a:spLocks noGrp="1" noChangeArrowheads="1"/>
          </p:cNvSpPr>
          <p:nvPr>
            <p:ph type="body" idx="1"/>
          </p:nvPr>
        </p:nvSpPr>
        <p:spPr>
          <a:xfrm>
            <a:off x="684213" y="1125538"/>
            <a:ext cx="8270875" cy="719137"/>
          </a:xfrm>
        </p:spPr>
        <p:txBody>
          <a:bodyPr/>
          <a:lstStyle/>
          <a:p>
            <a:pPr eaLnBrk="1" hangingPunct="1"/>
            <a:r>
              <a:rPr lang="en-US" smtClean="0"/>
              <a:t>Inner loop branches mispredicted twice!</a:t>
            </a:r>
            <a:endParaRPr lang="en-AU" smtClean="0"/>
          </a:p>
        </p:txBody>
      </p:sp>
      <p:sp>
        <p:nvSpPr>
          <p:cNvPr id="265222" name="Text Box 5"/>
          <p:cNvSpPr txBox="1">
            <a:spLocks noChangeArrowheads="1"/>
          </p:cNvSpPr>
          <p:nvPr/>
        </p:nvSpPr>
        <p:spPr bwMode="auto">
          <a:xfrm>
            <a:off x="1617663" y="1916113"/>
            <a:ext cx="3536950" cy="2225675"/>
          </a:xfrm>
          <a:prstGeom prst="rect">
            <a:avLst/>
          </a:prstGeom>
          <a:noFill/>
          <a:ln w="9525">
            <a:noFill/>
            <a:miter lim="800000"/>
          </a:ln>
        </p:spPr>
        <p:txBody>
          <a:bodyPr wrap="none">
            <a:spAutoFit/>
          </a:bodyPr>
          <a:lstStyle/>
          <a:p>
            <a:pPr algn="l"/>
            <a:r>
              <a:rPr lang="en-US" sz="2000">
                <a:solidFill>
                  <a:srgbClr val="000000"/>
                </a:solidFill>
                <a:latin typeface="Lucida Console" pitchFamily="49" charset="0"/>
              </a:rPr>
              <a:t>outer: …</a:t>
            </a:r>
            <a:br>
              <a:rPr lang="en-US" sz="2000">
                <a:solidFill>
                  <a:srgbClr val="000000"/>
                </a:solidFill>
                <a:latin typeface="Lucida Console" pitchFamily="49" charset="0"/>
              </a:rPr>
            </a:br>
            <a:r>
              <a:rPr lang="en-US" sz="2000">
                <a:solidFill>
                  <a:srgbClr val="000000"/>
                </a:solidFill>
                <a:latin typeface="Lucida Console" pitchFamily="49" charset="0"/>
              </a:rPr>
              <a:t>       …</a:t>
            </a:r>
            <a:br>
              <a:rPr lang="en-US" sz="2000">
                <a:solidFill>
                  <a:srgbClr val="000000"/>
                </a:solidFill>
                <a:latin typeface="Lucida Console" pitchFamily="49" charset="0"/>
              </a:rPr>
            </a:br>
            <a:r>
              <a:rPr lang="en-US" sz="2000">
                <a:solidFill>
                  <a:srgbClr val="000000"/>
                </a:solidFill>
                <a:latin typeface="Lucida Console" pitchFamily="49" charset="0"/>
              </a:rPr>
              <a:t>inner: …</a:t>
            </a:r>
          </a:p>
          <a:p>
            <a:pPr algn="l"/>
            <a:r>
              <a:rPr lang="en-US" sz="2000">
                <a:solidFill>
                  <a:srgbClr val="000000"/>
                </a:solidFill>
                <a:latin typeface="Lucida Console" pitchFamily="49" charset="0"/>
              </a:rPr>
              <a:t>       …</a:t>
            </a:r>
          </a:p>
          <a:p>
            <a:pPr algn="l"/>
            <a:r>
              <a:rPr lang="en-US" sz="2000">
                <a:solidFill>
                  <a:srgbClr val="000000"/>
                </a:solidFill>
                <a:latin typeface="Lucida Console" pitchFamily="49" charset="0"/>
              </a:rPr>
              <a:t>       beq …, …, inner</a:t>
            </a:r>
            <a:br>
              <a:rPr lang="en-US" sz="2000">
                <a:solidFill>
                  <a:srgbClr val="000000"/>
                </a:solidFill>
                <a:latin typeface="Lucida Console" pitchFamily="49" charset="0"/>
              </a:rPr>
            </a:br>
            <a:r>
              <a:rPr lang="en-US" sz="2000">
                <a:solidFill>
                  <a:srgbClr val="000000"/>
                </a:solidFill>
                <a:latin typeface="Lucida Console" pitchFamily="49" charset="0"/>
              </a:rPr>
              <a:t>       …</a:t>
            </a:r>
            <a:br>
              <a:rPr lang="en-US" sz="2000">
                <a:solidFill>
                  <a:srgbClr val="000000"/>
                </a:solidFill>
                <a:latin typeface="Lucida Console" pitchFamily="49" charset="0"/>
              </a:rPr>
            </a:br>
            <a:r>
              <a:rPr lang="en-US" sz="2000">
                <a:solidFill>
                  <a:srgbClr val="000000"/>
                </a:solidFill>
                <a:latin typeface="Lucida Console" pitchFamily="49" charset="0"/>
              </a:rPr>
              <a:t>       beq …, …, outer</a:t>
            </a:r>
            <a:endParaRPr lang="en-AU" sz="2000">
              <a:solidFill>
                <a:srgbClr val="000000"/>
              </a:solidFill>
              <a:latin typeface="Lucida Console" pitchFamily="49" charset="0"/>
            </a:endParaRPr>
          </a:p>
        </p:txBody>
      </p:sp>
      <p:sp>
        <p:nvSpPr>
          <p:cNvPr id="265223" name="Line 6"/>
          <p:cNvSpPr>
            <a:spLocks noChangeShapeType="1"/>
          </p:cNvSpPr>
          <p:nvPr/>
        </p:nvSpPr>
        <p:spPr bwMode="auto">
          <a:xfrm>
            <a:off x="5219700" y="3378200"/>
            <a:ext cx="360363" cy="0"/>
          </a:xfrm>
          <a:prstGeom prst="line">
            <a:avLst/>
          </a:prstGeom>
          <a:noFill/>
          <a:ln w="9525">
            <a:solidFill>
              <a:schemeClr val="tx1"/>
            </a:solidFill>
            <a:round/>
          </a:ln>
        </p:spPr>
        <p:txBody>
          <a:bodyPr/>
          <a:lstStyle/>
          <a:p>
            <a:endParaRPr lang="en-IN"/>
          </a:p>
        </p:txBody>
      </p:sp>
      <p:sp>
        <p:nvSpPr>
          <p:cNvPr id="265224" name="Line 7"/>
          <p:cNvSpPr>
            <a:spLocks noChangeShapeType="1"/>
          </p:cNvSpPr>
          <p:nvPr/>
        </p:nvSpPr>
        <p:spPr bwMode="auto">
          <a:xfrm flipH="1" flipV="1">
            <a:off x="5580063" y="2730500"/>
            <a:ext cx="0" cy="647700"/>
          </a:xfrm>
          <a:prstGeom prst="line">
            <a:avLst/>
          </a:prstGeom>
          <a:noFill/>
          <a:ln w="9525">
            <a:solidFill>
              <a:schemeClr val="tx1"/>
            </a:solidFill>
            <a:round/>
          </a:ln>
        </p:spPr>
        <p:txBody>
          <a:bodyPr/>
          <a:lstStyle/>
          <a:p>
            <a:endParaRPr lang="en-IN"/>
          </a:p>
        </p:txBody>
      </p:sp>
      <p:sp>
        <p:nvSpPr>
          <p:cNvPr id="265225" name="Line 8"/>
          <p:cNvSpPr>
            <a:spLocks noChangeShapeType="1"/>
          </p:cNvSpPr>
          <p:nvPr/>
        </p:nvSpPr>
        <p:spPr bwMode="auto">
          <a:xfrm flipH="1">
            <a:off x="4356100" y="2730500"/>
            <a:ext cx="1223963" cy="0"/>
          </a:xfrm>
          <a:prstGeom prst="line">
            <a:avLst/>
          </a:prstGeom>
          <a:noFill/>
          <a:ln w="9525">
            <a:solidFill>
              <a:schemeClr val="tx1"/>
            </a:solidFill>
            <a:round/>
            <a:tailEnd type="triangle" w="med" len="med"/>
          </a:ln>
        </p:spPr>
        <p:txBody>
          <a:bodyPr/>
          <a:lstStyle/>
          <a:p>
            <a:endParaRPr lang="en-IN"/>
          </a:p>
        </p:txBody>
      </p:sp>
      <p:sp>
        <p:nvSpPr>
          <p:cNvPr id="265226" name="Line 9"/>
          <p:cNvSpPr>
            <a:spLocks noChangeShapeType="1"/>
          </p:cNvSpPr>
          <p:nvPr/>
        </p:nvSpPr>
        <p:spPr bwMode="auto">
          <a:xfrm>
            <a:off x="5219700" y="3954463"/>
            <a:ext cx="720725" cy="0"/>
          </a:xfrm>
          <a:prstGeom prst="line">
            <a:avLst/>
          </a:prstGeom>
          <a:noFill/>
          <a:ln w="9525">
            <a:solidFill>
              <a:schemeClr val="tx1"/>
            </a:solidFill>
            <a:round/>
          </a:ln>
        </p:spPr>
        <p:txBody>
          <a:bodyPr/>
          <a:lstStyle/>
          <a:p>
            <a:endParaRPr lang="en-IN"/>
          </a:p>
        </p:txBody>
      </p:sp>
      <p:sp>
        <p:nvSpPr>
          <p:cNvPr id="265227" name="Line 10"/>
          <p:cNvSpPr>
            <a:spLocks noChangeShapeType="1"/>
          </p:cNvSpPr>
          <p:nvPr/>
        </p:nvSpPr>
        <p:spPr bwMode="auto">
          <a:xfrm flipH="1" flipV="1">
            <a:off x="5940425" y="2082800"/>
            <a:ext cx="0" cy="1871663"/>
          </a:xfrm>
          <a:prstGeom prst="line">
            <a:avLst/>
          </a:prstGeom>
          <a:noFill/>
          <a:ln w="9525">
            <a:solidFill>
              <a:schemeClr val="tx1"/>
            </a:solidFill>
            <a:round/>
          </a:ln>
        </p:spPr>
        <p:txBody>
          <a:bodyPr/>
          <a:lstStyle/>
          <a:p>
            <a:endParaRPr lang="en-IN"/>
          </a:p>
        </p:txBody>
      </p:sp>
      <p:sp>
        <p:nvSpPr>
          <p:cNvPr id="265228" name="Line 11"/>
          <p:cNvSpPr>
            <a:spLocks noChangeShapeType="1"/>
          </p:cNvSpPr>
          <p:nvPr/>
        </p:nvSpPr>
        <p:spPr bwMode="auto">
          <a:xfrm flipH="1">
            <a:off x="4356100" y="2082800"/>
            <a:ext cx="1584325" cy="0"/>
          </a:xfrm>
          <a:prstGeom prst="line">
            <a:avLst/>
          </a:prstGeom>
          <a:noFill/>
          <a:ln w="9525">
            <a:solidFill>
              <a:schemeClr val="tx1"/>
            </a:solidFill>
            <a:round/>
            <a:tailEnd type="triangle" w="med" len="med"/>
          </a:ln>
        </p:spPr>
        <p:txBody>
          <a:bodyPr/>
          <a:lstStyle/>
          <a:p>
            <a:endParaRPr lang="en-IN"/>
          </a:p>
        </p:txBody>
      </p:sp>
      <p:sp>
        <p:nvSpPr>
          <p:cNvPr id="265229" name="Rectangle 12"/>
          <p:cNvSpPr>
            <a:spLocks noChangeArrowheads="1"/>
          </p:cNvSpPr>
          <p:nvPr/>
        </p:nvSpPr>
        <p:spPr bwMode="auto">
          <a:xfrm>
            <a:off x="684213" y="4364038"/>
            <a:ext cx="7772400" cy="1873250"/>
          </a:xfrm>
          <a:prstGeom prst="rect">
            <a:avLst/>
          </a:prstGeom>
          <a:noFill/>
          <a:ln w="9525">
            <a:noFill/>
            <a:miter lim="800000"/>
          </a:ln>
        </p:spPr>
        <p:txBody>
          <a:bodyPr/>
          <a:lstStyle/>
          <a:p>
            <a:pPr marL="742950" lvl="1" indent="-285750" algn="l" eaLnBrk="1" hangingPunct="1">
              <a:spcBef>
                <a:spcPct val="20000"/>
              </a:spcBef>
              <a:buClr>
                <a:srgbClr val="91AFBF"/>
              </a:buClr>
              <a:buSzPct val="55000"/>
              <a:buFont typeface="Wingdings" pitchFamily="2" charset="2"/>
              <a:buChar char="n"/>
            </a:pPr>
            <a:r>
              <a:rPr lang="en-US" sz="2800">
                <a:solidFill>
                  <a:srgbClr val="000000"/>
                </a:solidFill>
              </a:rPr>
              <a:t>Mispredict as taken on last iteration of inner loop</a:t>
            </a:r>
          </a:p>
          <a:p>
            <a:pPr marL="742950" lvl="1" indent="-285750" algn="l" eaLnBrk="1" hangingPunct="1">
              <a:spcBef>
                <a:spcPct val="20000"/>
              </a:spcBef>
              <a:buClr>
                <a:srgbClr val="91AFBF"/>
              </a:buClr>
              <a:buSzPct val="55000"/>
              <a:buFont typeface="Wingdings" pitchFamily="2" charset="2"/>
              <a:buChar char="n"/>
            </a:pPr>
            <a:r>
              <a:rPr lang="en-US" sz="2800">
                <a:solidFill>
                  <a:srgbClr val="000000"/>
                </a:solidFill>
              </a:rPr>
              <a:t>Then mispredict as not taken on first iteration of inner loop next time around</a:t>
            </a:r>
            <a:endParaRPr lang="en-AU" sz="2800">
              <a:solidFill>
                <a:srgbClr val="000000"/>
              </a:solidFill>
            </a:endParaRPr>
          </a:p>
        </p:txBody>
      </p:sp>
    </p:spTree>
  </p:cSld>
  <p:clrMapOvr>
    <a:masterClrMapping/>
  </p:clrMapOvr>
  <p:transition/>
  <p:timing/>
</p:sld>
</file>

<file path=ppt/slides/slide10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66242" name="Footer Placeholder 3"/>
          <p:cNvSpPr>
            <a:spLocks noGrp="1"/>
          </p:cNvSpPr>
          <p:nvPr>
            <p:ph type="ftr" sz="quarter" idx="10"/>
          </p:nvPr>
        </p:nvSpPr>
        <p:spPr>
          <a:noFill/>
        </p:spPr>
        <p:txBody>
          <a:bodyPr/>
          <a:lstStyle/>
          <a:p>
            <a:r>
              <a:rPr lang="en-AU" smtClean="0"/>
              <a:t>Chapter 4 — The Processor — </a:t>
            </a:r>
            <a:fld id="{6D21FD94-F99A-4D30-B82C-DBE638E82E83}" type="slidenum">
              <a:rPr lang="en-AU" smtClean="0"/>
              <a:t>104</a:t>
            </a:fld>
            <a:endParaRPr lang="en-AU" smtClean="0"/>
          </a:p>
        </p:txBody>
      </p:sp>
      <p:pic>
        <p:nvPicPr>
          <p:cNvPr id="266243" name="Picture 6" descr="f04-63-P374493"/>
          <p:cNvPicPr>
            <a:picLocks noChangeAspect="1" noChangeArrowheads="1"/>
          </p:cNvPicPr>
          <p:nvPr/>
        </p:nvPicPr>
        <p:blipFill>
          <a:blip r:embed="rId3"/>
          <a:stretch>
            <a:fillRect/>
          </a:stretch>
        </p:blipFill>
        <p:spPr bwMode="auto">
          <a:xfrm>
            <a:off x="1476375" y="2349500"/>
            <a:ext cx="6132513" cy="3722688"/>
          </a:xfrm>
          <a:prstGeom prst="rect">
            <a:avLst/>
          </a:prstGeom>
          <a:noFill/>
          <a:ln w="9525">
            <a:noFill/>
            <a:miter lim="800000"/>
          </a:ln>
        </p:spPr>
      </p:pic>
      <p:sp>
        <p:nvSpPr>
          <p:cNvPr id="266244" name="Rectangle 2"/>
          <p:cNvSpPr>
            <a:spLocks noGrp="1" noChangeArrowheads="1"/>
          </p:cNvSpPr>
          <p:nvPr>
            <p:ph type="title"/>
          </p:nvPr>
        </p:nvSpPr>
        <p:spPr/>
        <p:txBody>
          <a:bodyPr/>
          <a:lstStyle/>
          <a:p>
            <a:pPr eaLnBrk="1" hangingPunct="1"/>
            <a:r>
              <a:rPr lang="en-US" smtClean="0"/>
              <a:t>2-Bit Predictor</a:t>
            </a:r>
            <a:endParaRPr lang="en-AU" smtClean="0"/>
          </a:p>
        </p:txBody>
      </p:sp>
      <p:sp>
        <p:nvSpPr>
          <p:cNvPr id="266245" name="Rectangle 3"/>
          <p:cNvSpPr>
            <a:spLocks noGrp="1" noChangeArrowheads="1"/>
          </p:cNvSpPr>
          <p:nvPr>
            <p:ph type="body" idx="1"/>
          </p:nvPr>
        </p:nvSpPr>
        <p:spPr/>
        <p:txBody>
          <a:bodyPr/>
          <a:lstStyle/>
          <a:p>
            <a:pPr eaLnBrk="1" hangingPunct="1"/>
            <a:r>
              <a:rPr lang="en-US" smtClean="0"/>
              <a:t>Only change prediction on two successive mispredictions</a:t>
            </a:r>
            <a:endParaRPr lang="en-AU" smtClean="0"/>
          </a:p>
        </p:txBody>
      </p:sp>
    </p:spTree>
  </p:cSld>
  <p:clrMapOvr>
    <a:masterClrMapping/>
  </p:clrMapOvr>
  <p:transition/>
  <p:timing/>
</p:sld>
</file>

<file path=ppt/slides/slide10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67266" name="Title 1"/>
          <p:cNvSpPr>
            <a:spLocks noGrp="1"/>
          </p:cNvSpPr>
          <p:nvPr>
            <p:ph type="title"/>
          </p:nvPr>
        </p:nvSpPr>
        <p:spPr>
          <a:xfrm>
            <a:off x="684213" y="-46038"/>
            <a:ext cx="8259762" cy="954088"/>
          </a:xfrm>
        </p:spPr>
        <p:txBody>
          <a:bodyPr/>
          <a:lstStyle/>
          <a:p>
            <a:r>
              <a:rPr lang="en-US" sz="2800" smtClean="0"/>
              <a:t>Another solution to improve branch hazard performance: Delay-Slot (Compiler assisted)</a:t>
            </a:r>
            <a:endParaRPr lang="en-IN" sz="2800" smtClean="0"/>
          </a:p>
        </p:txBody>
      </p:sp>
      <p:pic>
        <p:nvPicPr>
          <p:cNvPr id="267267" name="Content Placeholder 4" descr="delay-slot.jpg"/>
          <p:cNvPicPr>
            <a:picLocks noGrp="1" noChangeAspect="1"/>
          </p:cNvPicPr>
          <p:nvPr>
            <p:ph idx="1"/>
          </p:nvPr>
        </p:nvPicPr>
        <p:blipFill>
          <a:blip r:embed="rId2"/>
          <a:stretch>
            <a:fillRect/>
          </a:stretch>
        </p:blipFill>
        <p:spPr>
          <a:xfrm>
            <a:off x="1693863" y="1125538"/>
            <a:ext cx="6251575" cy="5111750"/>
          </a:xfrm>
        </p:spPr>
      </p:pic>
      <p:sp>
        <p:nvSpPr>
          <p:cNvPr id="267268" name="Footer Placeholder 3"/>
          <p:cNvSpPr>
            <a:spLocks noGrp="1"/>
          </p:cNvSpPr>
          <p:nvPr>
            <p:ph type="ftr" sz="quarter" idx="10"/>
          </p:nvPr>
        </p:nvSpPr>
        <p:spPr>
          <a:noFill/>
        </p:spPr>
        <p:txBody>
          <a:bodyPr/>
          <a:lstStyle/>
          <a:p>
            <a:r>
              <a:rPr lang="en-AU" smtClean="0"/>
              <a:t>Chapter 4 — The Processor — </a:t>
            </a:r>
            <a:fld id="{7EC82ADB-6808-455B-8F4D-E50DFCB2B55A}" type="slidenum">
              <a:rPr lang="en-AU" smtClean="0"/>
              <a:t>105</a:t>
            </a:fld>
            <a:endParaRPr lang="en-AU" smtClean="0"/>
          </a:p>
        </p:txBody>
      </p:sp>
      <p:sp>
        <p:nvSpPr>
          <p:cNvPr id="6" name="Rectangle 5"/>
          <p:cNvSpPr>
            <a:spLocks noChangeArrowheads="1"/>
          </p:cNvSpPr>
          <p:nvPr/>
        </p:nvSpPr>
        <p:spPr bwMode="auto">
          <a:xfrm>
            <a:off x="5867400" y="1125538"/>
            <a:ext cx="2736850" cy="5256212"/>
          </a:xfrm>
          <a:prstGeom prst="rect">
            <a:avLst/>
          </a:prstGeom>
          <a:solidFill>
            <a:schemeClr val="bg1"/>
          </a:solidFill>
          <a:ln w="9525" algn="ctr">
            <a:noFill/>
            <a:round/>
          </a:ln>
        </p:spPr>
        <p:txBody>
          <a:bodyPr anchor="ctr"/>
          <a:lstStyle/>
          <a:p>
            <a:endParaRPr lang="en-IN"/>
          </a:p>
        </p:txBody>
      </p:sp>
      <p:sp>
        <p:nvSpPr>
          <p:cNvPr id="7" name="Rectangle 6"/>
          <p:cNvSpPr>
            <a:spLocks noChangeArrowheads="1"/>
          </p:cNvSpPr>
          <p:nvPr/>
        </p:nvSpPr>
        <p:spPr bwMode="auto">
          <a:xfrm>
            <a:off x="3779838" y="1125538"/>
            <a:ext cx="4608512" cy="5399087"/>
          </a:xfrm>
          <a:prstGeom prst="rect">
            <a:avLst/>
          </a:prstGeom>
          <a:solidFill>
            <a:schemeClr val="bg1"/>
          </a:solidFill>
          <a:ln w="9525" algn="ctr">
            <a:noFill/>
            <a:round/>
          </a:ln>
        </p:spPr>
        <p:txBody>
          <a:bodyPr anchor="ctr"/>
          <a:lstStyle/>
          <a:p>
            <a:endParaRPr lang="en-I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xit" presetSubtype="10" fill="hold" grpId="0" nodeType="clickEffect">
                                  <p:stCondLst>
                                    <p:cond delay="0"/>
                                  </p:stCondLst>
                                  <p:childTnLst>
                                    <p:animEffect transition="out" filter="blinds(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68290" name="Footer Placeholder 3"/>
          <p:cNvSpPr>
            <a:spLocks noGrp="1"/>
          </p:cNvSpPr>
          <p:nvPr>
            <p:ph type="ftr" sz="quarter" idx="10"/>
          </p:nvPr>
        </p:nvSpPr>
        <p:spPr>
          <a:noFill/>
        </p:spPr>
        <p:txBody>
          <a:bodyPr/>
          <a:lstStyle/>
          <a:p>
            <a:r>
              <a:rPr lang="en-AU" smtClean="0"/>
              <a:t>Chapter 4 — The Processor — </a:t>
            </a:r>
            <a:fld id="{241D63E4-46AC-408B-B9D6-D7D053BB9EE7}" type="slidenum">
              <a:rPr lang="en-AU" smtClean="0"/>
              <a:t>106</a:t>
            </a:fld>
            <a:endParaRPr lang="en-AU" smtClean="0"/>
          </a:p>
        </p:txBody>
      </p:sp>
      <p:sp>
        <p:nvSpPr>
          <p:cNvPr id="268291" name="Rectangle 2"/>
          <p:cNvSpPr>
            <a:spLocks noGrp="1" noChangeArrowheads="1"/>
          </p:cNvSpPr>
          <p:nvPr>
            <p:ph type="title"/>
          </p:nvPr>
        </p:nvSpPr>
        <p:spPr/>
        <p:txBody>
          <a:bodyPr/>
          <a:lstStyle/>
          <a:p>
            <a:pPr eaLnBrk="1" hangingPunct="1"/>
            <a:r>
              <a:rPr lang="en-US" smtClean="0"/>
              <a:t>Calculating the Branch Target</a:t>
            </a:r>
            <a:endParaRPr lang="en-AU" smtClean="0"/>
          </a:p>
        </p:txBody>
      </p:sp>
      <p:sp>
        <p:nvSpPr>
          <p:cNvPr id="268292" name="Rectangle 3"/>
          <p:cNvSpPr>
            <a:spLocks noGrp="1" noChangeArrowheads="1"/>
          </p:cNvSpPr>
          <p:nvPr>
            <p:ph type="body" idx="1"/>
          </p:nvPr>
        </p:nvSpPr>
        <p:spPr/>
        <p:txBody>
          <a:bodyPr/>
          <a:lstStyle/>
          <a:p>
            <a:pPr eaLnBrk="1" hangingPunct="1"/>
            <a:r>
              <a:rPr lang="en-US" smtClean="0"/>
              <a:t>Even with predictor, still need to calculate the target address</a:t>
            </a:r>
          </a:p>
          <a:p>
            <a:pPr lvl="1" eaLnBrk="1" hangingPunct="1"/>
            <a:r>
              <a:rPr lang="en-US" smtClean="0"/>
              <a:t>1-cycle penalty for a taken branch</a:t>
            </a:r>
          </a:p>
          <a:p>
            <a:pPr eaLnBrk="1" hangingPunct="1"/>
            <a:r>
              <a:rPr lang="en-US" smtClean="0"/>
              <a:t>Branch target buffer</a:t>
            </a:r>
          </a:p>
          <a:p>
            <a:pPr lvl="1" eaLnBrk="1" hangingPunct="1"/>
            <a:r>
              <a:rPr lang="en-US" smtClean="0"/>
              <a:t>Cache of target addresses</a:t>
            </a:r>
          </a:p>
          <a:p>
            <a:pPr lvl="1" eaLnBrk="1" hangingPunct="1"/>
            <a:r>
              <a:rPr lang="en-US" smtClean="0"/>
              <a:t>Indexed by PC when instruction fetched</a:t>
            </a:r>
          </a:p>
          <a:p>
            <a:pPr lvl="2" eaLnBrk="1" hangingPunct="1"/>
            <a:r>
              <a:rPr lang="en-US" smtClean="0"/>
              <a:t>If hit and instruction is branch predicted taken, can fetch target immediately</a:t>
            </a:r>
            <a:endParaRPr lang="en-AU" smtClean="0"/>
          </a:p>
        </p:txBody>
      </p:sp>
    </p:spTree>
  </p:cSld>
  <p:clrMapOvr>
    <a:masterClrMapping/>
  </p:clrMapOvr>
  <p:transition/>
  <p:timing/>
</p:sld>
</file>

<file path=ppt/slides/slide10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69314" name="Footer Placeholder 3"/>
          <p:cNvSpPr>
            <a:spLocks noGrp="1"/>
          </p:cNvSpPr>
          <p:nvPr>
            <p:ph type="ftr" sz="quarter" idx="10"/>
          </p:nvPr>
        </p:nvSpPr>
        <p:spPr>
          <a:noFill/>
        </p:spPr>
        <p:txBody>
          <a:bodyPr/>
          <a:lstStyle/>
          <a:p>
            <a:r>
              <a:rPr lang="en-AU" smtClean="0"/>
              <a:t>Chapter 4 — The Processor — </a:t>
            </a:r>
            <a:fld id="{0EA48D56-2BC8-4199-8AD8-EB82A89CEDA2}" type="slidenum">
              <a:rPr lang="en-AU" smtClean="0"/>
              <a:t>107</a:t>
            </a:fld>
            <a:endParaRPr lang="en-AU" smtClean="0"/>
          </a:p>
        </p:txBody>
      </p:sp>
      <p:sp>
        <p:nvSpPr>
          <p:cNvPr id="262147" name="Rectangle 2"/>
          <p:cNvSpPr>
            <a:spLocks noGrp="1" noChangeArrowheads="1"/>
          </p:cNvSpPr>
          <p:nvPr>
            <p:ph type="title"/>
          </p:nvPr>
        </p:nvSpPr>
        <p:spPr>
          <a:xfrm>
            <a:off x="250825" y="1985963"/>
            <a:ext cx="8497888" cy="1200150"/>
          </a:xfrm>
          <a:solidFill>
            <a:schemeClr val="tx2">
              <a:lumMod val="60000"/>
              <a:lumOff val="40000"/>
            </a:schemeClr>
          </a:solidFill>
        </p:spPr>
        <p:txBody>
          <a:bodyPr/>
          <a:lstStyle/>
          <a:p>
            <a:pPr eaLnBrk="1" hangingPunct="1">
              <a:defRPr/>
            </a:pPr>
            <a:r>
              <a:rPr lang="en-US" sz="3600" smtClean="0">
                <a:solidFill>
                  <a:schemeClr val="bg1"/>
                </a:solidFill>
              </a:rPr>
              <a:t>Pipeline Datapaths, Hazard Detectors, and Forwarding Hardware</a:t>
            </a:r>
            <a:endParaRPr lang="en-AU" sz="3600" smtClean="0">
              <a:solidFill>
                <a:schemeClr val="bg1"/>
              </a:solidFill>
            </a:endParaRPr>
          </a:p>
        </p:txBody>
      </p:sp>
    </p:spTree>
  </p:cSld>
  <p:clrMapOvr>
    <a:masterClrMapping/>
  </p:clrMapOvr>
  <p:transition/>
  <p:timing/>
</p:sld>
</file>

<file path=ppt/slides/slide10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70338" name="Footer Placeholder 2"/>
          <p:cNvSpPr>
            <a:spLocks noGrp="1"/>
          </p:cNvSpPr>
          <p:nvPr>
            <p:ph type="ftr" sz="quarter" idx="10"/>
          </p:nvPr>
        </p:nvSpPr>
        <p:spPr>
          <a:noFill/>
        </p:spPr>
        <p:txBody>
          <a:bodyPr/>
          <a:lstStyle/>
          <a:p>
            <a:r>
              <a:rPr lang="en-AU" smtClean="0"/>
              <a:t>Chapter 4 — The Processor — </a:t>
            </a:r>
            <a:fld id="{7200E051-7F00-4674-B1E2-E84C7847E197}" type="slidenum">
              <a:rPr lang="en-AU" smtClean="0"/>
              <a:t>108</a:t>
            </a:fld>
            <a:endParaRPr lang="en-AU" smtClean="0"/>
          </a:p>
        </p:txBody>
      </p:sp>
      <p:pic>
        <p:nvPicPr>
          <p:cNvPr id="270339" name="Picture 9" descr="f04-33-P374493"/>
          <p:cNvPicPr>
            <a:picLocks noChangeAspect="1" noChangeArrowheads="1"/>
          </p:cNvPicPr>
          <p:nvPr/>
        </p:nvPicPr>
        <p:blipFill>
          <a:blip r:embed="rId3"/>
          <a:stretch>
            <a:fillRect/>
          </a:stretch>
        </p:blipFill>
        <p:spPr bwMode="auto">
          <a:xfrm>
            <a:off x="1042988" y="1196975"/>
            <a:ext cx="7146925" cy="5168900"/>
          </a:xfrm>
          <a:prstGeom prst="rect">
            <a:avLst/>
          </a:prstGeom>
          <a:noFill/>
          <a:ln w="9525">
            <a:noFill/>
            <a:miter lim="800000"/>
          </a:ln>
        </p:spPr>
      </p:pic>
      <p:sp>
        <p:nvSpPr>
          <p:cNvPr id="270340" name="Rectangle 2"/>
          <p:cNvSpPr>
            <a:spLocks noGrp="1" noChangeArrowheads="1"/>
          </p:cNvSpPr>
          <p:nvPr>
            <p:ph type="title"/>
          </p:nvPr>
        </p:nvSpPr>
        <p:spPr/>
        <p:txBody>
          <a:bodyPr/>
          <a:lstStyle/>
          <a:p>
            <a:pPr eaLnBrk="1" hangingPunct="1"/>
            <a:r>
              <a:rPr lang="en-US" smtClean="0"/>
              <a:t>MIPS Pipelined Datapath</a:t>
            </a:r>
            <a:endParaRPr lang="en-AU" smtClean="0"/>
          </a:p>
        </p:txBody>
      </p:sp>
      <p:sp>
        <p:nvSpPr>
          <p:cNvPr id="270341" name="Text Box 3"/>
          <p:cNvSpPr txBox="1">
            <a:spLocks noChangeArrowheads="1"/>
          </p:cNvSpPr>
          <p:nvPr/>
        </p:nvSpPr>
        <p:spPr bwMode="auto">
          <a:xfrm rot="5400000">
            <a:off x="7027069" y="1750219"/>
            <a:ext cx="3867150" cy="366712"/>
          </a:xfrm>
          <a:prstGeom prst="rect">
            <a:avLst/>
          </a:prstGeom>
          <a:solidFill>
            <a:schemeClr val="accent1"/>
          </a:solidFill>
          <a:ln w="9525">
            <a:noFill/>
            <a:miter lim="800000"/>
          </a:ln>
        </p:spPr>
        <p:txBody>
          <a:bodyPr wrap="none">
            <a:spAutoFit/>
          </a:bodyPr>
          <a:lstStyle/>
          <a:p>
            <a:pPr algn="l"/>
            <a:r>
              <a:rPr lang="en-US" sz="1800">
                <a:solidFill>
                  <a:srgbClr val="ECEAAC"/>
                </a:solidFill>
              </a:rPr>
              <a:t>§4.6 Pipelined Datapath and Control</a:t>
            </a:r>
          </a:p>
        </p:txBody>
      </p:sp>
      <p:sp>
        <p:nvSpPr>
          <p:cNvPr id="270342" name="AutoShape 5"/>
          <p:cNvSpPr/>
          <p:nvPr/>
        </p:nvSpPr>
        <p:spPr bwMode="auto">
          <a:xfrm>
            <a:off x="2124075" y="5157788"/>
            <a:ext cx="571500" cy="330200"/>
          </a:xfrm>
          <a:prstGeom prst="borderCallout1">
            <a:avLst>
              <a:gd name="adj1" fmla="val 34616"/>
              <a:gd name="adj2" fmla="val 113333"/>
              <a:gd name="adj3" fmla="val -118750"/>
              <a:gd name="adj4" fmla="val 229722"/>
            </a:avLst>
          </a:prstGeom>
          <a:solidFill>
            <a:schemeClr val="accent1"/>
          </a:solidFill>
          <a:ln w="9525">
            <a:solidFill>
              <a:schemeClr val="tx1"/>
            </a:solidFill>
            <a:miter lim="800000"/>
            <a:tailEnd type="triangle" w="med" len="med"/>
          </a:ln>
        </p:spPr>
        <p:txBody>
          <a:bodyPr/>
          <a:lstStyle/>
          <a:p>
            <a:r>
              <a:rPr lang="en-US" sz="1400">
                <a:solidFill>
                  <a:srgbClr val="000000"/>
                </a:solidFill>
              </a:rPr>
              <a:t>WB</a:t>
            </a:r>
            <a:endParaRPr lang="en-AU" sz="1400">
              <a:solidFill>
                <a:srgbClr val="000000"/>
              </a:solidFill>
            </a:endParaRPr>
          </a:p>
        </p:txBody>
      </p:sp>
      <p:sp>
        <p:nvSpPr>
          <p:cNvPr id="270343" name="AutoShape 6"/>
          <p:cNvSpPr/>
          <p:nvPr/>
        </p:nvSpPr>
        <p:spPr bwMode="auto">
          <a:xfrm>
            <a:off x="395288" y="4292600"/>
            <a:ext cx="650875" cy="330200"/>
          </a:xfrm>
          <a:prstGeom prst="borderCallout1">
            <a:avLst>
              <a:gd name="adj1" fmla="val 34616"/>
              <a:gd name="adj2" fmla="val 111708"/>
              <a:gd name="adj3" fmla="val -68269"/>
              <a:gd name="adj4" fmla="val 153417"/>
            </a:avLst>
          </a:prstGeom>
          <a:solidFill>
            <a:schemeClr val="accent1"/>
          </a:solidFill>
          <a:ln w="9525">
            <a:solidFill>
              <a:schemeClr val="tx1"/>
            </a:solidFill>
            <a:miter lim="800000"/>
            <a:tailEnd type="triangle" w="med" len="med"/>
          </a:ln>
        </p:spPr>
        <p:txBody>
          <a:bodyPr/>
          <a:lstStyle/>
          <a:p>
            <a:r>
              <a:rPr lang="en-US" sz="1400">
                <a:solidFill>
                  <a:srgbClr val="000000"/>
                </a:solidFill>
              </a:rPr>
              <a:t>MEM</a:t>
            </a:r>
            <a:endParaRPr lang="en-AU" sz="1400">
              <a:solidFill>
                <a:srgbClr val="000000"/>
              </a:solidFill>
            </a:endParaRPr>
          </a:p>
        </p:txBody>
      </p:sp>
      <p:sp>
        <p:nvSpPr>
          <p:cNvPr id="270344" name="Text Box 7"/>
          <p:cNvSpPr txBox="1">
            <a:spLocks noChangeArrowheads="1"/>
          </p:cNvSpPr>
          <p:nvPr/>
        </p:nvSpPr>
        <p:spPr bwMode="auto">
          <a:xfrm>
            <a:off x="179388" y="5013325"/>
            <a:ext cx="1512887" cy="925513"/>
          </a:xfrm>
          <a:prstGeom prst="rect">
            <a:avLst/>
          </a:prstGeom>
          <a:solidFill>
            <a:schemeClr val="accent1"/>
          </a:solidFill>
          <a:ln w="9525">
            <a:solidFill>
              <a:schemeClr val="tx1"/>
            </a:solidFill>
            <a:miter lim="800000"/>
          </a:ln>
        </p:spPr>
        <p:txBody>
          <a:bodyPr>
            <a:spAutoFit/>
          </a:bodyPr>
          <a:lstStyle/>
          <a:p>
            <a:pPr algn="l"/>
            <a:r>
              <a:rPr lang="en-US" sz="1800">
                <a:solidFill>
                  <a:srgbClr val="000000"/>
                </a:solidFill>
              </a:rPr>
              <a:t>Right-to-left flow leads to hazards</a:t>
            </a:r>
            <a:endParaRPr lang="en-AU" sz="1800">
              <a:solidFill>
                <a:srgbClr val="000000"/>
              </a:solidFill>
            </a:endParaRPr>
          </a:p>
        </p:txBody>
      </p:sp>
    </p:spTree>
  </p:cSld>
  <p:clrMapOvr>
    <a:masterClrMapping/>
  </p:clrMapOvr>
  <p:transition/>
  <p:timing/>
</p:sld>
</file>

<file path=ppt/slides/slide10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71362" name="Footer Placeholder 3"/>
          <p:cNvSpPr>
            <a:spLocks noGrp="1"/>
          </p:cNvSpPr>
          <p:nvPr>
            <p:ph type="ftr" sz="quarter" idx="10"/>
          </p:nvPr>
        </p:nvSpPr>
        <p:spPr>
          <a:noFill/>
        </p:spPr>
        <p:txBody>
          <a:bodyPr/>
          <a:lstStyle/>
          <a:p>
            <a:r>
              <a:rPr lang="en-AU" smtClean="0"/>
              <a:t>Chapter 4 — The Processor — </a:t>
            </a:r>
            <a:fld id="{EA230F24-118B-4FB6-AA54-8B9E682D273E}" type="slidenum">
              <a:rPr lang="en-AU" smtClean="0"/>
              <a:t>109</a:t>
            </a:fld>
            <a:endParaRPr lang="en-AU" smtClean="0"/>
          </a:p>
        </p:txBody>
      </p:sp>
      <p:pic>
        <p:nvPicPr>
          <p:cNvPr id="271363" name="Picture 7" descr="f04-35-P374493"/>
          <p:cNvPicPr>
            <a:picLocks noChangeAspect="1" noChangeArrowheads="1"/>
          </p:cNvPicPr>
          <p:nvPr/>
        </p:nvPicPr>
        <p:blipFill>
          <a:blip r:embed="rId3"/>
          <a:stretch>
            <a:fillRect/>
          </a:stretch>
        </p:blipFill>
        <p:spPr bwMode="auto">
          <a:xfrm>
            <a:off x="755650" y="2492375"/>
            <a:ext cx="7993063" cy="3681413"/>
          </a:xfrm>
          <a:prstGeom prst="rect">
            <a:avLst/>
          </a:prstGeom>
          <a:noFill/>
          <a:ln w="9525">
            <a:noFill/>
            <a:miter lim="800000"/>
          </a:ln>
        </p:spPr>
      </p:pic>
      <p:sp>
        <p:nvSpPr>
          <p:cNvPr id="271364" name="Rectangle 2"/>
          <p:cNvSpPr>
            <a:spLocks noGrp="1" noChangeArrowheads="1"/>
          </p:cNvSpPr>
          <p:nvPr>
            <p:ph type="title"/>
          </p:nvPr>
        </p:nvSpPr>
        <p:spPr/>
        <p:txBody>
          <a:bodyPr/>
          <a:lstStyle/>
          <a:p>
            <a:pPr eaLnBrk="1" hangingPunct="1"/>
            <a:r>
              <a:rPr lang="en-US" smtClean="0"/>
              <a:t>Pipeline registers</a:t>
            </a:r>
            <a:endParaRPr lang="en-AU" smtClean="0"/>
          </a:p>
        </p:txBody>
      </p:sp>
      <p:sp>
        <p:nvSpPr>
          <p:cNvPr id="271365" name="Rectangle 3"/>
          <p:cNvSpPr>
            <a:spLocks noGrp="1" noChangeArrowheads="1"/>
          </p:cNvSpPr>
          <p:nvPr>
            <p:ph type="body" idx="1"/>
          </p:nvPr>
        </p:nvSpPr>
        <p:spPr>
          <a:xfrm>
            <a:off x="684213" y="1125538"/>
            <a:ext cx="8351837" cy="1306512"/>
          </a:xfrm>
        </p:spPr>
        <p:txBody>
          <a:bodyPr/>
          <a:lstStyle/>
          <a:p>
            <a:pPr eaLnBrk="1" hangingPunct="1"/>
            <a:r>
              <a:rPr lang="en-US" smtClean="0"/>
              <a:t>Need registers between stages</a:t>
            </a:r>
          </a:p>
          <a:p>
            <a:pPr lvl="1" eaLnBrk="1" hangingPunct="1"/>
            <a:r>
              <a:rPr lang="en-US" smtClean="0"/>
              <a:t>To hold information produced in previous cycle</a:t>
            </a:r>
            <a:endParaRPr lang="en-AU" smtClean="0"/>
          </a:p>
        </p:txBody>
      </p:sp>
    </p:spTree>
  </p:cSld>
  <p:clrMapOvr>
    <a:masterClrMapping/>
  </p:clrMapOvr>
  <p:transition/>
  <p:timing/>
</p:sld>
</file>

<file path=ppt/slides/slide1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173058" name="Rectangle 2"/>
          <p:cNvSpPr>
            <a:spLocks noChangeArrowheads="1"/>
          </p:cNvSpPr>
          <p:nvPr/>
        </p:nvSpPr>
        <p:spPr bwMode="auto">
          <a:xfrm>
            <a:off x="609600" y="0"/>
            <a:ext cx="7772400" cy="1143000"/>
          </a:xfrm>
          <a:prstGeom prst="rect">
            <a:avLst/>
          </a:prstGeom>
          <a:noFill/>
          <a:ln w="12700">
            <a:noFill/>
            <a:miter lim="800000"/>
          </a:ln>
        </p:spPr>
        <p:txBody>
          <a:bodyPr lIns="90488" tIns="44450" rIns="90488" bIns="44450" anchor="ctr"/>
          <a:lstStyle/>
          <a:p>
            <a:pPr algn="l"/>
            <a:r>
              <a:rPr lang="en-US" sz="2800" b="1">
                <a:solidFill>
                  <a:srgbClr val="000000"/>
                </a:solidFill>
              </a:rPr>
              <a:t>Datapath for Store Operations</a:t>
            </a:r>
          </a:p>
        </p:txBody>
      </p:sp>
      <p:sp>
        <p:nvSpPr>
          <p:cNvPr id="173059" name="Rectangle 3"/>
          <p:cNvSpPr>
            <a:spLocks noChangeArrowheads="1"/>
          </p:cNvSpPr>
          <p:nvPr/>
        </p:nvSpPr>
        <p:spPr bwMode="auto">
          <a:xfrm>
            <a:off x="609600" y="914400"/>
            <a:ext cx="8305800" cy="457200"/>
          </a:xfrm>
          <a:prstGeom prst="rect">
            <a:avLst/>
          </a:prstGeom>
          <a:noFill/>
          <a:ln w="12700">
            <a:noFill/>
            <a:miter lim="800000"/>
          </a:ln>
        </p:spPr>
        <p:txBody>
          <a:bodyPr lIns="90488" tIns="44450" rIns="90488" bIns="44450"/>
          <a:lstStyle/>
          <a:p>
            <a:pPr marL="342900" indent="-342900" algn="l">
              <a:spcBef>
                <a:spcPct val="20000"/>
              </a:spcBef>
              <a:buSzTx/>
            </a:pPr>
            <a:r>
              <a:rPr lang="en-US" sz="2000" b="1">
                <a:solidFill>
                  <a:srgbClr val="000000"/>
                </a:solidFill>
              </a:rPr>
              <a:t>Mem[R[rs] + SignExt[imm16]] &lt;- R[rt]	Example: </a:t>
            </a:r>
            <a:r>
              <a:rPr lang="en-US" sz="2000" b="1" i="1">
                <a:solidFill>
                  <a:srgbClr val="000000"/>
                </a:solidFill>
              </a:rPr>
              <a:t>sw    rt, rs, imm16</a:t>
            </a:r>
          </a:p>
        </p:txBody>
      </p:sp>
      <p:grpSp>
        <p:nvGrpSpPr>
          <p:cNvPr id="173060" name="Group 4"/>
          <p:cNvGrpSpPr/>
          <p:nvPr/>
        </p:nvGrpSpPr>
        <p:grpSpPr>
          <a:xfrm>
            <a:off x="1579563" y="1412875"/>
            <a:ext cx="5949950" cy="942975"/>
            <a:chOff x="995" y="890"/>
            <a:chExt cx="3748" cy="594"/>
          </a:xfrm>
        </p:grpSpPr>
        <p:sp>
          <p:nvSpPr>
            <p:cNvPr id="173068" name="Rectangle 5"/>
            <p:cNvSpPr>
              <a:spLocks noChangeArrowheads="1"/>
            </p:cNvSpPr>
            <p:nvPr/>
          </p:nvSpPr>
          <p:spPr bwMode="auto">
            <a:xfrm>
              <a:off x="1060" y="1090"/>
              <a:ext cx="3599" cy="176"/>
            </a:xfrm>
            <a:prstGeom prst="rect">
              <a:avLst/>
            </a:prstGeom>
            <a:noFill/>
            <a:ln w="254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grpSp>
          <p:nvGrpSpPr>
            <p:cNvPr id="173069" name="Group 6"/>
            <p:cNvGrpSpPr/>
            <p:nvPr/>
          </p:nvGrpSpPr>
          <p:grpSpPr>
            <a:xfrm>
              <a:off x="1056" y="1082"/>
              <a:ext cx="624" cy="210"/>
              <a:chOff x="1056" y="1082"/>
              <a:chExt cx="624" cy="210"/>
            </a:xfrm>
          </p:grpSpPr>
          <p:sp>
            <p:nvSpPr>
              <p:cNvPr id="173087" name="Rectangle 7"/>
              <p:cNvSpPr>
                <a:spLocks noChangeArrowheads="1"/>
              </p:cNvSpPr>
              <p:nvPr/>
            </p:nvSpPr>
            <p:spPr bwMode="auto">
              <a:xfrm>
                <a:off x="1056" y="1086"/>
                <a:ext cx="624" cy="184"/>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73088" name="Rectangle 8"/>
              <p:cNvSpPr>
                <a:spLocks noChangeArrowheads="1"/>
              </p:cNvSpPr>
              <p:nvPr/>
            </p:nvSpPr>
            <p:spPr bwMode="auto">
              <a:xfrm>
                <a:off x="1238" y="1082"/>
                <a:ext cx="249" cy="210"/>
              </a:xfrm>
              <a:prstGeom prst="rect">
                <a:avLst/>
              </a:prstGeom>
              <a:noFill/>
              <a:ln w="12700">
                <a:noFill/>
                <a:miter lim="800000"/>
              </a:ln>
            </p:spPr>
            <p:txBody>
              <a:bodyPr wrap="none" lIns="90488" tIns="44450" rIns="90488" bIns="44450">
                <a:spAutoFit/>
              </a:bodyPr>
              <a:lstStyle/>
              <a:p>
                <a:pPr algn="l"/>
                <a:r>
                  <a:rPr lang="en-US" b="1">
                    <a:solidFill>
                      <a:srgbClr val="000000"/>
                    </a:solidFill>
                    <a:latin typeface="Times New Roman" pitchFamily="18" charset="0"/>
                  </a:rPr>
                  <a:t>op</a:t>
                </a:r>
              </a:p>
            </p:txBody>
          </p:sp>
        </p:grpSp>
        <p:grpSp>
          <p:nvGrpSpPr>
            <p:cNvPr id="173070" name="Group 9"/>
            <p:cNvGrpSpPr/>
            <p:nvPr/>
          </p:nvGrpSpPr>
          <p:grpSpPr>
            <a:xfrm>
              <a:off x="1688" y="1082"/>
              <a:ext cx="580" cy="210"/>
              <a:chOff x="1688" y="1082"/>
              <a:chExt cx="580" cy="210"/>
            </a:xfrm>
          </p:grpSpPr>
          <p:sp>
            <p:nvSpPr>
              <p:cNvPr id="173085" name="Rectangle 10"/>
              <p:cNvSpPr>
                <a:spLocks noChangeArrowheads="1"/>
              </p:cNvSpPr>
              <p:nvPr/>
            </p:nvSpPr>
            <p:spPr bwMode="auto">
              <a:xfrm>
                <a:off x="1688" y="1086"/>
                <a:ext cx="580" cy="184"/>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73086" name="Rectangle 11"/>
              <p:cNvSpPr>
                <a:spLocks noChangeArrowheads="1"/>
              </p:cNvSpPr>
              <p:nvPr/>
            </p:nvSpPr>
            <p:spPr bwMode="auto">
              <a:xfrm>
                <a:off x="1853" y="1082"/>
                <a:ext cx="221" cy="210"/>
              </a:xfrm>
              <a:prstGeom prst="rect">
                <a:avLst/>
              </a:prstGeom>
              <a:noFill/>
              <a:ln w="12700">
                <a:noFill/>
                <a:miter lim="800000"/>
              </a:ln>
            </p:spPr>
            <p:txBody>
              <a:bodyPr wrap="none" lIns="90488" tIns="44450" rIns="90488" bIns="44450">
                <a:spAutoFit/>
              </a:bodyPr>
              <a:lstStyle/>
              <a:p>
                <a:pPr algn="l"/>
                <a:r>
                  <a:rPr lang="en-US" b="1">
                    <a:solidFill>
                      <a:srgbClr val="000000"/>
                    </a:solidFill>
                    <a:latin typeface="Times New Roman" pitchFamily="18" charset="0"/>
                  </a:rPr>
                  <a:t>rs</a:t>
                </a:r>
              </a:p>
            </p:txBody>
          </p:sp>
        </p:grpSp>
        <p:grpSp>
          <p:nvGrpSpPr>
            <p:cNvPr id="173071" name="Group 12"/>
            <p:cNvGrpSpPr/>
            <p:nvPr/>
          </p:nvGrpSpPr>
          <p:grpSpPr>
            <a:xfrm>
              <a:off x="2276" y="1082"/>
              <a:ext cx="579" cy="210"/>
              <a:chOff x="2276" y="1082"/>
              <a:chExt cx="579" cy="210"/>
            </a:xfrm>
          </p:grpSpPr>
          <p:sp>
            <p:nvSpPr>
              <p:cNvPr id="173083" name="Rectangle 13"/>
              <p:cNvSpPr>
                <a:spLocks noChangeArrowheads="1"/>
              </p:cNvSpPr>
              <p:nvPr/>
            </p:nvSpPr>
            <p:spPr bwMode="auto">
              <a:xfrm>
                <a:off x="2276" y="1086"/>
                <a:ext cx="579" cy="184"/>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73084" name="Rectangle 14"/>
              <p:cNvSpPr>
                <a:spLocks noChangeArrowheads="1"/>
              </p:cNvSpPr>
              <p:nvPr/>
            </p:nvSpPr>
            <p:spPr bwMode="auto">
              <a:xfrm>
                <a:off x="2440" y="1082"/>
                <a:ext cx="214" cy="210"/>
              </a:xfrm>
              <a:prstGeom prst="rect">
                <a:avLst/>
              </a:prstGeom>
              <a:noFill/>
              <a:ln w="12700">
                <a:noFill/>
                <a:miter lim="800000"/>
              </a:ln>
            </p:spPr>
            <p:txBody>
              <a:bodyPr wrap="none" lIns="90488" tIns="44450" rIns="90488" bIns="44450">
                <a:spAutoFit/>
              </a:bodyPr>
              <a:lstStyle/>
              <a:p>
                <a:pPr algn="l"/>
                <a:r>
                  <a:rPr lang="en-US" b="1">
                    <a:solidFill>
                      <a:srgbClr val="000000"/>
                    </a:solidFill>
                    <a:latin typeface="Times New Roman" pitchFamily="18" charset="0"/>
                  </a:rPr>
                  <a:t>rt</a:t>
                </a:r>
              </a:p>
            </p:txBody>
          </p:sp>
        </p:grpSp>
        <p:sp>
          <p:nvSpPr>
            <p:cNvPr id="173072" name="Rectangle 15"/>
            <p:cNvSpPr>
              <a:spLocks noChangeArrowheads="1"/>
            </p:cNvSpPr>
            <p:nvPr/>
          </p:nvSpPr>
          <p:spPr bwMode="auto">
            <a:xfrm>
              <a:off x="2863" y="1086"/>
              <a:ext cx="1800" cy="184"/>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73073" name="Rectangle 16"/>
            <p:cNvSpPr>
              <a:spLocks noChangeArrowheads="1"/>
            </p:cNvSpPr>
            <p:nvPr/>
          </p:nvSpPr>
          <p:spPr bwMode="auto">
            <a:xfrm>
              <a:off x="3174" y="1082"/>
              <a:ext cx="692" cy="210"/>
            </a:xfrm>
            <a:prstGeom prst="rect">
              <a:avLst/>
            </a:prstGeom>
            <a:noFill/>
            <a:ln w="12700">
              <a:noFill/>
              <a:miter lim="800000"/>
            </a:ln>
          </p:spPr>
          <p:txBody>
            <a:bodyPr wrap="none" lIns="90488" tIns="44450" rIns="90488" bIns="44450">
              <a:spAutoFit/>
            </a:bodyPr>
            <a:lstStyle/>
            <a:p>
              <a:pPr algn="l"/>
              <a:r>
                <a:rPr lang="en-US" b="1">
                  <a:solidFill>
                    <a:srgbClr val="000000"/>
                  </a:solidFill>
                  <a:latin typeface="Times New Roman" pitchFamily="18" charset="0"/>
                </a:rPr>
                <a:t>immediate</a:t>
              </a:r>
            </a:p>
          </p:txBody>
        </p:sp>
        <p:sp>
          <p:nvSpPr>
            <p:cNvPr id="173074" name="Rectangle 17"/>
            <p:cNvSpPr>
              <a:spLocks noChangeArrowheads="1"/>
            </p:cNvSpPr>
            <p:nvPr/>
          </p:nvSpPr>
          <p:spPr bwMode="auto">
            <a:xfrm>
              <a:off x="4565" y="890"/>
              <a:ext cx="178"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0</a:t>
              </a:r>
            </a:p>
          </p:txBody>
        </p:sp>
        <p:sp>
          <p:nvSpPr>
            <p:cNvPr id="173075" name="Rectangle 18"/>
            <p:cNvSpPr>
              <a:spLocks noChangeArrowheads="1"/>
            </p:cNvSpPr>
            <p:nvPr/>
          </p:nvSpPr>
          <p:spPr bwMode="auto">
            <a:xfrm>
              <a:off x="2667" y="890"/>
              <a:ext cx="242"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16</a:t>
              </a:r>
            </a:p>
          </p:txBody>
        </p:sp>
        <p:sp>
          <p:nvSpPr>
            <p:cNvPr id="173076" name="Rectangle 19"/>
            <p:cNvSpPr>
              <a:spLocks noChangeArrowheads="1"/>
            </p:cNvSpPr>
            <p:nvPr/>
          </p:nvSpPr>
          <p:spPr bwMode="auto">
            <a:xfrm>
              <a:off x="2079" y="890"/>
              <a:ext cx="242"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21</a:t>
              </a:r>
            </a:p>
          </p:txBody>
        </p:sp>
        <p:sp>
          <p:nvSpPr>
            <p:cNvPr id="173077" name="Rectangle 20"/>
            <p:cNvSpPr>
              <a:spLocks noChangeArrowheads="1"/>
            </p:cNvSpPr>
            <p:nvPr/>
          </p:nvSpPr>
          <p:spPr bwMode="auto">
            <a:xfrm>
              <a:off x="1491" y="890"/>
              <a:ext cx="242"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26</a:t>
              </a:r>
            </a:p>
          </p:txBody>
        </p:sp>
        <p:sp>
          <p:nvSpPr>
            <p:cNvPr id="173078" name="Rectangle 21"/>
            <p:cNvSpPr>
              <a:spLocks noChangeArrowheads="1"/>
            </p:cNvSpPr>
            <p:nvPr/>
          </p:nvSpPr>
          <p:spPr bwMode="auto">
            <a:xfrm>
              <a:off x="995" y="890"/>
              <a:ext cx="242"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31</a:t>
              </a:r>
            </a:p>
          </p:txBody>
        </p:sp>
        <p:sp>
          <p:nvSpPr>
            <p:cNvPr id="173079" name="Rectangle 22"/>
            <p:cNvSpPr>
              <a:spLocks noChangeArrowheads="1"/>
            </p:cNvSpPr>
            <p:nvPr/>
          </p:nvSpPr>
          <p:spPr bwMode="auto">
            <a:xfrm>
              <a:off x="1220" y="1274"/>
              <a:ext cx="396"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6 bits</a:t>
              </a:r>
            </a:p>
          </p:txBody>
        </p:sp>
        <p:sp>
          <p:nvSpPr>
            <p:cNvPr id="173080" name="Rectangle 23"/>
            <p:cNvSpPr>
              <a:spLocks noChangeArrowheads="1"/>
            </p:cNvSpPr>
            <p:nvPr/>
          </p:nvSpPr>
          <p:spPr bwMode="auto">
            <a:xfrm>
              <a:off x="3525" y="1274"/>
              <a:ext cx="460"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16 bits</a:t>
              </a:r>
            </a:p>
          </p:txBody>
        </p:sp>
        <p:sp>
          <p:nvSpPr>
            <p:cNvPr id="173081" name="Rectangle 24"/>
            <p:cNvSpPr>
              <a:spLocks noChangeArrowheads="1"/>
            </p:cNvSpPr>
            <p:nvPr/>
          </p:nvSpPr>
          <p:spPr bwMode="auto">
            <a:xfrm>
              <a:off x="2395" y="1274"/>
              <a:ext cx="396"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5 bits</a:t>
              </a:r>
            </a:p>
          </p:txBody>
        </p:sp>
        <p:sp>
          <p:nvSpPr>
            <p:cNvPr id="173082" name="Rectangle 25"/>
            <p:cNvSpPr>
              <a:spLocks noChangeArrowheads="1"/>
            </p:cNvSpPr>
            <p:nvPr/>
          </p:nvSpPr>
          <p:spPr bwMode="auto">
            <a:xfrm>
              <a:off x="1808" y="1274"/>
              <a:ext cx="396"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5 bits</a:t>
              </a:r>
            </a:p>
          </p:txBody>
        </p:sp>
      </p:grpSp>
      <p:grpSp>
        <p:nvGrpSpPr>
          <p:cNvPr id="173061" name="Group 26"/>
          <p:cNvGrpSpPr/>
          <p:nvPr/>
        </p:nvGrpSpPr>
        <p:grpSpPr>
          <a:xfrm>
            <a:off x="457200" y="2895600"/>
            <a:ext cx="7239000" cy="3165475"/>
            <a:chOff x="288" y="1824"/>
            <a:chExt cx="4560" cy="1994"/>
          </a:xfrm>
        </p:grpSpPr>
        <p:pic>
          <p:nvPicPr>
            <p:cNvPr id="173063" name="Picture 27" descr="C:\Documents and Settings\dean\My Documents\teaching\141 F 2000\figures\f0509.eps"/>
            <p:cNvPicPr>
              <a:picLocks noChangeAspect="1" noChangeArrowheads="1"/>
            </p:cNvPicPr>
            <p:nvPr/>
          </p:nvPicPr>
          <p:blipFill>
            <a:blip r:embed="rId2"/>
            <a:stretch>
              <a:fillRect/>
            </a:stretch>
          </p:blipFill>
          <p:spPr bwMode="auto">
            <a:xfrm>
              <a:off x="288" y="1824"/>
              <a:ext cx="4560" cy="1994"/>
            </a:xfrm>
            <a:prstGeom prst="rect">
              <a:avLst/>
            </a:prstGeom>
            <a:noFill/>
            <a:ln w="9525">
              <a:noFill/>
              <a:miter lim="800000"/>
            </a:ln>
          </p:spPr>
        </p:pic>
        <p:sp>
          <p:nvSpPr>
            <p:cNvPr id="173064" name="Freeform 28"/>
            <p:cNvSpPr/>
            <p:nvPr/>
          </p:nvSpPr>
          <p:spPr bwMode="auto">
            <a:xfrm>
              <a:off x="909" y="2493"/>
              <a:ext cx="3924" cy="1314"/>
            </a:xfrm>
            <a:custGeom>
              <a:gdLst>
                <a:gd name="T0" fmla="*/ 3726 w 3924"/>
                <a:gd name="T1" fmla="*/ 18 h 1314"/>
                <a:gd name="T2" fmla="*/ 3762 w 3924"/>
                <a:gd name="T3" fmla="*/ 36 h 1314"/>
                <a:gd name="T4" fmla="*/ 3816 w 3924"/>
                <a:gd name="T5" fmla="*/ 18 h 1314"/>
                <a:gd name="T6" fmla="*/ 3924 w 3924"/>
                <a:gd name="T7" fmla="*/ 0 h 1314"/>
                <a:gd name="T8" fmla="*/ 3924 w 3924"/>
                <a:gd name="T9" fmla="*/ 1296 h 1314"/>
                <a:gd name="T10" fmla="*/ 18 w 3924"/>
                <a:gd name="T11" fmla="*/ 1314 h 1314"/>
                <a:gd name="T12" fmla="*/ 0 w 3924"/>
                <a:gd name="T13" fmla="*/ 306 h 1314"/>
                <a:gd name="T14" fmla="*/ 180 w 3924"/>
                <a:gd name="T15" fmla="*/ 306 h 1314"/>
                <a:gd name="T16" fmla="*/ 0 60000 65536"/>
                <a:gd name="T17" fmla="*/ 0 60000 65536"/>
                <a:gd name="T18" fmla="*/ 0 60000 65536"/>
                <a:gd name="T19" fmla="*/ 0 60000 65536"/>
                <a:gd name="T20" fmla="*/ 0 60000 65536"/>
                <a:gd name="T21" fmla="*/ 0 60000 65536"/>
                <a:gd name="T22" fmla="*/ 0 60000 65536"/>
                <a:gd name="T23" fmla="*/ 0 60000 65536"/>
                <a:gd name="T24" fmla="*/ 0 w 3924"/>
                <a:gd name="T25" fmla="*/ 0 h 1314"/>
                <a:gd name="T26" fmla="*/ 3924 w 3924"/>
                <a:gd name="T27" fmla="*/ 1314 h 1314"/>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24" h="1314">
                  <a:moveTo>
                    <a:pt x="3726" y="18"/>
                  </a:moveTo>
                  <a:cubicBezTo>
                    <a:pt x="3738" y="24"/>
                    <a:pt x="3749" y="36"/>
                    <a:pt x="3762" y="36"/>
                  </a:cubicBezTo>
                  <a:cubicBezTo>
                    <a:pt x="3781" y="36"/>
                    <a:pt x="3797" y="18"/>
                    <a:pt x="3816" y="18"/>
                  </a:cubicBezTo>
                  <a:lnTo>
                    <a:pt x="3924" y="0"/>
                  </a:lnTo>
                  <a:lnTo>
                    <a:pt x="3924" y="1296"/>
                  </a:lnTo>
                  <a:lnTo>
                    <a:pt x="18" y="1314"/>
                  </a:lnTo>
                  <a:lnTo>
                    <a:pt x="0" y="306"/>
                  </a:lnTo>
                  <a:lnTo>
                    <a:pt x="180" y="306"/>
                  </a:lnTo>
                </a:path>
              </a:pathLst>
            </a:custGeom>
            <a:noFill/>
            <a:ln w="57150" cap="flat" cmpd="sng">
              <a:solidFill>
                <a:schemeClr val="bg1"/>
              </a:solidFill>
              <a:prstDash val="solid"/>
              <a:round/>
            </a:ln>
          </p:spPr>
          <p:txBody>
            <a:bodyPr wrap="none" anchor="ctr">
              <a:spAutoFit/>
            </a:bodyPr>
            <a:lstStyle/>
            <a:p>
              <a:endParaRPr lang="en-IN"/>
            </a:p>
          </p:txBody>
        </p:sp>
        <p:sp>
          <p:nvSpPr>
            <p:cNvPr id="173065" name="Line 29"/>
            <p:cNvSpPr>
              <a:spLocks noChangeShapeType="1"/>
            </p:cNvSpPr>
            <p:nvPr/>
          </p:nvSpPr>
          <p:spPr bwMode="auto">
            <a:xfrm>
              <a:off x="846" y="2529"/>
              <a:ext cx="196" cy="0"/>
            </a:xfrm>
            <a:prstGeom prst="line">
              <a:avLst/>
            </a:prstGeom>
            <a:noFill/>
            <a:ln w="57150">
              <a:solidFill>
                <a:schemeClr val="bg1"/>
              </a:solidFill>
              <a:round/>
            </a:ln>
          </p:spPr>
          <p:txBody>
            <a:bodyPr anchor="ctr">
              <a:spAutoFit/>
            </a:bodyPr>
            <a:lstStyle/>
            <a:p>
              <a:endParaRPr lang="en-IN"/>
            </a:p>
          </p:txBody>
        </p:sp>
        <p:sp>
          <p:nvSpPr>
            <p:cNvPr id="173066" name="Line 30"/>
            <p:cNvSpPr>
              <a:spLocks noChangeShapeType="1"/>
            </p:cNvSpPr>
            <p:nvPr/>
          </p:nvSpPr>
          <p:spPr bwMode="auto">
            <a:xfrm flipV="1">
              <a:off x="846" y="3348"/>
              <a:ext cx="196" cy="0"/>
            </a:xfrm>
            <a:prstGeom prst="line">
              <a:avLst/>
            </a:prstGeom>
            <a:noFill/>
            <a:ln w="38100">
              <a:solidFill>
                <a:schemeClr val="tx1"/>
              </a:solidFill>
              <a:round/>
            </a:ln>
          </p:spPr>
          <p:txBody>
            <a:bodyPr anchor="ctr">
              <a:spAutoFit/>
            </a:bodyPr>
            <a:lstStyle/>
            <a:p>
              <a:endParaRPr lang="en-IN"/>
            </a:p>
          </p:txBody>
        </p:sp>
        <p:sp>
          <p:nvSpPr>
            <p:cNvPr id="173067" name="Line 31"/>
            <p:cNvSpPr>
              <a:spLocks noChangeShapeType="1"/>
            </p:cNvSpPr>
            <p:nvPr/>
          </p:nvSpPr>
          <p:spPr bwMode="auto">
            <a:xfrm>
              <a:off x="906" y="2526"/>
              <a:ext cx="196" cy="0"/>
            </a:xfrm>
            <a:prstGeom prst="line">
              <a:avLst/>
            </a:prstGeom>
            <a:noFill/>
            <a:ln w="57150">
              <a:solidFill>
                <a:schemeClr val="bg1"/>
              </a:solidFill>
              <a:round/>
            </a:ln>
          </p:spPr>
          <p:txBody>
            <a:bodyPr anchor="ctr">
              <a:spAutoFit/>
            </a:bodyPr>
            <a:lstStyle/>
            <a:p>
              <a:endParaRPr lang="en-IN"/>
            </a:p>
          </p:txBody>
        </p:sp>
      </p:grpSp>
      <p:sp>
        <p:nvSpPr>
          <p:cNvPr id="173062" name="Oval 31"/>
          <p:cNvSpPr>
            <a:spLocks noChangeArrowheads="1"/>
          </p:cNvSpPr>
          <p:nvPr/>
        </p:nvSpPr>
        <p:spPr bwMode="auto">
          <a:xfrm>
            <a:off x="4211638" y="2924175"/>
            <a:ext cx="206375" cy="217488"/>
          </a:xfrm>
          <a:prstGeom prst="ellipse">
            <a:avLst/>
          </a:prstGeom>
          <a:solidFill>
            <a:schemeClr val="bg1"/>
          </a:solidFill>
          <a:ln w="12700" algn="ctr">
            <a:noFill/>
            <a:round/>
          </a:ln>
        </p:spPr>
        <p:txBody>
          <a:bodyPr/>
          <a:lstStyle/>
          <a:p>
            <a:pPr algn="l"/>
            <a:endParaRPr lang="en-IN" sz="2400">
              <a:latin typeface="Times New Roman" pitchFamily="18" charset="0"/>
            </a:endParaRPr>
          </a:p>
        </p:txBody>
      </p:sp>
    </p:spTree>
  </p:cSld>
  <p:clrMapOvr>
    <a:masterClrMapping/>
  </p:clrMapOvr>
  <p:transition/>
  <p:timing/>
</p:sld>
</file>

<file path=ppt/slides/slide11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72386" name="Footer Placeholder 3"/>
          <p:cNvSpPr>
            <a:spLocks noGrp="1"/>
          </p:cNvSpPr>
          <p:nvPr>
            <p:ph type="ftr" sz="quarter" idx="10"/>
          </p:nvPr>
        </p:nvSpPr>
        <p:spPr>
          <a:noFill/>
        </p:spPr>
        <p:txBody>
          <a:bodyPr/>
          <a:lstStyle/>
          <a:p>
            <a:r>
              <a:rPr lang="en-AU" smtClean="0"/>
              <a:t>Chapter 4 — The Processor — </a:t>
            </a:r>
            <a:fld id="{FEF715A1-B771-4C9F-9113-F2BAB9CD4B31}" type="slidenum">
              <a:rPr lang="en-AU" smtClean="0"/>
              <a:t>110</a:t>
            </a:fld>
            <a:endParaRPr lang="en-AU" smtClean="0"/>
          </a:p>
        </p:txBody>
      </p:sp>
      <p:sp>
        <p:nvSpPr>
          <p:cNvPr id="272387" name="Rectangle 2"/>
          <p:cNvSpPr>
            <a:spLocks noGrp="1" noChangeArrowheads="1"/>
          </p:cNvSpPr>
          <p:nvPr>
            <p:ph type="title"/>
          </p:nvPr>
        </p:nvSpPr>
        <p:spPr/>
        <p:txBody>
          <a:bodyPr/>
          <a:lstStyle/>
          <a:p>
            <a:pPr eaLnBrk="1" hangingPunct="1"/>
            <a:r>
              <a:rPr lang="en-US" smtClean="0"/>
              <a:t>Pipeline Operation</a:t>
            </a:r>
            <a:endParaRPr lang="en-AU" smtClean="0"/>
          </a:p>
        </p:txBody>
      </p:sp>
      <p:sp>
        <p:nvSpPr>
          <p:cNvPr id="272388" name="Rectangle 3"/>
          <p:cNvSpPr>
            <a:spLocks noGrp="1" noChangeArrowheads="1"/>
          </p:cNvSpPr>
          <p:nvPr>
            <p:ph type="body" idx="1"/>
          </p:nvPr>
        </p:nvSpPr>
        <p:spPr/>
        <p:txBody>
          <a:bodyPr/>
          <a:lstStyle/>
          <a:p>
            <a:pPr eaLnBrk="1" hangingPunct="1"/>
            <a:r>
              <a:rPr lang="en-US" smtClean="0"/>
              <a:t>Cycle-by-cycle flow of instructions through the pipelined datapath</a:t>
            </a:r>
          </a:p>
          <a:p>
            <a:pPr lvl="1" eaLnBrk="1" hangingPunct="1"/>
            <a:r>
              <a:rPr lang="en-US" smtClean="0"/>
              <a:t>“Single-clock-cycle” pipeline diagram</a:t>
            </a:r>
          </a:p>
          <a:p>
            <a:pPr lvl="2" eaLnBrk="1" hangingPunct="1"/>
            <a:r>
              <a:rPr lang="en-US" smtClean="0"/>
              <a:t>Shows pipeline usage in a single cycle</a:t>
            </a:r>
          </a:p>
          <a:p>
            <a:pPr lvl="2" eaLnBrk="1" hangingPunct="1"/>
            <a:r>
              <a:rPr lang="en-US" smtClean="0"/>
              <a:t>Highlight resources used</a:t>
            </a:r>
          </a:p>
          <a:p>
            <a:pPr lvl="1" eaLnBrk="1" hangingPunct="1"/>
            <a:r>
              <a:rPr lang="en-US" smtClean="0"/>
              <a:t>c.f. “multi-clock-cycle” diagram</a:t>
            </a:r>
          </a:p>
          <a:p>
            <a:pPr lvl="2" eaLnBrk="1" hangingPunct="1"/>
            <a:r>
              <a:rPr lang="en-US" smtClean="0"/>
              <a:t>Graph of operation over time</a:t>
            </a:r>
          </a:p>
          <a:p>
            <a:pPr eaLnBrk="1" hangingPunct="1"/>
            <a:r>
              <a:rPr lang="en-US" smtClean="0"/>
              <a:t>We’ll look at “single-clock-cycle” diagrams for load &amp; store</a:t>
            </a:r>
            <a:endParaRPr lang="en-AU" smtClean="0"/>
          </a:p>
        </p:txBody>
      </p:sp>
    </p:spTree>
  </p:cSld>
  <p:clrMapOvr>
    <a:masterClrMapping/>
  </p:clrMapOvr>
  <p:transition/>
  <p:timing/>
</p:sld>
</file>

<file path=ppt/slides/slide11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73410" name="Footer Placeholder 2"/>
          <p:cNvSpPr>
            <a:spLocks noGrp="1"/>
          </p:cNvSpPr>
          <p:nvPr>
            <p:ph type="ftr" sz="quarter" idx="10"/>
          </p:nvPr>
        </p:nvSpPr>
        <p:spPr>
          <a:noFill/>
        </p:spPr>
        <p:txBody>
          <a:bodyPr/>
          <a:lstStyle/>
          <a:p>
            <a:r>
              <a:rPr lang="en-AU" smtClean="0"/>
              <a:t>Chapter 4 — The Processor — </a:t>
            </a:r>
            <a:fld id="{E1EAEF46-B251-4C1F-8959-74C4F569CA1C}" type="slidenum">
              <a:rPr lang="en-AU" smtClean="0"/>
              <a:t>111</a:t>
            </a:fld>
            <a:endParaRPr lang="en-AU" smtClean="0"/>
          </a:p>
        </p:txBody>
      </p:sp>
      <p:pic>
        <p:nvPicPr>
          <p:cNvPr id="273411" name="Picture 7" descr="f04-36-P374493-IF"/>
          <p:cNvPicPr>
            <a:picLocks noChangeAspect="1" noChangeArrowheads="1"/>
          </p:cNvPicPr>
          <p:nvPr/>
        </p:nvPicPr>
        <p:blipFill>
          <a:blip r:embed="rId3"/>
          <a:stretch>
            <a:fillRect/>
          </a:stretch>
        </p:blipFill>
        <p:spPr bwMode="auto">
          <a:xfrm>
            <a:off x="684213" y="1420813"/>
            <a:ext cx="8186737" cy="4395787"/>
          </a:xfrm>
          <a:prstGeom prst="rect">
            <a:avLst/>
          </a:prstGeom>
          <a:noFill/>
          <a:ln w="9525">
            <a:noFill/>
            <a:miter lim="800000"/>
          </a:ln>
        </p:spPr>
      </p:pic>
      <p:sp>
        <p:nvSpPr>
          <p:cNvPr id="273412" name="Rectangle 2"/>
          <p:cNvSpPr>
            <a:spLocks noGrp="1" noChangeArrowheads="1"/>
          </p:cNvSpPr>
          <p:nvPr>
            <p:ph type="title"/>
          </p:nvPr>
        </p:nvSpPr>
        <p:spPr/>
        <p:txBody>
          <a:bodyPr/>
          <a:lstStyle/>
          <a:p>
            <a:pPr eaLnBrk="1" hangingPunct="1"/>
            <a:r>
              <a:rPr lang="en-US" smtClean="0"/>
              <a:t>IF for Load, Store, …</a:t>
            </a:r>
            <a:endParaRPr lang="en-AU" smtClean="0"/>
          </a:p>
        </p:txBody>
      </p:sp>
    </p:spTree>
  </p:cSld>
  <p:clrMapOvr>
    <a:masterClrMapping/>
  </p:clrMapOvr>
  <p:transition/>
  <p:timing/>
</p:sld>
</file>

<file path=ppt/slides/slide11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74434" name="Footer Placeholder 2"/>
          <p:cNvSpPr>
            <a:spLocks noGrp="1"/>
          </p:cNvSpPr>
          <p:nvPr>
            <p:ph type="ftr" sz="quarter" idx="10"/>
          </p:nvPr>
        </p:nvSpPr>
        <p:spPr>
          <a:noFill/>
        </p:spPr>
        <p:txBody>
          <a:bodyPr/>
          <a:lstStyle/>
          <a:p>
            <a:r>
              <a:rPr lang="en-AU" smtClean="0"/>
              <a:t>Chapter 4 — The Processor — </a:t>
            </a:r>
            <a:fld id="{ACBB996C-823A-4292-8659-17F142634E1B}" type="slidenum">
              <a:rPr lang="en-AU" smtClean="0"/>
              <a:t>112</a:t>
            </a:fld>
            <a:endParaRPr lang="en-AU" smtClean="0"/>
          </a:p>
        </p:txBody>
      </p:sp>
      <p:pic>
        <p:nvPicPr>
          <p:cNvPr id="274435" name="Picture 7" descr="f04-36-P374493-ID"/>
          <p:cNvPicPr>
            <a:picLocks noChangeAspect="1" noChangeArrowheads="1"/>
          </p:cNvPicPr>
          <p:nvPr/>
        </p:nvPicPr>
        <p:blipFill>
          <a:blip r:embed="rId3"/>
          <a:stretch>
            <a:fillRect/>
          </a:stretch>
        </p:blipFill>
        <p:spPr bwMode="auto">
          <a:xfrm>
            <a:off x="684213" y="1452563"/>
            <a:ext cx="8183562" cy="4383087"/>
          </a:xfrm>
          <a:prstGeom prst="rect">
            <a:avLst/>
          </a:prstGeom>
          <a:noFill/>
          <a:ln w="9525">
            <a:noFill/>
            <a:miter lim="800000"/>
          </a:ln>
        </p:spPr>
      </p:pic>
      <p:sp>
        <p:nvSpPr>
          <p:cNvPr id="274436" name="Rectangle 2"/>
          <p:cNvSpPr>
            <a:spLocks noGrp="1" noChangeArrowheads="1"/>
          </p:cNvSpPr>
          <p:nvPr>
            <p:ph type="title"/>
          </p:nvPr>
        </p:nvSpPr>
        <p:spPr/>
        <p:txBody>
          <a:bodyPr/>
          <a:lstStyle/>
          <a:p>
            <a:pPr eaLnBrk="1" hangingPunct="1"/>
            <a:r>
              <a:rPr lang="en-US" smtClean="0"/>
              <a:t>ID for Load, Store, …</a:t>
            </a:r>
            <a:endParaRPr lang="en-AU" smtClean="0"/>
          </a:p>
        </p:txBody>
      </p:sp>
    </p:spTree>
  </p:cSld>
  <p:clrMapOvr>
    <a:masterClrMapping/>
  </p:clrMapOvr>
  <p:transition/>
  <p:timing/>
</p:sld>
</file>

<file path=ppt/slides/slide11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75458" name="Footer Placeholder 2"/>
          <p:cNvSpPr>
            <a:spLocks noGrp="1"/>
          </p:cNvSpPr>
          <p:nvPr>
            <p:ph type="ftr" sz="quarter" idx="10"/>
          </p:nvPr>
        </p:nvSpPr>
        <p:spPr>
          <a:noFill/>
        </p:spPr>
        <p:txBody>
          <a:bodyPr/>
          <a:lstStyle/>
          <a:p>
            <a:r>
              <a:rPr lang="en-AU" smtClean="0"/>
              <a:t>Chapter 4 — The Processor — </a:t>
            </a:r>
            <a:fld id="{BBF8277E-CBA7-417C-933C-5919202DECD0}" type="slidenum">
              <a:rPr lang="en-AU" smtClean="0"/>
              <a:t>113</a:t>
            </a:fld>
            <a:endParaRPr lang="en-AU" smtClean="0"/>
          </a:p>
        </p:txBody>
      </p:sp>
      <p:pic>
        <p:nvPicPr>
          <p:cNvPr id="275459" name="Picture 6" descr="f04-37-P374493"/>
          <p:cNvPicPr>
            <a:picLocks noChangeAspect="1" noChangeArrowheads="1"/>
          </p:cNvPicPr>
          <p:nvPr/>
        </p:nvPicPr>
        <p:blipFill>
          <a:blip r:embed="rId3"/>
          <a:stretch>
            <a:fillRect/>
          </a:stretch>
        </p:blipFill>
        <p:spPr bwMode="auto">
          <a:xfrm>
            <a:off x="755650" y="1341438"/>
            <a:ext cx="8137525" cy="4462462"/>
          </a:xfrm>
          <a:prstGeom prst="rect">
            <a:avLst/>
          </a:prstGeom>
          <a:noFill/>
          <a:ln w="9525">
            <a:noFill/>
            <a:miter lim="800000"/>
          </a:ln>
        </p:spPr>
      </p:pic>
      <p:sp>
        <p:nvSpPr>
          <p:cNvPr id="275460" name="Rectangle 2"/>
          <p:cNvSpPr>
            <a:spLocks noGrp="1" noChangeArrowheads="1"/>
          </p:cNvSpPr>
          <p:nvPr>
            <p:ph type="title"/>
          </p:nvPr>
        </p:nvSpPr>
        <p:spPr/>
        <p:txBody>
          <a:bodyPr/>
          <a:lstStyle/>
          <a:p>
            <a:pPr eaLnBrk="1" hangingPunct="1"/>
            <a:r>
              <a:rPr lang="en-US" smtClean="0"/>
              <a:t>EX for Load</a:t>
            </a:r>
            <a:endParaRPr lang="en-AU" smtClean="0"/>
          </a:p>
        </p:txBody>
      </p:sp>
    </p:spTree>
  </p:cSld>
  <p:clrMapOvr>
    <a:masterClrMapping/>
  </p:clrMapOvr>
  <p:transition/>
  <p:timing/>
</p:sld>
</file>

<file path=ppt/slides/slide11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76482" name="Footer Placeholder 2"/>
          <p:cNvSpPr>
            <a:spLocks noGrp="1"/>
          </p:cNvSpPr>
          <p:nvPr>
            <p:ph type="ftr" sz="quarter" idx="10"/>
          </p:nvPr>
        </p:nvSpPr>
        <p:spPr>
          <a:noFill/>
        </p:spPr>
        <p:txBody>
          <a:bodyPr/>
          <a:lstStyle/>
          <a:p>
            <a:r>
              <a:rPr lang="en-AU" smtClean="0"/>
              <a:t>Chapter 4 — The Processor — </a:t>
            </a:r>
            <a:fld id="{8AC15F05-8501-4DC6-917A-E7CDD5779B51}" type="slidenum">
              <a:rPr lang="en-AU" smtClean="0"/>
              <a:t>114</a:t>
            </a:fld>
            <a:endParaRPr lang="en-AU" smtClean="0"/>
          </a:p>
        </p:txBody>
      </p:sp>
      <p:pic>
        <p:nvPicPr>
          <p:cNvPr id="276483" name="Picture 7" descr="f04-38-P374493-MEM"/>
          <p:cNvPicPr>
            <a:picLocks noChangeAspect="1" noChangeArrowheads="1"/>
          </p:cNvPicPr>
          <p:nvPr/>
        </p:nvPicPr>
        <p:blipFill>
          <a:blip r:embed="rId3"/>
          <a:stretch>
            <a:fillRect/>
          </a:stretch>
        </p:blipFill>
        <p:spPr bwMode="auto">
          <a:xfrm>
            <a:off x="719138" y="1463675"/>
            <a:ext cx="8183562" cy="4425950"/>
          </a:xfrm>
          <a:prstGeom prst="rect">
            <a:avLst/>
          </a:prstGeom>
          <a:noFill/>
          <a:ln w="9525">
            <a:noFill/>
            <a:miter lim="800000"/>
          </a:ln>
        </p:spPr>
      </p:pic>
      <p:sp>
        <p:nvSpPr>
          <p:cNvPr id="276484" name="Rectangle 2"/>
          <p:cNvSpPr>
            <a:spLocks noGrp="1" noChangeArrowheads="1"/>
          </p:cNvSpPr>
          <p:nvPr>
            <p:ph type="title"/>
          </p:nvPr>
        </p:nvSpPr>
        <p:spPr/>
        <p:txBody>
          <a:bodyPr/>
          <a:lstStyle/>
          <a:p>
            <a:pPr eaLnBrk="1" hangingPunct="1"/>
            <a:r>
              <a:rPr lang="en-US" smtClean="0"/>
              <a:t>MEM for Load</a:t>
            </a:r>
            <a:endParaRPr lang="en-AU" smtClean="0"/>
          </a:p>
        </p:txBody>
      </p:sp>
    </p:spTree>
  </p:cSld>
  <p:clrMapOvr>
    <a:masterClrMapping/>
  </p:clrMapOvr>
  <p:transition/>
  <p:timing/>
</p:sld>
</file>

<file path=ppt/slides/slide11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77506" name="Footer Placeholder 2"/>
          <p:cNvSpPr>
            <a:spLocks noGrp="1"/>
          </p:cNvSpPr>
          <p:nvPr>
            <p:ph type="ftr" sz="quarter" idx="10"/>
          </p:nvPr>
        </p:nvSpPr>
        <p:spPr>
          <a:noFill/>
        </p:spPr>
        <p:txBody>
          <a:bodyPr/>
          <a:lstStyle/>
          <a:p>
            <a:r>
              <a:rPr lang="en-AU" smtClean="0"/>
              <a:t>Chapter 4 — The Processor — </a:t>
            </a:r>
            <a:fld id="{76BACC5B-0D41-4D04-B746-5774F090BE93}" type="slidenum">
              <a:rPr lang="en-AU" smtClean="0"/>
              <a:t>115</a:t>
            </a:fld>
            <a:endParaRPr lang="en-AU" smtClean="0"/>
          </a:p>
        </p:txBody>
      </p:sp>
      <p:pic>
        <p:nvPicPr>
          <p:cNvPr id="277507" name="Picture 10" descr="f04-38-P374493-WB"/>
          <p:cNvPicPr>
            <a:picLocks noChangeAspect="1" noChangeArrowheads="1"/>
          </p:cNvPicPr>
          <p:nvPr/>
        </p:nvPicPr>
        <p:blipFill>
          <a:blip r:embed="rId3"/>
          <a:stretch>
            <a:fillRect/>
          </a:stretch>
        </p:blipFill>
        <p:spPr bwMode="auto">
          <a:xfrm>
            <a:off x="752475" y="1511300"/>
            <a:ext cx="8191500" cy="4318000"/>
          </a:xfrm>
          <a:prstGeom prst="rect">
            <a:avLst/>
          </a:prstGeom>
          <a:noFill/>
          <a:ln w="9525">
            <a:noFill/>
            <a:miter lim="800000"/>
          </a:ln>
        </p:spPr>
      </p:pic>
      <p:sp>
        <p:nvSpPr>
          <p:cNvPr id="277508" name="Rectangle 2"/>
          <p:cNvSpPr>
            <a:spLocks noGrp="1" noChangeArrowheads="1"/>
          </p:cNvSpPr>
          <p:nvPr>
            <p:ph type="title"/>
          </p:nvPr>
        </p:nvSpPr>
        <p:spPr/>
        <p:txBody>
          <a:bodyPr/>
          <a:lstStyle/>
          <a:p>
            <a:pPr eaLnBrk="1" hangingPunct="1"/>
            <a:r>
              <a:rPr lang="en-US" smtClean="0"/>
              <a:t>WB for Load</a:t>
            </a:r>
            <a:endParaRPr lang="en-AU" smtClean="0"/>
          </a:p>
        </p:txBody>
      </p:sp>
      <p:sp>
        <p:nvSpPr>
          <p:cNvPr id="374788" name="Oval 4"/>
          <p:cNvSpPr>
            <a:spLocks noChangeArrowheads="1"/>
          </p:cNvSpPr>
          <p:nvPr/>
        </p:nvSpPr>
        <p:spPr bwMode="auto">
          <a:xfrm>
            <a:off x="3059113" y="4076700"/>
            <a:ext cx="865187" cy="431800"/>
          </a:xfrm>
          <a:prstGeom prst="ellipse">
            <a:avLst/>
          </a:prstGeom>
          <a:noFill/>
          <a:ln w="19050">
            <a:solidFill>
              <a:srgbClr val="FF0000"/>
            </a:solidFill>
            <a:round/>
          </a:ln>
        </p:spPr>
        <p:txBody>
          <a:bodyPr wrap="none" anchor="ctr"/>
          <a:lstStyle/>
          <a:p>
            <a:endParaRPr lang="en-US">
              <a:solidFill>
                <a:srgbClr val="000000"/>
              </a:solidFill>
            </a:endParaRPr>
          </a:p>
        </p:txBody>
      </p:sp>
      <p:sp>
        <p:nvSpPr>
          <p:cNvPr id="374789" name="AutoShape 5"/>
          <p:cNvSpPr/>
          <p:nvPr/>
        </p:nvSpPr>
        <p:spPr bwMode="auto">
          <a:xfrm>
            <a:off x="1187450" y="5084763"/>
            <a:ext cx="1063625" cy="865187"/>
          </a:xfrm>
          <a:prstGeom prst="borderCallout1">
            <a:avLst>
              <a:gd name="adj1" fmla="val 13213"/>
              <a:gd name="adj2" fmla="val 107162"/>
              <a:gd name="adj3" fmla="val -52292"/>
              <a:gd name="adj4" fmla="val 167912"/>
            </a:avLst>
          </a:prstGeom>
          <a:solidFill>
            <a:schemeClr val="accent1"/>
          </a:solidFill>
          <a:ln w="12700">
            <a:solidFill>
              <a:schemeClr val="tx1"/>
            </a:solidFill>
            <a:miter lim="800000"/>
            <a:tailEnd type="triangle" w="med" len="med"/>
          </a:ln>
        </p:spPr>
        <p:txBody>
          <a:bodyPr/>
          <a:lstStyle/>
          <a:p>
            <a:r>
              <a:rPr lang="en-US">
                <a:solidFill>
                  <a:srgbClr val="000000"/>
                </a:solidFill>
              </a:rPr>
              <a:t>Wrong</a:t>
            </a:r>
            <a:br>
              <a:rPr lang="en-US">
                <a:solidFill>
                  <a:srgbClr val="000000"/>
                </a:solidFill>
              </a:rPr>
            </a:br>
            <a:r>
              <a:rPr lang="en-US">
                <a:solidFill>
                  <a:srgbClr val="000000"/>
                </a:solidFill>
              </a:rPr>
              <a:t>register</a:t>
            </a:r>
            <a:br>
              <a:rPr lang="en-US">
                <a:solidFill>
                  <a:srgbClr val="000000"/>
                </a:solidFill>
              </a:rPr>
            </a:br>
            <a:r>
              <a:rPr lang="en-US">
                <a:solidFill>
                  <a:srgbClr val="000000"/>
                </a:solidFill>
              </a:rPr>
              <a:t>number</a:t>
            </a:r>
            <a:endParaRPr lang="en-AU">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4789"/>
                                        </p:tgtEl>
                                        <p:attrNameLst>
                                          <p:attrName>style.visibility</p:attrName>
                                        </p:attrNameLst>
                                      </p:cBhvr>
                                      <p:to>
                                        <p:strVal val="visible"/>
                                      </p:to>
                                    </p:set>
                                    <p:animEffect transition="in" filter="fade">
                                      <p:cBhvr>
                                        <p:cTn id="7" dur="1000"/>
                                        <p:tgtEl>
                                          <p:spTgt spid="37478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4788"/>
                                        </p:tgtEl>
                                        <p:attrNameLst>
                                          <p:attrName>style.visibility</p:attrName>
                                        </p:attrNameLst>
                                      </p:cBhvr>
                                      <p:to>
                                        <p:strVal val="visible"/>
                                      </p:to>
                                    </p:set>
                                    <p:animEffect transition="in" filter="fade">
                                      <p:cBhvr>
                                        <p:cTn id="10" dur="1000"/>
                                        <p:tgtEl>
                                          <p:spTgt spid="374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8" grpId="0" animBg="1"/>
      <p:bldP spid="374789" grpId="0" animBg="1"/>
    </p:bldLst>
  </p:timing>
</p:sld>
</file>

<file path=ppt/slides/slide11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78530" name="Footer Placeholder 2"/>
          <p:cNvSpPr>
            <a:spLocks noGrp="1"/>
          </p:cNvSpPr>
          <p:nvPr>
            <p:ph type="ftr" sz="quarter" idx="10"/>
          </p:nvPr>
        </p:nvSpPr>
        <p:spPr>
          <a:noFill/>
        </p:spPr>
        <p:txBody>
          <a:bodyPr/>
          <a:lstStyle/>
          <a:p>
            <a:r>
              <a:rPr lang="en-AU"/>
              <a:t>Chapter 4 — The Processor — </a:t>
            </a:r>
            <a:fld id="{2B4A44AF-1043-4709-AB97-286E7D6AF381}" type="slidenum">
              <a:rPr lang="en-AU"/>
              <a:t>116</a:t>
            </a:fld>
            <a:endParaRPr lang="en-AU"/>
          </a:p>
        </p:txBody>
      </p:sp>
      <p:pic>
        <p:nvPicPr>
          <p:cNvPr id="278531" name="Picture 6" descr="f04-41-P374493"/>
          <p:cNvPicPr>
            <a:picLocks noChangeAspect="1" noChangeArrowheads="1"/>
          </p:cNvPicPr>
          <p:nvPr/>
        </p:nvPicPr>
        <p:blipFill>
          <a:blip r:embed="rId3"/>
          <a:stretch>
            <a:fillRect/>
          </a:stretch>
        </p:blipFill>
        <p:spPr bwMode="auto">
          <a:xfrm>
            <a:off x="744538" y="2057400"/>
            <a:ext cx="8183562" cy="3771900"/>
          </a:xfrm>
          <a:prstGeom prst="rect">
            <a:avLst/>
          </a:prstGeom>
          <a:noFill/>
          <a:ln w="9525">
            <a:noFill/>
            <a:miter lim="800000"/>
          </a:ln>
        </p:spPr>
      </p:pic>
      <p:sp>
        <p:nvSpPr>
          <p:cNvPr id="278532" name="Rectangle 2"/>
          <p:cNvSpPr>
            <a:spLocks noGrp="1" noChangeArrowheads="1"/>
          </p:cNvSpPr>
          <p:nvPr>
            <p:ph type="title"/>
          </p:nvPr>
        </p:nvSpPr>
        <p:spPr/>
        <p:txBody>
          <a:bodyPr/>
          <a:lstStyle/>
          <a:p>
            <a:pPr eaLnBrk="1" hangingPunct="1"/>
            <a:r>
              <a:rPr lang="en-US" smtClean="0"/>
              <a:t>Corrected Datapath for Load</a:t>
            </a:r>
            <a:endParaRPr lang="en-AU" smtClean="0"/>
          </a:p>
        </p:txBody>
      </p:sp>
      <p:cxnSp>
        <p:nvCxnSpPr>
          <p:cNvPr id="278533" name="Straight Arrow Connector 2"/>
          <p:cNvCxnSpPr>
            <a:cxnSpLocks noChangeShapeType="1"/>
          </p:cNvCxnSpPr>
          <p:nvPr/>
        </p:nvCxnSpPr>
        <p:spPr bwMode="auto">
          <a:xfrm>
            <a:off x="3203575" y="5567363"/>
            <a:ext cx="1727200" cy="0"/>
          </a:xfrm>
          <a:prstGeom prst="straightConnector1">
            <a:avLst/>
          </a:prstGeom>
          <a:noFill/>
          <a:ln w="38100" algn="ctr">
            <a:solidFill>
              <a:srgbClr val="FF0000"/>
            </a:solidFill>
            <a:round/>
            <a:tailEnd type="triangle" w="med" len="med"/>
          </a:ln>
        </p:spPr>
      </p:cxnSp>
      <p:cxnSp>
        <p:nvCxnSpPr>
          <p:cNvPr id="278534" name="Straight Arrow Connector 7"/>
          <p:cNvCxnSpPr>
            <a:cxnSpLocks noChangeShapeType="1"/>
          </p:cNvCxnSpPr>
          <p:nvPr/>
        </p:nvCxnSpPr>
        <p:spPr bwMode="auto">
          <a:xfrm>
            <a:off x="5176838" y="5567363"/>
            <a:ext cx="1392237" cy="0"/>
          </a:xfrm>
          <a:prstGeom prst="straightConnector1">
            <a:avLst/>
          </a:prstGeom>
          <a:noFill/>
          <a:ln w="38100" algn="ctr">
            <a:solidFill>
              <a:srgbClr val="FF0000"/>
            </a:solidFill>
            <a:round/>
            <a:tailEnd type="triangle" w="med" len="med"/>
          </a:ln>
        </p:spPr>
      </p:cxnSp>
      <p:cxnSp>
        <p:nvCxnSpPr>
          <p:cNvPr id="278535" name="Straight Arrow Connector 9"/>
          <p:cNvCxnSpPr>
            <a:cxnSpLocks noChangeShapeType="1"/>
          </p:cNvCxnSpPr>
          <p:nvPr/>
        </p:nvCxnSpPr>
        <p:spPr bwMode="auto">
          <a:xfrm>
            <a:off x="6804025" y="5583238"/>
            <a:ext cx="1392238" cy="0"/>
          </a:xfrm>
          <a:prstGeom prst="straightConnector1">
            <a:avLst/>
          </a:prstGeom>
          <a:noFill/>
          <a:ln w="38100" algn="ctr">
            <a:solidFill>
              <a:srgbClr val="FF0000"/>
            </a:solidFill>
            <a:round/>
            <a:tailEnd type="triangle" w="med" len="med"/>
          </a:ln>
        </p:spPr>
      </p:cxnSp>
      <p:cxnSp>
        <p:nvCxnSpPr>
          <p:cNvPr id="278536" name="Straight Arrow Connector 10"/>
          <p:cNvCxnSpPr>
            <a:cxnSpLocks noChangeShapeType="1"/>
          </p:cNvCxnSpPr>
          <p:nvPr/>
        </p:nvCxnSpPr>
        <p:spPr bwMode="auto">
          <a:xfrm>
            <a:off x="8388350" y="5567363"/>
            <a:ext cx="360363" cy="15875"/>
          </a:xfrm>
          <a:prstGeom prst="straightConnector1">
            <a:avLst/>
          </a:prstGeom>
          <a:noFill/>
          <a:ln w="38100" algn="ctr">
            <a:solidFill>
              <a:srgbClr val="FF0000"/>
            </a:solidFill>
            <a:round/>
            <a:tailEnd type="triangle" w="med" len="med"/>
          </a:ln>
        </p:spPr>
      </p:cxnSp>
      <p:cxnSp>
        <p:nvCxnSpPr>
          <p:cNvPr id="278537" name="Straight Arrow Connector 12"/>
          <p:cNvCxnSpPr>
            <a:cxnSpLocks noChangeShapeType="1"/>
          </p:cNvCxnSpPr>
          <p:nvPr/>
        </p:nvCxnSpPr>
        <p:spPr bwMode="auto">
          <a:xfrm flipH="1">
            <a:off x="3328988" y="5719763"/>
            <a:ext cx="5346700" cy="0"/>
          </a:xfrm>
          <a:prstGeom prst="straightConnector1">
            <a:avLst/>
          </a:prstGeom>
          <a:noFill/>
          <a:ln w="38100" algn="ctr">
            <a:solidFill>
              <a:srgbClr val="FF0000"/>
            </a:solidFill>
            <a:round/>
            <a:tailEnd type="triangle" w="med" len="med"/>
          </a:ln>
        </p:spPr>
      </p:cxnSp>
      <p:cxnSp>
        <p:nvCxnSpPr>
          <p:cNvPr id="278538" name="Straight Arrow Connector 21"/>
          <p:cNvCxnSpPr>
            <a:cxnSpLocks noChangeShapeType="1"/>
          </p:cNvCxnSpPr>
          <p:nvPr/>
        </p:nvCxnSpPr>
        <p:spPr bwMode="auto">
          <a:xfrm flipV="1">
            <a:off x="3328988" y="4292600"/>
            <a:ext cx="17462" cy="1427163"/>
          </a:xfrm>
          <a:prstGeom prst="straightConnector1">
            <a:avLst/>
          </a:prstGeom>
          <a:noFill/>
          <a:ln w="38100" algn="ctr">
            <a:solidFill>
              <a:srgbClr val="FF0000"/>
            </a:solidFill>
            <a:round/>
            <a:tailEnd type="triangle" w="med" len="med"/>
          </a:ln>
        </p:spPr>
      </p:cxnSp>
      <p:cxnSp>
        <p:nvCxnSpPr>
          <p:cNvPr id="278539" name="Straight Arrow Connector 29"/>
          <p:cNvCxnSpPr>
            <a:cxnSpLocks noChangeShapeType="1"/>
          </p:cNvCxnSpPr>
          <p:nvPr/>
        </p:nvCxnSpPr>
        <p:spPr bwMode="auto">
          <a:xfrm>
            <a:off x="3328988" y="4308475"/>
            <a:ext cx="361950" cy="0"/>
          </a:xfrm>
          <a:prstGeom prst="straightConnector1">
            <a:avLst/>
          </a:prstGeom>
          <a:noFill/>
          <a:ln w="38100" algn="ctr">
            <a:solidFill>
              <a:srgbClr val="FF0000"/>
            </a:solidFill>
            <a:round/>
            <a:tailEnd type="triangle" w="med" len="med"/>
          </a:ln>
        </p:spPr>
      </p:cxnSp>
      <p:cxnSp>
        <p:nvCxnSpPr>
          <p:cNvPr id="278540" name="Straight Arrow Connector 35"/>
          <p:cNvCxnSpPr>
            <a:cxnSpLocks noChangeShapeType="1"/>
          </p:cNvCxnSpPr>
          <p:nvPr/>
        </p:nvCxnSpPr>
        <p:spPr bwMode="auto">
          <a:xfrm flipH="1">
            <a:off x="8675688" y="5589588"/>
            <a:ext cx="0" cy="130175"/>
          </a:xfrm>
          <a:prstGeom prst="straightConnector1">
            <a:avLst/>
          </a:prstGeom>
          <a:noFill/>
          <a:ln w="38100" algn="ctr">
            <a:solidFill>
              <a:srgbClr val="FF0000"/>
            </a:solidFill>
            <a:round/>
            <a:tailEnd type="triangle" w="med" len="med"/>
          </a:ln>
        </p:spPr>
      </p:cxnSp>
    </p:spTree>
  </p:cSld>
  <p:clrMapOvr>
    <a:masterClrMapping/>
  </p:clrMapOvr>
  <p:transition/>
  <p:timing/>
</p:sld>
</file>

<file path=ppt/slides/slide11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79554" name="Footer Placeholder 2"/>
          <p:cNvSpPr>
            <a:spLocks noGrp="1"/>
          </p:cNvSpPr>
          <p:nvPr>
            <p:ph type="ftr" sz="quarter" idx="10"/>
          </p:nvPr>
        </p:nvSpPr>
        <p:spPr>
          <a:noFill/>
        </p:spPr>
        <p:txBody>
          <a:bodyPr/>
          <a:lstStyle/>
          <a:p>
            <a:r>
              <a:rPr lang="en-AU" smtClean="0"/>
              <a:t>Chapter 4 — The Processor — </a:t>
            </a:r>
            <a:fld id="{E7078BB9-26E7-4225-8B12-E510CFC7EF53}" type="slidenum">
              <a:rPr lang="en-AU" smtClean="0"/>
              <a:t>117</a:t>
            </a:fld>
            <a:endParaRPr lang="en-AU" smtClean="0"/>
          </a:p>
        </p:txBody>
      </p:sp>
      <p:pic>
        <p:nvPicPr>
          <p:cNvPr id="279555" name="Picture 6" descr="f04-39-P374493"/>
          <p:cNvPicPr>
            <a:picLocks noChangeAspect="1" noChangeArrowheads="1"/>
          </p:cNvPicPr>
          <p:nvPr/>
        </p:nvPicPr>
        <p:blipFill>
          <a:blip r:embed="rId3"/>
          <a:stretch>
            <a:fillRect/>
          </a:stretch>
        </p:blipFill>
        <p:spPr bwMode="auto">
          <a:xfrm>
            <a:off x="755650" y="1346200"/>
            <a:ext cx="8137525" cy="4470400"/>
          </a:xfrm>
          <a:prstGeom prst="rect">
            <a:avLst/>
          </a:prstGeom>
          <a:noFill/>
          <a:ln w="9525">
            <a:noFill/>
            <a:miter lim="800000"/>
          </a:ln>
        </p:spPr>
      </p:pic>
      <p:sp>
        <p:nvSpPr>
          <p:cNvPr id="279556" name="Rectangle 2"/>
          <p:cNvSpPr>
            <a:spLocks noGrp="1" noChangeArrowheads="1"/>
          </p:cNvSpPr>
          <p:nvPr>
            <p:ph type="title"/>
          </p:nvPr>
        </p:nvSpPr>
        <p:spPr/>
        <p:txBody>
          <a:bodyPr/>
          <a:lstStyle/>
          <a:p>
            <a:pPr eaLnBrk="1" hangingPunct="1"/>
            <a:r>
              <a:rPr lang="en-US" smtClean="0"/>
              <a:t>EX for Store</a:t>
            </a:r>
            <a:endParaRPr lang="en-AU" smtClean="0"/>
          </a:p>
        </p:txBody>
      </p:sp>
    </p:spTree>
  </p:cSld>
  <p:clrMapOvr>
    <a:masterClrMapping/>
  </p:clrMapOvr>
  <p:transition/>
  <p:timing/>
</p:sld>
</file>

<file path=ppt/slides/slide11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80578" name="Footer Placeholder 2"/>
          <p:cNvSpPr>
            <a:spLocks noGrp="1"/>
          </p:cNvSpPr>
          <p:nvPr>
            <p:ph type="ftr" sz="quarter" idx="10"/>
          </p:nvPr>
        </p:nvSpPr>
        <p:spPr>
          <a:noFill/>
        </p:spPr>
        <p:txBody>
          <a:bodyPr/>
          <a:lstStyle/>
          <a:p>
            <a:r>
              <a:rPr lang="en-AU" smtClean="0"/>
              <a:t>Chapter 4 — The Processor — </a:t>
            </a:r>
            <a:fld id="{C8D71558-21F8-445F-B885-6C696D935B21}" type="slidenum">
              <a:rPr lang="en-AU" smtClean="0"/>
              <a:t>118</a:t>
            </a:fld>
            <a:endParaRPr lang="en-AU" smtClean="0"/>
          </a:p>
        </p:txBody>
      </p:sp>
      <p:pic>
        <p:nvPicPr>
          <p:cNvPr id="280579" name="Picture 6" descr="f04-40-P374493-MEM"/>
          <p:cNvPicPr>
            <a:picLocks noChangeAspect="1" noChangeArrowheads="1"/>
          </p:cNvPicPr>
          <p:nvPr/>
        </p:nvPicPr>
        <p:blipFill>
          <a:blip r:embed="rId3"/>
          <a:stretch>
            <a:fillRect/>
          </a:stretch>
        </p:blipFill>
        <p:spPr bwMode="auto">
          <a:xfrm>
            <a:off x="755650" y="1414463"/>
            <a:ext cx="8183563" cy="4425950"/>
          </a:xfrm>
          <a:prstGeom prst="rect">
            <a:avLst/>
          </a:prstGeom>
          <a:noFill/>
          <a:ln w="9525">
            <a:noFill/>
            <a:miter lim="800000"/>
          </a:ln>
        </p:spPr>
      </p:pic>
      <p:sp>
        <p:nvSpPr>
          <p:cNvPr id="280580" name="Rectangle 2"/>
          <p:cNvSpPr>
            <a:spLocks noGrp="1" noChangeArrowheads="1"/>
          </p:cNvSpPr>
          <p:nvPr>
            <p:ph type="title"/>
          </p:nvPr>
        </p:nvSpPr>
        <p:spPr/>
        <p:txBody>
          <a:bodyPr/>
          <a:lstStyle/>
          <a:p>
            <a:pPr eaLnBrk="1" hangingPunct="1"/>
            <a:r>
              <a:rPr lang="en-US" smtClean="0"/>
              <a:t>MEM for Store</a:t>
            </a:r>
            <a:endParaRPr lang="en-AU" smtClean="0"/>
          </a:p>
        </p:txBody>
      </p:sp>
    </p:spTree>
  </p:cSld>
  <p:clrMapOvr>
    <a:masterClrMapping/>
  </p:clrMapOvr>
  <p:transition/>
  <p:timing/>
</p:sld>
</file>

<file path=ppt/slides/slide11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81602" name="Footer Placeholder 2"/>
          <p:cNvSpPr>
            <a:spLocks noGrp="1"/>
          </p:cNvSpPr>
          <p:nvPr>
            <p:ph type="ftr" sz="quarter" idx="10"/>
          </p:nvPr>
        </p:nvSpPr>
        <p:spPr>
          <a:noFill/>
        </p:spPr>
        <p:txBody>
          <a:bodyPr/>
          <a:lstStyle/>
          <a:p>
            <a:r>
              <a:rPr lang="en-AU" smtClean="0"/>
              <a:t>Chapter 4 — The Processor — </a:t>
            </a:r>
            <a:fld id="{18B9DCA1-F03F-4A8D-9575-92F0CD8359F0}" type="slidenum">
              <a:rPr lang="en-AU" smtClean="0"/>
              <a:t>119</a:t>
            </a:fld>
            <a:endParaRPr lang="en-AU" smtClean="0"/>
          </a:p>
        </p:txBody>
      </p:sp>
      <p:pic>
        <p:nvPicPr>
          <p:cNvPr id="281603" name="Picture 5" descr="f04-40-P374493-WB"/>
          <p:cNvPicPr>
            <a:picLocks noChangeAspect="1" noChangeArrowheads="1"/>
          </p:cNvPicPr>
          <p:nvPr/>
        </p:nvPicPr>
        <p:blipFill>
          <a:blip r:embed="rId3"/>
          <a:stretch>
            <a:fillRect/>
          </a:stretch>
        </p:blipFill>
        <p:spPr bwMode="auto">
          <a:xfrm>
            <a:off x="752475" y="1520825"/>
            <a:ext cx="8191500" cy="4281488"/>
          </a:xfrm>
          <a:prstGeom prst="rect">
            <a:avLst/>
          </a:prstGeom>
          <a:noFill/>
          <a:ln w="9525">
            <a:noFill/>
            <a:miter lim="800000"/>
          </a:ln>
        </p:spPr>
      </p:pic>
      <p:sp>
        <p:nvSpPr>
          <p:cNvPr id="281604" name="Rectangle 2"/>
          <p:cNvSpPr>
            <a:spLocks noGrp="1" noChangeArrowheads="1"/>
          </p:cNvSpPr>
          <p:nvPr>
            <p:ph type="title"/>
          </p:nvPr>
        </p:nvSpPr>
        <p:spPr/>
        <p:txBody>
          <a:bodyPr/>
          <a:lstStyle/>
          <a:p>
            <a:pPr eaLnBrk="1" hangingPunct="1"/>
            <a:r>
              <a:rPr lang="en-US" smtClean="0"/>
              <a:t>WB for Store</a:t>
            </a:r>
            <a:endParaRPr lang="en-AU" smtClean="0"/>
          </a:p>
        </p:txBody>
      </p:sp>
    </p:spTree>
  </p:cSld>
  <p:clrMapOvr>
    <a:masterClrMapping/>
  </p:clrMapOvr>
  <p:transition/>
  <p:timing/>
</p:sld>
</file>

<file path=ppt/slides/slide1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74082" name="Footer Placeholder 3"/>
          <p:cNvSpPr>
            <a:spLocks noGrp="1"/>
          </p:cNvSpPr>
          <p:nvPr>
            <p:ph type="ftr" sz="quarter" idx="10"/>
          </p:nvPr>
        </p:nvSpPr>
        <p:spPr>
          <a:noFill/>
        </p:spPr>
        <p:txBody>
          <a:bodyPr/>
          <a:lstStyle/>
          <a:p>
            <a:r>
              <a:rPr lang="en-AU" smtClean="0"/>
              <a:t>Chapter 4 — The Processor — </a:t>
            </a:r>
            <a:fld id="{30DC08D1-58BC-47E6-8396-F15880955754}" type="slidenum">
              <a:rPr lang="en-AU" smtClean="0"/>
              <a:t>12</a:t>
            </a:fld>
            <a:endParaRPr lang="en-AU" smtClean="0"/>
          </a:p>
        </p:txBody>
      </p:sp>
      <p:sp>
        <p:nvSpPr>
          <p:cNvPr id="174083" name="Rectangle 2"/>
          <p:cNvSpPr>
            <a:spLocks noGrp="1" noChangeArrowheads="1"/>
          </p:cNvSpPr>
          <p:nvPr>
            <p:ph type="title"/>
          </p:nvPr>
        </p:nvSpPr>
        <p:spPr/>
        <p:txBody>
          <a:bodyPr/>
          <a:lstStyle/>
          <a:p>
            <a:pPr eaLnBrk="1" hangingPunct="1"/>
            <a:r>
              <a:rPr lang="en-US" smtClean="0"/>
              <a:t>Composing the Elements</a:t>
            </a:r>
            <a:endParaRPr lang="en-AU" smtClean="0"/>
          </a:p>
        </p:txBody>
      </p:sp>
      <p:sp>
        <p:nvSpPr>
          <p:cNvPr id="20484" name="Rectangle 3"/>
          <p:cNvSpPr>
            <a:spLocks noGrp="1" noChangeArrowheads="1"/>
          </p:cNvSpPr>
          <p:nvPr>
            <p:ph type="body" idx="1"/>
          </p:nvPr>
        </p:nvSpPr>
        <p:spPr/>
        <p:txBody>
          <a:bodyPr/>
          <a:lstStyle/>
          <a:p>
            <a:pPr eaLnBrk="1" hangingPunct="1"/>
            <a:r>
              <a:rPr lang="en-US" smtClean="0"/>
              <a:t>Execute an instruction in one clock cycle</a:t>
            </a:r>
          </a:p>
          <a:p>
            <a:pPr lvl="1" eaLnBrk="1" hangingPunct="1"/>
            <a:r>
              <a:rPr lang="en-US" smtClean="0"/>
              <a:t>Each datapath element can only do one function at a time</a:t>
            </a:r>
          </a:p>
          <a:p>
            <a:pPr lvl="1" eaLnBrk="1" hangingPunct="1"/>
            <a:r>
              <a:rPr lang="en-US" smtClean="0"/>
              <a:t>Hence, we need separate instruction and data memories</a:t>
            </a:r>
          </a:p>
          <a:p>
            <a:pPr eaLnBrk="1" hangingPunct="1"/>
            <a:r>
              <a:rPr lang="en-US" smtClean="0"/>
              <a:t>Use multiplexers where alternate data sources are used for different instructions</a:t>
            </a:r>
            <a:endParaRPr lang="en-AU"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animEffect transition="in" filter="blinds(horizontal)">
                                      <p:cBhvr>
                                        <p:cTn id="7" dur="500"/>
                                        <p:tgtEl>
                                          <p:spTgt spid="20484">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0484">
                                            <p:txEl>
                                              <p:pRg st="1" end="1"/>
                                            </p:txEl>
                                          </p:spTgt>
                                        </p:tgtEl>
                                        <p:attrNameLst>
                                          <p:attrName>style.visibility</p:attrName>
                                        </p:attrNameLst>
                                      </p:cBhvr>
                                      <p:to>
                                        <p:strVal val="visible"/>
                                      </p:to>
                                    </p:set>
                                    <p:animEffect transition="in" filter="blinds(horizontal)">
                                      <p:cBhvr>
                                        <p:cTn id="12" dur="500"/>
                                        <p:tgtEl>
                                          <p:spTgt spid="20484">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0484">
                                            <p:txEl>
                                              <p:pRg st="2" end="2"/>
                                            </p:txEl>
                                          </p:spTgt>
                                        </p:tgtEl>
                                        <p:attrNameLst>
                                          <p:attrName>style.visibility</p:attrName>
                                        </p:attrNameLst>
                                      </p:cBhvr>
                                      <p:to>
                                        <p:strVal val="visible"/>
                                      </p:to>
                                    </p:set>
                                    <p:animEffect transition="in" filter="blinds(horizontal)">
                                      <p:cBhvr>
                                        <p:cTn id="17" dur="500"/>
                                        <p:tgtEl>
                                          <p:spTgt spid="20484">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0484">
                                            <p:txEl>
                                              <p:pRg st="3" end="3"/>
                                            </p:txEl>
                                          </p:spTgt>
                                        </p:tgtEl>
                                        <p:attrNameLst>
                                          <p:attrName>style.visibility</p:attrName>
                                        </p:attrNameLst>
                                      </p:cBhvr>
                                      <p:to>
                                        <p:strVal val="visible"/>
                                      </p:to>
                                    </p:set>
                                    <p:animEffect transition="in" filter="blinds(horizontal)">
                                      <p:cBhvr>
                                        <p:cTn id="22" dur="500"/>
                                        <p:tgtEl>
                                          <p:spTgt spid="2048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82626" name="Footer Placeholder 3"/>
          <p:cNvSpPr>
            <a:spLocks noGrp="1"/>
          </p:cNvSpPr>
          <p:nvPr>
            <p:ph type="ftr" sz="quarter" idx="10"/>
          </p:nvPr>
        </p:nvSpPr>
        <p:spPr>
          <a:noFill/>
        </p:spPr>
        <p:txBody>
          <a:bodyPr/>
          <a:lstStyle/>
          <a:p>
            <a:r>
              <a:rPr lang="en-AU" smtClean="0"/>
              <a:t>Chapter 4 — The Processor — </a:t>
            </a:r>
            <a:fld id="{DBE9929B-B2EF-4ADB-B81E-493FC11BEC5F}" type="slidenum">
              <a:rPr lang="en-AU" smtClean="0"/>
              <a:t>120</a:t>
            </a:fld>
            <a:endParaRPr lang="en-AU" smtClean="0"/>
          </a:p>
        </p:txBody>
      </p:sp>
      <p:pic>
        <p:nvPicPr>
          <p:cNvPr id="282627" name="Picture 7" descr="f04-43-P374493"/>
          <p:cNvPicPr>
            <a:picLocks noChangeAspect="1" noChangeArrowheads="1"/>
          </p:cNvPicPr>
          <p:nvPr/>
        </p:nvPicPr>
        <p:blipFill>
          <a:blip r:embed="rId3"/>
          <a:stretch>
            <a:fillRect/>
          </a:stretch>
        </p:blipFill>
        <p:spPr bwMode="auto">
          <a:xfrm>
            <a:off x="1116013" y="1849438"/>
            <a:ext cx="6337300" cy="4406900"/>
          </a:xfrm>
          <a:prstGeom prst="rect">
            <a:avLst/>
          </a:prstGeom>
          <a:noFill/>
          <a:ln w="9525">
            <a:noFill/>
            <a:miter lim="800000"/>
          </a:ln>
        </p:spPr>
      </p:pic>
      <p:sp>
        <p:nvSpPr>
          <p:cNvPr id="282628" name="Rectangle 2"/>
          <p:cNvSpPr>
            <a:spLocks noGrp="1" noChangeArrowheads="1"/>
          </p:cNvSpPr>
          <p:nvPr>
            <p:ph type="title"/>
          </p:nvPr>
        </p:nvSpPr>
        <p:spPr/>
        <p:txBody>
          <a:bodyPr/>
          <a:lstStyle/>
          <a:p>
            <a:pPr eaLnBrk="1" hangingPunct="1"/>
            <a:r>
              <a:rPr lang="en-US" smtClean="0"/>
              <a:t>Multi-Cycle Pipeline Diagram</a:t>
            </a:r>
            <a:endParaRPr lang="en-AU" smtClean="0"/>
          </a:p>
        </p:txBody>
      </p:sp>
      <p:sp>
        <p:nvSpPr>
          <p:cNvPr id="282629" name="Rectangle 3"/>
          <p:cNvSpPr>
            <a:spLocks noGrp="1" noChangeArrowheads="1"/>
          </p:cNvSpPr>
          <p:nvPr>
            <p:ph type="body" idx="1"/>
          </p:nvPr>
        </p:nvSpPr>
        <p:spPr>
          <a:xfrm>
            <a:off x="684213" y="1125538"/>
            <a:ext cx="8270875" cy="690562"/>
          </a:xfrm>
        </p:spPr>
        <p:txBody>
          <a:bodyPr/>
          <a:lstStyle/>
          <a:p>
            <a:pPr eaLnBrk="1" hangingPunct="1"/>
            <a:r>
              <a:rPr lang="en-US" smtClean="0"/>
              <a:t>Form showing resource usage</a:t>
            </a:r>
            <a:endParaRPr lang="en-AU" smtClean="0"/>
          </a:p>
        </p:txBody>
      </p:sp>
      <p:sp>
        <p:nvSpPr>
          <p:cNvPr id="3" name="TextBox 2"/>
          <p:cNvSpPr txBox="1">
            <a:spLocks noChangeArrowheads="1"/>
          </p:cNvSpPr>
          <p:nvPr/>
        </p:nvSpPr>
        <p:spPr bwMode="auto">
          <a:xfrm>
            <a:off x="5940425" y="2205038"/>
            <a:ext cx="3062288" cy="830262"/>
          </a:xfrm>
          <a:prstGeom prst="rect">
            <a:avLst/>
          </a:prstGeom>
          <a:solidFill>
            <a:srgbClr val="FF0000"/>
          </a:solidFill>
          <a:ln w="9525">
            <a:noFill/>
            <a:miter lim="800000"/>
          </a:ln>
        </p:spPr>
        <p:txBody>
          <a:bodyPr>
            <a:spAutoFit/>
          </a:bodyPr>
          <a:lstStyle/>
          <a:p>
            <a:r>
              <a:rPr lang="en-IN">
                <a:solidFill>
                  <a:schemeClr val="bg1"/>
                </a:solidFill>
              </a:rPr>
              <a:t>Watch Read/Write half-cycles in register files, Inst. Mem (IM) and in Data  Mem (DM)</a:t>
            </a:r>
          </a:p>
        </p:txBody>
      </p:sp>
      <p:cxnSp>
        <p:nvCxnSpPr>
          <p:cNvPr id="5" name="Curved Connector 4"/>
          <p:cNvCxnSpPr>
            <a:cxnSpLocks noChangeShapeType="1"/>
          </p:cNvCxnSpPr>
          <p:nvPr/>
        </p:nvCxnSpPr>
        <p:spPr bwMode="auto">
          <a:xfrm rot="10800000" flipV="1">
            <a:off x="4859338" y="2511425"/>
            <a:ext cx="1081087" cy="647700"/>
          </a:xfrm>
          <a:prstGeom prst="curvedConnector3">
            <a:avLst>
              <a:gd name="adj1" fmla="val 50000"/>
            </a:avLst>
          </a:prstGeom>
          <a:noFill/>
          <a:ln w="19050" algn="ctr">
            <a:solidFill>
              <a:srgbClr val="FF0000"/>
            </a:solidFill>
            <a:round/>
            <a:tailEnd type="triangle" w="med" len="med"/>
          </a:ln>
        </p:spPr>
      </p:cxnSp>
      <p:cxnSp>
        <p:nvCxnSpPr>
          <p:cNvPr id="10" name="Curved Connector 9"/>
          <p:cNvCxnSpPr>
            <a:cxnSpLocks noChangeShapeType="1"/>
          </p:cNvCxnSpPr>
          <p:nvPr/>
        </p:nvCxnSpPr>
        <p:spPr bwMode="auto">
          <a:xfrm rot="10800000" flipV="1">
            <a:off x="4311650" y="2492375"/>
            <a:ext cx="1628775" cy="649288"/>
          </a:xfrm>
          <a:prstGeom prst="curvedConnector3">
            <a:avLst>
              <a:gd name="adj1" fmla="val 95454"/>
            </a:avLst>
          </a:prstGeom>
          <a:noFill/>
          <a:ln w="19050" algn="ctr">
            <a:solidFill>
              <a:srgbClr val="FF0000"/>
            </a:solidFill>
            <a:round/>
            <a:tailEnd type="triangle" w="med" len="med"/>
          </a:ln>
        </p:spPr>
      </p:cxnSp>
      <p:cxnSp>
        <p:nvCxnSpPr>
          <p:cNvPr id="12" name="Curved Connector 11"/>
          <p:cNvCxnSpPr>
            <a:cxnSpLocks noChangeShapeType="1"/>
          </p:cNvCxnSpPr>
          <p:nvPr/>
        </p:nvCxnSpPr>
        <p:spPr bwMode="auto">
          <a:xfrm rot="10800000" flipV="1">
            <a:off x="3132138" y="2511425"/>
            <a:ext cx="2941637" cy="647700"/>
          </a:xfrm>
          <a:prstGeom prst="curvedConnector3">
            <a:avLst>
              <a:gd name="adj1" fmla="val 91449"/>
            </a:avLst>
          </a:prstGeom>
          <a:noFill/>
          <a:ln w="19050" algn="ctr">
            <a:solidFill>
              <a:srgbClr val="FF0000"/>
            </a:solidFill>
            <a:round/>
            <a:tailEnd type="triangle" w="med" len="med"/>
          </a:ln>
        </p:spPr>
      </p:cxnSp>
      <p:cxnSp>
        <p:nvCxnSpPr>
          <p:cNvPr id="17" name="Curved Connector 16"/>
          <p:cNvCxnSpPr>
            <a:cxnSpLocks noChangeShapeType="1"/>
          </p:cNvCxnSpPr>
          <p:nvPr/>
        </p:nvCxnSpPr>
        <p:spPr bwMode="auto">
          <a:xfrm rot="10800000" flipV="1">
            <a:off x="2566988" y="2492375"/>
            <a:ext cx="3260725" cy="666750"/>
          </a:xfrm>
          <a:prstGeom prst="curvedConnector3">
            <a:avLst>
              <a:gd name="adj1" fmla="val 97065"/>
            </a:avLst>
          </a:prstGeom>
          <a:noFill/>
          <a:ln w="19050" algn="ctr">
            <a:solidFill>
              <a:srgbClr val="FF0000"/>
            </a:solidFill>
            <a:round/>
            <a:tailEnd type="triangle" w="med" len="med"/>
          </a:ln>
        </p:spPr>
      </p:cxnSp>
      <p:sp>
        <p:nvSpPr>
          <p:cNvPr id="15" name="Rectangle 14"/>
          <p:cNvSpPr>
            <a:spLocks noChangeArrowheads="1"/>
          </p:cNvSpPr>
          <p:nvPr/>
        </p:nvSpPr>
        <p:spPr bwMode="auto">
          <a:xfrm>
            <a:off x="1258888" y="3573463"/>
            <a:ext cx="6337300" cy="2808287"/>
          </a:xfrm>
          <a:prstGeom prst="rect">
            <a:avLst/>
          </a:prstGeom>
          <a:solidFill>
            <a:schemeClr val="bg1"/>
          </a:solidFill>
          <a:ln w="9525" algn="ctr">
            <a:noFill/>
            <a:round/>
          </a:ln>
        </p:spPr>
        <p:txBody>
          <a:bodyPr anchor="ctr"/>
          <a:lstStyle/>
          <a:p>
            <a:endParaRPr lang="en-I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after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afterGroup">
                            <p:stCondLst>
                              <p:cond delay="0"/>
                            </p:stCondLst>
                            <p:childTnLst>
                              <p:par>
                                <p:cTn id="23" presetID="3" presetClass="exit" presetSubtype="10" fill="hold" grpId="0" nodeType="clickEffect">
                                  <p:stCondLst>
                                    <p:cond delay="0"/>
                                  </p:stCondLst>
                                  <p:childTnLst>
                                    <p:animEffect transition="out" filter="blinds(horizontal)">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Lst>
  </p:timing>
</p:sld>
</file>

<file path=ppt/slides/slide12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83650" name="Footer Placeholder 3"/>
          <p:cNvSpPr>
            <a:spLocks noGrp="1"/>
          </p:cNvSpPr>
          <p:nvPr>
            <p:ph type="ftr" sz="quarter" idx="10"/>
          </p:nvPr>
        </p:nvSpPr>
        <p:spPr>
          <a:noFill/>
        </p:spPr>
        <p:txBody>
          <a:bodyPr/>
          <a:lstStyle/>
          <a:p>
            <a:r>
              <a:rPr lang="en-AU" smtClean="0"/>
              <a:t>Chapter 4 — The Processor — </a:t>
            </a:r>
            <a:fld id="{81CB93F4-E771-439D-9E16-8E6007B91C1A}" type="slidenum">
              <a:rPr lang="en-AU" smtClean="0"/>
              <a:t>121</a:t>
            </a:fld>
            <a:endParaRPr lang="en-AU" smtClean="0"/>
          </a:p>
        </p:txBody>
      </p:sp>
      <p:sp>
        <p:nvSpPr>
          <p:cNvPr id="283651" name="Rectangle 2"/>
          <p:cNvSpPr>
            <a:spLocks noGrp="1" noChangeArrowheads="1"/>
          </p:cNvSpPr>
          <p:nvPr>
            <p:ph type="title"/>
          </p:nvPr>
        </p:nvSpPr>
        <p:spPr/>
        <p:txBody>
          <a:bodyPr/>
          <a:lstStyle/>
          <a:p>
            <a:pPr eaLnBrk="1" hangingPunct="1"/>
            <a:r>
              <a:rPr lang="en-US" smtClean="0"/>
              <a:t>Multi-Cycle Pipeline Diagram</a:t>
            </a:r>
            <a:endParaRPr lang="en-AU" smtClean="0"/>
          </a:p>
        </p:txBody>
      </p:sp>
      <p:sp>
        <p:nvSpPr>
          <p:cNvPr id="283652" name="Rectangle 3"/>
          <p:cNvSpPr>
            <a:spLocks noGrp="1" noChangeArrowheads="1"/>
          </p:cNvSpPr>
          <p:nvPr>
            <p:ph type="body" idx="1"/>
          </p:nvPr>
        </p:nvSpPr>
        <p:spPr>
          <a:xfrm>
            <a:off x="684213" y="1125538"/>
            <a:ext cx="8270875" cy="690562"/>
          </a:xfrm>
        </p:spPr>
        <p:txBody>
          <a:bodyPr/>
          <a:lstStyle/>
          <a:p>
            <a:pPr eaLnBrk="1" hangingPunct="1"/>
            <a:r>
              <a:rPr lang="en-US" smtClean="0"/>
              <a:t>Traditional (Tabular) form</a:t>
            </a:r>
            <a:endParaRPr lang="en-AU" smtClean="0"/>
          </a:p>
        </p:txBody>
      </p:sp>
      <p:pic>
        <p:nvPicPr>
          <p:cNvPr id="283653" name="Picture 6" descr="f04-44-P374493"/>
          <p:cNvPicPr>
            <a:picLocks noChangeAspect="1" noChangeArrowheads="1"/>
          </p:cNvPicPr>
          <p:nvPr/>
        </p:nvPicPr>
        <p:blipFill>
          <a:blip r:embed="rId3"/>
          <a:stretch>
            <a:fillRect/>
          </a:stretch>
        </p:blipFill>
        <p:spPr bwMode="auto">
          <a:xfrm>
            <a:off x="1116013" y="2060575"/>
            <a:ext cx="6672262" cy="2684463"/>
          </a:xfrm>
          <a:prstGeom prst="rect">
            <a:avLst/>
          </a:prstGeom>
          <a:noFill/>
          <a:ln w="9525">
            <a:noFill/>
            <a:miter lim="800000"/>
          </a:ln>
        </p:spPr>
      </p:pic>
    </p:spTree>
  </p:cSld>
  <p:clrMapOvr>
    <a:masterClrMapping/>
  </p:clrMapOvr>
  <p:transition/>
  <p:timing/>
</p:sld>
</file>

<file path=ppt/slides/slide12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84674" name="Footer Placeholder 3"/>
          <p:cNvSpPr>
            <a:spLocks noGrp="1"/>
          </p:cNvSpPr>
          <p:nvPr>
            <p:ph type="ftr" sz="quarter" idx="10"/>
          </p:nvPr>
        </p:nvSpPr>
        <p:spPr>
          <a:noFill/>
        </p:spPr>
        <p:txBody>
          <a:bodyPr/>
          <a:lstStyle/>
          <a:p>
            <a:r>
              <a:rPr lang="en-AU" smtClean="0"/>
              <a:t>Chapter 4 — The Processor — </a:t>
            </a:r>
            <a:fld id="{8E73DC9E-F39C-45C0-B68F-53B40880B1BA}" type="slidenum">
              <a:rPr lang="en-AU" smtClean="0"/>
              <a:t>122</a:t>
            </a:fld>
            <a:endParaRPr lang="en-AU" smtClean="0"/>
          </a:p>
        </p:txBody>
      </p:sp>
      <p:pic>
        <p:nvPicPr>
          <p:cNvPr id="284675" name="Picture 5" descr="f04-45-P374493"/>
          <p:cNvPicPr>
            <a:picLocks noChangeAspect="1" noChangeArrowheads="1"/>
          </p:cNvPicPr>
          <p:nvPr/>
        </p:nvPicPr>
        <p:blipFill>
          <a:blip r:embed="rId3"/>
          <a:stretch>
            <a:fillRect/>
          </a:stretch>
        </p:blipFill>
        <p:spPr bwMode="auto">
          <a:xfrm>
            <a:off x="815975" y="1870075"/>
            <a:ext cx="7927975" cy="4308475"/>
          </a:xfrm>
          <a:prstGeom prst="rect">
            <a:avLst/>
          </a:prstGeom>
          <a:noFill/>
          <a:ln w="9525">
            <a:noFill/>
            <a:miter lim="800000"/>
          </a:ln>
        </p:spPr>
      </p:pic>
      <p:sp>
        <p:nvSpPr>
          <p:cNvPr id="284676" name="Rectangle 2"/>
          <p:cNvSpPr>
            <a:spLocks noGrp="1" noChangeArrowheads="1"/>
          </p:cNvSpPr>
          <p:nvPr>
            <p:ph type="title"/>
          </p:nvPr>
        </p:nvSpPr>
        <p:spPr/>
        <p:txBody>
          <a:bodyPr/>
          <a:lstStyle/>
          <a:p>
            <a:pPr eaLnBrk="1" hangingPunct="1"/>
            <a:r>
              <a:rPr lang="en-AU" smtClean="0"/>
              <a:t>Single-Cycle Pipeline Diagram</a:t>
            </a:r>
          </a:p>
        </p:txBody>
      </p:sp>
      <p:sp>
        <p:nvSpPr>
          <p:cNvPr id="284677" name="Rectangle 3"/>
          <p:cNvSpPr>
            <a:spLocks noGrp="1" noChangeArrowheads="1"/>
          </p:cNvSpPr>
          <p:nvPr>
            <p:ph type="body" idx="1"/>
          </p:nvPr>
        </p:nvSpPr>
        <p:spPr>
          <a:xfrm>
            <a:off x="684213" y="1125538"/>
            <a:ext cx="8270875" cy="647700"/>
          </a:xfrm>
        </p:spPr>
        <p:txBody>
          <a:bodyPr/>
          <a:lstStyle/>
          <a:p>
            <a:pPr eaLnBrk="1" hangingPunct="1"/>
            <a:r>
              <a:rPr lang="en-AU" smtClean="0"/>
              <a:t>State of the pipeline in the 5</a:t>
            </a:r>
            <a:r>
              <a:rPr lang="en-AU" baseline="30000" smtClean="0"/>
              <a:t>th</a:t>
            </a:r>
            <a:r>
              <a:rPr lang="en-AU" smtClean="0"/>
              <a:t> cycle</a:t>
            </a:r>
          </a:p>
        </p:txBody>
      </p:sp>
      <p:sp>
        <p:nvSpPr>
          <p:cNvPr id="2" name="TextBox 1"/>
          <p:cNvSpPr txBox="1"/>
          <p:nvPr/>
        </p:nvSpPr>
        <p:spPr>
          <a:xfrm>
            <a:off x="611188" y="5254625"/>
            <a:ext cx="2305050" cy="1630363"/>
          </a:xfrm>
          <a:prstGeom prst="rect">
            <a:avLst/>
          </a:prstGeom>
          <a:solidFill>
            <a:schemeClr val="tx2">
              <a:lumMod val="60000"/>
              <a:lumOff val="40000"/>
            </a:schemeClr>
          </a:solidFill>
        </p:spPr>
        <p:txBody>
          <a:bodyPr>
            <a:spAutoFit/>
          </a:bodyPr>
          <a:lstStyle/>
          <a:p>
            <a:pPr>
              <a:defRPr/>
            </a:pPr>
            <a:r>
              <a:rPr lang="en-IN" sz="2000" err="1">
                <a:solidFill>
                  <a:schemeClr val="bg1"/>
                </a:solidFill>
                <a:latin typeface="Arial" pitchFamily="34" charset="0"/>
              </a:rPr>
              <a:t>lw $10, 20($1)</a:t>
            </a:r>
          </a:p>
          <a:p>
            <a:pPr>
              <a:defRPr/>
            </a:pPr>
            <a:r>
              <a:rPr lang="en-IN" sz="2000">
                <a:solidFill>
                  <a:schemeClr val="bg1"/>
                </a:solidFill>
                <a:latin typeface="Arial" pitchFamily="34" charset="0"/>
              </a:rPr>
              <a:t>sub $11, $2, $3</a:t>
            </a:r>
          </a:p>
          <a:p>
            <a:pPr>
              <a:defRPr/>
            </a:pPr>
            <a:r>
              <a:rPr lang="en-IN" sz="2000">
                <a:solidFill>
                  <a:schemeClr val="bg1"/>
                </a:solidFill>
                <a:latin typeface="Arial" pitchFamily="34" charset="0"/>
              </a:rPr>
              <a:t>add $12, $3, $4</a:t>
            </a:r>
          </a:p>
          <a:p>
            <a:pPr>
              <a:defRPr/>
            </a:pPr>
            <a:r>
              <a:rPr lang="en-IN" sz="2000" err="1">
                <a:solidFill>
                  <a:schemeClr val="bg1"/>
                </a:solidFill>
                <a:latin typeface="Arial" pitchFamily="34" charset="0"/>
              </a:rPr>
              <a:t>lw $13, 24($1)</a:t>
            </a:r>
          </a:p>
          <a:p>
            <a:pPr>
              <a:defRPr/>
            </a:pPr>
            <a:r>
              <a:rPr lang="en-IN" sz="2000">
                <a:solidFill>
                  <a:schemeClr val="bg1"/>
                </a:solidFill>
                <a:latin typeface="Arial" pitchFamily="34" charset="0"/>
              </a:rPr>
              <a:t>add $14, $5, $6</a:t>
            </a:r>
          </a:p>
        </p:txBody>
      </p:sp>
      <p:sp>
        <p:nvSpPr>
          <p:cNvPr id="368647" name="Oval 2"/>
          <p:cNvSpPr>
            <a:spLocks noChangeArrowheads="1"/>
          </p:cNvSpPr>
          <p:nvPr/>
        </p:nvSpPr>
        <p:spPr bwMode="auto">
          <a:xfrm>
            <a:off x="7667625" y="1628775"/>
            <a:ext cx="1296988" cy="792163"/>
          </a:xfrm>
          <a:prstGeom prst="ellipse">
            <a:avLst/>
          </a:prstGeom>
          <a:noFill/>
          <a:ln w="28575" algn="ctr">
            <a:solidFill>
              <a:srgbClr val="FF0000"/>
            </a:solidFill>
            <a:round/>
          </a:ln>
        </p:spPr>
        <p:txBody>
          <a:bodyPr anchor="ctr"/>
          <a:lstStyle/>
          <a:p>
            <a:endParaRPr lang="en-IN"/>
          </a:p>
        </p:txBody>
      </p:sp>
      <p:sp>
        <p:nvSpPr>
          <p:cNvPr id="368648" name="Oval 7"/>
          <p:cNvSpPr>
            <a:spLocks noChangeArrowheads="1"/>
          </p:cNvSpPr>
          <p:nvPr/>
        </p:nvSpPr>
        <p:spPr bwMode="auto">
          <a:xfrm>
            <a:off x="622300" y="5157788"/>
            <a:ext cx="2293938" cy="477837"/>
          </a:xfrm>
          <a:prstGeom prst="ellipse">
            <a:avLst/>
          </a:prstGeom>
          <a:noFill/>
          <a:ln w="28575" algn="ctr">
            <a:solidFill>
              <a:srgbClr val="FF0000"/>
            </a:solidFill>
            <a:round/>
          </a:ln>
        </p:spPr>
        <p:txBody>
          <a:bodyPr anchor="ctr"/>
          <a:lstStyle/>
          <a:p>
            <a:endParaRPr lang="en-IN"/>
          </a:p>
        </p:txBody>
      </p:sp>
      <p:cxnSp>
        <p:nvCxnSpPr>
          <p:cNvPr id="368649" name="Straight Arrow Connector 4"/>
          <p:cNvCxnSpPr>
            <a:cxnSpLocks noChangeShapeType="1"/>
          </p:cNvCxnSpPr>
          <p:nvPr/>
        </p:nvCxnSpPr>
        <p:spPr bwMode="auto">
          <a:xfrm flipV="1">
            <a:off x="2709863" y="2425700"/>
            <a:ext cx="5368925" cy="2828925"/>
          </a:xfrm>
          <a:prstGeom prst="straightConnector1">
            <a:avLst/>
          </a:prstGeom>
          <a:noFill/>
          <a:ln w="28575" algn="ctr">
            <a:solidFill>
              <a:srgbClr val="FF0000"/>
            </a:solidFill>
            <a:round/>
            <a:tailEnd type="triangle" w="med" len="med"/>
          </a:ln>
        </p:spPr>
      </p:cxnSp>
      <p:sp>
        <p:nvSpPr>
          <p:cNvPr id="368650" name="Oval 11"/>
          <p:cNvSpPr>
            <a:spLocks noChangeArrowheads="1"/>
          </p:cNvSpPr>
          <p:nvPr/>
        </p:nvSpPr>
        <p:spPr bwMode="auto">
          <a:xfrm>
            <a:off x="1079500" y="1628775"/>
            <a:ext cx="1295400" cy="792163"/>
          </a:xfrm>
          <a:prstGeom prst="ellipse">
            <a:avLst/>
          </a:prstGeom>
          <a:noFill/>
          <a:ln w="28575" algn="ctr">
            <a:solidFill>
              <a:srgbClr val="7030A0"/>
            </a:solidFill>
            <a:round/>
          </a:ln>
        </p:spPr>
        <p:txBody>
          <a:bodyPr anchor="ctr"/>
          <a:lstStyle/>
          <a:p>
            <a:endParaRPr lang="en-IN"/>
          </a:p>
        </p:txBody>
      </p:sp>
      <p:sp>
        <p:nvSpPr>
          <p:cNvPr id="368651" name="Oval 12"/>
          <p:cNvSpPr>
            <a:spLocks noChangeArrowheads="1"/>
          </p:cNvSpPr>
          <p:nvPr/>
        </p:nvSpPr>
        <p:spPr bwMode="auto">
          <a:xfrm>
            <a:off x="539750" y="6442075"/>
            <a:ext cx="2016125" cy="539750"/>
          </a:xfrm>
          <a:prstGeom prst="ellipse">
            <a:avLst/>
          </a:prstGeom>
          <a:noFill/>
          <a:ln w="28575" algn="ctr">
            <a:solidFill>
              <a:srgbClr val="7030A0"/>
            </a:solidFill>
            <a:round/>
          </a:ln>
        </p:spPr>
        <p:txBody>
          <a:bodyPr anchor="ctr"/>
          <a:lstStyle/>
          <a:p>
            <a:endParaRPr lang="en-IN"/>
          </a:p>
        </p:txBody>
      </p:sp>
      <p:cxnSp>
        <p:nvCxnSpPr>
          <p:cNvPr id="368652" name="Curved Connector 8"/>
          <p:cNvCxnSpPr>
            <a:cxnSpLocks noChangeShapeType="1"/>
            <a:stCxn id="368651" idx="2"/>
          </p:cNvCxnSpPr>
          <p:nvPr/>
        </p:nvCxnSpPr>
        <p:spPr bwMode="auto">
          <a:xfrm rot="10800000" flipH="1">
            <a:off x="539750" y="2255838"/>
            <a:ext cx="657225" cy="4456112"/>
          </a:xfrm>
          <a:prstGeom prst="curvedConnector4">
            <a:avLst>
              <a:gd name="adj1" fmla="val -34815"/>
              <a:gd name="adj2" fmla="val 75750"/>
            </a:avLst>
          </a:prstGeom>
          <a:noFill/>
          <a:ln w="28575" algn="ctr">
            <a:solidFill>
              <a:srgbClr val="7030A0"/>
            </a:solidFill>
            <a:round/>
            <a:tailEnd type="triangle" w="med" len="med"/>
          </a:ln>
        </p:spPr>
      </p:cxnSp>
      <p:sp>
        <p:nvSpPr>
          <p:cNvPr id="13" name="Rectangle 12"/>
          <p:cNvSpPr>
            <a:spLocks noChangeArrowheads="1"/>
          </p:cNvSpPr>
          <p:nvPr/>
        </p:nvSpPr>
        <p:spPr bwMode="auto">
          <a:xfrm>
            <a:off x="815975" y="1628775"/>
            <a:ext cx="8148638" cy="796925"/>
          </a:xfrm>
          <a:prstGeom prst="rect">
            <a:avLst/>
          </a:prstGeom>
          <a:solidFill>
            <a:schemeClr val="bg1"/>
          </a:solidFill>
          <a:ln w="9525" algn="ctr">
            <a:noFill/>
            <a:round/>
          </a:ln>
        </p:spPr>
        <p:txBody>
          <a:bodyPr anchor="ctr"/>
          <a:lstStyle/>
          <a:p>
            <a:endParaRPr lang="en-I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68647"/>
                                        </p:tgtEl>
                                        <p:attrNameLst>
                                          <p:attrName>style.visibility</p:attrName>
                                        </p:attrNameLst>
                                      </p:cBhvr>
                                      <p:to>
                                        <p:strVal val="visible"/>
                                      </p:to>
                                    </p:set>
                                    <p:animEffect transition="in" filter="blinds(horizontal)">
                                      <p:cBhvr>
                                        <p:cTn id="17" dur="500"/>
                                        <p:tgtEl>
                                          <p:spTgt spid="368647"/>
                                        </p:tgtEl>
                                      </p:cBhvr>
                                    </p:animEffect>
                                  </p:childTnLst>
                                </p:cTn>
                              </p:par>
                              <p:par>
                                <p:cTn id="18" presetID="3" presetClass="entr" presetSubtype="10" fill="hold" nodeType="withEffect">
                                  <p:stCondLst>
                                    <p:cond delay="0"/>
                                  </p:stCondLst>
                                  <p:childTnLst>
                                    <p:set>
                                      <p:cBhvr>
                                        <p:cTn id="19" dur="1" fill="hold">
                                          <p:stCondLst>
                                            <p:cond delay="0"/>
                                          </p:stCondLst>
                                        </p:cTn>
                                        <p:tgtEl>
                                          <p:spTgt spid="368649"/>
                                        </p:tgtEl>
                                        <p:attrNameLst>
                                          <p:attrName>style.visibility</p:attrName>
                                        </p:attrNameLst>
                                      </p:cBhvr>
                                      <p:to>
                                        <p:strVal val="visible"/>
                                      </p:to>
                                    </p:set>
                                    <p:animEffect transition="in" filter="blinds(horizontal)">
                                      <p:cBhvr>
                                        <p:cTn id="20" dur="500"/>
                                        <p:tgtEl>
                                          <p:spTgt spid="36864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68648"/>
                                        </p:tgtEl>
                                        <p:attrNameLst>
                                          <p:attrName>style.visibility</p:attrName>
                                        </p:attrNameLst>
                                      </p:cBhvr>
                                      <p:to>
                                        <p:strVal val="visible"/>
                                      </p:to>
                                    </p:set>
                                    <p:animEffect transition="in" filter="blinds(horizontal)">
                                      <p:cBhvr>
                                        <p:cTn id="23" dur="500"/>
                                        <p:tgtEl>
                                          <p:spTgt spid="368648"/>
                                        </p:tgtEl>
                                      </p:cBhvr>
                                    </p:animEffect>
                                  </p:childTnLst>
                                </p:cTn>
                              </p:par>
                            </p:childTnLst>
                          </p:cTn>
                        </p:par>
                      </p:childTnLst>
                    </p:cTn>
                  </p:par>
                  <p:par>
                    <p:cTn id="24" fill="hold" nodeType="clickPar">
                      <p:stCondLst>
                        <p:cond delay="indefinite"/>
                      </p:stCondLst>
                      <p:childTnLst>
                        <p:par>
                          <p:cTn id="25" fill="hold" nodeType="after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68650"/>
                                        </p:tgtEl>
                                        <p:attrNameLst>
                                          <p:attrName>style.visibility</p:attrName>
                                        </p:attrNameLst>
                                      </p:cBhvr>
                                      <p:to>
                                        <p:strVal val="visible"/>
                                      </p:to>
                                    </p:set>
                                    <p:animEffect transition="in" filter="blinds(horizontal)">
                                      <p:cBhvr>
                                        <p:cTn id="28" dur="500"/>
                                        <p:tgtEl>
                                          <p:spTgt spid="368650"/>
                                        </p:tgtEl>
                                      </p:cBhvr>
                                    </p:animEffect>
                                  </p:childTnLst>
                                </p:cTn>
                              </p:par>
                              <p:par>
                                <p:cTn id="29" presetID="3" presetClass="entr" presetSubtype="10" fill="hold" nodeType="withEffect">
                                  <p:stCondLst>
                                    <p:cond delay="0"/>
                                  </p:stCondLst>
                                  <p:childTnLst>
                                    <p:set>
                                      <p:cBhvr>
                                        <p:cTn id="30" dur="1" fill="hold">
                                          <p:stCondLst>
                                            <p:cond delay="0"/>
                                          </p:stCondLst>
                                        </p:cTn>
                                        <p:tgtEl>
                                          <p:spTgt spid="368652"/>
                                        </p:tgtEl>
                                        <p:attrNameLst>
                                          <p:attrName>style.visibility</p:attrName>
                                        </p:attrNameLst>
                                      </p:cBhvr>
                                      <p:to>
                                        <p:strVal val="visible"/>
                                      </p:to>
                                    </p:set>
                                    <p:animEffect transition="in" filter="blinds(horizontal)">
                                      <p:cBhvr>
                                        <p:cTn id="31" dur="500"/>
                                        <p:tgtEl>
                                          <p:spTgt spid="368652"/>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68651"/>
                                        </p:tgtEl>
                                        <p:attrNameLst>
                                          <p:attrName>style.visibility</p:attrName>
                                        </p:attrNameLst>
                                      </p:cBhvr>
                                      <p:to>
                                        <p:strVal val="visible"/>
                                      </p:to>
                                    </p:set>
                                    <p:animEffect transition="in" filter="blinds(horizontal)">
                                      <p:cBhvr>
                                        <p:cTn id="34" dur="500"/>
                                        <p:tgtEl>
                                          <p:spTgt spid="368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68647" grpId="0" animBg="1"/>
      <p:bldP spid="368648" grpId="0" animBg="1"/>
      <p:bldP spid="368650" grpId="0" animBg="1"/>
      <p:bldP spid="368651" grpId="0" animBg="1"/>
      <p:bldP spid="13" grpId="0" animBg="1"/>
    </p:bldLst>
  </p:timing>
</p:sld>
</file>

<file path=ppt/slides/slide12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85698" name="Footer Placeholder 2"/>
          <p:cNvSpPr>
            <a:spLocks noGrp="1"/>
          </p:cNvSpPr>
          <p:nvPr>
            <p:ph type="ftr" sz="quarter" idx="10"/>
          </p:nvPr>
        </p:nvSpPr>
        <p:spPr>
          <a:noFill/>
        </p:spPr>
        <p:txBody>
          <a:bodyPr/>
          <a:lstStyle/>
          <a:p>
            <a:r>
              <a:rPr lang="en-AU" smtClean="0"/>
              <a:t>Chapter 4 — The Processor — </a:t>
            </a:r>
            <a:fld id="{B964DEA3-FC3F-4081-87D1-537A4B69347C}" type="slidenum">
              <a:rPr lang="en-AU" smtClean="0"/>
              <a:t>123</a:t>
            </a:fld>
            <a:endParaRPr lang="en-AU" smtClean="0"/>
          </a:p>
        </p:txBody>
      </p:sp>
      <p:pic>
        <p:nvPicPr>
          <p:cNvPr id="285699" name="Picture 7" descr="f04-46-P374493"/>
          <p:cNvPicPr>
            <a:picLocks noChangeAspect="1" noChangeArrowheads="1"/>
          </p:cNvPicPr>
          <p:nvPr/>
        </p:nvPicPr>
        <p:blipFill>
          <a:blip r:embed="rId3"/>
          <a:stretch>
            <a:fillRect/>
          </a:stretch>
        </p:blipFill>
        <p:spPr bwMode="auto">
          <a:xfrm>
            <a:off x="755650" y="1484313"/>
            <a:ext cx="8015288" cy="4511675"/>
          </a:xfrm>
          <a:prstGeom prst="rect">
            <a:avLst/>
          </a:prstGeom>
          <a:noFill/>
          <a:ln w="9525">
            <a:noFill/>
            <a:miter lim="800000"/>
          </a:ln>
        </p:spPr>
      </p:pic>
      <p:sp>
        <p:nvSpPr>
          <p:cNvPr id="285700" name="Rectangle 2"/>
          <p:cNvSpPr>
            <a:spLocks noGrp="1" noChangeArrowheads="1"/>
          </p:cNvSpPr>
          <p:nvPr>
            <p:ph type="title"/>
          </p:nvPr>
        </p:nvSpPr>
        <p:spPr/>
        <p:txBody>
          <a:bodyPr/>
          <a:lstStyle/>
          <a:p>
            <a:pPr eaLnBrk="1" hangingPunct="1"/>
            <a:r>
              <a:rPr lang="en-US" smtClean="0"/>
              <a:t>Pipelined Control (Simplified)</a:t>
            </a:r>
            <a:endParaRPr lang="en-AU" smtClean="0"/>
          </a:p>
        </p:txBody>
      </p:sp>
    </p:spTree>
  </p:cSld>
  <p:clrMapOvr>
    <a:masterClrMapping/>
  </p:clrMapOvr>
  <p:transition/>
  <p:timing/>
</p:sld>
</file>

<file path=ppt/slides/slide12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86722" name="Footer Placeholder 3"/>
          <p:cNvSpPr>
            <a:spLocks noGrp="1"/>
          </p:cNvSpPr>
          <p:nvPr>
            <p:ph type="ftr" sz="quarter" idx="10"/>
          </p:nvPr>
        </p:nvSpPr>
        <p:spPr>
          <a:noFill/>
        </p:spPr>
        <p:txBody>
          <a:bodyPr/>
          <a:lstStyle/>
          <a:p>
            <a:r>
              <a:rPr lang="en-AU" smtClean="0"/>
              <a:t>Chapter 4 — The Processor — </a:t>
            </a:r>
            <a:fld id="{1E62D29A-2349-425F-B9AA-7351A164455E}" type="slidenum">
              <a:rPr lang="en-AU" smtClean="0"/>
              <a:t>124</a:t>
            </a:fld>
            <a:endParaRPr lang="en-AU" smtClean="0"/>
          </a:p>
        </p:txBody>
      </p:sp>
      <p:pic>
        <p:nvPicPr>
          <p:cNvPr id="286723" name="Picture 6" descr="f04-50-P374493"/>
          <p:cNvPicPr>
            <a:picLocks noChangeAspect="1" noChangeArrowheads="1"/>
          </p:cNvPicPr>
          <p:nvPr/>
        </p:nvPicPr>
        <p:blipFill>
          <a:blip r:embed="rId3"/>
          <a:stretch>
            <a:fillRect/>
          </a:stretch>
        </p:blipFill>
        <p:spPr bwMode="auto">
          <a:xfrm>
            <a:off x="1711325" y="2501900"/>
            <a:ext cx="5462588" cy="3402013"/>
          </a:xfrm>
          <a:prstGeom prst="rect">
            <a:avLst/>
          </a:prstGeom>
          <a:noFill/>
          <a:ln w="9525">
            <a:noFill/>
            <a:miter lim="800000"/>
          </a:ln>
        </p:spPr>
      </p:pic>
      <p:sp>
        <p:nvSpPr>
          <p:cNvPr id="286724" name="Rectangle 2"/>
          <p:cNvSpPr>
            <a:spLocks noGrp="1" noChangeArrowheads="1"/>
          </p:cNvSpPr>
          <p:nvPr>
            <p:ph type="title"/>
          </p:nvPr>
        </p:nvSpPr>
        <p:spPr/>
        <p:txBody>
          <a:bodyPr/>
          <a:lstStyle/>
          <a:p>
            <a:pPr eaLnBrk="1" hangingPunct="1"/>
            <a:r>
              <a:rPr lang="en-US" smtClean="0"/>
              <a:t>Pipelined Control</a:t>
            </a:r>
            <a:endParaRPr lang="en-AU" smtClean="0"/>
          </a:p>
        </p:txBody>
      </p:sp>
      <p:sp>
        <p:nvSpPr>
          <p:cNvPr id="286725" name="Rectangle 3"/>
          <p:cNvSpPr>
            <a:spLocks noGrp="1" noChangeArrowheads="1"/>
          </p:cNvSpPr>
          <p:nvPr>
            <p:ph type="body" idx="1"/>
          </p:nvPr>
        </p:nvSpPr>
        <p:spPr>
          <a:xfrm>
            <a:off x="684213" y="1125538"/>
            <a:ext cx="8270875" cy="1150937"/>
          </a:xfrm>
        </p:spPr>
        <p:txBody>
          <a:bodyPr/>
          <a:lstStyle/>
          <a:p>
            <a:pPr eaLnBrk="1" hangingPunct="1"/>
            <a:r>
              <a:rPr lang="en-US" smtClean="0"/>
              <a:t>Control signals derived from instruction</a:t>
            </a:r>
          </a:p>
          <a:p>
            <a:pPr lvl="1" eaLnBrk="1" hangingPunct="1"/>
            <a:r>
              <a:rPr lang="en-AU" smtClean="0"/>
              <a:t>As in single-cycle implementation</a:t>
            </a:r>
          </a:p>
        </p:txBody>
      </p:sp>
      <p:sp>
        <p:nvSpPr>
          <p:cNvPr id="6" name="TextBox 5"/>
          <p:cNvSpPr txBox="1">
            <a:spLocks noChangeArrowheads="1"/>
          </p:cNvSpPr>
          <p:nvPr/>
        </p:nvSpPr>
        <p:spPr bwMode="auto">
          <a:xfrm>
            <a:off x="827088" y="4868863"/>
            <a:ext cx="7416800" cy="523875"/>
          </a:xfrm>
          <a:prstGeom prst="rect">
            <a:avLst/>
          </a:prstGeom>
          <a:solidFill>
            <a:srgbClr val="0070C0"/>
          </a:solidFill>
          <a:ln w="9525">
            <a:noFill/>
            <a:miter lim="800000"/>
          </a:ln>
        </p:spPr>
        <p:txBody>
          <a:bodyPr>
            <a:spAutoFit/>
          </a:bodyPr>
          <a:lstStyle/>
          <a:p>
            <a:r>
              <a:rPr lang="en-US" sz="2800">
                <a:solidFill>
                  <a:srgbClr val="FFFFFF"/>
                </a:solidFill>
              </a:rPr>
              <a:t> IF </a:t>
            </a:r>
            <a:r>
              <a:rPr lang="en-US" sz="2800">
                <a:solidFill>
                  <a:srgbClr val="FFFFFF"/>
                </a:solidFill>
                <a:sym typeface="Symbol" pitchFamily="18" charset="2"/>
              </a:rPr>
              <a:t>      </a:t>
            </a:r>
            <a:r>
              <a:rPr lang="en-US" sz="2800">
                <a:solidFill>
                  <a:srgbClr val="FFFFFF"/>
                </a:solidFill>
              </a:rPr>
              <a:t>ID/RR </a:t>
            </a:r>
            <a:r>
              <a:rPr lang="en-US" sz="2800">
                <a:solidFill>
                  <a:srgbClr val="FFFFFF"/>
                </a:solidFill>
                <a:sym typeface="Symbol" pitchFamily="18" charset="2"/>
              </a:rPr>
              <a:t>  </a:t>
            </a:r>
            <a:r>
              <a:rPr lang="en-US" sz="2800">
                <a:solidFill>
                  <a:srgbClr val="FFFFFF"/>
                </a:solidFill>
              </a:rPr>
              <a:t>EX </a:t>
            </a:r>
            <a:r>
              <a:rPr lang="en-US" sz="2800">
                <a:solidFill>
                  <a:srgbClr val="FFFFFF"/>
                </a:solidFill>
                <a:sym typeface="Symbol" pitchFamily="18" charset="2"/>
              </a:rPr>
              <a:t>    </a:t>
            </a:r>
            <a:r>
              <a:rPr lang="en-US" sz="2800">
                <a:solidFill>
                  <a:srgbClr val="FFFFFF"/>
                </a:solidFill>
              </a:rPr>
              <a:t>Mem </a:t>
            </a:r>
            <a:r>
              <a:rPr lang="en-US" sz="2800">
                <a:solidFill>
                  <a:srgbClr val="FFFFFF"/>
                </a:solidFill>
                <a:sym typeface="Symbol" pitchFamily="18" charset="2"/>
              </a:rPr>
              <a:t>     </a:t>
            </a:r>
            <a:r>
              <a:rPr lang="en-US" sz="2800">
                <a:solidFill>
                  <a:srgbClr val="FFFFFF"/>
                </a:solidFill>
              </a:rPr>
              <a:t>WB </a:t>
            </a:r>
            <a:endParaRPr lang="en-IN" sz="2800">
              <a:solidFill>
                <a:srgbClr val="FFFFFF"/>
              </a:solidFill>
            </a:endParaRPr>
          </a:p>
        </p:txBody>
      </p:sp>
      <p:sp>
        <p:nvSpPr>
          <p:cNvPr id="286727" name="TextBox 1"/>
          <p:cNvSpPr txBox="1">
            <a:spLocks noChangeArrowheads="1"/>
          </p:cNvSpPr>
          <p:nvPr/>
        </p:nvSpPr>
        <p:spPr bwMode="auto">
          <a:xfrm>
            <a:off x="7308850" y="2276475"/>
            <a:ext cx="1223963" cy="584200"/>
          </a:xfrm>
          <a:prstGeom prst="rect">
            <a:avLst/>
          </a:prstGeom>
          <a:solidFill>
            <a:srgbClr val="0070C0"/>
          </a:solidFill>
          <a:ln w="9525">
            <a:noFill/>
            <a:miter lim="800000"/>
          </a:ln>
        </p:spPr>
        <p:txBody>
          <a:bodyPr>
            <a:spAutoFit/>
          </a:bodyPr>
          <a:lstStyle/>
          <a:p>
            <a:r>
              <a:rPr lang="en-IN">
                <a:solidFill>
                  <a:schemeClr val="bg1"/>
                </a:solidFill>
              </a:rPr>
              <a:t>Inter-stage latches</a:t>
            </a:r>
          </a:p>
        </p:txBody>
      </p:sp>
      <p:cxnSp>
        <p:nvCxnSpPr>
          <p:cNvPr id="8" name="Curved Connector 7"/>
          <p:cNvCxnSpPr>
            <a:cxnSpLocks noChangeShapeType="1"/>
            <a:stCxn id="286727" idx="2"/>
          </p:cNvCxnSpPr>
          <p:nvPr/>
        </p:nvCxnSpPr>
        <p:spPr bwMode="auto">
          <a:xfrm rot="5400000">
            <a:off x="7023894" y="2677319"/>
            <a:ext cx="712788" cy="1079500"/>
          </a:xfrm>
          <a:prstGeom prst="curvedConnector2">
            <a:avLst/>
          </a:prstGeom>
          <a:noFill/>
          <a:ln w="19050" algn="ctr">
            <a:solidFill>
              <a:srgbClr val="FF0000"/>
            </a:solidFill>
            <a:round/>
            <a:tailEnd type="triangle" w="med" len="med"/>
          </a:ln>
        </p:spPr>
      </p:cxnSp>
      <p:cxnSp>
        <p:nvCxnSpPr>
          <p:cNvPr id="9" name="Curved Connector 8"/>
          <p:cNvCxnSpPr>
            <a:cxnSpLocks noChangeShapeType="1"/>
            <a:stCxn id="286727" idx="1"/>
          </p:cNvCxnSpPr>
          <p:nvPr/>
        </p:nvCxnSpPr>
        <p:spPr bwMode="auto">
          <a:xfrm rot="10800000" flipV="1">
            <a:off x="5135563" y="2568575"/>
            <a:ext cx="2173287" cy="392113"/>
          </a:xfrm>
          <a:prstGeom prst="curvedConnector3">
            <a:avLst>
              <a:gd name="adj1" fmla="val 50000"/>
            </a:avLst>
          </a:prstGeom>
          <a:noFill/>
          <a:ln w="19050" algn="ctr">
            <a:solidFill>
              <a:srgbClr val="FF0000"/>
            </a:solidFill>
            <a:round/>
            <a:tailEnd type="triangle" w="med" len="med"/>
          </a:ln>
        </p:spPr>
      </p:cxnSp>
      <p:cxnSp>
        <p:nvCxnSpPr>
          <p:cNvPr id="10" name="Curved Connector 9"/>
          <p:cNvCxnSpPr>
            <a:cxnSpLocks noChangeShapeType="1"/>
          </p:cNvCxnSpPr>
          <p:nvPr/>
        </p:nvCxnSpPr>
        <p:spPr bwMode="auto">
          <a:xfrm rot="10800000" flipV="1">
            <a:off x="3584575" y="2370138"/>
            <a:ext cx="3724275" cy="131762"/>
          </a:xfrm>
          <a:prstGeom prst="curvedConnector3">
            <a:avLst>
              <a:gd name="adj1" fmla="val 50880"/>
            </a:avLst>
          </a:prstGeom>
          <a:noFill/>
          <a:ln w="19050" algn="ctr">
            <a:solidFill>
              <a:srgbClr val="FF0000"/>
            </a:solidFill>
            <a:round/>
            <a:tailEnd type="triangle" w="med" len="med"/>
          </a:ln>
        </p:spPr>
      </p:cxnSp>
      <p:cxnSp>
        <p:nvCxnSpPr>
          <p:cNvPr id="11" name="Curved Connector 10"/>
          <p:cNvCxnSpPr>
            <a:cxnSpLocks noChangeShapeType="1"/>
          </p:cNvCxnSpPr>
          <p:nvPr/>
        </p:nvCxnSpPr>
        <p:spPr bwMode="auto">
          <a:xfrm rot="10800000" flipV="1">
            <a:off x="1866900" y="2386013"/>
            <a:ext cx="5441950" cy="1744662"/>
          </a:xfrm>
          <a:prstGeom prst="curvedConnector3">
            <a:avLst>
              <a:gd name="adj1" fmla="val 76606"/>
            </a:avLst>
          </a:prstGeom>
          <a:noFill/>
          <a:ln w="19050" algn="ctr">
            <a:solidFill>
              <a:srgbClr val="FF0000"/>
            </a:solidFill>
            <a:round/>
            <a:tailEnd type="triangle" w="med" len="med"/>
          </a:ln>
        </p:spPr>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blinds(horizontal)">
                                      <p:cBhvr>
                                        <p:cTn id="7" dur="500"/>
                                        <p:tgtEl>
                                          <p:spTgt spid="6">
                                            <p:bg/>
                                          </p:spTgt>
                                        </p:tgtEl>
                                      </p:cBhvr>
                                    </p:animEffect>
                                  </p:childTnLst>
                                </p:cTn>
                              </p:par>
                            </p:childTnLst>
                          </p:cTn>
                        </p:par>
                      </p:childTnLst>
                    </p:cTn>
                  </p:par>
                  <p:par>
                    <p:cTn id="8" fill="hold" nodeType="clickPar">
                      <p:stCondLst>
                        <p:cond delay="indefinite"/>
                        <p:cond evt="onBegin" delay="0">
                          <p:tn val="7"/>
                        </p:cond>
                      </p:stCondLst>
                      <p:childTnLst>
                        <p:par>
                          <p:cTn id="9" fill="hold" nodeType="after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linds(horizontal)">
                                      <p:cBhvr>
                                        <p:cTn id="12" dur="500"/>
                                        <p:tgtEl>
                                          <p:spTgt spid="6">
                                            <p:txEl>
                                              <p:pRg st="0" end="0"/>
                                            </p:txEl>
                                          </p:spTgt>
                                        </p:tgtEl>
                                      </p:cBhvr>
                                    </p:animEffect>
                                  </p:childTnLst>
                                </p:cTn>
                              </p:par>
                            </p:childTnLst>
                          </p:cTn>
                        </p:par>
                      </p:childTnLst>
                    </p:cTn>
                  </p:par>
                  <p:par>
                    <p:cTn id="13" fill="hold" nodeType="clickPar">
                      <p:stCondLst>
                        <p:cond delay="indefinite"/>
                        <p:cond evt="onBegin" delay="0">
                          <p:tn val="12"/>
                        </p:cond>
                      </p:stCondLst>
                      <p:childTnLst>
                        <p:par>
                          <p:cTn id="14" fill="hold" nodeType="after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nodeType="clickPar">
                      <p:stCondLst>
                        <p:cond delay="indefinite"/>
                        <p:cond evt="onBegin" delay="0">
                          <p:tn val="16"/>
                        </p:cond>
                      </p:stCondLst>
                      <p:childTnLst>
                        <p:par>
                          <p:cTn id="18" fill="hold" nodeType="after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nodeType="clickPar">
                      <p:stCondLst>
                        <p:cond delay="indefinite"/>
                        <p:cond evt="onBegin" delay="0">
                          <p:tn val="20"/>
                        </p:cond>
                      </p:stCondLst>
                      <p:childTnLst>
                        <p:par>
                          <p:cTn id="22" fill="hold" nodeType="afterGroup">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p:bldLst>
  </p:timing>
</p:sld>
</file>

<file path=ppt/slides/slide12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87746" name="Footer Placeholder 2"/>
          <p:cNvSpPr>
            <a:spLocks noGrp="1"/>
          </p:cNvSpPr>
          <p:nvPr>
            <p:ph type="ftr" sz="quarter" idx="10"/>
          </p:nvPr>
        </p:nvSpPr>
        <p:spPr>
          <a:noFill/>
        </p:spPr>
        <p:txBody>
          <a:bodyPr/>
          <a:lstStyle/>
          <a:p>
            <a:r>
              <a:rPr lang="en-AU" smtClean="0"/>
              <a:t>Chapter 4 — The Processor — </a:t>
            </a:r>
            <a:fld id="{92476A64-BF8D-45C2-90B1-BCF95A473EB6}" type="slidenum">
              <a:rPr lang="en-AU" smtClean="0"/>
              <a:t>125</a:t>
            </a:fld>
            <a:endParaRPr lang="en-AU" smtClean="0"/>
          </a:p>
        </p:txBody>
      </p:sp>
      <p:pic>
        <p:nvPicPr>
          <p:cNvPr id="287747" name="Picture 5" descr="f04-51-P374493"/>
          <p:cNvPicPr>
            <a:picLocks noChangeAspect="1" noChangeArrowheads="1"/>
          </p:cNvPicPr>
          <p:nvPr/>
        </p:nvPicPr>
        <p:blipFill>
          <a:blip r:embed="rId3"/>
          <a:stretch>
            <a:fillRect/>
          </a:stretch>
        </p:blipFill>
        <p:spPr bwMode="auto">
          <a:xfrm>
            <a:off x="922338" y="1125538"/>
            <a:ext cx="7362825" cy="5227637"/>
          </a:xfrm>
          <a:prstGeom prst="rect">
            <a:avLst/>
          </a:prstGeom>
          <a:noFill/>
          <a:ln w="9525">
            <a:noFill/>
            <a:miter lim="800000"/>
          </a:ln>
        </p:spPr>
      </p:pic>
      <p:sp>
        <p:nvSpPr>
          <p:cNvPr id="287748" name="Rectangle 2"/>
          <p:cNvSpPr>
            <a:spLocks noGrp="1" noChangeArrowheads="1"/>
          </p:cNvSpPr>
          <p:nvPr>
            <p:ph type="title"/>
          </p:nvPr>
        </p:nvSpPr>
        <p:spPr/>
        <p:txBody>
          <a:bodyPr/>
          <a:lstStyle/>
          <a:p>
            <a:pPr eaLnBrk="1" hangingPunct="1"/>
            <a:r>
              <a:rPr lang="en-US" smtClean="0"/>
              <a:t>Pipelined Control</a:t>
            </a:r>
            <a:endParaRPr lang="en-AU" smtClean="0"/>
          </a:p>
        </p:txBody>
      </p:sp>
      <p:cxnSp>
        <p:nvCxnSpPr>
          <p:cNvPr id="374789" name="Straight Arrow Connector 4"/>
          <p:cNvCxnSpPr>
            <a:cxnSpLocks noChangeShapeType="1"/>
          </p:cNvCxnSpPr>
          <p:nvPr/>
        </p:nvCxnSpPr>
        <p:spPr bwMode="auto">
          <a:xfrm>
            <a:off x="6111875" y="4110038"/>
            <a:ext cx="314325" cy="0"/>
          </a:xfrm>
          <a:prstGeom prst="straightConnector1">
            <a:avLst/>
          </a:prstGeom>
          <a:noFill/>
          <a:ln w="38100" algn="ctr">
            <a:solidFill>
              <a:srgbClr val="FF0000"/>
            </a:solidFill>
            <a:round/>
            <a:tailEnd type="triangle" w="med" len="med"/>
          </a:ln>
        </p:spPr>
      </p:cxnSp>
      <p:cxnSp>
        <p:nvCxnSpPr>
          <p:cNvPr id="374790" name="Straight Arrow Connector 6"/>
          <p:cNvCxnSpPr>
            <a:cxnSpLocks noChangeShapeType="1"/>
          </p:cNvCxnSpPr>
          <p:nvPr/>
        </p:nvCxnSpPr>
        <p:spPr bwMode="auto">
          <a:xfrm flipH="1" flipV="1">
            <a:off x="6269038" y="2565400"/>
            <a:ext cx="0" cy="1544638"/>
          </a:xfrm>
          <a:prstGeom prst="straightConnector1">
            <a:avLst/>
          </a:prstGeom>
          <a:noFill/>
          <a:ln w="38100" algn="ctr">
            <a:solidFill>
              <a:srgbClr val="FF0000"/>
            </a:solidFill>
            <a:round/>
            <a:tailEnd type="triangle" w="med" len="med"/>
          </a:ln>
        </p:spPr>
      </p:cxnSp>
      <p:cxnSp>
        <p:nvCxnSpPr>
          <p:cNvPr id="374791" name="Straight Arrow Connector 10"/>
          <p:cNvCxnSpPr>
            <a:cxnSpLocks noChangeShapeType="1"/>
          </p:cNvCxnSpPr>
          <p:nvPr/>
        </p:nvCxnSpPr>
        <p:spPr bwMode="auto">
          <a:xfrm>
            <a:off x="6300788" y="2349500"/>
            <a:ext cx="215900" cy="0"/>
          </a:xfrm>
          <a:prstGeom prst="straightConnector1">
            <a:avLst/>
          </a:prstGeom>
          <a:noFill/>
          <a:ln w="38100" algn="ctr">
            <a:solidFill>
              <a:srgbClr val="FF0000"/>
            </a:solidFill>
            <a:round/>
            <a:tailEnd type="triangle" w="med" len="med"/>
          </a:ln>
        </p:spPr>
      </p:cxnSp>
      <p:cxnSp>
        <p:nvCxnSpPr>
          <p:cNvPr id="374792" name="Straight Arrow Connector 12"/>
          <p:cNvCxnSpPr>
            <a:cxnSpLocks noChangeShapeType="1"/>
          </p:cNvCxnSpPr>
          <p:nvPr/>
        </p:nvCxnSpPr>
        <p:spPr bwMode="auto">
          <a:xfrm flipH="1">
            <a:off x="6483350" y="2349500"/>
            <a:ext cx="0" cy="1114425"/>
          </a:xfrm>
          <a:prstGeom prst="straightConnector1">
            <a:avLst/>
          </a:prstGeom>
          <a:noFill/>
          <a:ln w="38100" algn="ctr">
            <a:solidFill>
              <a:srgbClr val="FF0000"/>
            </a:solidFill>
            <a:round/>
            <a:tailEnd type="triangle" w="med" len="med"/>
          </a:ln>
        </p:spPr>
      </p:cxnSp>
      <p:cxnSp>
        <p:nvCxnSpPr>
          <p:cNvPr id="374793" name="Straight Arrow Connector 17"/>
          <p:cNvCxnSpPr>
            <a:cxnSpLocks noChangeShapeType="1"/>
          </p:cNvCxnSpPr>
          <p:nvPr/>
        </p:nvCxnSpPr>
        <p:spPr bwMode="auto">
          <a:xfrm>
            <a:off x="6461125" y="3463925"/>
            <a:ext cx="168275" cy="0"/>
          </a:xfrm>
          <a:prstGeom prst="straightConnector1">
            <a:avLst/>
          </a:prstGeom>
          <a:noFill/>
          <a:ln w="38100" algn="ctr">
            <a:solidFill>
              <a:srgbClr val="FF0000"/>
            </a:solidFill>
            <a:round/>
            <a:tailEnd type="triangle" w="med" len="med"/>
          </a:ln>
        </p:spPr>
      </p:cxnSp>
      <p:cxnSp>
        <p:nvCxnSpPr>
          <p:cNvPr id="374794" name="Straight Arrow Connector 21"/>
          <p:cNvCxnSpPr>
            <a:cxnSpLocks noChangeShapeType="1"/>
          </p:cNvCxnSpPr>
          <p:nvPr/>
        </p:nvCxnSpPr>
        <p:spPr bwMode="auto">
          <a:xfrm flipH="1" flipV="1">
            <a:off x="6991350" y="1235075"/>
            <a:ext cx="0" cy="2265363"/>
          </a:xfrm>
          <a:prstGeom prst="straightConnector1">
            <a:avLst/>
          </a:prstGeom>
          <a:noFill/>
          <a:ln w="38100" algn="ctr">
            <a:solidFill>
              <a:srgbClr val="FF0000"/>
            </a:solidFill>
            <a:round/>
            <a:tailEnd type="triangle" w="med" len="med"/>
          </a:ln>
        </p:spPr>
      </p:cxnSp>
      <p:cxnSp>
        <p:nvCxnSpPr>
          <p:cNvPr id="374795" name="Straight Arrow Connector 22"/>
          <p:cNvCxnSpPr>
            <a:cxnSpLocks noChangeShapeType="1"/>
          </p:cNvCxnSpPr>
          <p:nvPr/>
        </p:nvCxnSpPr>
        <p:spPr bwMode="auto">
          <a:xfrm flipH="1">
            <a:off x="1116013" y="1235075"/>
            <a:ext cx="5875337" cy="0"/>
          </a:xfrm>
          <a:prstGeom prst="straightConnector1">
            <a:avLst/>
          </a:prstGeom>
          <a:noFill/>
          <a:ln w="38100" algn="ctr">
            <a:solidFill>
              <a:srgbClr val="FF0000"/>
            </a:solidFill>
            <a:round/>
            <a:tailEnd type="triangle" w="med" len="med"/>
          </a:ln>
        </p:spPr>
      </p:cxnSp>
      <p:cxnSp>
        <p:nvCxnSpPr>
          <p:cNvPr id="374796" name="Straight Arrow Connector 27"/>
          <p:cNvCxnSpPr>
            <a:cxnSpLocks noChangeShapeType="1"/>
          </p:cNvCxnSpPr>
          <p:nvPr/>
        </p:nvCxnSpPr>
        <p:spPr bwMode="auto">
          <a:xfrm flipH="1">
            <a:off x="1187450" y="1235075"/>
            <a:ext cx="0" cy="2265363"/>
          </a:xfrm>
          <a:prstGeom prst="straightConnector1">
            <a:avLst/>
          </a:prstGeom>
          <a:noFill/>
          <a:ln w="38100" algn="ctr">
            <a:solidFill>
              <a:srgbClr val="FF0000"/>
            </a:solidFill>
            <a:round/>
            <a:tailEnd type="triangle" w="med" len="med"/>
          </a:ln>
        </p:spPr>
      </p:cxnSp>
      <p:sp>
        <p:nvSpPr>
          <p:cNvPr id="374797" name="TextBox 24"/>
          <p:cNvSpPr txBox="1">
            <a:spLocks noChangeArrowheads="1"/>
          </p:cNvSpPr>
          <p:nvPr/>
        </p:nvSpPr>
        <p:spPr bwMode="auto">
          <a:xfrm>
            <a:off x="323850" y="4868863"/>
            <a:ext cx="2087563" cy="1077912"/>
          </a:xfrm>
          <a:prstGeom prst="rect">
            <a:avLst/>
          </a:prstGeom>
          <a:solidFill>
            <a:srgbClr val="FF0000"/>
          </a:solidFill>
          <a:ln w="9525">
            <a:noFill/>
            <a:miter lim="800000"/>
          </a:ln>
        </p:spPr>
        <p:txBody>
          <a:bodyPr>
            <a:spAutoFit/>
          </a:bodyPr>
          <a:lstStyle/>
          <a:p>
            <a:r>
              <a:rPr lang="en-IN">
                <a:solidFill>
                  <a:schemeClr val="bg1"/>
                </a:solidFill>
              </a:rPr>
              <a:t>What is the branch penalty for this architecture?</a:t>
            </a:r>
          </a:p>
          <a:p>
            <a:r>
              <a:rPr lang="en-IN">
                <a:solidFill>
                  <a:schemeClr val="bg1"/>
                </a:solidFill>
              </a:rPr>
              <a:t>-- 3 clock cycles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4797">
                                            <p:bg/>
                                          </p:spTgt>
                                        </p:tgtEl>
                                        <p:attrNameLst>
                                          <p:attrName>style.visibility</p:attrName>
                                        </p:attrNameLst>
                                      </p:cBhvr>
                                      <p:to>
                                        <p:strVal val="visible"/>
                                      </p:to>
                                    </p:set>
                                    <p:animEffect transition="in" filter="blinds(horizontal)">
                                      <p:cBhvr>
                                        <p:cTn id="7" dur="500"/>
                                        <p:tgtEl>
                                          <p:spTgt spid="374797">
                                            <p:bg/>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74797">
                                            <p:txEl>
                                              <p:pRg st="0" end="0"/>
                                            </p:txEl>
                                          </p:spTgt>
                                        </p:tgtEl>
                                        <p:attrNameLst>
                                          <p:attrName>style.visibility</p:attrName>
                                        </p:attrNameLst>
                                      </p:cBhvr>
                                      <p:to>
                                        <p:strVal val="visible"/>
                                      </p:to>
                                    </p:set>
                                    <p:animEffect transition="in" filter="blinds(horizontal)">
                                      <p:cBhvr>
                                        <p:cTn id="10" dur="500"/>
                                        <p:tgtEl>
                                          <p:spTgt spid="374797">
                                            <p:txEl>
                                              <p:pRg st="0" end="0"/>
                                            </p:txEl>
                                          </p:spTgt>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74797">
                                            <p:txEl>
                                              <p:pRg st="1" end="1"/>
                                            </p:txEl>
                                          </p:spTgt>
                                        </p:tgtEl>
                                        <p:attrNameLst>
                                          <p:attrName>style.visibility</p:attrName>
                                        </p:attrNameLst>
                                      </p:cBhvr>
                                      <p:to>
                                        <p:strVal val="visible"/>
                                      </p:to>
                                    </p:set>
                                    <p:animEffect transition="in" filter="blinds(horizontal)">
                                      <p:cBhvr>
                                        <p:cTn id="15" dur="500"/>
                                        <p:tgtEl>
                                          <p:spTgt spid="374797">
                                            <p:txEl>
                                              <p:pRg st="1" end="1"/>
                                            </p:txEl>
                                          </p:spTgt>
                                        </p:tgtEl>
                                      </p:cBhvr>
                                    </p:animEffect>
                                  </p:childTnLst>
                                </p:cTn>
                              </p:par>
                            </p:childTnLst>
                          </p:cTn>
                        </p:par>
                      </p:childTnLst>
                    </p:cTn>
                  </p:par>
                  <p:par>
                    <p:cTn id="16" fill="hold" nodeType="clickPar">
                      <p:stCondLst>
                        <p:cond delay="indefinite"/>
                      </p:stCondLst>
                      <p:childTnLst>
                        <p:par>
                          <p:cTn id="17" fill="hold" nodeType="after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374789"/>
                                        </p:tgtEl>
                                        <p:attrNameLst>
                                          <p:attrName>style.visibility</p:attrName>
                                        </p:attrNameLst>
                                      </p:cBhvr>
                                      <p:to>
                                        <p:strVal val="visible"/>
                                      </p:to>
                                    </p:set>
                                    <p:animEffect transition="in" filter="blinds(horizontal)">
                                      <p:cBhvr>
                                        <p:cTn id="20" dur="500"/>
                                        <p:tgtEl>
                                          <p:spTgt spid="374789"/>
                                        </p:tgtEl>
                                      </p:cBhvr>
                                    </p:animEffect>
                                  </p:childTnLst>
                                </p:cTn>
                              </p:par>
                            </p:childTnLst>
                          </p:cTn>
                        </p:par>
                      </p:childTnLst>
                    </p:cTn>
                  </p:par>
                  <p:par>
                    <p:cTn id="21" fill="hold" nodeType="clickPar">
                      <p:stCondLst>
                        <p:cond delay="indefinite"/>
                      </p:stCondLst>
                      <p:childTnLst>
                        <p:par>
                          <p:cTn id="22" fill="hold" nodeType="after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374790"/>
                                        </p:tgtEl>
                                        <p:attrNameLst>
                                          <p:attrName>style.visibility</p:attrName>
                                        </p:attrNameLst>
                                      </p:cBhvr>
                                      <p:to>
                                        <p:strVal val="visible"/>
                                      </p:to>
                                    </p:set>
                                    <p:animEffect transition="in" filter="blinds(horizontal)">
                                      <p:cBhvr>
                                        <p:cTn id="25" dur="500"/>
                                        <p:tgtEl>
                                          <p:spTgt spid="374790"/>
                                        </p:tgtEl>
                                      </p:cBhvr>
                                    </p:animEffect>
                                  </p:childTnLst>
                                </p:cTn>
                              </p:par>
                            </p:childTnLst>
                          </p:cTn>
                        </p:par>
                      </p:childTnLst>
                    </p:cTn>
                  </p:par>
                  <p:par>
                    <p:cTn id="26" fill="hold" nodeType="clickPar">
                      <p:stCondLst>
                        <p:cond delay="indefinite"/>
                      </p:stCondLst>
                      <p:childTnLst>
                        <p:par>
                          <p:cTn id="27" fill="hold" nodeType="after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374791"/>
                                        </p:tgtEl>
                                        <p:attrNameLst>
                                          <p:attrName>style.visibility</p:attrName>
                                        </p:attrNameLst>
                                      </p:cBhvr>
                                      <p:to>
                                        <p:strVal val="visible"/>
                                      </p:to>
                                    </p:set>
                                    <p:animEffect transition="in" filter="blinds(horizontal)">
                                      <p:cBhvr>
                                        <p:cTn id="30" dur="500"/>
                                        <p:tgtEl>
                                          <p:spTgt spid="374791"/>
                                        </p:tgtEl>
                                      </p:cBhvr>
                                    </p:animEffect>
                                  </p:childTnLst>
                                </p:cTn>
                              </p:par>
                              <p:par>
                                <p:cTn id="31" presetID="3" presetClass="entr" presetSubtype="10" fill="hold" nodeType="withEffect">
                                  <p:stCondLst>
                                    <p:cond delay="0"/>
                                  </p:stCondLst>
                                  <p:childTnLst>
                                    <p:set>
                                      <p:cBhvr>
                                        <p:cTn id="32" dur="1" fill="hold">
                                          <p:stCondLst>
                                            <p:cond delay="0"/>
                                          </p:stCondLst>
                                        </p:cTn>
                                        <p:tgtEl>
                                          <p:spTgt spid="374792"/>
                                        </p:tgtEl>
                                        <p:attrNameLst>
                                          <p:attrName>style.visibility</p:attrName>
                                        </p:attrNameLst>
                                      </p:cBhvr>
                                      <p:to>
                                        <p:strVal val="visible"/>
                                      </p:to>
                                    </p:set>
                                    <p:animEffect transition="in" filter="blinds(horizontal)">
                                      <p:cBhvr>
                                        <p:cTn id="33" dur="500"/>
                                        <p:tgtEl>
                                          <p:spTgt spid="374792"/>
                                        </p:tgtEl>
                                      </p:cBhvr>
                                    </p:animEffect>
                                  </p:childTnLst>
                                </p:cTn>
                              </p:par>
                              <p:par>
                                <p:cTn id="34" presetID="3" presetClass="entr" presetSubtype="10" fill="hold" nodeType="withEffect">
                                  <p:stCondLst>
                                    <p:cond delay="0"/>
                                  </p:stCondLst>
                                  <p:childTnLst>
                                    <p:set>
                                      <p:cBhvr>
                                        <p:cTn id="35" dur="1" fill="hold">
                                          <p:stCondLst>
                                            <p:cond delay="0"/>
                                          </p:stCondLst>
                                        </p:cTn>
                                        <p:tgtEl>
                                          <p:spTgt spid="374793"/>
                                        </p:tgtEl>
                                        <p:attrNameLst>
                                          <p:attrName>style.visibility</p:attrName>
                                        </p:attrNameLst>
                                      </p:cBhvr>
                                      <p:to>
                                        <p:strVal val="visible"/>
                                      </p:to>
                                    </p:set>
                                    <p:animEffect transition="in" filter="blinds(horizontal)">
                                      <p:cBhvr>
                                        <p:cTn id="36" dur="500"/>
                                        <p:tgtEl>
                                          <p:spTgt spid="374793"/>
                                        </p:tgtEl>
                                      </p:cBhvr>
                                    </p:animEffect>
                                  </p:childTnLst>
                                </p:cTn>
                              </p:par>
                            </p:childTnLst>
                          </p:cTn>
                        </p:par>
                      </p:childTnLst>
                    </p:cTn>
                  </p:par>
                  <p:par>
                    <p:cTn id="37" fill="hold" nodeType="clickPar">
                      <p:stCondLst>
                        <p:cond delay="indefinite"/>
                      </p:stCondLst>
                      <p:childTnLst>
                        <p:par>
                          <p:cTn id="38" fill="hold" nodeType="after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374794"/>
                                        </p:tgtEl>
                                        <p:attrNameLst>
                                          <p:attrName>style.visibility</p:attrName>
                                        </p:attrNameLst>
                                      </p:cBhvr>
                                      <p:to>
                                        <p:strVal val="visible"/>
                                      </p:to>
                                    </p:set>
                                    <p:animEffect transition="in" filter="blinds(horizontal)">
                                      <p:cBhvr>
                                        <p:cTn id="41" dur="500"/>
                                        <p:tgtEl>
                                          <p:spTgt spid="374794"/>
                                        </p:tgtEl>
                                      </p:cBhvr>
                                    </p:animEffect>
                                  </p:childTnLst>
                                </p:cTn>
                              </p:par>
                              <p:par>
                                <p:cTn id="42" presetID="3" presetClass="entr" presetSubtype="10" fill="hold" nodeType="withEffect">
                                  <p:stCondLst>
                                    <p:cond delay="0"/>
                                  </p:stCondLst>
                                  <p:childTnLst>
                                    <p:set>
                                      <p:cBhvr>
                                        <p:cTn id="43" dur="1" fill="hold">
                                          <p:stCondLst>
                                            <p:cond delay="0"/>
                                          </p:stCondLst>
                                        </p:cTn>
                                        <p:tgtEl>
                                          <p:spTgt spid="374795"/>
                                        </p:tgtEl>
                                        <p:attrNameLst>
                                          <p:attrName>style.visibility</p:attrName>
                                        </p:attrNameLst>
                                      </p:cBhvr>
                                      <p:to>
                                        <p:strVal val="visible"/>
                                      </p:to>
                                    </p:set>
                                    <p:animEffect transition="in" filter="blinds(horizontal)">
                                      <p:cBhvr>
                                        <p:cTn id="44" dur="500"/>
                                        <p:tgtEl>
                                          <p:spTgt spid="374795"/>
                                        </p:tgtEl>
                                      </p:cBhvr>
                                    </p:animEffect>
                                  </p:childTnLst>
                                </p:cTn>
                              </p:par>
                              <p:par>
                                <p:cTn id="45" presetID="3" presetClass="entr" presetSubtype="10" fill="hold" nodeType="withEffect">
                                  <p:stCondLst>
                                    <p:cond delay="0"/>
                                  </p:stCondLst>
                                  <p:childTnLst>
                                    <p:set>
                                      <p:cBhvr>
                                        <p:cTn id="46" dur="1" fill="hold">
                                          <p:stCondLst>
                                            <p:cond delay="0"/>
                                          </p:stCondLst>
                                        </p:cTn>
                                        <p:tgtEl>
                                          <p:spTgt spid="374796"/>
                                        </p:tgtEl>
                                        <p:attrNameLst>
                                          <p:attrName>style.visibility</p:attrName>
                                        </p:attrNameLst>
                                      </p:cBhvr>
                                      <p:to>
                                        <p:strVal val="visible"/>
                                      </p:to>
                                    </p:set>
                                    <p:animEffect transition="in" filter="blinds(horizontal)">
                                      <p:cBhvr>
                                        <p:cTn id="47" dur="500"/>
                                        <p:tgtEl>
                                          <p:spTgt spid="374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97" grpId="0" build="allAtOnce" animBg="1"/>
    </p:bldLst>
  </p:timing>
</p:sld>
</file>

<file path=ppt/slides/slide12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88770" name="Footer Placeholder 3"/>
          <p:cNvSpPr>
            <a:spLocks noGrp="1"/>
          </p:cNvSpPr>
          <p:nvPr>
            <p:ph type="ftr" sz="quarter" idx="10"/>
          </p:nvPr>
        </p:nvSpPr>
        <p:spPr>
          <a:noFill/>
        </p:spPr>
        <p:txBody>
          <a:bodyPr/>
          <a:lstStyle/>
          <a:p>
            <a:r>
              <a:rPr lang="en-AU" smtClean="0"/>
              <a:t>Chapter 4 — The Processor — </a:t>
            </a:r>
            <a:fld id="{8DA2F488-E569-4854-B872-F4C1EEBA3E22}" type="slidenum">
              <a:rPr lang="en-AU" smtClean="0"/>
              <a:t>126</a:t>
            </a:fld>
            <a:endParaRPr lang="en-AU" smtClean="0"/>
          </a:p>
        </p:txBody>
      </p:sp>
      <p:sp>
        <p:nvSpPr>
          <p:cNvPr id="288771" name="Rectangle 2"/>
          <p:cNvSpPr>
            <a:spLocks noGrp="1" noChangeArrowheads="1"/>
          </p:cNvSpPr>
          <p:nvPr>
            <p:ph type="title"/>
          </p:nvPr>
        </p:nvSpPr>
        <p:spPr>
          <a:xfrm>
            <a:off x="684213" y="236538"/>
            <a:ext cx="8259762" cy="671512"/>
          </a:xfrm>
        </p:spPr>
        <p:txBody>
          <a:bodyPr/>
          <a:lstStyle/>
          <a:p>
            <a:pPr eaLnBrk="1" hangingPunct="1"/>
            <a:r>
              <a:rPr lang="en-US" sz="3800" smtClean="0"/>
              <a:t>Data Hazards in ALU Instructions</a:t>
            </a:r>
            <a:endParaRPr lang="en-AU" sz="3800" smtClean="0"/>
          </a:p>
        </p:txBody>
      </p:sp>
      <p:sp>
        <p:nvSpPr>
          <p:cNvPr id="288772" name="Rectangle 3"/>
          <p:cNvSpPr>
            <a:spLocks noGrp="1" noChangeArrowheads="1"/>
          </p:cNvSpPr>
          <p:nvPr>
            <p:ph type="body" idx="1"/>
          </p:nvPr>
        </p:nvSpPr>
        <p:spPr/>
        <p:txBody>
          <a:bodyPr/>
          <a:lstStyle/>
          <a:p>
            <a:pPr eaLnBrk="1" hangingPunct="1"/>
            <a:r>
              <a:rPr lang="en-US" smtClean="0"/>
              <a:t>Consider this sequence:</a:t>
            </a:r>
          </a:p>
          <a:p>
            <a:pPr lvl="1" eaLnBrk="1" hangingPunct="1">
              <a:buFont typeface="Wingdings" pitchFamily="2" charset="2"/>
              <a:buNone/>
            </a:pPr>
            <a:r>
              <a:rPr lang="en-AU" smtClean="0">
                <a:latin typeface="Lucida Console" pitchFamily="49" charset="0"/>
              </a:rPr>
              <a:t>	sub </a:t>
            </a:r>
            <a:r>
              <a:rPr lang="en-AU" smtClean="0">
                <a:solidFill>
                  <a:schemeClr val="hlink"/>
                </a:solidFill>
                <a:latin typeface="Lucida Console" pitchFamily="49" charset="0"/>
              </a:rPr>
              <a:t>$2</a:t>
            </a:r>
            <a:r>
              <a:rPr lang="en-AU" smtClean="0">
                <a:latin typeface="Lucida Console" pitchFamily="49" charset="0"/>
              </a:rPr>
              <a:t>, $1,$3</a:t>
            </a:r>
            <a:br>
              <a:rPr lang="en-AU" smtClean="0">
                <a:latin typeface="Lucida Console" pitchFamily="49" charset="0"/>
              </a:rPr>
            </a:br>
            <a:r>
              <a:rPr lang="en-AU" smtClean="0">
                <a:latin typeface="Lucida Console" pitchFamily="49" charset="0"/>
              </a:rPr>
              <a:t>and $12,</a:t>
            </a:r>
            <a:r>
              <a:rPr lang="en-AU" smtClean="0">
                <a:solidFill>
                  <a:schemeClr val="hlink"/>
                </a:solidFill>
                <a:latin typeface="Lucida Console" pitchFamily="49" charset="0"/>
              </a:rPr>
              <a:t>$2</a:t>
            </a:r>
            <a:r>
              <a:rPr lang="en-AU" smtClean="0">
                <a:latin typeface="Lucida Console" pitchFamily="49" charset="0"/>
              </a:rPr>
              <a:t>,$5</a:t>
            </a:r>
            <a:br>
              <a:rPr lang="en-AU" smtClean="0">
                <a:latin typeface="Lucida Console" pitchFamily="49" charset="0"/>
              </a:rPr>
            </a:br>
            <a:r>
              <a:rPr lang="en-AU" smtClean="0">
                <a:latin typeface="Lucida Console" pitchFamily="49" charset="0"/>
              </a:rPr>
              <a:t>or  $13,$6,</a:t>
            </a:r>
            <a:r>
              <a:rPr lang="en-AU" smtClean="0">
                <a:solidFill>
                  <a:schemeClr val="hlink"/>
                </a:solidFill>
                <a:latin typeface="Lucida Console" pitchFamily="49" charset="0"/>
              </a:rPr>
              <a:t>$2</a:t>
            </a:r>
            <a:br>
              <a:rPr lang="en-AU" smtClean="0">
                <a:latin typeface="Lucida Console" pitchFamily="49" charset="0"/>
              </a:rPr>
            </a:br>
            <a:r>
              <a:rPr lang="en-AU" smtClean="0">
                <a:latin typeface="Lucida Console" pitchFamily="49" charset="0"/>
              </a:rPr>
              <a:t>add $14,</a:t>
            </a:r>
            <a:r>
              <a:rPr lang="en-AU" smtClean="0">
                <a:solidFill>
                  <a:schemeClr val="hlink"/>
                </a:solidFill>
                <a:latin typeface="Lucida Console" pitchFamily="49" charset="0"/>
              </a:rPr>
              <a:t>$2</a:t>
            </a:r>
            <a:r>
              <a:rPr lang="en-AU" smtClean="0">
                <a:latin typeface="Lucida Console" pitchFamily="49" charset="0"/>
              </a:rPr>
              <a:t>,</a:t>
            </a:r>
            <a:r>
              <a:rPr lang="en-AU" smtClean="0">
                <a:solidFill>
                  <a:schemeClr val="hlink"/>
                </a:solidFill>
                <a:latin typeface="Lucida Console" pitchFamily="49" charset="0"/>
              </a:rPr>
              <a:t>$2</a:t>
            </a:r>
            <a:br>
              <a:rPr lang="en-AU" smtClean="0">
                <a:latin typeface="Lucida Console" pitchFamily="49" charset="0"/>
              </a:rPr>
            </a:br>
            <a:r>
              <a:rPr lang="en-AU" smtClean="0">
                <a:latin typeface="Lucida Console" pitchFamily="49" charset="0"/>
              </a:rPr>
              <a:t>sw  $15,100(</a:t>
            </a:r>
            <a:r>
              <a:rPr lang="en-AU" smtClean="0">
                <a:solidFill>
                  <a:schemeClr val="hlink"/>
                </a:solidFill>
                <a:latin typeface="Lucida Console" pitchFamily="49" charset="0"/>
              </a:rPr>
              <a:t>$2</a:t>
            </a:r>
            <a:r>
              <a:rPr lang="en-AU" smtClean="0">
                <a:latin typeface="Lucida Console" pitchFamily="49" charset="0"/>
              </a:rPr>
              <a:t>)</a:t>
            </a:r>
          </a:p>
          <a:p>
            <a:pPr eaLnBrk="1" hangingPunct="1"/>
            <a:r>
              <a:rPr lang="en-US" smtClean="0"/>
              <a:t>We can resolve hazards with forwarding</a:t>
            </a:r>
          </a:p>
          <a:p>
            <a:pPr lvl="1" eaLnBrk="1" hangingPunct="1"/>
            <a:r>
              <a:rPr lang="en-US" smtClean="0"/>
              <a:t>How do we detect when to forward?</a:t>
            </a:r>
          </a:p>
        </p:txBody>
      </p:sp>
      <p:sp>
        <p:nvSpPr>
          <p:cNvPr id="288773" name="Text Box 4"/>
          <p:cNvSpPr txBox="1">
            <a:spLocks noChangeArrowheads="1"/>
          </p:cNvSpPr>
          <p:nvPr/>
        </p:nvSpPr>
        <p:spPr bwMode="auto">
          <a:xfrm rot="5400000">
            <a:off x="6696869" y="2080419"/>
            <a:ext cx="4527550" cy="366712"/>
          </a:xfrm>
          <a:prstGeom prst="rect">
            <a:avLst/>
          </a:prstGeom>
          <a:solidFill>
            <a:schemeClr val="accent1"/>
          </a:solidFill>
          <a:ln w="9525">
            <a:noFill/>
            <a:miter lim="800000"/>
          </a:ln>
        </p:spPr>
        <p:txBody>
          <a:bodyPr wrap="none">
            <a:spAutoFit/>
          </a:bodyPr>
          <a:lstStyle/>
          <a:p>
            <a:r>
              <a:rPr lang="en-US" sz="1800">
                <a:solidFill>
                  <a:srgbClr val="ECEAAC"/>
                </a:solidFill>
              </a:rPr>
              <a:t>§4.7 Data Hazards: Forwarding vs. Stalling</a:t>
            </a:r>
          </a:p>
        </p:txBody>
      </p:sp>
      <p:sp>
        <p:nvSpPr>
          <p:cNvPr id="288774" name="TextBox 1"/>
          <p:cNvSpPr txBox="1">
            <a:spLocks noChangeArrowheads="1"/>
          </p:cNvSpPr>
          <p:nvPr/>
        </p:nvSpPr>
        <p:spPr bwMode="auto">
          <a:xfrm>
            <a:off x="4859338" y="1773238"/>
            <a:ext cx="2665412" cy="338137"/>
          </a:xfrm>
          <a:prstGeom prst="rect">
            <a:avLst/>
          </a:prstGeom>
          <a:noFill/>
          <a:ln w="9525">
            <a:noFill/>
            <a:miter lim="800000"/>
          </a:ln>
        </p:spPr>
        <p:txBody>
          <a:bodyPr>
            <a:spAutoFit/>
          </a:bodyPr>
          <a:lstStyle/>
          <a:p>
            <a:r>
              <a:rPr lang="en-IN"/>
              <a:t>IF  ID/RR  EX   Mem   WB</a:t>
            </a:r>
          </a:p>
        </p:txBody>
      </p:sp>
      <p:sp>
        <p:nvSpPr>
          <p:cNvPr id="288775" name="TextBox 6"/>
          <p:cNvSpPr txBox="1">
            <a:spLocks noChangeArrowheads="1"/>
          </p:cNvSpPr>
          <p:nvPr/>
        </p:nvSpPr>
        <p:spPr bwMode="auto">
          <a:xfrm>
            <a:off x="5435600" y="2225675"/>
            <a:ext cx="2665413" cy="339725"/>
          </a:xfrm>
          <a:prstGeom prst="rect">
            <a:avLst/>
          </a:prstGeom>
          <a:noFill/>
          <a:ln w="9525">
            <a:noFill/>
            <a:miter lim="800000"/>
          </a:ln>
        </p:spPr>
        <p:txBody>
          <a:bodyPr>
            <a:spAutoFit/>
          </a:bodyPr>
          <a:lstStyle/>
          <a:p>
            <a:r>
              <a:rPr lang="en-IN"/>
              <a:t>IF  ID/RR  EX   Mem   WB</a:t>
            </a:r>
          </a:p>
        </p:txBody>
      </p:sp>
      <p:cxnSp>
        <p:nvCxnSpPr>
          <p:cNvPr id="376840" name="Straight Arrow Connector 7"/>
          <p:cNvCxnSpPr>
            <a:cxnSpLocks noChangeShapeType="1"/>
          </p:cNvCxnSpPr>
          <p:nvPr/>
        </p:nvCxnSpPr>
        <p:spPr bwMode="auto">
          <a:xfrm>
            <a:off x="6224588" y="1992313"/>
            <a:ext cx="252412" cy="360362"/>
          </a:xfrm>
          <a:prstGeom prst="straightConnector1">
            <a:avLst/>
          </a:prstGeom>
          <a:noFill/>
          <a:ln w="38100" algn="ctr">
            <a:solidFill>
              <a:srgbClr val="FF0000"/>
            </a:solidFill>
            <a:round/>
            <a:tailEnd type="triangle" w="med" len="med"/>
          </a:ln>
        </p:spPr>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376840"/>
                                        </p:tgtEl>
                                        <p:attrNameLst>
                                          <p:attrName>style.visibility</p:attrName>
                                        </p:attrNameLst>
                                      </p:cBhvr>
                                      <p:to>
                                        <p:strVal val="visible"/>
                                      </p:to>
                                    </p:set>
                                    <p:animEffect transition="in" filter="blinds(horizontal)">
                                      <p:cBhvr>
                                        <p:cTn id="7" dur="500"/>
                                        <p:tgtEl>
                                          <p:spTgt spid="376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89794" name="Footer Placeholder 2"/>
          <p:cNvSpPr>
            <a:spLocks noGrp="1"/>
          </p:cNvSpPr>
          <p:nvPr>
            <p:ph type="ftr" sz="quarter" idx="10"/>
          </p:nvPr>
        </p:nvSpPr>
        <p:spPr>
          <a:noFill/>
        </p:spPr>
        <p:txBody>
          <a:bodyPr/>
          <a:lstStyle/>
          <a:p>
            <a:r>
              <a:rPr lang="en-AU" smtClean="0"/>
              <a:t>Chapter 4 — The Processor — </a:t>
            </a:r>
            <a:fld id="{B844C361-B2F5-4A4A-8985-8DE74989370A}" type="slidenum">
              <a:rPr lang="en-AU" smtClean="0"/>
              <a:t>127</a:t>
            </a:fld>
            <a:endParaRPr lang="en-AU" smtClean="0"/>
          </a:p>
        </p:txBody>
      </p:sp>
      <p:pic>
        <p:nvPicPr>
          <p:cNvPr id="289795" name="Picture 7" descr="f04-52-P374493"/>
          <p:cNvPicPr>
            <a:picLocks noChangeAspect="1" noChangeArrowheads="1"/>
          </p:cNvPicPr>
          <p:nvPr/>
        </p:nvPicPr>
        <p:blipFill>
          <a:blip r:embed="rId3"/>
          <a:stretch>
            <a:fillRect/>
          </a:stretch>
        </p:blipFill>
        <p:spPr bwMode="auto">
          <a:xfrm>
            <a:off x="971550" y="1346200"/>
            <a:ext cx="6999288" cy="4881563"/>
          </a:xfrm>
          <a:prstGeom prst="rect">
            <a:avLst/>
          </a:prstGeom>
          <a:noFill/>
          <a:ln w="9525">
            <a:noFill/>
            <a:miter lim="800000"/>
          </a:ln>
        </p:spPr>
      </p:pic>
      <p:sp>
        <p:nvSpPr>
          <p:cNvPr id="289796" name="Rectangle 2"/>
          <p:cNvSpPr>
            <a:spLocks noGrp="1" noChangeArrowheads="1"/>
          </p:cNvSpPr>
          <p:nvPr>
            <p:ph type="title"/>
          </p:nvPr>
        </p:nvSpPr>
        <p:spPr/>
        <p:txBody>
          <a:bodyPr/>
          <a:lstStyle/>
          <a:p>
            <a:pPr eaLnBrk="1" hangingPunct="1"/>
            <a:r>
              <a:rPr lang="en-US" smtClean="0"/>
              <a:t>Dependencies &amp; Forwarding</a:t>
            </a:r>
            <a:endParaRPr lang="en-AU" smtClean="0"/>
          </a:p>
        </p:txBody>
      </p:sp>
      <p:sp>
        <p:nvSpPr>
          <p:cNvPr id="289797" name="Line 4"/>
          <p:cNvSpPr>
            <a:spLocks noChangeShapeType="1"/>
          </p:cNvSpPr>
          <p:nvPr/>
        </p:nvSpPr>
        <p:spPr bwMode="auto">
          <a:xfrm>
            <a:off x="4086225" y="2959100"/>
            <a:ext cx="136525" cy="631825"/>
          </a:xfrm>
          <a:prstGeom prst="line">
            <a:avLst/>
          </a:prstGeom>
          <a:noFill/>
          <a:ln w="28575">
            <a:solidFill>
              <a:srgbClr val="FF0000"/>
            </a:solidFill>
            <a:round/>
          </a:ln>
        </p:spPr>
        <p:txBody>
          <a:bodyPr/>
          <a:lstStyle/>
          <a:p>
            <a:endParaRPr lang="en-IN"/>
          </a:p>
        </p:txBody>
      </p:sp>
      <p:sp>
        <p:nvSpPr>
          <p:cNvPr id="289798" name="Line 5"/>
          <p:cNvSpPr>
            <a:spLocks noChangeShapeType="1"/>
          </p:cNvSpPr>
          <p:nvPr/>
        </p:nvSpPr>
        <p:spPr bwMode="auto">
          <a:xfrm>
            <a:off x="4743450" y="2968625"/>
            <a:ext cx="138113" cy="1530350"/>
          </a:xfrm>
          <a:prstGeom prst="line">
            <a:avLst/>
          </a:prstGeom>
          <a:noFill/>
          <a:ln w="28575">
            <a:solidFill>
              <a:srgbClr val="FF0000"/>
            </a:solidFill>
            <a:round/>
          </a:ln>
        </p:spPr>
        <p:txBody>
          <a:bodyPr/>
          <a:lstStyle/>
          <a:p>
            <a:endParaRPr lang="en-IN"/>
          </a:p>
        </p:txBody>
      </p:sp>
    </p:spTree>
  </p:cSld>
  <p:clrMapOvr>
    <a:masterClrMapping/>
  </p:clrMapOvr>
  <p:transition/>
  <p:timing/>
</p:sld>
</file>

<file path=ppt/slides/slide12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90818" name="Footer Placeholder 3"/>
          <p:cNvSpPr>
            <a:spLocks noGrp="1"/>
          </p:cNvSpPr>
          <p:nvPr>
            <p:ph type="ftr" sz="quarter" idx="10"/>
          </p:nvPr>
        </p:nvSpPr>
        <p:spPr>
          <a:noFill/>
        </p:spPr>
        <p:txBody>
          <a:bodyPr/>
          <a:lstStyle/>
          <a:p>
            <a:r>
              <a:rPr lang="en-AU" smtClean="0"/>
              <a:t>Chapter 4 — The Processor — </a:t>
            </a:r>
            <a:fld id="{AEBE0122-F2A4-40CD-B71B-F9181B57B092}" type="slidenum">
              <a:rPr lang="en-AU" smtClean="0"/>
              <a:t>128</a:t>
            </a:fld>
            <a:endParaRPr lang="en-AU" smtClean="0"/>
          </a:p>
        </p:txBody>
      </p:sp>
      <p:sp>
        <p:nvSpPr>
          <p:cNvPr id="290819" name="Rectangle 2"/>
          <p:cNvSpPr>
            <a:spLocks noGrp="1" noChangeArrowheads="1"/>
          </p:cNvSpPr>
          <p:nvPr>
            <p:ph type="title"/>
          </p:nvPr>
        </p:nvSpPr>
        <p:spPr/>
        <p:txBody>
          <a:bodyPr/>
          <a:lstStyle/>
          <a:p>
            <a:pPr eaLnBrk="1" hangingPunct="1"/>
            <a:r>
              <a:rPr lang="en-US" sz="4000" smtClean="0"/>
              <a:t>Detecting the Need to Forward</a:t>
            </a:r>
            <a:endParaRPr lang="en-AU" sz="4000" smtClean="0"/>
          </a:p>
        </p:txBody>
      </p:sp>
      <p:sp>
        <p:nvSpPr>
          <p:cNvPr id="290820" name="Rectangle 3"/>
          <p:cNvSpPr>
            <a:spLocks noGrp="1" noChangeArrowheads="1"/>
          </p:cNvSpPr>
          <p:nvPr>
            <p:ph type="body" idx="1"/>
          </p:nvPr>
        </p:nvSpPr>
        <p:spPr>
          <a:xfrm>
            <a:off x="696913" y="1341438"/>
            <a:ext cx="7772400" cy="4791075"/>
          </a:xfrm>
        </p:spPr>
        <p:txBody>
          <a:bodyPr/>
          <a:lstStyle/>
          <a:p>
            <a:pPr eaLnBrk="1" hangingPunct="1">
              <a:lnSpc>
                <a:spcPct val="90000"/>
              </a:lnSpc>
            </a:pPr>
            <a:r>
              <a:rPr lang="en-US" sz="2800" smtClean="0"/>
              <a:t>Pass register numbers along pipeline</a:t>
            </a:r>
          </a:p>
          <a:p>
            <a:pPr lvl="1" eaLnBrk="1" hangingPunct="1">
              <a:lnSpc>
                <a:spcPct val="90000"/>
              </a:lnSpc>
            </a:pPr>
            <a:r>
              <a:rPr lang="en-US" sz="2400" smtClean="0"/>
              <a:t>e.g., ID/EX.RegisterRs = register number for Rs sitting in ID/EX pipeline register</a:t>
            </a:r>
          </a:p>
          <a:p>
            <a:pPr eaLnBrk="1" hangingPunct="1">
              <a:lnSpc>
                <a:spcPct val="90000"/>
              </a:lnSpc>
            </a:pPr>
            <a:r>
              <a:rPr lang="en-US" sz="2800" smtClean="0"/>
              <a:t>ALU operand register numbers in EX stage are given by</a:t>
            </a:r>
          </a:p>
          <a:p>
            <a:pPr lvl="1" eaLnBrk="1" hangingPunct="1">
              <a:lnSpc>
                <a:spcPct val="90000"/>
              </a:lnSpc>
            </a:pPr>
            <a:r>
              <a:rPr lang="en-US" sz="2400" smtClean="0"/>
              <a:t>ID/EX.RegisterRs, ID/EX.RegisterRt</a:t>
            </a:r>
          </a:p>
          <a:p>
            <a:pPr eaLnBrk="1" hangingPunct="1">
              <a:lnSpc>
                <a:spcPct val="90000"/>
              </a:lnSpc>
            </a:pPr>
            <a:r>
              <a:rPr lang="en-US" sz="2800" smtClean="0"/>
              <a:t>Data hazards when</a:t>
            </a:r>
          </a:p>
          <a:p>
            <a:pPr lvl="1" eaLnBrk="1" hangingPunct="1">
              <a:lnSpc>
                <a:spcPct val="90000"/>
              </a:lnSpc>
              <a:buFont typeface="Wingdings" pitchFamily="2" charset="2"/>
              <a:buNone/>
            </a:pPr>
            <a:r>
              <a:rPr lang="en-US" sz="2400" smtClean="0">
                <a:solidFill>
                  <a:schemeClr val="hlink"/>
                </a:solidFill>
              </a:rPr>
              <a:t>1a.</a:t>
            </a:r>
            <a:r>
              <a:rPr lang="en-US" sz="2400" smtClean="0"/>
              <a:t> EX/MEM.RegisterRd = ID/EX.RegisterRs</a:t>
            </a:r>
          </a:p>
          <a:p>
            <a:pPr lvl="1" eaLnBrk="1" hangingPunct="1">
              <a:lnSpc>
                <a:spcPct val="90000"/>
              </a:lnSpc>
              <a:buFont typeface="Wingdings" pitchFamily="2" charset="2"/>
              <a:buNone/>
            </a:pPr>
            <a:r>
              <a:rPr lang="en-US" sz="2400" smtClean="0">
                <a:solidFill>
                  <a:schemeClr val="hlink"/>
                </a:solidFill>
              </a:rPr>
              <a:t>1b.</a:t>
            </a:r>
            <a:r>
              <a:rPr lang="en-US" sz="2400" smtClean="0"/>
              <a:t> EX/MEM.RegisterRd = ID/EX.RegisterRt</a:t>
            </a:r>
          </a:p>
          <a:p>
            <a:pPr lvl="1" eaLnBrk="1" hangingPunct="1">
              <a:lnSpc>
                <a:spcPct val="90000"/>
              </a:lnSpc>
              <a:buFont typeface="Wingdings" pitchFamily="2" charset="2"/>
              <a:buNone/>
            </a:pPr>
            <a:r>
              <a:rPr lang="en-US" sz="2400" smtClean="0">
                <a:solidFill>
                  <a:schemeClr val="hlink"/>
                </a:solidFill>
              </a:rPr>
              <a:t>2a.</a:t>
            </a:r>
            <a:r>
              <a:rPr lang="en-US" sz="2400" smtClean="0"/>
              <a:t> MEM/WB.RegisterRd = ID/EX.RegisterRs</a:t>
            </a:r>
          </a:p>
          <a:p>
            <a:pPr lvl="1" eaLnBrk="1" hangingPunct="1">
              <a:lnSpc>
                <a:spcPct val="90000"/>
              </a:lnSpc>
              <a:buFont typeface="Wingdings" pitchFamily="2" charset="2"/>
              <a:buNone/>
            </a:pPr>
            <a:r>
              <a:rPr lang="en-US" sz="2400" smtClean="0">
                <a:solidFill>
                  <a:schemeClr val="hlink"/>
                </a:solidFill>
              </a:rPr>
              <a:t>2b.</a:t>
            </a:r>
            <a:r>
              <a:rPr lang="en-US" sz="2400" smtClean="0"/>
              <a:t> MEM/WB.RegisterRd = ID/EX.RegisterRt</a:t>
            </a:r>
            <a:endParaRPr lang="en-AU" sz="2400" smtClean="0"/>
          </a:p>
        </p:txBody>
      </p:sp>
      <p:sp>
        <p:nvSpPr>
          <p:cNvPr id="290821" name="Text Box 4"/>
          <p:cNvSpPr txBox="1">
            <a:spLocks noChangeArrowheads="1"/>
          </p:cNvSpPr>
          <p:nvPr/>
        </p:nvSpPr>
        <p:spPr bwMode="auto">
          <a:xfrm>
            <a:off x="7723188" y="4111625"/>
            <a:ext cx="1241425" cy="835025"/>
          </a:xfrm>
          <a:prstGeom prst="rect">
            <a:avLst/>
          </a:prstGeom>
          <a:solidFill>
            <a:schemeClr val="accent1"/>
          </a:solidFill>
          <a:ln w="9525">
            <a:solidFill>
              <a:schemeClr val="tx1"/>
            </a:solidFill>
            <a:miter lim="800000"/>
          </a:ln>
        </p:spPr>
        <p:txBody>
          <a:bodyPr wrap="none">
            <a:spAutoFit/>
          </a:bodyPr>
          <a:lstStyle/>
          <a:p>
            <a:pPr algn="l"/>
            <a:r>
              <a:rPr lang="en-US">
                <a:solidFill>
                  <a:srgbClr val="000000"/>
                </a:solidFill>
              </a:rPr>
              <a:t>Fwd from</a:t>
            </a:r>
            <a:br>
              <a:rPr lang="en-US">
                <a:solidFill>
                  <a:srgbClr val="000000"/>
                </a:solidFill>
              </a:rPr>
            </a:br>
            <a:r>
              <a:rPr lang="en-US">
                <a:solidFill>
                  <a:srgbClr val="000000"/>
                </a:solidFill>
              </a:rPr>
              <a:t>EX/MEM</a:t>
            </a:r>
            <a:br>
              <a:rPr lang="en-US">
                <a:solidFill>
                  <a:srgbClr val="000000"/>
                </a:solidFill>
              </a:rPr>
            </a:br>
            <a:r>
              <a:rPr lang="en-US">
                <a:solidFill>
                  <a:srgbClr val="000000"/>
                </a:solidFill>
              </a:rPr>
              <a:t>pipeline reg</a:t>
            </a:r>
            <a:endParaRPr lang="en-AU">
              <a:solidFill>
                <a:srgbClr val="000000"/>
              </a:solidFill>
            </a:endParaRPr>
          </a:p>
        </p:txBody>
      </p:sp>
      <p:sp>
        <p:nvSpPr>
          <p:cNvPr id="290822" name="AutoShape 5"/>
          <p:cNvSpPr/>
          <p:nvPr/>
        </p:nvSpPr>
        <p:spPr bwMode="auto">
          <a:xfrm>
            <a:off x="7473950" y="4129088"/>
            <a:ext cx="166688" cy="849312"/>
          </a:xfrm>
          <a:prstGeom prst="rightBrace">
            <a:avLst>
              <a:gd name="adj1" fmla="val 42460"/>
              <a:gd name="adj2" fmla="val 50000"/>
            </a:avLst>
          </a:prstGeom>
          <a:noFill/>
          <a:ln w="9525">
            <a:solidFill>
              <a:schemeClr val="tx1"/>
            </a:solidFill>
            <a:round/>
          </a:ln>
        </p:spPr>
        <p:txBody>
          <a:bodyPr wrap="none" anchor="ctr"/>
          <a:lstStyle/>
          <a:p>
            <a:endParaRPr lang="en-US">
              <a:solidFill>
                <a:srgbClr val="000000"/>
              </a:solidFill>
            </a:endParaRPr>
          </a:p>
        </p:txBody>
      </p:sp>
      <p:sp>
        <p:nvSpPr>
          <p:cNvPr id="290823" name="AutoShape 6"/>
          <p:cNvSpPr/>
          <p:nvPr/>
        </p:nvSpPr>
        <p:spPr bwMode="auto">
          <a:xfrm>
            <a:off x="7473950" y="5033963"/>
            <a:ext cx="166688" cy="849312"/>
          </a:xfrm>
          <a:prstGeom prst="rightBrace">
            <a:avLst>
              <a:gd name="adj1" fmla="val 42460"/>
              <a:gd name="adj2" fmla="val 50000"/>
            </a:avLst>
          </a:prstGeom>
          <a:noFill/>
          <a:ln w="9525">
            <a:solidFill>
              <a:schemeClr val="tx1"/>
            </a:solidFill>
            <a:round/>
          </a:ln>
        </p:spPr>
        <p:txBody>
          <a:bodyPr wrap="none" anchor="ctr"/>
          <a:lstStyle/>
          <a:p>
            <a:endParaRPr lang="en-US">
              <a:solidFill>
                <a:srgbClr val="000000"/>
              </a:solidFill>
            </a:endParaRPr>
          </a:p>
        </p:txBody>
      </p:sp>
      <p:sp>
        <p:nvSpPr>
          <p:cNvPr id="290824" name="Text Box 7"/>
          <p:cNvSpPr txBox="1">
            <a:spLocks noChangeArrowheads="1"/>
          </p:cNvSpPr>
          <p:nvPr/>
        </p:nvSpPr>
        <p:spPr bwMode="auto">
          <a:xfrm>
            <a:off x="7723188" y="5105400"/>
            <a:ext cx="1241425" cy="835025"/>
          </a:xfrm>
          <a:prstGeom prst="rect">
            <a:avLst/>
          </a:prstGeom>
          <a:solidFill>
            <a:schemeClr val="accent1"/>
          </a:solidFill>
          <a:ln w="9525">
            <a:solidFill>
              <a:schemeClr val="tx1"/>
            </a:solidFill>
            <a:miter lim="800000"/>
          </a:ln>
        </p:spPr>
        <p:txBody>
          <a:bodyPr wrap="none">
            <a:spAutoFit/>
          </a:bodyPr>
          <a:lstStyle/>
          <a:p>
            <a:pPr algn="l"/>
            <a:r>
              <a:rPr lang="en-US">
                <a:solidFill>
                  <a:srgbClr val="000000"/>
                </a:solidFill>
              </a:rPr>
              <a:t>Fwd from</a:t>
            </a:r>
            <a:br>
              <a:rPr lang="en-US">
                <a:solidFill>
                  <a:srgbClr val="000000"/>
                </a:solidFill>
              </a:rPr>
            </a:br>
            <a:r>
              <a:rPr lang="en-US">
                <a:solidFill>
                  <a:srgbClr val="000000"/>
                </a:solidFill>
              </a:rPr>
              <a:t>MEM/WB</a:t>
            </a:r>
            <a:br>
              <a:rPr lang="en-US">
                <a:solidFill>
                  <a:srgbClr val="000000"/>
                </a:solidFill>
              </a:rPr>
            </a:br>
            <a:r>
              <a:rPr lang="en-US">
                <a:solidFill>
                  <a:srgbClr val="000000"/>
                </a:solidFill>
              </a:rPr>
              <a:t>pipeline reg</a:t>
            </a:r>
            <a:endParaRPr lang="en-AU">
              <a:solidFill>
                <a:srgbClr val="000000"/>
              </a:solidFill>
            </a:endParaRPr>
          </a:p>
        </p:txBody>
      </p:sp>
    </p:spTree>
  </p:cSld>
  <p:clrMapOvr>
    <a:masterClrMapping/>
  </p:clrMapOvr>
  <p:transition/>
  <p:timing/>
</p:sld>
</file>

<file path=ppt/slides/slide12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91842" name="Footer Placeholder 3"/>
          <p:cNvSpPr>
            <a:spLocks noGrp="1"/>
          </p:cNvSpPr>
          <p:nvPr>
            <p:ph type="ftr" sz="quarter" idx="10"/>
          </p:nvPr>
        </p:nvSpPr>
        <p:spPr>
          <a:noFill/>
        </p:spPr>
        <p:txBody>
          <a:bodyPr/>
          <a:lstStyle/>
          <a:p>
            <a:r>
              <a:rPr lang="en-AU" smtClean="0"/>
              <a:t>Chapter 4 — The Processor — </a:t>
            </a:r>
            <a:fld id="{86266999-1203-4430-95F3-CEF0CC6DCA6B}" type="slidenum">
              <a:rPr lang="en-AU" smtClean="0"/>
              <a:t>129</a:t>
            </a:fld>
            <a:endParaRPr lang="en-AU" smtClean="0"/>
          </a:p>
        </p:txBody>
      </p:sp>
      <p:sp>
        <p:nvSpPr>
          <p:cNvPr id="291843" name="Rectangle 2"/>
          <p:cNvSpPr>
            <a:spLocks noGrp="1" noChangeArrowheads="1"/>
          </p:cNvSpPr>
          <p:nvPr>
            <p:ph type="title"/>
          </p:nvPr>
        </p:nvSpPr>
        <p:spPr/>
        <p:txBody>
          <a:bodyPr/>
          <a:lstStyle/>
          <a:p>
            <a:pPr eaLnBrk="1" hangingPunct="1"/>
            <a:r>
              <a:rPr lang="en-US" sz="4000" smtClean="0"/>
              <a:t>Detecting the Need to Forward</a:t>
            </a:r>
            <a:endParaRPr lang="en-AU" sz="4000" smtClean="0"/>
          </a:p>
        </p:txBody>
      </p:sp>
      <p:sp>
        <p:nvSpPr>
          <p:cNvPr id="291844" name="Rectangle 3"/>
          <p:cNvSpPr>
            <a:spLocks noGrp="1" noChangeArrowheads="1"/>
          </p:cNvSpPr>
          <p:nvPr>
            <p:ph type="body" idx="1"/>
          </p:nvPr>
        </p:nvSpPr>
        <p:spPr/>
        <p:txBody>
          <a:bodyPr/>
          <a:lstStyle/>
          <a:p>
            <a:pPr eaLnBrk="1" hangingPunct="1"/>
            <a:r>
              <a:rPr lang="en-US" smtClean="0"/>
              <a:t>But only if forwarding instruction will write to a register!</a:t>
            </a:r>
          </a:p>
          <a:p>
            <a:pPr lvl="1" eaLnBrk="1" hangingPunct="1"/>
            <a:r>
              <a:rPr lang="en-US" smtClean="0"/>
              <a:t>EX/MEM.RegWrite, MEM/WB.RegWrite</a:t>
            </a:r>
          </a:p>
          <a:p>
            <a:pPr eaLnBrk="1" hangingPunct="1"/>
            <a:r>
              <a:rPr lang="en-US" smtClean="0"/>
              <a:t>And only if Rd for that instruction is not $zero</a:t>
            </a:r>
          </a:p>
          <a:p>
            <a:pPr lvl="1" eaLnBrk="1" hangingPunct="1"/>
            <a:r>
              <a:rPr lang="en-US" smtClean="0"/>
              <a:t>EX/MEM.RegisterRd ≠ 0,</a:t>
            </a:r>
            <a:br>
              <a:rPr lang="en-US" smtClean="0"/>
            </a:br>
            <a:r>
              <a:rPr lang="en-US" smtClean="0"/>
              <a:t>MEM/WB.RegisterRd ≠ 0</a:t>
            </a:r>
          </a:p>
        </p:txBody>
      </p:sp>
    </p:spTree>
  </p:cSld>
  <p:clrMapOvr>
    <a:masterClrMapping/>
  </p:clrMapOvr>
  <p:transition/>
  <p:timing/>
</p:sld>
</file>

<file path=ppt/slides/slide1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75106" name="Footer Placeholder 2"/>
          <p:cNvSpPr>
            <a:spLocks noGrp="1"/>
          </p:cNvSpPr>
          <p:nvPr>
            <p:ph type="ftr" sz="quarter" idx="10"/>
          </p:nvPr>
        </p:nvSpPr>
        <p:spPr>
          <a:noFill/>
        </p:spPr>
        <p:txBody>
          <a:bodyPr/>
          <a:lstStyle/>
          <a:p>
            <a:r>
              <a:rPr lang="en-AU" smtClean="0"/>
              <a:t>Chapter 4 — The Processor — </a:t>
            </a:r>
            <a:fld id="{DF8E744B-9797-4802-B12D-B451BAF94306}" type="slidenum">
              <a:rPr lang="en-AU" smtClean="0"/>
              <a:t>13</a:t>
            </a:fld>
            <a:endParaRPr lang="en-AU" smtClean="0"/>
          </a:p>
        </p:txBody>
      </p:sp>
      <p:pic>
        <p:nvPicPr>
          <p:cNvPr id="175107" name="Picture 5" descr="f04-11-P374493"/>
          <p:cNvPicPr>
            <a:picLocks noChangeAspect="1" noChangeArrowheads="1"/>
          </p:cNvPicPr>
          <p:nvPr/>
        </p:nvPicPr>
        <p:blipFill>
          <a:blip r:embed="rId3"/>
          <a:stretch>
            <a:fillRect/>
          </a:stretch>
        </p:blipFill>
        <p:spPr bwMode="auto">
          <a:xfrm>
            <a:off x="900113" y="1341438"/>
            <a:ext cx="7504112" cy="4987925"/>
          </a:xfrm>
          <a:prstGeom prst="rect">
            <a:avLst/>
          </a:prstGeom>
          <a:noFill/>
          <a:ln w="9525">
            <a:noFill/>
            <a:miter lim="800000"/>
          </a:ln>
        </p:spPr>
      </p:pic>
      <p:sp>
        <p:nvSpPr>
          <p:cNvPr id="175108" name="Rectangle 2"/>
          <p:cNvSpPr>
            <a:spLocks noGrp="1" noChangeArrowheads="1"/>
          </p:cNvSpPr>
          <p:nvPr>
            <p:ph type="title"/>
          </p:nvPr>
        </p:nvSpPr>
        <p:spPr/>
        <p:txBody>
          <a:bodyPr/>
          <a:lstStyle/>
          <a:p>
            <a:pPr eaLnBrk="1" hangingPunct="1"/>
            <a:r>
              <a:rPr lang="en-US" smtClean="0"/>
              <a:t>Full Datapath</a:t>
            </a:r>
            <a:endParaRPr lang="en-AU" smtClean="0"/>
          </a:p>
        </p:txBody>
      </p:sp>
    </p:spTree>
  </p:cSld>
  <p:clrMapOvr>
    <a:masterClrMapping/>
  </p:clrMapOvr>
  <p:transition/>
  <p:timing/>
</p:sld>
</file>

<file path=ppt/slides/slide13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92866" name="Footer Placeholder 2"/>
          <p:cNvSpPr>
            <a:spLocks noGrp="1"/>
          </p:cNvSpPr>
          <p:nvPr>
            <p:ph type="ftr" sz="quarter" idx="10"/>
          </p:nvPr>
        </p:nvSpPr>
        <p:spPr>
          <a:noFill/>
        </p:spPr>
        <p:txBody>
          <a:bodyPr/>
          <a:lstStyle/>
          <a:p>
            <a:r>
              <a:rPr lang="en-AU" smtClean="0"/>
              <a:t>Chapter 4 — The Processor — </a:t>
            </a:r>
            <a:fld id="{4C2B130A-EEFF-4873-9DB4-A7171AF9D46A}" type="slidenum">
              <a:rPr lang="en-AU" smtClean="0"/>
              <a:t>130</a:t>
            </a:fld>
            <a:endParaRPr lang="en-AU" smtClean="0"/>
          </a:p>
        </p:txBody>
      </p:sp>
      <p:pic>
        <p:nvPicPr>
          <p:cNvPr id="292867" name="Picture 6" descr="f04-54-P374493-bottom"/>
          <p:cNvPicPr>
            <a:picLocks noChangeAspect="1" noChangeArrowheads="1"/>
          </p:cNvPicPr>
          <p:nvPr/>
        </p:nvPicPr>
        <p:blipFill>
          <a:blip r:embed="rId3"/>
          <a:stretch>
            <a:fillRect/>
          </a:stretch>
        </p:blipFill>
        <p:spPr bwMode="auto">
          <a:xfrm>
            <a:off x="1331913" y="1628775"/>
            <a:ext cx="6618287" cy="4410075"/>
          </a:xfrm>
          <a:prstGeom prst="rect">
            <a:avLst/>
          </a:prstGeom>
          <a:noFill/>
          <a:ln w="9525">
            <a:noFill/>
            <a:miter lim="800000"/>
          </a:ln>
        </p:spPr>
      </p:pic>
      <p:sp>
        <p:nvSpPr>
          <p:cNvPr id="292868" name="Rectangle 2"/>
          <p:cNvSpPr>
            <a:spLocks noGrp="1" noChangeArrowheads="1"/>
          </p:cNvSpPr>
          <p:nvPr>
            <p:ph type="title"/>
          </p:nvPr>
        </p:nvSpPr>
        <p:spPr/>
        <p:txBody>
          <a:bodyPr/>
          <a:lstStyle/>
          <a:p>
            <a:pPr eaLnBrk="1" hangingPunct="1"/>
            <a:r>
              <a:rPr lang="en-US" smtClean="0"/>
              <a:t>Forwarding Paths</a:t>
            </a:r>
            <a:endParaRPr lang="en-AU" smtClean="0"/>
          </a:p>
        </p:txBody>
      </p:sp>
    </p:spTree>
  </p:cSld>
  <p:clrMapOvr>
    <a:masterClrMapping/>
  </p:clrMapOvr>
  <p:transition/>
  <p:timing/>
</p:sld>
</file>

<file path=ppt/slides/slide13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93890" name="Footer Placeholder 3"/>
          <p:cNvSpPr>
            <a:spLocks noGrp="1"/>
          </p:cNvSpPr>
          <p:nvPr>
            <p:ph type="ftr" sz="quarter" idx="10"/>
          </p:nvPr>
        </p:nvSpPr>
        <p:spPr>
          <a:noFill/>
        </p:spPr>
        <p:txBody>
          <a:bodyPr/>
          <a:lstStyle/>
          <a:p>
            <a:r>
              <a:rPr lang="en-AU" smtClean="0"/>
              <a:t>Chapter 4 — The Processor — </a:t>
            </a:r>
            <a:fld id="{1B5C6535-AF6D-4A43-874B-1FD6CE3B27D2}" type="slidenum">
              <a:rPr lang="en-AU" smtClean="0"/>
              <a:t>131</a:t>
            </a:fld>
            <a:endParaRPr lang="en-AU" smtClean="0"/>
          </a:p>
        </p:txBody>
      </p:sp>
      <p:sp>
        <p:nvSpPr>
          <p:cNvPr id="293891" name="Rectangle 2"/>
          <p:cNvSpPr>
            <a:spLocks noGrp="1" noChangeArrowheads="1"/>
          </p:cNvSpPr>
          <p:nvPr>
            <p:ph type="title"/>
          </p:nvPr>
        </p:nvSpPr>
        <p:spPr/>
        <p:txBody>
          <a:bodyPr/>
          <a:lstStyle/>
          <a:p>
            <a:pPr eaLnBrk="1" hangingPunct="1"/>
            <a:r>
              <a:rPr lang="en-US" smtClean="0"/>
              <a:t>Forwarding Conditions</a:t>
            </a:r>
            <a:endParaRPr lang="en-AU" smtClean="0"/>
          </a:p>
        </p:txBody>
      </p:sp>
      <p:sp>
        <p:nvSpPr>
          <p:cNvPr id="293892" name="Rectangle 3"/>
          <p:cNvSpPr>
            <a:spLocks noGrp="1" noChangeArrowheads="1"/>
          </p:cNvSpPr>
          <p:nvPr>
            <p:ph type="body" idx="1"/>
          </p:nvPr>
        </p:nvSpPr>
        <p:spPr/>
        <p:txBody>
          <a:bodyPr/>
          <a:lstStyle/>
          <a:p>
            <a:pPr eaLnBrk="1" hangingPunct="1"/>
            <a:r>
              <a:rPr lang="en-US" sz="2400" smtClean="0"/>
              <a:t>EX hazard</a:t>
            </a:r>
            <a:endParaRPr lang="en-AU" sz="2400" smtClean="0"/>
          </a:p>
          <a:p>
            <a:pPr lvl="1" eaLnBrk="1" hangingPunct="1"/>
            <a:r>
              <a:rPr lang="en-AU" sz="2000" smtClean="0"/>
              <a:t>if (EX/MEM.RegWrite and (EX/MEM.RegisterRd ≠ 0)</a:t>
            </a:r>
            <a:br>
              <a:rPr lang="en-AU" sz="2000" smtClean="0"/>
            </a:br>
            <a:r>
              <a:rPr lang="en-AU" sz="2000" smtClean="0"/>
              <a:t>    and (EX/MEM.RegisterRd = ID/EX.RegisterRs))</a:t>
            </a:r>
            <a:br>
              <a:rPr lang="en-AU" sz="2000" smtClean="0"/>
            </a:br>
            <a:r>
              <a:rPr lang="en-AU" sz="2000" smtClean="0"/>
              <a:t>  </a:t>
            </a:r>
            <a:r>
              <a:rPr lang="en-AU" sz="2000" smtClean="0">
                <a:solidFill>
                  <a:schemeClr val="hlink"/>
                </a:solidFill>
              </a:rPr>
              <a:t>ForwardA = 10</a:t>
            </a:r>
          </a:p>
          <a:p>
            <a:pPr lvl="1" eaLnBrk="1" hangingPunct="1"/>
            <a:r>
              <a:rPr lang="en-AU" sz="2000" smtClean="0"/>
              <a:t>if (EX/MEM.RegWrite and (EX/MEM.RegisterRd ≠ 0)</a:t>
            </a:r>
            <a:br>
              <a:rPr lang="en-AU" sz="2000" smtClean="0"/>
            </a:br>
            <a:r>
              <a:rPr lang="en-AU" sz="2000" smtClean="0"/>
              <a:t>    and (EX/MEM.RegisterRd = ID/EX.RegisterRt))</a:t>
            </a:r>
            <a:br>
              <a:rPr lang="en-AU" sz="2000" smtClean="0"/>
            </a:br>
            <a:r>
              <a:rPr lang="en-AU" sz="2000" smtClean="0"/>
              <a:t>  </a:t>
            </a:r>
            <a:r>
              <a:rPr lang="en-AU" sz="2000" smtClean="0">
                <a:solidFill>
                  <a:schemeClr val="hlink"/>
                </a:solidFill>
              </a:rPr>
              <a:t>ForwardB = 10</a:t>
            </a:r>
          </a:p>
          <a:p>
            <a:pPr eaLnBrk="1" hangingPunct="1"/>
            <a:r>
              <a:rPr lang="en-US" sz="2400" smtClean="0"/>
              <a:t>MEM hazard</a:t>
            </a:r>
          </a:p>
          <a:p>
            <a:pPr lvl="1" eaLnBrk="1" hangingPunct="1"/>
            <a:r>
              <a:rPr lang="en-AU" sz="2000" smtClean="0"/>
              <a:t>if (MEM/WB.RegWrite and (MEM/WB.RegisterRd ≠ 0)</a:t>
            </a:r>
            <a:br>
              <a:rPr lang="en-AU" sz="2000" smtClean="0"/>
            </a:br>
            <a:r>
              <a:rPr lang="en-AU" sz="2000" smtClean="0"/>
              <a:t>    and (MEM/WB.RegisterRd = ID/EX.RegisterRs))</a:t>
            </a:r>
            <a:br>
              <a:rPr lang="en-AU" sz="2000" smtClean="0"/>
            </a:br>
            <a:r>
              <a:rPr lang="en-AU" sz="2000" smtClean="0"/>
              <a:t>  </a:t>
            </a:r>
            <a:r>
              <a:rPr lang="en-AU" sz="2000" smtClean="0">
                <a:solidFill>
                  <a:schemeClr val="hlink"/>
                </a:solidFill>
              </a:rPr>
              <a:t>ForwardA = 01</a:t>
            </a:r>
          </a:p>
          <a:p>
            <a:pPr lvl="1" eaLnBrk="1" hangingPunct="1"/>
            <a:r>
              <a:rPr lang="en-AU" sz="2000" smtClean="0"/>
              <a:t>if (MEM/WB.RegWrite and (MEM/WB.RegisterRd ≠ 0)</a:t>
            </a:r>
            <a:br>
              <a:rPr lang="en-AU" sz="2000" smtClean="0"/>
            </a:br>
            <a:r>
              <a:rPr lang="en-AU" sz="2000" smtClean="0"/>
              <a:t>    and (MEM/WB.RegisterRd = ID/EX.RegisterRt))</a:t>
            </a:r>
            <a:br>
              <a:rPr lang="en-AU" sz="2000" smtClean="0"/>
            </a:br>
            <a:r>
              <a:rPr lang="en-AU" sz="2000" smtClean="0"/>
              <a:t>  </a:t>
            </a:r>
            <a:r>
              <a:rPr lang="en-AU" sz="2000" smtClean="0">
                <a:solidFill>
                  <a:schemeClr val="hlink"/>
                </a:solidFill>
              </a:rPr>
              <a:t>ForwardB = 01</a:t>
            </a:r>
          </a:p>
        </p:txBody>
      </p:sp>
    </p:spTree>
  </p:cSld>
  <p:clrMapOvr>
    <a:masterClrMapping/>
  </p:clrMapOvr>
  <p:transition/>
  <p:timing/>
</p:sld>
</file>

<file path=ppt/slides/slide13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94914" name="Footer Placeholder 3"/>
          <p:cNvSpPr>
            <a:spLocks noGrp="1"/>
          </p:cNvSpPr>
          <p:nvPr>
            <p:ph type="ftr" sz="quarter" idx="10"/>
          </p:nvPr>
        </p:nvSpPr>
        <p:spPr>
          <a:noFill/>
        </p:spPr>
        <p:txBody>
          <a:bodyPr/>
          <a:lstStyle/>
          <a:p>
            <a:r>
              <a:rPr lang="en-AU" smtClean="0"/>
              <a:t>Chapter 4 — The Processor — </a:t>
            </a:r>
            <a:fld id="{91D69BC9-662D-4514-B710-06DE52AE149F}" type="slidenum">
              <a:rPr lang="en-AU" smtClean="0"/>
              <a:t>132</a:t>
            </a:fld>
            <a:endParaRPr lang="en-AU" smtClean="0"/>
          </a:p>
        </p:txBody>
      </p:sp>
      <p:sp>
        <p:nvSpPr>
          <p:cNvPr id="294915" name="Rectangle 2"/>
          <p:cNvSpPr>
            <a:spLocks noGrp="1" noChangeArrowheads="1"/>
          </p:cNvSpPr>
          <p:nvPr>
            <p:ph type="title"/>
          </p:nvPr>
        </p:nvSpPr>
        <p:spPr/>
        <p:txBody>
          <a:bodyPr/>
          <a:lstStyle/>
          <a:p>
            <a:pPr eaLnBrk="1" hangingPunct="1"/>
            <a:r>
              <a:rPr lang="en-US" smtClean="0"/>
              <a:t>Double Data Hazard</a:t>
            </a:r>
            <a:endParaRPr lang="en-AU" smtClean="0"/>
          </a:p>
        </p:txBody>
      </p:sp>
      <p:sp>
        <p:nvSpPr>
          <p:cNvPr id="294916" name="Rectangle 3"/>
          <p:cNvSpPr>
            <a:spLocks noGrp="1" noChangeArrowheads="1"/>
          </p:cNvSpPr>
          <p:nvPr>
            <p:ph type="body" idx="1"/>
          </p:nvPr>
        </p:nvSpPr>
        <p:spPr/>
        <p:txBody>
          <a:bodyPr/>
          <a:lstStyle/>
          <a:p>
            <a:pPr eaLnBrk="1" hangingPunct="1"/>
            <a:r>
              <a:rPr lang="en-US" smtClean="0"/>
              <a:t>Consider the sequence:</a:t>
            </a:r>
          </a:p>
          <a:p>
            <a:pPr lvl="1" eaLnBrk="1" hangingPunct="1">
              <a:buFont typeface="Wingdings" pitchFamily="2" charset="2"/>
              <a:buNone/>
            </a:pPr>
            <a:r>
              <a:rPr lang="en-US" smtClean="0">
                <a:latin typeface="Lucida Console" pitchFamily="49" charset="0"/>
              </a:rPr>
              <a:t>	add </a:t>
            </a:r>
            <a:r>
              <a:rPr lang="en-US" smtClean="0">
                <a:solidFill>
                  <a:schemeClr val="hlink"/>
                </a:solidFill>
                <a:latin typeface="Lucida Console" pitchFamily="49" charset="0"/>
              </a:rPr>
              <a:t>$1</a:t>
            </a:r>
            <a:r>
              <a:rPr lang="en-US" smtClean="0">
                <a:latin typeface="Lucida Console" pitchFamily="49" charset="0"/>
              </a:rPr>
              <a:t>,$1,$2</a:t>
            </a:r>
            <a:br>
              <a:rPr lang="en-US" smtClean="0">
                <a:latin typeface="Lucida Console" pitchFamily="49" charset="0"/>
              </a:rPr>
            </a:br>
            <a:r>
              <a:rPr lang="en-US" smtClean="0">
                <a:latin typeface="Lucida Console" pitchFamily="49" charset="0"/>
              </a:rPr>
              <a:t>add </a:t>
            </a:r>
            <a:r>
              <a:rPr lang="en-US" smtClean="0">
                <a:solidFill>
                  <a:schemeClr val="hlink"/>
                </a:solidFill>
                <a:latin typeface="Lucida Console" pitchFamily="49" charset="0"/>
              </a:rPr>
              <a:t>$1</a:t>
            </a:r>
            <a:r>
              <a:rPr lang="en-US" smtClean="0">
                <a:latin typeface="Lucida Console" pitchFamily="49" charset="0"/>
              </a:rPr>
              <a:t>,</a:t>
            </a:r>
            <a:r>
              <a:rPr lang="en-US" smtClean="0">
                <a:solidFill>
                  <a:schemeClr val="hlink"/>
                </a:solidFill>
                <a:latin typeface="Lucida Console" pitchFamily="49" charset="0"/>
              </a:rPr>
              <a:t>$1</a:t>
            </a:r>
            <a:r>
              <a:rPr lang="en-US" smtClean="0">
                <a:latin typeface="Lucida Console" pitchFamily="49" charset="0"/>
              </a:rPr>
              <a:t>,$3</a:t>
            </a:r>
            <a:br>
              <a:rPr lang="en-US" smtClean="0">
                <a:latin typeface="Lucida Console" pitchFamily="49" charset="0"/>
              </a:rPr>
            </a:br>
            <a:r>
              <a:rPr lang="en-US" smtClean="0">
                <a:latin typeface="Lucida Console" pitchFamily="49" charset="0"/>
              </a:rPr>
              <a:t>add $1,</a:t>
            </a:r>
            <a:r>
              <a:rPr lang="en-US" smtClean="0">
                <a:solidFill>
                  <a:schemeClr val="hlink"/>
                </a:solidFill>
                <a:latin typeface="Lucida Console" pitchFamily="49" charset="0"/>
              </a:rPr>
              <a:t>$1</a:t>
            </a:r>
            <a:r>
              <a:rPr lang="en-US" smtClean="0">
                <a:latin typeface="Lucida Console" pitchFamily="49" charset="0"/>
              </a:rPr>
              <a:t>,$4</a:t>
            </a:r>
          </a:p>
          <a:p>
            <a:pPr eaLnBrk="1" hangingPunct="1"/>
            <a:r>
              <a:rPr lang="en-US" smtClean="0"/>
              <a:t>Both hazards occur</a:t>
            </a:r>
          </a:p>
          <a:p>
            <a:pPr lvl="1" eaLnBrk="1" hangingPunct="1"/>
            <a:r>
              <a:rPr lang="en-US" smtClean="0"/>
              <a:t>Want to use the most recent</a:t>
            </a:r>
          </a:p>
          <a:p>
            <a:pPr eaLnBrk="1" hangingPunct="1"/>
            <a:r>
              <a:rPr lang="en-US" smtClean="0"/>
              <a:t>Revise MEM hazard condition</a:t>
            </a:r>
          </a:p>
          <a:p>
            <a:pPr lvl="1" eaLnBrk="1" hangingPunct="1"/>
            <a:r>
              <a:rPr lang="en-US" smtClean="0"/>
              <a:t>Only fwd if EX hazard condition isn’t true</a:t>
            </a:r>
            <a:endParaRPr lang="en-AU" smtClean="0"/>
          </a:p>
        </p:txBody>
      </p:sp>
    </p:spTree>
  </p:cSld>
  <p:clrMapOvr>
    <a:masterClrMapping/>
  </p:clrMapOvr>
  <p:transition/>
  <p:timing/>
</p:sld>
</file>

<file path=ppt/slides/slide13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95938" name="Footer Placeholder 3"/>
          <p:cNvSpPr>
            <a:spLocks noGrp="1"/>
          </p:cNvSpPr>
          <p:nvPr>
            <p:ph type="ftr" sz="quarter" idx="10"/>
          </p:nvPr>
        </p:nvSpPr>
        <p:spPr>
          <a:noFill/>
        </p:spPr>
        <p:txBody>
          <a:bodyPr/>
          <a:lstStyle/>
          <a:p>
            <a:r>
              <a:rPr lang="en-AU" smtClean="0"/>
              <a:t>Chapter 4 — The Processor — </a:t>
            </a:r>
            <a:fld id="{469D64CF-B9D6-4478-A3D9-F0E56B073930}" type="slidenum">
              <a:rPr lang="en-AU" smtClean="0"/>
              <a:t>133</a:t>
            </a:fld>
            <a:endParaRPr lang="en-AU" smtClean="0"/>
          </a:p>
        </p:txBody>
      </p:sp>
      <p:sp>
        <p:nvSpPr>
          <p:cNvPr id="295939" name="Rectangle 2"/>
          <p:cNvSpPr>
            <a:spLocks noGrp="1" noChangeArrowheads="1"/>
          </p:cNvSpPr>
          <p:nvPr>
            <p:ph type="title"/>
          </p:nvPr>
        </p:nvSpPr>
        <p:spPr>
          <a:xfrm>
            <a:off x="684213" y="206375"/>
            <a:ext cx="8259762" cy="701675"/>
          </a:xfrm>
        </p:spPr>
        <p:txBody>
          <a:bodyPr/>
          <a:lstStyle/>
          <a:p>
            <a:pPr eaLnBrk="1" hangingPunct="1"/>
            <a:r>
              <a:rPr lang="en-US" sz="4000" smtClean="0"/>
              <a:t>Revised Forwarding Condition</a:t>
            </a:r>
            <a:endParaRPr lang="en-AU" sz="4000" smtClean="0"/>
          </a:p>
        </p:txBody>
      </p:sp>
      <p:sp>
        <p:nvSpPr>
          <p:cNvPr id="295940" name="Rectangle 3"/>
          <p:cNvSpPr>
            <a:spLocks noGrp="1" noChangeArrowheads="1"/>
          </p:cNvSpPr>
          <p:nvPr>
            <p:ph type="body" idx="1"/>
          </p:nvPr>
        </p:nvSpPr>
        <p:spPr/>
        <p:txBody>
          <a:bodyPr/>
          <a:lstStyle/>
          <a:p>
            <a:pPr eaLnBrk="1" hangingPunct="1">
              <a:lnSpc>
                <a:spcPct val="120000"/>
              </a:lnSpc>
            </a:pPr>
            <a:r>
              <a:rPr lang="en-US" sz="2400" smtClean="0"/>
              <a:t>MEM hazard</a:t>
            </a:r>
          </a:p>
          <a:p>
            <a:pPr lvl="1" eaLnBrk="1" hangingPunct="1">
              <a:lnSpc>
                <a:spcPct val="120000"/>
              </a:lnSpc>
            </a:pPr>
            <a:r>
              <a:rPr lang="en-AU" sz="2000" smtClean="0"/>
              <a:t>if (MEM/WB.RegWrite and (MEM/WB.RegisterRd ≠ 0)</a:t>
            </a:r>
            <a:br>
              <a:rPr lang="en-AU" sz="2000" smtClean="0"/>
            </a:br>
            <a:r>
              <a:rPr lang="en-AU" sz="2000" smtClean="0"/>
              <a:t>    </a:t>
            </a:r>
            <a:r>
              <a:rPr lang="en-AU" sz="2000" smtClean="0">
                <a:solidFill>
                  <a:schemeClr val="hlink"/>
                </a:solidFill>
              </a:rPr>
              <a:t>and not (EX/MEM.RegWrite and (EX/MEM.RegisterRd ≠ 0)</a:t>
            </a:r>
            <a:br>
              <a:rPr lang="en-AU" sz="2000" smtClean="0">
                <a:solidFill>
                  <a:schemeClr val="hlink"/>
                </a:solidFill>
              </a:rPr>
            </a:br>
            <a:r>
              <a:rPr lang="en-AU" sz="2000" smtClean="0">
                <a:solidFill>
                  <a:schemeClr val="hlink"/>
                </a:solidFill>
              </a:rPr>
              <a:t>                 and (EX/MEM.RegisterRd = ID/EX.RegisterRs))</a:t>
            </a:r>
            <a:br>
              <a:rPr lang="en-AU" sz="2000" smtClean="0"/>
            </a:br>
            <a:r>
              <a:rPr lang="en-AU" sz="2000" smtClean="0"/>
              <a:t>    and (MEM/WB.RegisterRd = ID/EX.RegisterRs))</a:t>
            </a:r>
            <a:br>
              <a:rPr lang="en-AU" sz="2000" smtClean="0"/>
            </a:br>
            <a:r>
              <a:rPr lang="en-AU" sz="2000" smtClean="0"/>
              <a:t>  ForwardA = 01</a:t>
            </a:r>
          </a:p>
          <a:p>
            <a:pPr lvl="1" eaLnBrk="1" hangingPunct="1">
              <a:lnSpc>
                <a:spcPct val="120000"/>
              </a:lnSpc>
            </a:pPr>
            <a:r>
              <a:rPr lang="en-AU" sz="2000" smtClean="0"/>
              <a:t>if (MEM/WB.RegWrite and (MEM/WB.RegisterRd ≠ 0)</a:t>
            </a:r>
            <a:br>
              <a:rPr lang="en-AU" sz="2000" smtClean="0"/>
            </a:br>
            <a:r>
              <a:rPr lang="en-AU" sz="2000" smtClean="0"/>
              <a:t>    </a:t>
            </a:r>
            <a:r>
              <a:rPr lang="en-AU" sz="2000" smtClean="0">
                <a:solidFill>
                  <a:schemeClr val="hlink"/>
                </a:solidFill>
              </a:rPr>
              <a:t>and not (EX/MEM.RegWrite and (EX/MEM.RegisterRd ≠ 0)</a:t>
            </a:r>
            <a:br>
              <a:rPr lang="en-AU" sz="2000" smtClean="0">
                <a:solidFill>
                  <a:schemeClr val="hlink"/>
                </a:solidFill>
              </a:rPr>
            </a:br>
            <a:r>
              <a:rPr lang="en-AU" sz="2000" smtClean="0">
                <a:solidFill>
                  <a:schemeClr val="hlink"/>
                </a:solidFill>
              </a:rPr>
              <a:t>                 and (EX/MEM.RegisterRd = ID/EX.RegisterRt))</a:t>
            </a:r>
            <a:br>
              <a:rPr lang="en-AU" sz="2000" smtClean="0"/>
            </a:br>
            <a:r>
              <a:rPr lang="en-AU" sz="2000" smtClean="0"/>
              <a:t>    and (MEM/WB.RegisterRd = ID/EX.RegisterRt))</a:t>
            </a:r>
            <a:br>
              <a:rPr lang="en-AU" sz="2000" smtClean="0"/>
            </a:br>
            <a:r>
              <a:rPr lang="en-AU" sz="2000" smtClean="0"/>
              <a:t>  ForwardB = 01</a:t>
            </a:r>
          </a:p>
        </p:txBody>
      </p:sp>
    </p:spTree>
  </p:cSld>
  <p:clrMapOvr>
    <a:masterClrMapping/>
  </p:clrMapOvr>
  <p:transition/>
  <p:timing/>
</p:sld>
</file>

<file path=ppt/slides/slide13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96962" name="Footer Placeholder 2"/>
          <p:cNvSpPr>
            <a:spLocks noGrp="1"/>
          </p:cNvSpPr>
          <p:nvPr>
            <p:ph type="ftr" sz="quarter" idx="10"/>
          </p:nvPr>
        </p:nvSpPr>
        <p:spPr>
          <a:noFill/>
        </p:spPr>
        <p:txBody>
          <a:bodyPr/>
          <a:lstStyle/>
          <a:p>
            <a:r>
              <a:rPr lang="en-AU" smtClean="0"/>
              <a:t>Chapter 4 — The Processor — </a:t>
            </a:r>
            <a:fld id="{19B117B6-68CB-4155-AD51-EC396E5D9F3F}" type="slidenum">
              <a:rPr lang="en-AU" smtClean="0"/>
              <a:t>134</a:t>
            </a:fld>
            <a:endParaRPr lang="en-AU" smtClean="0"/>
          </a:p>
        </p:txBody>
      </p:sp>
      <p:sp>
        <p:nvSpPr>
          <p:cNvPr id="413701" name="Rectangle 5"/>
          <p:cNvSpPr>
            <a:spLocks noChangeArrowheads="1"/>
          </p:cNvSpPr>
          <p:nvPr/>
        </p:nvSpPr>
        <p:spPr bwMode="auto">
          <a:xfrm>
            <a:off x="323850" y="1773238"/>
            <a:ext cx="360363" cy="1871662"/>
          </a:xfrm>
          <a:prstGeom prst="rect">
            <a:avLst/>
          </a:prstGeom>
          <a:gradFill rotWithShape="1">
            <a:gsLst>
              <a:gs pos="0">
                <a:schemeClr val="bg1">
                  <a:alpha val="0"/>
                </a:schemeClr>
              </a:gs>
              <a:gs pos="100000">
                <a:schemeClr val="bg1">
                  <a:gamma/>
                  <a:tint val="0"/>
                  <a:invGamma/>
                </a:schemeClr>
              </a:gs>
            </a:gsLst>
            <a:lin ang="5400000" scaled="1"/>
          </a:gradFill>
          <a:ln w="9525">
            <a:noFill/>
            <a:miter lim="800000"/>
          </a:ln>
          <a:effectLst/>
        </p:spPr>
        <p:txBody>
          <a:bodyPr wrap="none" anchor="ctr"/>
          <a:lstStyle/>
          <a:p>
            <a:pPr>
              <a:defRPr/>
            </a:pPr>
            <a:endParaRPr lang="en-US">
              <a:solidFill>
                <a:srgbClr val="000000"/>
              </a:solidFill>
            </a:endParaRPr>
          </a:p>
        </p:txBody>
      </p:sp>
      <p:pic>
        <p:nvPicPr>
          <p:cNvPr id="296964" name="Picture 6" descr="f04-56-P374493"/>
          <p:cNvPicPr>
            <a:picLocks noChangeAspect="1" noChangeArrowheads="1"/>
          </p:cNvPicPr>
          <p:nvPr/>
        </p:nvPicPr>
        <p:blipFill>
          <a:blip r:embed="rId3"/>
          <a:stretch>
            <a:fillRect/>
          </a:stretch>
        </p:blipFill>
        <p:spPr bwMode="auto">
          <a:xfrm>
            <a:off x="179388" y="1341438"/>
            <a:ext cx="8648700" cy="4811712"/>
          </a:xfrm>
          <a:prstGeom prst="rect">
            <a:avLst/>
          </a:prstGeom>
          <a:noFill/>
          <a:ln w="9525">
            <a:noFill/>
            <a:miter lim="800000"/>
          </a:ln>
        </p:spPr>
      </p:pic>
      <p:sp>
        <p:nvSpPr>
          <p:cNvPr id="296965" name="Rectangle 2"/>
          <p:cNvSpPr>
            <a:spLocks noGrp="1" noChangeArrowheads="1"/>
          </p:cNvSpPr>
          <p:nvPr>
            <p:ph type="title"/>
          </p:nvPr>
        </p:nvSpPr>
        <p:spPr/>
        <p:txBody>
          <a:bodyPr/>
          <a:lstStyle/>
          <a:p>
            <a:pPr eaLnBrk="1" hangingPunct="1"/>
            <a:r>
              <a:rPr lang="en-US" smtClean="0"/>
              <a:t>Datapath with Forwarding</a:t>
            </a:r>
            <a:endParaRPr lang="en-AU" smtClean="0"/>
          </a:p>
        </p:txBody>
      </p:sp>
    </p:spTree>
  </p:cSld>
  <p:clrMapOvr>
    <a:masterClrMapping/>
  </p:clrMapOvr>
  <p:transition/>
  <p:timing/>
</p:sld>
</file>

<file path=ppt/slides/slide13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97986" name="Footer Placeholder 2"/>
          <p:cNvSpPr>
            <a:spLocks noGrp="1"/>
          </p:cNvSpPr>
          <p:nvPr>
            <p:ph type="ftr" sz="quarter" idx="10"/>
          </p:nvPr>
        </p:nvSpPr>
        <p:spPr>
          <a:noFill/>
        </p:spPr>
        <p:txBody>
          <a:bodyPr/>
          <a:lstStyle/>
          <a:p>
            <a:r>
              <a:rPr lang="en-AU" smtClean="0"/>
              <a:t>Chapter 4 — The Processor — </a:t>
            </a:r>
            <a:fld id="{521BCEB7-D572-47D2-A1B5-BD54905A9BB6}" type="slidenum">
              <a:rPr lang="en-AU" smtClean="0"/>
              <a:t>135</a:t>
            </a:fld>
            <a:endParaRPr lang="en-AU" smtClean="0"/>
          </a:p>
        </p:txBody>
      </p:sp>
      <p:pic>
        <p:nvPicPr>
          <p:cNvPr id="297987" name="Picture 8" descr="f04-58-P374493"/>
          <p:cNvPicPr>
            <a:picLocks noChangeAspect="1" noChangeArrowheads="1"/>
          </p:cNvPicPr>
          <p:nvPr/>
        </p:nvPicPr>
        <p:blipFill>
          <a:blip r:embed="rId3"/>
          <a:stretch>
            <a:fillRect/>
          </a:stretch>
        </p:blipFill>
        <p:spPr bwMode="auto">
          <a:xfrm>
            <a:off x="1042988" y="1346200"/>
            <a:ext cx="6834187" cy="4800600"/>
          </a:xfrm>
          <a:prstGeom prst="rect">
            <a:avLst/>
          </a:prstGeom>
          <a:noFill/>
          <a:ln w="9525">
            <a:noFill/>
            <a:miter lim="800000"/>
          </a:ln>
        </p:spPr>
      </p:pic>
      <p:sp>
        <p:nvSpPr>
          <p:cNvPr id="297988" name="Rectangle 2"/>
          <p:cNvSpPr>
            <a:spLocks noGrp="1" noChangeArrowheads="1"/>
          </p:cNvSpPr>
          <p:nvPr>
            <p:ph type="title"/>
          </p:nvPr>
        </p:nvSpPr>
        <p:spPr/>
        <p:txBody>
          <a:bodyPr/>
          <a:lstStyle/>
          <a:p>
            <a:pPr eaLnBrk="1" hangingPunct="1"/>
            <a:r>
              <a:rPr lang="en-US" smtClean="0"/>
              <a:t>Load-Use Data Hazard</a:t>
            </a:r>
            <a:endParaRPr lang="en-AU" smtClean="0"/>
          </a:p>
        </p:txBody>
      </p:sp>
      <p:sp>
        <p:nvSpPr>
          <p:cNvPr id="297989" name="Oval 6"/>
          <p:cNvSpPr>
            <a:spLocks noChangeArrowheads="1"/>
          </p:cNvSpPr>
          <p:nvPr/>
        </p:nvSpPr>
        <p:spPr bwMode="auto">
          <a:xfrm rot="2714808">
            <a:off x="4352131" y="2715419"/>
            <a:ext cx="360363" cy="1069975"/>
          </a:xfrm>
          <a:prstGeom prst="ellipse">
            <a:avLst/>
          </a:prstGeom>
          <a:noFill/>
          <a:ln w="28575">
            <a:solidFill>
              <a:srgbClr val="FF0000"/>
            </a:solidFill>
            <a:round/>
          </a:ln>
        </p:spPr>
        <p:txBody>
          <a:bodyPr wrap="none" anchor="ctr"/>
          <a:lstStyle/>
          <a:p>
            <a:endParaRPr lang="en-US">
              <a:solidFill>
                <a:srgbClr val="000000"/>
              </a:solidFill>
            </a:endParaRPr>
          </a:p>
        </p:txBody>
      </p:sp>
      <p:sp>
        <p:nvSpPr>
          <p:cNvPr id="297990" name="AutoShape 7"/>
          <p:cNvSpPr/>
          <p:nvPr/>
        </p:nvSpPr>
        <p:spPr bwMode="auto">
          <a:xfrm>
            <a:off x="6953250" y="2593975"/>
            <a:ext cx="1579563" cy="690563"/>
          </a:xfrm>
          <a:prstGeom prst="borderCallout1">
            <a:avLst>
              <a:gd name="adj1" fmla="val 16551"/>
              <a:gd name="adj2" fmla="val -4824"/>
              <a:gd name="adj3" fmla="val 76324"/>
              <a:gd name="adj4" fmla="val -101606"/>
            </a:avLst>
          </a:prstGeom>
          <a:solidFill>
            <a:schemeClr val="accent1"/>
          </a:solidFill>
          <a:ln w="9525">
            <a:solidFill>
              <a:schemeClr val="tx1"/>
            </a:solidFill>
            <a:miter lim="800000"/>
            <a:tailEnd type="triangle" w="med" len="med"/>
          </a:ln>
        </p:spPr>
        <p:txBody>
          <a:bodyPr/>
          <a:lstStyle/>
          <a:p>
            <a:r>
              <a:rPr lang="en-AU" sz="1800">
                <a:solidFill>
                  <a:srgbClr val="000000"/>
                </a:solidFill>
              </a:rPr>
              <a:t>Need to stall for one cycle</a:t>
            </a:r>
          </a:p>
        </p:txBody>
      </p:sp>
    </p:spTree>
  </p:cSld>
  <p:clrMapOvr>
    <a:masterClrMapping/>
  </p:clrMapOvr>
  <p:transition/>
  <p:timing/>
</p:sld>
</file>

<file path=ppt/slides/slide13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99010" name="Footer Placeholder 3"/>
          <p:cNvSpPr>
            <a:spLocks noGrp="1"/>
          </p:cNvSpPr>
          <p:nvPr>
            <p:ph type="ftr" sz="quarter" idx="10"/>
          </p:nvPr>
        </p:nvSpPr>
        <p:spPr>
          <a:noFill/>
        </p:spPr>
        <p:txBody>
          <a:bodyPr/>
          <a:lstStyle/>
          <a:p>
            <a:r>
              <a:rPr lang="en-AU" smtClean="0"/>
              <a:t>Chapter 4 — The Processor — </a:t>
            </a:r>
            <a:fld id="{C2774A77-3DD1-4F78-9645-19449FAA1C81}" type="slidenum">
              <a:rPr lang="en-AU" smtClean="0"/>
              <a:t>136</a:t>
            </a:fld>
            <a:endParaRPr lang="en-AU" smtClean="0"/>
          </a:p>
        </p:txBody>
      </p:sp>
      <p:sp>
        <p:nvSpPr>
          <p:cNvPr id="299011" name="Rectangle 2"/>
          <p:cNvSpPr>
            <a:spLocks noGrp="1" noChangeArrowheads="1"/>
          </p:cNvSpPr>
          <p:nvPr>
            <p:ph type="title"/>
          </p:nvPr>
        </p:nvSpPr>
        <p:spPr/>
        <p:txBody>
          <a:bodyPr/>
          <a:lstStyle/>
          <a:p>
            <a:pPr eaLnBrk="1" hangingPunct="1"/>
            <a:r>
              <a:rPr lang="en-US" smtClean="0"/>
              <a:t>Load-Use Hazard Detection</a:t>
            </a:r>
            <a:endParaRPr lang="en-AU" smtClean="0"/>
          </a:p>
        </p:txBody>
      </p:sp>
      <p:sp>
        <p:nvSpPr>
          <p:cNvPr id="299012" name="Rectangle 3"/>
          <p:cNvSpPr>
            <a:spLocks noGrp="1" noChangeArrowheads="1"/>
          </p:cNvSpPr>
          <p:nvPr>
            <p:ph type="body" idx="1"/>
          </p:nvPr>
        </p:nvSpPr>
        <p:spPr/>
        <p:txBody>
          <a:bodyPr/>
          <a:lstStyle/>
          <a:p>
            <a:pPr eaLnBrk="1" hangingPunct="1">
              <a:lnSpc>
                <a:spcPct val="90000"/>
              </a:lnSpc>
            </a:pPr>
            <a:r>
              <a:rPr lang="en-US" smtClean="0"/>
              <a:t>Check when using instruction is decoded in ID stage</a:t>
            </a:r>
          </a:p>
          <a:p>
            <a:pPr eaLnBrk="1" hangingPunct="1">
              <a:lnSpc>
                <a:spcPct val="90000"/>
              </a:lnSpc>
            </a:pPr>
            <a:r>
              <a:rPr lang="en-US" smtClean="0"/>
              <a:t>ALU operand register numbers in ID stage are given by</a:t>
            </a:r>
          </a:p>
          <a:p>
            <a:pPr lvl="1" eaLnBrk="1" hangingPunct="1">
              <a:lnSpc>
                <a:spcPct val="90000"/>
              </a:lnSpc>
            </a:pPr>
            <a:r>
              <a:rPr lang="en-US" smtClean="0"/>
              <a:t>IF/ID.RegisterRs, IF/ID.RegisterRt</a:t>
            </a:r>
          </a:p>
          <a:p>
            <a:pPr eaLnBrk="1" hangingPunct="1">
              <a:lnSpc>
                <a:spcPct val="90000"/>
              </a:lnSpc>
            </a:pPr>
            <a:r>
              <a:rPr lang="en-US" smtClean="0"/>
              <a:t>Load-use hazard when</a:t>
            </a:r>
          </a:p>
          <a:p>
            <a:pPr lvl="1" eaLnBrk="1" hangingPunct="1">
              <a:lnSpc>
                <a:spcPct val="90000"/>
              </a:lnSpc>
            </a:pPr>
            <a:r>
              <a:rPr lang="en-US" smtClean="0"/>
              <a:t>ID/EX.MemRead and</a:t>
            </a:r>
            <a:br>
              <a:rPr lang="en-US" smtClean="0"/>
            </a:br>
            <a:r>
              <a:rPr lang="en-US" smtClean="0"/>
              <a:t>  ((ID/EX.RegisterRt = IF/ID.RegisterRs) or</a:t>
            </a:r>
            <a:br>
              <a:rPr lang="en-US" smtClean="0"/>
            </a:br>
            <a:r>
              <a:rPr lang="en-US" smtClean="0"/>
              <a:t>   (ID/EX.RegisterRt = IF/ID.RegisterRt))</a:t>
            </a:r>
            <a:endParaRPr lang="en-AU" smtClean="0"/>
          </a:p>
          <a:p>
            <a:pPr eaLnBrk="1" hangingPunct="1">
              <a:lnSpc>
                <a:spcPct val="90000"/>
              </a:lnSpc>
            </a:pPr>
            <a:r>
              <a:rPr lang="en-US" smtClean="0"/>
              <a:t>If detected, stall and insert bubble</a:t>
            </a:r>
            <a:endParaRPr lang="en-AU" smtClean="0"/>
          </a:p>
        </p:txBody>
      </p:sp>
    </p:spTree>
  </p:cSld>
  <p:clrMapOvr>
    <a:masterClrMapping/>
  </p:clrMapOvr>
  <p:transition/>
  <p:timing/>
</p:sld>
</file>

<file path=ppt/slides/slide13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00034" name="Footer Placeholder 3"/>
          <p:cNvSpPr>
            <a:spLocks noGrp="1"/>
          </p:cNvSpPr>
          <p:nvPr>
            <p:ph type="ftr" sz="quarter" idx="10"/>
          </p:nvPr>
        </p:nvSpPr>
        <p:spPr>
          <a:noFill/>
        </p:spPr>
        <p:txBody>
          <a:bodyPr/>
          <a:lstStyle/>
          <a:p>
            <a:r>
              <a:rPr lang="en-AU" smtClean="0"/>
              <a:t>Chapter 4 — The Processor — </a:t>
            </a:r>
            <a:fld id="{9439B2DA-473E-4137-BA5E-98F399A3FB1C}" type="slidenum">
              <a:rPr lang="en-AU" smtClean="0"/>
              <a:t>137</a:t>
            </a:fld>
            <a:endParaRPr lang="en-AU" smtClean="0"/>
          </a:p>
        </p:txBody>
      </p:sp>
      <p:sp>
        <p:nvSpPr>
          <p:cNvPr id="300035" name="Rectangle 2"/>
          <p:cNvSpPr>
            <a:spLocks noGrp="1" noChangeArrowheads="1"/>
          </p:cNvSpPr>
          <p:nvPr>
            <p:ph type="title"/>
          </p:nvPr>
        </p:nvSpPr>
        <p:spPr/>
        <p:txBody>
          <a:bodyPr/>
          <a:lstStyle/>
          <a:p>
            <a:pPr eaLnBrk="1" hangingPunct="1"/>
            <a:r>
              <a:rPr lang="en-US" smtClean="0"/>
              <a:t>How to Stall the Pipeline</a:t>
            </a:r>
            <a:endParaRPr lang="en-AU" smtClean="0"/>
          </a:p>
        </p:txBody>
      </p:sp>
      <p:sp>
        <p:nvSpPr>
          <p:cNvPr id="300036" name="Rectangle 3"/>
          <p:cNvSpPr>
            <a:spLocks noGrp="1" noChangeArrowheads="1"/>
          </p:cNvSpPr>
          <p:nvPr>
            <p:ph type="body" idx="1"/>
          </p:nvPr>
        </p:nvSpPr>
        <p:spPr/>
        <p:txBody>
          <a:bodyPr/>
          <a:lstStyle/>
          <a:p>
            <a:pPr eaLnBrk="1" hangingPunct="1"/>
            <a:r>
              <a:rPr lang="en-US" smtClean="0"/>
              <a:t>Force control values in ID/EX register</a:t>
            </a:r>
            <a:br>
              <a:rPr lang="en-US" smtClean="0"/>
            </a:br>
            <a:r>
              <a:rPr lang="en-US" smtClean="0"/>
              <a:t>to 0</a:t>
            </a:r>
          </a:p>
          <a:p>
            <a:pPr lvl="1" eaLnBrk="1" hangingPunct="1"/>
            <a:r>
              <a:rPr lang="en-US" smtClean="0"/>
              <a:t>EX, MEM and WB do </a:t>
            </a:r>
            <a:r>
              <a:rPr lang="en-US" smtClean="0">
                <a:latin typeface="Lucida Console" pitchFamily="49" charset="0"/>
              </a:rPr>
              <a:t>nop</a:t>
            </a:r>
            <a:r>
              <a:rPr lang="en-US" smtClean="0"/>
              <a:t> (no-operation)</a:t>
            </a:r>
            <a:endParaRPr lang="en-AU" smtClean="0"/>
          </a:p>
          <a:p>
            <a:pPr eaLnBrk="1" hangingPunct="1"/>
            <a:r>
              <a:rPr lang="en-US" smtClean="0"/>
              <a:t>Prevent update of PC and IF/ID register</a:t>
            </a:r>
          </a:p>
          <a:p>
            <a:pPr lvl="1" eaLnBrk="1" hangingPunct="1"/>
            <a:r>
              <a:rPr lang="en-US" smtClean="0"/>
              <a:t>Using instruction is decoded again</a:t>
            </a:r>
          </a:p>
          <a:p>
            <a:pPr lvl="1" eaLnBrk="1" hangingPunct="1"/>
            <a:r>
              <a:rPr lang="en-US" smtClean="0"/>
              <a:t>Following instruction is fetched again</a:t>
            </a:r>
          </a:p>
          <a:p>
            <a:pPr lvl="1" eaLnBrk="1" hangingPunct="1"/>
            <a:r>
              <a:rPr lang="en-US" smtClean="0"/>
              <a:t>1-cycle stall allows MEM to read data for </a:t>
            </a:r>
            <a:r>
              <a:rPr lang="en-US" smtClean="0">
                <a:latin typeface="Lucida Console" pitchFamily="49" charset="0"/>
              </a:rPr>
              <a:t>lw</a:t>
            </a:r>
          </a:p>
          <a:p>
            <a:pPr lvl="2" eaLnBrk="1" hangingPunct="1"/>
            <a:r>
              <a:rPr lang="en-US" smtClean="0"/>
              <a:t>Can subsequently forward to EX stage</a:t>
            </a:r>
          </a:p>
        </p:txBody>
      </p:sp>
    </p:spTree>
  </p:cSld>
  <p:clrMapOvr>
    <a:masterClrMapping/>
  </p:clrMapOvr>
  <p:transition/>
  <p:timing/>
</p:sld>
</file>

<file path=ppt/slides/slide13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01058" name="Footer Placeholder 2"/>
          <p:cNvSpPr>
            <a:spLocks noGrp="1"/>
          </p:cNvSpPr>
          <p:nvPr>
            <p:ph type="ftr" sz="quarter" idx="10"/>
          </p:nvPr>
        </p:nvSpPr>
        <p:spPr>
          <a:noFill/>
        </p:spPr>
        <p:txBody>
          <a:bodyPr/>
          <a:lstStyle/>
          <a:p>
            <a:r>
              <a:rPr lang="en-AU" smtClean="0"/>
              <a:t>Chapter 4 — The Processor — </a:t>
            </a:r>
            <a:fld id="{64699A5D-9B5C-45B2-AECE-8460C09950BB}" type="slidenum">
              <a:rPr lang="en-AU" smtClean="0"/>
              <a:t>138</a:t>
            </a:fld>
            <a:endParaRPr lang="en-AU" smtClean="0"/>
          </a:p>
        </p:txBody>
      </p:sp>
      <p:pic>
        <p:nvPicPr>
          <p:cNvPr id="301059" name="Picture 7" descr="f04-59-P374493"/>
          <p:cNvPicPr>
            <a:picLocks noChangeAspect="1" noChangeArrowheads="1"/>
          </p:cNvPicPr>
          <p:nvPr/>
        </p:nvPicPr>
        <p:blipFill>
          <a:blip r:embed="rId3"/>
          <a:stretch>
            <a:fillRect/>
          </a:stretch>
        </p:blipFill>
        <p:spPr bwMode="auto">
          <a:xfrm>
            <a:off x="900113" y="1366838"/>
            <a:ext cx="7524750" cy="4830762"/>
          </a:xfrm>
          <a:prstGeom prst="rect">
            <a:avLst/>
          </a:prstGeom>
          <a:noFill/>
          <a:ln w="9525">
            <a:noFill/>
            <a:miter lim="800000"/>
          </a:ln>
        </p:spPr>
      </p:pic>
      <p:sp>
        <p:nvSpPr>
          <p:cNvPr id="301060" name="Rectangle 2"/>
          <p:cNvSpPr>
            <a:spLocks noGrp="1" noChangeArrowheads="1"/>
          </p:cNvSpPr>
          <p:nvPr>
            <p:ph type="title"/>
          </p:nvPr>
        </p:nvSpPr>
        <p:spPr/>
        <p:txBody>
          <a:bodyPr/>
          <a:lstStyle/>
          <a:p>
            <a:pPr eaLnBrk="1" hangingPunct="1"/>
            <a:r>
              <a:rPr lang="en-US" smtClean="0"/>
              <a:t>Stall/Bubble in the Pipeline</a:t>
            </a:r>
            <a:endParaRPr lang="en-AU" smtClean="0"/>
          </a:p>
        </p:txBody>
      </p:sp>
      <p:sp>
        <p:nvSpPr>
          <p:cNvPr id="301061" name="AutoShape 6"/>
          <p:cNvSpPr/>
          <p:nvPr/>
        </p:nvSpPr>
        <p:spPr bwMode="auto">
          <a:xfrm>
            <a:off x="7235825" y="3068638"/>
            <a:ext cx="1579563" cy="690562"/>
          </a:xfrm>
          <a:prstGeom prst="borderCallout1">
            <a:avLst>
              <a:gd name="adj1" fmla="val 16551"/>
              <a:gd name="adj2" fmla="val -4824"/>
              <a:gd name="adj3" fmla="val 73792"/>
              <a:gd name="adj4" fmla="val -63417"/>
            </a:avLst>
          </a:prstGeom>
          <a:solidFill>
            <a:schemeClr val="accent1"/>
          </a:solidFill>
          <a:ln w="9525">
            <a:solidFill>
              <a:schemeClr val="tx1"/>
            </a:solidFill>
            <a:miter lim="800000"/>
            <a:tailEnd type="triangle" w="med" len="med"/>
          </a:ln>
        </p:spPr>
        <p:txBody>
          <a:bodyPr/>
          <a:lstStyle/>
          <a:p>
            <a:r>
              <a:rPr lang="en-AU" sz="1800">
                <a:solidFill>
                  <a:srgbClr val="000000"/>
                </a:solidFill>
              </a:rPr>
              <a:t>Stall inserted here</a:t>
            </a:r>
          </a:p>
        </p:txBody>
      </p:sp>
    </p:spTree>
  </p:cSld>
  <p:clrMapOvr>
    <a:masterClrMapping/>
  </p:clrMapOvr>
  <p:transition/>
  <p:timing/>
</p:sld>
</file>

<file path=ppt/slides/slide13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02082" name="Footer Placeholder 2"/>
          <p:cNvSpPr>
            <a:spLocks noGrp="1"/>
          </p:cNvSpPr>
          <p:nvPr>
            <p:ph type="ftr" sz="quarter" idx="10"/>
          </p:nvPr>
        </p:nvSpPr>
        <p:spPr>
          <a:noFill/>
        </p:spPr>
        <p:txBody>
          <a:bodyPr/>
          <a:lstStyle/>
          <a:p>
            <a:r>
              <a:rPr lang="en-AU" smtClean="0"/>
              <a:t>Chapter 4 — The Processor — </a:t>
            </a:r>
            <a:fld id="{C0A727D3-DE56-4D7E-8CE8-04D3200D19F2}" type="slidenum">
              <a:rPr lang="en-AU" smtClean="0"/>
              <a:t>139</a:t>
            </a:fld>
            <a:endParaRPr lang="en-AU" smtClean="0"/>
          </a:p>
        </p:txBody>
      </p:sp>
      <p:pic>
        <p:nvPicPr>
          <p:cNvPr id="302083" name="Picture 7" descr="f04-59-P374493-what-really-happens"/>
          <p:cNvPicPr>
            <a:picLocks noChangeAspect="1" noChangeArrowheads="1"/>
          </p:cNvPicPr>
          <p:nvPr/>
        </p:nvPicPr>
        <p:blipFill>
          <a:blip r:embed="rId3"/>
          <a:stretch>
            <a:fillRect/>
          </a:stretch>
        </p:blipFill>
        <p:spPr bwMode="auto">
          <a:xfrm>
            <a:off x="900113" y="1379538"/>
            <a:ext cx="7597775" cy="4819650"/>
          </a:xfrm>
          <a:prstGeom prst="rect">
            <a:avLst/>
          </a:prstGeom>
          <a:noFill/>
          <a:ln w="9525">
            <a:noFill/>
            <a:miter lim="800000"/>
          </a:ln>
        </p:spPr>
      </p:pic>
      <p:sp>
        <p:nvSpPr>
          <p:cNvPr id="302084" name="Rectangle 2"/>
          <p:cNvSpPr>
            <a:spLocks noGrp="1" noChangeArrowheads="1"/>
          </p:cNvSpPr>
          <p:nvPr>
            <p:ph type="title"/>
          </p:nvPr>
        </p:nvSpPr>
        <p:spPr/>
        <p:txBody>
          <a:bodyPr/>
          <a:lstStyle/>
          <a:p>
            <a:pPr eaLnBrk="1" hangingPunct="1"/>
            <a:r>
              <a:rPr lang="en-US" smtClean="0"/>
              <a:t>Stall/Bubble in the Pipeline</a:t>
            </a:r>
            <a:endParaRPr lang="en-AU" smtClean="0"/>
          </a:p>
        </p:txBody>
      </p:sp>
      <p:sp>
        <p:nvSpPr>
          <p:cNvPr id="302085" name="AutoShape 6"/>
          <p:cNvSpPr/>
          <p:nvPr/>
        </p:nvSpPr>
        <p:spPr bwMode="auto">
          <a:xfrm>
            <a:off x="2051050" y="5949950"/>
            <a:ext cx="1579563" cy="690563"/>
          </a:xfrm>
          <a:prstGeom prst="borderCallout1">
            <a:avLst>
              <a:gd name="adj1" fmla="val 16551"/>
              <a:gd name="adj2" fmla="val 104824"/>
              <a:gd name="adj3" fmla="val -80000"/>
              <a:gd name="adj4" fmla="val 111056"/>
            </a:avLst>
          </a:prstGeom>
          <a:solidFill>
            <a:schemeClr val="accent1"/>
          </a:solidFill>
          <a:ln w="9525">
            <a:solidFill>
              <a:schemeClr val="tx1"/>
            </a:solidFill>
            <a:miter lim="800000"/>
            <a:tailEnd type="triangle" w="med" len="med"/>
          </a:ln>
        </p:spPr>
        <p:txBody>
          <a:bodyPr/>
          <a:lstStyle/>
          <a:p>
            <a:r>
              <a:rPr lang="en-AU" sz="1800">
                <a:solidFill>
                  <a:srgbClr val="000000"/>
                </a:solidFill>
              </a:rPr>
              <a:t>Or, more accurately…</a:t>
            </a:r>
          </a:p>
        </p:txBody>
      </p:sp>
    </p:spTree>
  </p:cSld>
  <p:clrMapOvr>
    <a:masterClrMapping/>
  </p:clrMapOvr>
  <p:transition/>
  <p:timing/>
</p:sld>
</file>

<file path=ppt/slides/slide1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176130" name="Rectangle 2"/>
          <p:cNvSpPr>
            <a:spLocks noChangeArrowheads="1"/>
          </p:cNvSpPr>
          <p:nvPr/>
        </p:nvSpPr>
        <p:spPr bwMode="auto">
          <a:xfrm>
            <a:off x="9525" y="388938"/>
            <a:ext cx="8982075" cy="477837"/>
          </a:xfrm>
          <a:prstGeom prst="rect">
            <a:avLst/>
          </a:prstGeom>
          <a:noFill/>
          <a:ln w="12700">
            <a:noFill/>
            <a:miter lim="800000"/>
          </a:ln>
        </p:spPr>
        <p:txBody>
          <a:bodyPr lIns="90488" tIns="44450" rIns="90488" bIns="44450" anchor="ctr"/>
          <a:lstStyle/>
          <a:p>
            <a:pPr algn="l"/>
            <a:r>
              <a:rPr lang="en-US" sz="2400" b="1">
                <a:solidFill>
                  <a:srgbClr val="000000"/>
                </a:solidFill>
              </a:rPr>
              <a:t>All together:  the single cycle datapath</a:t>
            </a:r>
          </a:p>
        </p:txBody>
      </p:sp>
      <p:pic>
        <p:nvPicPr>
          <p:cNvPr id="176131" name="Picture 3" descr="C:\Documents and Settings\dean\My Documents\teaching\141 F 2000\figures\f0517.eps"/>
          <p:cNvPicPr>
            <a:picLocks noChangeAspect="1" noChangeArrowheads="1"/>
          </p:cNvPicPr>
          <p:nvPr/>
        </p:nvPicPr>
        <p:blipFill>
          <a:blip r:embed="rId2"/>
          <a:stretch>
            <a:fillRect/>
          </a:stretch>
        </p:blipFill>
        <p:spPr bwMode="auto">
          <a:xfrm>
            <a:off x="390525" y="1385888"/>
            <a:ext cx="8077200" cy="4400550"/>
          </a:xfrm>
          <a:prstGeom prst="rect">
            <a:avLst/>
          </a:prstGeom>
          <a:noFill/>
          <a:ln w="9525">
            <a:noFill/>
            <a:miter lim="800000"/>
          </a:ln>
        </p:spPr>
      </p:pic>
    </p:spTree>
  </p:cSld>
  <p:clrMapOvr>
    <a:masterClrMapping/>
  </p:clrMapOvr>
  <p:transition/>
  <p:timing/>
</p:sld>
</file>

<file path=ppt/slides/slide14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03106" name="Footer Placeholder 2"/>
          <p:cNvSpPr>
            <a:spLocks noGrp="1"/>
          </p:cNvSpPr>
          <p:nvPr>
            <p:ph type="ftr" sz="quarter" idx="10"/>
          </p:nvPr>
        </p:nvSpPr>
        <p:spPr>
          <a:noFill/>
        </p:spPr>
        <p:txBody>
          <a:bodyPr/>
          <a:lstStyle/>
          <a:p>
            <a:r>
              <a:rPr lang="en-AU" smtClean="0"/>
              <a:t>Chapter 4 — The Processor — </a:t>
            </a:r>
            <a:fld id="{D981511E-838A-46DF-A560-245CD4439628}" type="slidenum">
              <a:rPr lang="en-AU" smtClean="0"/>
              <a:t>140</a:t>
            </a:fld>
            <a:endParaRPr lang="en-AU" smtClean="0"/>
          </a:p>
        </p:txBody>
      </p:sp>
      <p:pic>
        <p:nvPicPr>
          <p:cNvPr id="303107" name="Picture 5" descr="f04-60-P374493"/>
          <p:cNvPicPr>
            <a:picLocks noChangeAspect="1" noChangeArrowheads="1"/>
          </p:cNvPicPr>
          <p:nvPr/>
        </p:nvPicPr>
        <p:blipFill>
          <a:blip r:embed="rId3"/>
          <a:stretch>
            <a:fillRect/>
          </a:stretch>
        </p:blipFill>
        <p:spPr bwMode="auto">
          <a:xfrm>
            <a:off x="688975" y="1273175"/>
            <a:ext cx="8201025" cy="4997450"/>
          </a:xfrm>
          <a:prstGeom prst="rect">
            <a:avLst/>
          </a:prstGeom>
          <a:noFill/>
          <a:ln w="9525">
            <a:noFill/>
            <a:miter lim="800000"/>
          </a:ln>
        </p:spPr>
      </p:pic>
      <p:sp>
        <p:nvSpPr>
          <p:cNvPr id="303108" name="Rectangle 2"/>
          <p:cNvSpPr>
            <a:spLocks noGrp="1" noChangeArrowheads="1"/>
          </p:cNvSpPr>
          <p:nvPr>
            <p:ph type="title"/>
          </p:nvPr>
        </p:nvSpPr>
        <p:spPr/>
        <p:txBody>
          <a:bodyPr/>
          <a:lstStyle/>
          <a:p>
            <a:pPr eaLnBrk="1" hangingPunct="1"/>
            <a:r>
              <a:rPr lang="en-US" sz="4000" smtClean="0"/>
              <a:t>Datapath with Hazard Detection</a:t>
            </a:r>
            <a:endParaRPr lang="en-AU" sz="4000" smtClean="0"/>
          </a:p>
        </p:txBody>
      </p:sp>
    </p:spTree>
  </p:cSld>
  <p:clrMapOvr>
    <a:masterClrMapping/>
  </p:clrMapOvr>
  <p:transition/>
  <p:timing/>
</p:sld>
</file>

<file path=ppt/slides/slide14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04130" name="Footer Placeholder 3"/>
          <p:cNvSpPr>
            <a:spLocks noGrp="1"/>
          </p:cNvSpPr>
          <p:nvPr>
            <p:ph type="ftr" sz="quarter" idx="10"/>
          </p:nvPr>
        </p:nvSpPr>
        <p:spPr>
          <a:noFill/>
        </p:spPr>
        <p:txBody>
          <a:bodyPr/>
          <a:lstStyle/>
          <a:p>
            <a:r>
              <a:rPr lang="en-AU" smtClean="0"/>
              <a:t>Chapter 4 — The Processor — </a:t>
            </a:r>
            <a:fld id="{00369D69-D679-4ABA-96D3-82A927875758}" type="slidenum">
              <a:rPr lang="en-AU" smtClean="0"/>
              <a:t>141</a:t>
            </a:fld>
            <a:endParaRPr lang="en-AU" smtClean="0"/>
          </a:p>
        </p:txBody>
      </p:sp>
      <p:sp>
        <p:nvSpPr>
          <p:cNvPr id="304131" name="Rectangle 2"/>
          <p:cNvSpPr>
            <a:spLocks noGrp="1" noChangeArrowheads="1"/>
          </p:cNvSpPr>
          <p:nvPr>
            <p:ph type="title"/>
          </p:nvPr>
        </p:nvSpPr>
        <p:spPr/>
        <p:txBody>
          <a:bodyPr/>
          <a:lstStyle/>
          <a:p>
            <a:pPr eaLnBrk="1" hangingPunct="1"/>
            <a:r>
              <a:rPr lang="en-AU" smtClean="0"/>
              <a:t>Stalls and Performance</a:t>
            </a:r>
          </a:p>
        </p:txBody>
      </p:sp>
      <p:sp>
        <p:nvSpPr>
          <p:cNvPr id="304132" name="Rectangle 3"/>
          <p:cNvSpPr>
            <a:spLocks noGrp="1" noChangeArrowheads="1"/>
          </p:cNvSpPr>
          <p:nvPr>
            <p:ph type="body" idx="1"/>
          </p:nvPr>
        </p:nvSpPr>
        <p:spPr>
          <a:xfrm>
            <a:off x="684213" y="1844675"/>
            <a:ext cx="8270875" cy="4392613"/>
          </a:xfrm>
        </p:spPr>
        <p:txBody>
          <a:bodyPr/>
          <a:lstStyle/>
          <a:p>
            <a:pPr eaLnBrk="1" hangingPunct="1"/>
            <a:r>
              <a:rPr lang="en-AU" smtClean="0"/>
              <a:t>Stalls reduce performance</a:t>
            </a:r>
          </a:p>
          <a:p>
            <a:pPr lvl="1" eaLnBrk="1" hangingPunct="1"/>
            <a:r>
              <a:rPr lang="en-AU" smtClean="0"/>
              <a:t>But are required to get correct results</a:t>
            </a:r>
          </a:p>
          <a:p>
            <a:pPr eaLnBrk="1" hangingPunct="1"/>
            <a:r>
              <a:rPr lang="en-AU" smtClean="0"/>
              <a:t>Compiler can arrange code to avoid hazards and stalls</a:t>
            </a:r>
          </a:p>
          <a:p>
            <a:pPr lvl="1" eaLnBrk="1" hangingPunct="1"/>
            <a:r>
              <a:rPr lang="en-AU" smtClean="0"/>
              <a:t>Requires knowledge of the pipeline structure</a:t>
            </a:r>
          </a:p>
        </p:txBody>
      </p:sp>
      <p:sp>
        <p:nvSpPr>
          <p:cNvPr id="304133" name="Text Box 4"/>
          <p:cNvSpPr txBox="1">
            <a:spLocks noChangeArrowheads="1"/>
          </p:cNvSpPr>
          <p:nvPr/>
        </p:nvSpPr>
        <p:spPr bwMode="auto">
          <a:xfrm>
            <a:off x="684213" y="1258888"/>
            <a:ext cx="2825750" cy="457200"/>
          </a:xfrm>
          <a:prstGeom prst="rect">
            <a:avLst/>
          </a:prstGeom>
          <a:solidFill>
            <a:schemeClr val="accent1"/>
          </a:solidFill>
          <a:ln w="9525">
            <a:noFill/>
            <a:miter lim="800000"/>
          </a:ln>
        </p:spPr>
        <p:txBody>
          <a:bodyPr wrap="none">
            <a:spAutoFit/>
          </a:bodyPr>
          <a:lstStyle/>
          <a:p>
            <a:pPr algn="l"/>
            <a:r>
              <a:rPr lang="en-US" sz="2400" b="1">
                <a:solidFill>
                  <a:srgbClr val="ECEAAC"/>
                </a:solidFill>
                <a:latin typeface="Arial Black" pitchFamily="34" charset="0"/>
              </a:rPr>
              <a:t>The BIG Picture</a:t>
            </a:r>
          </a:p>
        </p:txBody>
      </p:sp>
    </p:spTree>
  </p:cSld>
  <p:clrMapOvr>
    <a:masterClrMapping/>
  </p:clrMapOvr>
  <p:transition/>
  <p:timing/>
</p:sld>
</file>

<file path=ppt/slides/slide14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05154" name="Footer Placeholder 3"/>
          <p:cNvSpPr>
            <a:spLocks noGrp="1"/>
          </p:cNvSpPr>
          <p:nvPr>
            <p:ph type="ftr" sz="quarter" idx="10"/>
          </p:nvPr>
        </p:nvSpPr>
        <p:spPr>
          <a:noFill/>
        </p:spPr>
        <p:txBody>
          <a:bodyPr/>
          <a:lstStyle/>
          <a:p>
            <a:r>
              <a:rPr lang="en-AU" smtClean="0"/>
              <a:t>Chapter 4 — The Processor — </a:t>
            </a:r>
            <a:fld id="{F095EA12-4D9D-405D-A4B1-B7D99246B4DC}" type="slidenum">
              <a:rPr lang="en-AU" smtClean="0"/>
              <a:t>142</a:t>
            </a:fld>
            <a:endParaRPr lang="en-AU" smtClean="0"/>
          </a:p>
        </p:txBody>
      </p:sp>
      <p:pic>
        <p:nvPicPr>
          <p:cNvPr id="305155" name="Picture 10" descr="f04-61-P374493"/>
          <p:cNvPicPr>
            <a:picLocks noChangeAspect="1" noChangeArrowheads="1"/>
          </p:cNvPicPr>
          <p:nvPr/>
        </p:nvPicPr>
        <p:blipFill>
          <a:blip r:embed="rId3"/>
          <a:stretch>
            <a:fillRect/>
          </a:stretch>
        </p:blipFill>
        <p:spPr bwMode="auto">
          <a:xfrm>
            <a:off x="1116013" y="1898650"/>
            <a:ext cx="6021387" cy="4221163"/>
          </a:xfrm>
          <a:prstGeom prst="rect">
            <a:avLst/>
          </a:prstGeom>
          <a:noFill/>
          <a:ln w="9525">
            <a:noFill/>
            <a:miter lim="800000"/>
          </a:ln>
        </p:spPr>
      </p:pic>
      <p:sp>
        <p:nvSpPr>
          <p:cNvPr id="305156" name="Rectangle 2"/>
          <p:cNvSpPr>
            <a:spLocks noGrp="1" noChangeArrowheads="1"/>
          </p:cNvSpPr>
          <p:nvPr>
            <p:ph type="title"/>
          </p:nvPr>
        </p:nvSpPr>
        <p:spPr/>
        <p:txBody>
          <a:bodyPr/>
          <a:lstStyle/>
          <a:p>
            <a:pPr eaLnBrk="1" hangingPunct="1"/>
            <a:r>
              <a:rPr lang="en-US" smtClean="0"/>
              <a:t>Branch Hazards</a:t>
            </a:r>
            <a:endParaRPr lang="en-AU" smtClean="0"/>
          </a:p>
        </p:txBody>
      </p:sp>
      <p:sp>
        <p:nvSpPr>
          <p:cNvPr id="305157" name="Rectangle 3"/>
          <p:cNvSpPr>
            <a:spLocks noGrp="1" noChangeArrowheads="1"/>
          </p:cNvSpPr>
          <p:nvPr>
            <p:ph type="body" idx="1"/>
          </p:nvPr>
        </p:nvSpPr>
        <p:spPr>
          <a:xfrm>
            <a:off x="684213" y="1125538"/>
            <a:ext cx="8270875" cy="690562"/>
          </a:xfrm>
        </p:spPr>
        <p:txBody>
          <a:bodyPr/>
          <a:lstStyle/>
          <a:p>
            <a:pPr eaLnBrk="1" hangingPunct="1"/>
            <a:r>
              <a:rPr lang="en-US" smtClean="0"/>
              <a:t>If branch outcome determined in MEM</a:t>
            </a:r>
            <a:endParaRPr lang="en-AU" smtClean="0"/>
          </a:p>
        </p:txBody>
      </p:sp>
      <p:sp>
        <p:nvSpPr>
          <p:cNvPr id="305158" name="Text Box 4"/>
          <p:cNvSpPr txBox="1">
            <a:spLocks noChangeArrowheads="1"/>
          </p:cNvSpPr>
          <p:nvPr/>
        </p:nvSpPr>
        <p:spPr bwMode="auto">
          <a:xfrm rot="5400000">
            <a:off x="7789069" y="988219"/>
            <a:ext cx="2343150" cy="366712"/>
          </a:xfrm>
          <a:prstGeom prst="rect">
            <a:avLst/>
          </a:prstGeom>
          <a:solidFill>
            <a:schemeClr val="accent1"/>
          </a:solidFill>
          <a:ln w="9525">
            <a:noFill/>
            <a:miter lim="800000"/>
          </a:ln>
        </p:spPr>
        <p:txBody>
          <a:bodyPr wrap="none">
            <a:spAutoFit/>
          </a:bodyPr>
          <a:lstStyle/>
          <a:p>
            <a:pPr algn="l"/>
            <a:r>
              <a:rPr lang="en-US" sz="1800">
                <a:solidFill>
                  <a:srgbClr val="ECEAAC"/>
                </a:solidFill>
              </a:rPr>
              <a:t>§4.8 Control Hazards</a:t>
            </a:r>
          </a:p>
        </p:txBody>
      </p:sp>
      <p:sp>
        <p:nvSpPr>
          <p:cNvPr id="305159" name="AutoShape 6"/>
          <p:cNvSpPr/>
          <p:nvPr/>
        </p:nvSpPr>
        <p:spPr bwMode="auto">
          <a:xfrm>
            <a:off x="3203575" y="5949950"/>
            <a:ext cx="501650" cy="330200"/>
          </a:xfrm>
          <a:prstGeom prst="borderCallout1">
            <a:avLst>
              <a:gd name="adj1" fmla="val 34616"/>
              <a:gd name="adj2" fmla="val 115190"/>
              <a:gd name="adj3" fmla="val -43269"/>
              <a:gd name="adj4" fmla="val 243356"/>
            </a:avLst>
          </a:prstGeom>
          <a:solidFill>
            <a:schemeClr val="accent1"/>
          </a:solidFill>
          <a:ln w="9525">
            <a:solidFill>
              <a:schemeClr val="tx1"/>
            </a:solidFill>
            <a:miter lim="800000"/>
            <a:tailEnd type="triangle" w="med" len="med"/>
          </a:ln>
        </p:spPr>
        <p:txBody>
          <a:bodyPr/>
          <a:lstStyle/>
          <a:p>
            <a:r>
              <a:rPr lang="en-US" sz="1400">
                <a:solidFill>
                  <a:srgbClr val="000000"/>
                </a:solidFill>
              </a:rPr>
              <a:t>PC</a:t>
            </a:r>
            <a:endParaRPr lang="en-AU" sz="1400">
              <a:solidFill>
                <a:srgbClr val="000000"/>
              </a:solidFill>
            </a:endParaRPr>
          </a:p>
        </p:txBody>
      </p:sp>
      <p:sp>
        <p:nvSpPr>
          <p:cNvPr id="305160" name="Text Box 7"/>
          <p:cNvSpPr txBox="1">
            <a:spLocks noChangeArrowheads="1"/>
          </p:cNvSpPr>
          <p:nvPr/>
        </p:nvSpPr>
        <p:spPr bwMode="auto">
          <a:xfrm>
            <a:off x="7451725" y="4010025"/>
            <a:ext cx="1244600" cy="1079500"/>
          </a:xfrm>
          <a:prstGeom prst="rect">
            <a:avLst/>
          </a:prstGeom>
          <a:solidFill>
            <a:schemeClr val="accent1"/>
          </a:solidFill>
          <a:ln w="9525">
            <a:solidFill>
              <a:schemeClr val="tx1"/>
            </a:solidFill>
            <a:miter lim="800000"/>
          </a:ln>
        </p:spPr>
        <p:txBody>
          <a:bodyPr wrap="none">
            <a:spAutoFit/>
          </a:bodyPr>
          <a:lstStyle/>
          <a:p>
            <a:pPr algn="l"/>
            <a:r>
              <a:rPr lang="en-US">
                <a:solidFill>
                  <a:srgbClr val="000000"/>
                </a:solidFill>
              </a:rPr>
              <a:t>Flush these</a:t>
            </a:r>
            <a:br>
              <a:rPr lang="en-US">
                <a:solidFill>
                  <a:srgbClr val="000000"/>
                </a:solidFill>
              </a:rPr>
            </a:br>
            <a:r>
              <a:rPr lang="en-US">
                <a:solidFill>
                  <a:srgbClr val="000000"/>
                </a:solidFill>
              </a:rPr>
              <a:t>instructions</a:t>
            </a:r>
          </a:p>
          <a:p>
            <a:pPr algn="l"/>
            <a:r>
              <a:rPr lang="en-US">
                <a:solidFill>
                  <a:srgbClr val="000000"/>
                </a:solidFill>
              </a:rPr>
              <a:t>(Set control</a:t>
            </a:r>
            <a:br>
              <a:rPr lang="en-US">
                <a:solidFill>
                  <a:srgbClr val="000000"/>
                </a:solidFill>
              </a:rPr>
            </a:br>
            <a:r>
              <a:rPr lang="en-US">
                <a:solidFill>
                  <a:srgbClr val="000000"/>
                </a:solidFill>
              </a:rPr>
              <a:t>values to 0)</a:t>
            </a:r>
            <a:endParaRPr lang="en-AU">
              <a:solidFill>
                <a:srgbClr val="000000"/>
              </a:solidFill>
            </a:endParaRPr>
          </a:p>
        </p:txBody>
      </p:sp>
      <p:sp>
        <p:nvSpPr>
          <p:cNvPr id="305161" name="AutoShape 8"/>
          <p:cNvSpPr/>
          <p:nvPr/>
        </p:nvSpPr>
        <p:spPr bwMode="auto">
          <a:xfrm>
            <a:off x="7092950" y="3644900"/>
            <a:ext cx="215900" cy="1800225"/>
          </a:xfrm>
          <a:prstGeom prst="rightBrace">
            <a:avLst>
              <a:gd name="adj1" fmla="val 69485"/>
              <a:gd name="adj2" fmla="val 50000"/>
            </a:avLst>
          </a:prstGeom>
          <a:noFill/>
          <a:ln w="9525">
            <a:solidFill>
              <a:schemeClr val="tx1"/>
            </a:solidFill>
            <a:round/>
          </a:ln>
        </p:spPr>
        <p:txBody>
          <a:bodyPr wrap="none" anchor="ctr"/>
          <a:lstStyle/>
          <a:p>
            <a:endParaRPr lang="en-US">
              <a:solidFill>
                <a:srgbClr val="000000"/>
              </a:solidFill>
            </a:endParaRPr>
          </a:p>
        </p:txBody>
      </p:sp>
    </p:spTree>
  </p:cSld>
  <p:clrMapOvr>
    <a:masterClrMapping/>
  </p:clrMapOvr>
  <p:transition/>
  <p:timing/>
</p:sld>
</file>

<file path=ppt/slides/slide14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06178" name="Footer Placeholder 3"/>
          <p:cNvSpPr>
            <a:spLocks noGrp="1"/>
          </p:cNvSpPr>
          <p:nvPr>
            <p:ph type="ftr" sz="quarter" idx="10"/>
          </p:nvPr>
        </p:nvSpPr>
        <p:spPr>
          <a:noFill/>
        </p:spPr>
        <p:txBody>
          <a:bodyPr/>
          <a:lstStyle/>
          <a:p>
            <a:r>
              <a:rPr lang="en-AU" smtClean="0"/>
              <a:t>Chapter 4 — The Processor — </a:t>
            </a:r>
            <a:fld id="{EE89DDF5-4798-4459-9D29-D5AEB49C0084}" type="slidenum">
              <a:rPr lang="en-AU" smtClean="0"/>
              <a:t>143</a:t>
            </a:fld>
            <a:endParaRPr lang="en-AU" smtClean="0"/>
          </a:p>
        </p:txBody>
      </p:sp>
      <p:sp>
        <p:nvSpPr>
          <p:cNvPr id="306179" name="Rectangle 2"/>
          <p:cNvSpPr>
            <a:spLocks noGrp="1" noChangeArrowheads="1"/>
          </p:cNvSpPr>
          <p:nvPr>
            <p:ph type="title"/>
          </p:nvPr>
        </p:nvSpPr>
        <p:spPr/>
        <p:txBody>
          <a:bodyPr/>
          <a:lstStyle/>
          <a:p>
            <a:pPr eaLnBrk="1" hangingPunct="1"/>
            <a:r>
              <a:rPr lang="en-US" smtClean="0"/>
              <a:t>Reducing Branch Delay</a:t>
            </a:r>
            <a:endParaRPr lang="en-AU" smtClean="0"/>
          </a:p>
        </p:txBody>
      </p:sp>
      <p:sp>
        <p:nvSpPr>
          <p:cNvPr id="306180" name="Rectangle 3"/>
          <p:cNvSpPr>
            <a:spLocks noGrp="1" noChangeArrowheads="1"/>
          </p:cNvSpPr>
          <p:nvPr>
            <p:ph type="body" idx="1"/>
          </p:nvPr>
        </p:nvSpPr>
        <p:spPr/>
        <p:txBody>
          <a:bodyPr/>
          <a:lstStyle/>
          <a:p>
            <a:pPr eaLnBrk="1" hangingPunct="1"/>
            <a:r>
              <a:rPr lang="en-US" sz="2800" smtClean="0"/>
              <a:t>Move hardware to determine outcome to ID stage</a:t>
            </a:r>
          </a:p>
          <a:p>
            <a:pPr lvl="1" eaLnBrk="1" hangingPunct="1"/>
            <a:r>
              <a:rPr lang="en-US" sz="2400" smtClean="0"/>
              <a:t>Target address adder</a:t>
            </a:r>
          </a:p>
          <a:p>
            <a:pPr lvl="1" eaLnBrk="1" hangingPunct="1"/>
            <a:r>
              <a:rPr lang="en-US" sz="2400" smtClean="0"/>
              <a:t>Register comparator</a:t>
            </a:r>
          </a:p>
          <a:p>
            <a:pPr eaLnBrk="1" hangingPunct="1"/>
            <a:r>
              <a:rPr lang="en-US" sz="2800" smtClean="0"/>
              <a:t>Example: branch taken</a:t>
            </a:r>
          </a:p>
          <a:p>
            <a:pPr lvl="1" eaLnBrk="1" hangingPunct="1">
              <a:buFont typeface="Wingdings" pitchFamily="2" charset="2"/>
              <a:buNone/>
            </a:pPr>
            <a:r>
              <a:rPr lang="en-US" sz="2000" smtClean="0"/>
              <a:t>	</a:t>
            </a:r>
            <a:r>
              <a:rPr lang="en-US" sz="2000" smtClean="0">
                <a:latin typeface="Lucida Console" pitchFamily="49" charset="0"/>
              </a:rPr>
              <a:t>36:  sub  $10, $4, $8</a:t>
            </a:r>
            <a:br>
              <a:rPr lang="en-US" sz="2000" smtClean="0">
                <a:latin typeface="Lucida Console" pitchFamily="49" charset="0"/>
              </a:rPr>
            </a:br>
            <a:r>
              <a:rPr lang="en-US" sz="2000" smtClean="0">
                <a:latin typeface="Lucida Console" pitchFamily="49" charset="0"/>
              </a:rPr>
              <a:t>40:  beq  $1,  $3, 7</a:t>
            </a:r>
            <a:br>
              <a:rPr lang="en-US" sz="2000" smtClean="0">
                <a:latin typeface="Lucida Console" pitchFamily="49" charset="0"/>
              </a:rPr>
            </a:br>
            <a:r>
              <a:rPr lang="en-US" sz="2000" smtClean="0">
                <a:latin typeface="Lucida Console" pitchFamily="49" charset="0"/>
              </a:rPr>
              <a:t>44:  and  $12, $2, $5</a:t>
            </a:r>
            <a:br>
              <a:rPr lang="en-US" sz="2000" smtClean="0">
                <a:latin typeface="Lucida Console" pitchFamily="49" charset="0"/>
              </a:rPr>
            </a:br>
            <a:r>
              <a:rPr lang="en-US" sz="2000" smtClean="0">
                <a:latin typeface="Lucida Console" pitchFamily="49" charset="0"/>
              </a:rPr>
              <a:t>48:  or   $13, $2, $6</a:t>
            </a:r>
            <a:br>
              <a:rPr lang="en-US" sz="2000" smtClean="0">
                <a:latin typeface="Lucida Console" pitchFamily="49" charset="0"/>
              </a:rPr>
            </a:br>
            <a:r>
              <a:rPr lang="en-US" sz="2000" smtClean="0">
                <a:latin typeface="Lucida Console" pitchFamily="49" charset="0"/>
              </a:rPr>
              <a:t>52:  add  $14, $4, $2</a:t>
            </a:r>
            <a:br>
              <a:rPr lang="en-US" sz="2000" smtClean="0">
                <a:latin typeface="Lucida Console" pitchFamily="49" charset="0"/>
              </a:rPr>
            </a:br>
            <a:r>
              <a:rPr lang="en-US" sz="2000" smtClean="0">
                <a:latin typeface="Lucida Console" pitchFamily="49" charset="0"/>
              </a:rPr>
              <a:t>56:  slt  $15, $6, $7</a:t>
            </a:r>
            <a:br>
              <a:rPr lang="en-US" sz="2000" smtClean="0">
                <a:latin typeface="Lucida Console" pitchFamily="49" charset="0"/>
              </a:rPr>
            </a:br>
            <a:r>
              <a:rPr lang="en-US" sz="2000" smtClean="0">
                <a:latin typeface="Lucida Console" pitchFamily="49" charset="0"/>
              </a:rPr>
              <a:t>     ...</a:t>
            </a:r>
            <a:br>
              <a:rPr lang="en-US" sz="2000" smtClean="0">
                <a:latin typeface="Lucida Console" pitchFamily="49" charset="0"/>
              </a:rPr>
            </a:br>
            <a:r>
              <a:rPr lang="en-US" sz="2000" smtClean="0">
                <a:latin typeface="Lucida Console" pitchFamily="49" charset="0"/>
              </a:rPr>
              <a:t>72:  lw   $4, 50($7)</a:t>
            </a:r>
          </a:p>
        </p:txBody>
      </p:sp>
    </p:spTree>
  </p:cSld>
  <p:clrMapOvr>
    <a:masterClrMapping/>
  </p:clrMapOvr>
  <p:transition/>
  <p:timing/>
</p:sld>
</file>

<file path=ppt/slides/slide14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07202" name="Footer Placeholder 2"/>
          <p:cNvSpPr>
            <a:spLocks noGrp="1"/>
          </p:cNvSpPr>
          <p:nvPr>
            <p:ph type="ftr" sz="quarter" idx="10"/>
          </p:nvPr>
        </p:nvSpPr>
        <p:spPr>
          <a:noFill/>
        </p:spPr>
        <p:txBody>
          <a:bodyPr/>
          <a:lstStyle/>
          <a:p>
            <a:r>
              <a:rPr lang="en-AU" smtClean="0"/>
              <a:t>Chapter 4 — The Processor — </a:t>
            </a:r>
            <a:fld id="{6F61E1C2-F437-4B93-AD58-5B888055837A}" type="slidenum">
              <a:rPr lang="en-AU" smtClean="0"/>
              <a:t>144</a:t>
            </a:fld>
            <a:endParaRPr lang="en-AU" smtClean="0"/>
          </a:p>
        </p:txBody>
      </p:sp>
      <p:pic>
        <p:nvPicPr>
          <p:cNvPr id="307203" name="Picture 7" descr="f04-62-P374493-top"/>
          <p:cNvPicPr>
            <a:picLocks noChangeAspect="1" noChangeArrowheads="1"/>
          </p:cNvPicPr>
          <p:nvPr/>
        </p:nvPicPr>
        <p:blipFill>
          <a:blip r:embed="rId3"/>
          <a:stretch>
            <a:fillRect/>
          </a:stretch>
        </p:blipFill>
        <p:spPr bwMode="auto">
          <a:xfrm>
            <a:off x="755650" y="1196975"/>
            <a:ext cx="8064500" cy="5114925"/>
          </a:xfrm>
          <a:prstGeom prst="rect">
            <a:avLst/>
          </a:prstGeom>
          <a:noFill/>
          <a:ln w="9525">
            <a:noFill/>
            <a:miter lim="800000"/>
          </a:ln>
        </p:spPr>
      </p:pic>
      <p:sp>
        <p:nvSpPr>
          <p:cNvPr id="307204" name="Rectangle 4"/>
          <p:cNvSpPr>
            <a:spLocks noGrp="1" noChangeArrowheads="1"/>
          </p:cNvSpPr>
          <p:nvPr>
            <p:ph type="title"/>
          </p:nvPr>
        </p:nvSpPr>
        <p:spPr/>
        <p:txBody>
          <a:bodyPr/>
          <a:lstStyle/>
          <a:p>
            <a:pPr eaLnBrk="1" hangingPunct="1"/>
            <a:r>
              <a:rPr lang="en-AU" smtClean="0"/>
              <a:t>Example: Branch Taken</a:t>
            </a:r>
          </a:p>
        </p:txBody>
      </p:sp>
    </p:spTree>
  </p:cSld>
  <p:clrMapOvr>
    <a:masterClrMapping/>
  </p:clrMapOvr>
  <p:transition/>
  <p:timing/>
</p:sld>
</file>

<file path=ppt/slides/slide14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08226" name="Footer Placeholder 2"/>
          <p:cNvSpPr>
            <a:spLocks noGrp="1"/>
          </p:cNvSpPr>
          <p:nvPr>
            <p:ph type="ftr" sz="quarter" idx="10"/>
          </p:nvPr>
        </p:nvSpPr>
        <p:spPr>
          <a:noFill/>
        </p:spPr>
        <p:txBody>
          <a:bodyPr/>
          <a:lstStyle/>
          <a:p>
            <a:r>
              <a:rPr lang="en-AU" smtClean="0"/>
              <a:t>Chapter 4 — The Processor — </a:t>
            </a:r>
            <a:fld id="{36702A97-094C-477F-87F5-403342D4B8EC}" type="slidenum">
              <a:rPr lang="en-AU" smtClean="0"/>
              <a:t>145</a:t>
            </a:fld>
            <a:endParaRPr lang="en-AU" smtClean="0"/>
          </a:p>
        </p:txBody>
      </p:sp>
      <p:pic>
        <p:nvPicPr>
          <p:cNvPr id="308227" name="Picture 6" descr="f04-62-P374493-bottom"/>
          <p:cNvPicPr>
            <a:picLocks noChangeAspect="1" noChangeArrowheads="1"/>
          </p:cNvPicPr>
          <p:nvPr/>
        </p:nvPicPr>
        <p:blipFill>
          <a:blip r:embed="rId3"/>
          <a:stretch>
            <a:fillRect/>
          </a:stretch>
        </p:blipFill>
        <p:spPr bwMode="auto">
          <a:xfrm>
            <a:off x="827088" y="1557338"/>
            <a:ext cx="7848600" cy="4721225"/>
          </a:xfrm>
          <a:prstGeom prst="rect">
            <a:avLst/>
          </a:prstGeom>
          <a:noFill/>
          <a:ln w="9525">
            <a:noFill/>
            <a:miter lim="800000"/>
          </a:ln>
        </p:spPr>
      </p:pic>
      <p:sp>
        <p:nvSpPr>
          <p:cNvPr id="308228" name="Rectangle 4"/>
          <p:cNvSpPr>
            <a:spLocks noGrp="1" noChangeArrowheads="1"/>
          </p:cNvSpPr>
          <p:nvPr>
            <p:ph type="title"/>
          </p:nvPr>
        </p:nvSpPr>
        <p:spPr/>
        <p:txBody>
          <a:bodyPr/>
          <a:lstStyle/>
          <a:p>
            <a:pPr eaLnBrk="1" hangingPunct="1"/>
            <a:r>
              <a:rPr lang="en-AU" smtClean="0"/>
              <a:t>Example: Branch Taken</a:t>
            </a:r>
          </a:p>
        </p:txBody>
      </p:sp>
    </p:spTree>
  </p:cSld>
  <p:clrMapOvr>
    <a:masterClrMapping/>
  </p:clrMapOvr>
  <p:transition/>
  <p:timing/>
</p:sld>
</file>

<file path=ppt/slides/slide14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09250" name="Footer Placeholder 3"/>
          <p:cNvSpPr>
            <a:spLocks noGrp="1"/>
          </p:cNvSpPr>
          <p:nvPr>
            <p:ph type="ftr" sz="quarter" idx="10"/>
          </p:nvPr>
        </p:nvSpPr>
        <p:spPr>
          <a:noFill/>
        </p:spPr>
        <p:txBody>
          <a:bodyPr/>
          <a:lstStyle/>
          <a:p>
            <a:r>
              <a:rPr lang="en-AU" smtClean="0"/>
              <a:t>Chapter 4 — The Processor — </a:t>
            </a:r>
            <a:fld id="{223A672F-D667-409F-B0DD-E9C31208D838}" type="slidenum">
              <a:rPr lang="en-AU" smtClean="0"/>
              <a:t>146</a:t>
            </a:fld>
            <a:endParaRPr lang="en-AU" smtClean="0"/>
          </a:p>
        </p:txBody>
      </p:sp>
      <p:sp>
        <p:nvSpPr>
          <p:cNvPr id="309251" name="Rectangle 2"/>
          <p:cNvSpPr>
            <a:spLocks noGrp="1" noChangeArrowheads="1"/>
          </p:cNvSpPr>
          <p:nvPr>
            <p:ph type="title"/>
          </p:nvPr>
        </p:nvSpPr>
        <p:spPr/>
        <p:txBody>
          <a:bodyPr/>
          <a:lstStyle/>
          <a:p>
            <a:pPr eaLnBrk="1" hangingPunct="1"/>
            <a:r>
              <a:rPr lang="en-US" smtClean="0"/>
              <a:t>Data Hazards for Branches</a:t>
            </a:r>
          </a:p>
        </p:txBody>
      </p:sp>
      <p:sp>
        <p:nvSpPr>
          <p:cNvPr id="309252" name="Rectangle 3"/>
          <p:cNvSpPr>
            <a:spLocks noGrp="1" noChangeArrowheads="1"/>
          </p:cNvSpPr>
          <p:nvPr>
            <p:ph type="body" idx="1"/>
          </p:nvPr>
        </p:nvSpPr>
        <p:spPr>
          <a:xfrm>
            <a:off x="684213" y="1125538"/>
            <a:ext cx="8270875" cy="1228725"/>
          </a:xfrm>
        </p:spPr>
        <p:txBody>
          <a:bodyPr/>
          <a:lstStyle/>
          <a:p>
            <a:pPr eaLnBrk="1" hangingPunct="1"/>
            <a:r>
              <a:rPr lang="en-US" smtClean="0"/>
              <a:t>If a comparison register is a destination of 2</a:t>
            </a:r>
            <a:r>
              <a:rPr lang="en-US" baseline="30000" smtClean="0"/>
              <a:t>nd</a:t>
            </a:r>
            <a:r>
              <a:rPr lang="en-US" smtClean="0"/>
              <a:t> or 3</a:t>
            </a:r>
            <a:r>
              <a:rPr lang="en-US" baseline="30000" smtClean="0"/>
              <a:t>rd</a:t>
            </a:r>
            <a:r>
              <a:rPr lang="en-US" smtClean="0"/>
              <a:t> preceding ALU instruction</a:t>
            </a:r>
          </a:p>
        </p:txBody>
      </p:sp>
      <p:sp>
        <p:nvSpPr>
          <p:cNvPr id="309253" name="Rectangle 4"/>
          <p:cNvSpPr>
            <a:spLocks noChangeArrowheads="1"/>
          </p:cNvSpPr>
          <p:nvPr/>
        </p:nvSpPr>
        <p:spPr bwMode="auto">
          <a:xfrm>
            <a:off x="755650" y="3870325"/>
            <a:ext cx="322263" cy="366713"/>
          </a:xfrm>
          <a:prstGeom prst="rect">
            <a:avLst/>
          </a:prstGeom>
          <a:noFill/>
          <a:ln w="9525">
            <a:noFill/>
            <a:miter lim="800000"/>
          </a:ln>
        </p:spPr>
        <p:txBody>
          <a:bodyPr wrap="none">
            <a:spAutoFit/>
          </a:bodyPr>
          <a:lstStyle/>
          <a:p>
            <a:pPr algn="l"/>
            <a:r>
              <a:rPr lang="en-US" sz="1800">
                <a:solidFill>
                  <a:srgbClr val="000000"/>
                </a:solidFill>
                <a:latin typeface="Lucida Console" pitchFamily="49" charset="0"/>
              </a:rPr>
              <a:t>…</a:t>
            </a:r>
            <a:endParaRPr lang="en-AU" sz="1800">
              <a:solidFill>
                <a:srgbClr val="000000"/>
              </a:solidFill>
              <a:latin typeface="Lucida Console" pitchFamily="49" charset="0"/>
            </a:endParaRPr>
          </a:p>
        </p:txBody>
      </p:sp>
      <p:grpSp>
        <p:nvGrpSpPr>
          <p:cNvPr id="309254" name="Group 5"/>
          <p:cNvGrpSpPr/>
          <p:nvPr/>
        </p:nvGrpSpPr>
        <p:grpSpPr>
          <a:xfrm>
            <a:off x="3132138" y="2636838"/>
            <a:ext cx="3024187" cy="504825"/>
            <a:chOff x="2018" y="2341"/>
            <a:chExt cx="1905" cy="318"/>
          </a:xfrm>
        </p:grpSpPr>
        <p:sp>
          <p:nvSpPr>
            <p:cNvPr id="309291" name="Rectangle 6"/>
            <p:cNvSpPr>
              <a:spLocks noChangeArrowheads="1"/>
            </p:cNvSpPr>
            <p:nvPr/>
          </p:nvSpPr>
          <p:spPr bwMode="auto">
            <a:xfrm>
              <a:off x="2018" y="2387"/>
              <a:ext cx="272" cy="227"/>
            </a:xfrm>
            <a:prstGeom prst="rect">
              <a:avLst/>
            </a:prstGeom>
            <a:noFill/>
            <a:ln w="19050">
              <a:solidFill>
                <a:schemeClr val="tx1"/>
              </a:solidFill>
              <a:miter lim="800000"/>
            </a:ln>
          </p:spPr>
          <p:txBody>
            <a:bodyPr wrap="none" anchor="ctr"/>
            <a:lstStyle/>
            <a:p>
              <a:r>
                <a:rPr lang="en-US" sz="1400">
                  <a:solidFill>
                    <a:srgbClr val="000000"/>
                  </a:solidFill>
                </a:rPr>
                <a:t>IF</a:t>
              </a:r>
              <a:endParaRPr lang="en-AU" sz="1400">
                <a:solidFill>
                  <a:srgbClr val="000000"/>
                </a:solidFill>
              </a:endParaRPr>
            </a:p>
          </p:txBody>
        </p:sp>
        <p:sp>
          <p:nvSpPr>
            <p:cNvPr id="309292" name="Rectangle 7"/>
            <p:cNvSpPr>
              <a:spLocks noChangeArrowheads="1"/>
            </p:cNvSpPr>
            <p:nvPr/>
          </p:nvSpPr>
          <p:spPr bwMode="auto">
            <a:xfrm>
              <a:off x="2426" y="2387"/>
              <a:ext cx="272" cy="227"/>
            </a:xfrm>
            <a:prstGeom prst="rect">
              <a:avLst/>
            </a:prstGeom>
            <a:noFill/>
            <a:ln w="19050">
              <a:solidFill>
                <a:schemeClr val="tx1"/>
              </a:solidFill>
              <a:miter lim="800000"/>
            </a:ln>
          </p:spPr>
          <p:txBody>
            <a:bodyPr wrap="none" anchor="ctr"/>
            <a:lstStyle/>
            <a:p>
              <a:r>
                <a:rPr lang="en-US" sz="1400">
                  <a:solidFill>
                    <a:srgbClr val="000000"/>
                  </a:solidFill>
                </a:rPr>
                <a:t>ID</a:t>
              </a:r>
              <a:endParaRPr lang="en-AU" sz="1400">
                <a:solidFill>
                  <a:srgbClr val="000000"/>
                </a:solidFill>
              </a:endParaRPr>
            </a:p>
          </p:txBody>
        </p:sp>
        <p:sp>
          <p:nvSpPr>
            <p:cNvPr id="309293" name="Rectangle 8"/>
            <p:cNvSpPr>
              <a:spLocks noChangeArrowheads="1"/>
            </p:cNvSpPr>
            <p:nvPr/>
          </p:nvSpPr>
          <p:spPr bwMode="auto">
            <a:xfrm>
              <a:off x="2835" y="2387"/>
              <a:ext cx="272" cy="227"/>
            </a:xfrm>
            <a:prstGeom prst="rect">
              <a:avLst/>
            </a:prstGeom>
            <a:noFill/>
            <a:ln w="19050">
              <a:solidFill>
                <a:schemeClr val="tx1"/>
              </a:solidFill>
              <a:miter lim="800000"/>
            </a:ln>
          </p:spPr>
          <p:txBody>
            <a:bodyPr wrap="none" anchor="ctr"/>
            <a:lstStyle/>
            <a:p>
              <a:r>
                <a:rPr lang="en-US" sz="1400">
                  <a:solidFill>
                    <a:srgbClr val="000000"/>
                  </a:solidFill>
                </a:rPr>
                <a:t>EX</a:t>
              </a:r>
              <a:endParaRPr lang="en-AU" sz="1400">
                <a:solidFill>
                  <a:srgbClr val="000000"/>
                </a:solidFill>
              </a:endParaRPr>
            </a:p>
          </p:txBody>
        </p:sp>
        <p:sp>
          <p:nvSpPr>
            <p:cNvPr id="309294" name="Rectangle 9"/>
            <p:cNvSpPr>
              <a:spLocks noChangeArrowheads="1"/>
            </p:cNvSpPr>
            <p:nvPr/>
          </p:nvSpPr>
          <p:spPr bwMode="auto">
            <a:xfrm>
              <a:off x="3243" y="2387"/>
              <a:ext cx="272" cy="227"/>
            </a:xfrm>
            <a:prstGeom prst="rect">
              <a:avLst/>
            </a:prstGeom>
            <a:noFill/>
            <a:ln w="19050">
              <a:solidFill>
                <a:schemeClr val="tx1"/>
              </a:solidFill>
              <a:miter lim="800000"/>
            </a:ln>
          </p:spPr>
          <p:txBody>
            <a:bodyPr wrap="none" anchor="ctr"/>
            <a:lstStyle/>
            <a:p>
              <a:r>
                <a:rPr lang="en-US" sz="1400">
                  <a:solidFill>
                    <a:srgbClr val="000000"/>
                  </a:solidFill>
                </a:rPr>
                <a:t>MEM</a:t>
              </a:r>
              <a:endParaRPr lang="en-AU" sz="1400">
                <a:solidFill>
                  <a:srgbClr val="000000"/>
                </a:solidFill>
              </a:endParaRPr>
            </a:p>
          </p:txBody>
        </p:sp>
        <p:sp>
          <p:nvSpPr>
            <p:cNvPr id="309295" name="Rectangle 10"/>
            <p:cNvSpPr>
              <a:spLocks noChangeArrowheads="1"/>
            </p:cNvSpPr>
            <p:nvPr/>
          </p:nvSpPr>
          <p:spPr bwMode="auto">
            <a:xfrm>
              <a:off x="3651" y="2387"/>
              <a:ext cx="272" cy="227"/>
            </a:xfrm>
            <a:prstGeom prst="rect">
              <a:avLst/>
            </a:prstGeom>
            <a:noFill/>
            <a:ln w="19050">
              <a:solidFill>
                <a:schemeClr val="tx1"/>
              </a:solidFill>
              <a:miter lim="800000"/>
            </a:ln>
          </p:spPr>
          <p:txBody>
            <a:bodyPr wrap="none" anchor="ctr"/>
            <a:lstStyle/>
            <a:p>
              <a:r>
                <a:rPr lang="en-US" sz="1400">
                  <a:solidFill>
                    <a:srgbClr val="000000"/>
                  </a:solidFill>
                </a:rPr>
                <a:t>WB</a:t>
              </a:r>
              <a:endParaRPr lang="en-AU" sz="1400">
                <a:solidFill>
                  <a:srgbClr val="000000"/>
                </a:solidFill>
              </a:endParaRPr>
            </a:p>
          </p:txBody>
        </p:sp>
        <p:sp>
          <p:nvSpPr>
            <p:cNvPr id="309296" name="Rectangle 11"/>
            <p:cNvSpPr>
              <a:spLocks noChangeArrowheads="1"/>
            </p:cNvSpPr>
            <p:nvPr/>
          </p:nvSpPr>
          <p:spPr bwMode="auto">
            <a:xfrm>
              <a:off x="2336" y="2341"/>
              <a:ext cx="45" cy="318"/>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09297" name="Rectangle 12"/>
            <p:cNvSpPr>
              <a:spLocks noChangeArrowheads="1"/>
            </p:cNvSpPr>
            <p:nvPr/>
          </p:nvSpPr>
          <p:spPr bwMode="auto">
            <a:xfrm>
              <a:off x="2744" y="2341"/>
              <a:ext cx="45" cy="318"/>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09298" name="Rectangle 13"/>
            <p:cNvSpPr>
              <a:spLocks noChangeArrowheads="1"/>
            </p:cNvSpPr>
            <p:nvPr/>
          </p:nvSpPr>
          <p:spPr bwMode="auto">
            <a:xfrm>
              <a:off x="3152" y="2341"/>
              <a:ext cx="45" cy="318"/>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09299" name="Rectangle 14"/>
            <p:cNvSpPr>
              <a:spLocks noChangeArrowheads="1"/>
            </p:cNvSpPr>
            <p:nvPr/>
          </p:nvSpPr>
          <p:spPr bwMode="auto">
            <a:xfrm>
              <a:off x="3560" y="2341"/>
              <a:ext cx="45" cy="318"/>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grpSp>
      <p:grpSp>
        <p:nvGrpSpPr>
          <p:cNvPr id="309255" name="Group 15"/>
          <p:cNvGrpSpPr/>
          <p:nvPr/>
        </p:nvGrpSpPr>
        <p:grpSpPr>
          <a:xfrm>
            <a:off x="3779838" y="3213100"/>
            <a:ext cx="3024187" cy="504825"/>
            <a:chOff x="2018" y="2341"/>
            <a:chExt cx="1905" cy="318"/>
          </a:xfrm>
        </p:grpSpPr>
        <p:sp>
          <p:nvSpPr>
            <p:cNvPr id="309282" name="Rectangle 16"/>
            <p:cNvSpPr>
              <a:spLocks noChangeArrowheads="1"/>
            </p:cNvSpPr>
            <p:nvPr/>
          </p:nvSpPr>
          <p:spPr bwMode="auto">
            <a:xfrm>
              <a:off x="2018" y="2387"/>
              <a:ext cx="272" cy="227"/>
            </a:xfrm>
            <a:prstGeom prst="rect">
              <a:avLst/>
            </a:prstGeom>
            <a:noFill/>
            <a:ln w="19050">
              <a:solidFill>
                <a:schemeClr val="tx1"/>
              </a:solidFill>
              <a:miter lim="800000"/>
            </a:ln>
          </p:spPr>
          <p:txBody>
            <a:bodyPr wrap="none" anchor="ctr"/>
            <a:lstStyle/>
            <a:p>
              <a:r>
                <a:rPr lang="en-US" sz="1400">
                  <a:solidFill>
                    <a:srgbClr val="000000"/>
                  </a:solidFill>
                </a:rPr>
                <a:t>IF</a:t>
              </a:r>
              <a:endParaRPr lang="en-AU" sz="1400">
                <a:solidFill>
                  <a:srgbClr val="000000"/>
                </a:solidFill>
              </a:endParaRPr>
            </a:p>
          </p:txBody>
        </p:sp>
        <p:sp>
          <p:nvSpPr>
            <p:cNvPr id="309283" name="Rectangle 17"/>
            <p:cNvSpPr>
              <a:spLocks noChangeArrowheads="1"/>
            </p:cNvSpPr>
            <p:nvPr/>
          </p:nvSpPr>
          <p:spPr bwMode="auto">
            <a:xfrm>
              <a:off x="2426" y="2387"/>
              <a:ext cx="272" cy="227"/>
            </a:xfrm>
            <a:prstGeom prst="rect">
              <a:avLst/>
            </a:prstGeom>
            <a:noFill/>
            <a:ln w="19050">
              <a:solidFill>
                <a:schemeClr val="tx1"/>
              </a:solidFill>
              <a:miter lim="800000"/>
            </a:ln>
          </p:spPr>
          <p:txBody>
            <a:bodyPr wrap="none" anchor="ctr"/>
            <a:lstStyle/>
            <a:p>
              <a:r>
                <a:rPr lang="en-US" sz="1400">
                  <a:solidFill>
                    <a:srgbClr val="000000"/>
                  </a:solidFill>
                </a:rPr>
                <a:t>ID</a:t>
              </a:r>
              <a:endParaRPr lang="en-AU" sz="1400">
                <a:solidFill>
                  <a:srgbClr val="000000"/>
                </a:solidFill>
              </a:endParaRPr>
            </a:p>
          </p:txBody>
        </p:sp>
        <p:sp>
          <p:nvSpPr>
            <p:cNvPr id="309284" name="Rectangle 18"/>
            <p:cNvSpPr>
              <a:spLocks noChangeArrowheads="1"/>
            </p:cNvSpPr>
            <p:nvPr/>
          </p:nvSpPr>
          <p:spPr bwMode="auto">
            <a:xfrm>
              <a:off x="2835" y="2387"/>
              <a:ext cx="272" cy="227"/>
            </a:xfrm>
            <a:prstGeom prst="rect">
              <a:avLst/>
            </a:prstGeom>
            <a:noFill/>
            <a:ln w="19050">
              <a:solidFill>
                <a:schemeClr val="tx1"/>
              </a:solidFill>
              <a:miter lim="800000"/>
            </a:ln>
          </p:spPr>
          <p:txBody>
            <a:bodyPr wrap="none" anchor="ctr"/>
            <a:lstStyle/>
            <a:p>
              <a:r>
                <a:rPr lang="en-US" sz="1400">
                  <a:solidFill>
                    <a:srgbClr val="000000"/>
                  </a:solidFill>
                </a:rPr>
                <a:t>EX</a:t>
              </a:r>
              <a:endParaRPr lang="en-AU" sz="1400">
                <a:solidFill>
                  <a:srgbClr val="000000"/>
                </a:solidFill>
              </a:endParaRPr>
            </a:p>
          </p:txBody>
        </p:sp>
        <p:sp>
          <p:nvSpPr>
            <p:cNvPr id="309285" name="Rectangle 19"/>
            <p:cNvSpPr>
              <a:spLocks noChangeArrowheads="1"/>
            </p:cNvSpPr>
            <p:nvPr/>
          </p:nvSpPr>
          <p:spPr bwMode="auto">
            <a:xfrm>
              <a:off x="3243" y="2387"/>
              <a:ext cx="272" cy="227"/>
            </a:xfrm>
            <a:prstGeom prst="rect">
              <a:avLst/>
            </a:prstGeom>
            <a:noFill/>
            <a:ln w="19050">
              <a:solidFill>
                <a:schemeClr val="tx1"/>
              </a:solidFill>
              <a:miter lim="800000"/>
            </a:ln>
          </p:spPr>
          <p:txBody>
            <a:bodyPr wrap="none" anchor="ctr"/>
            <a:lstStyle/>
            <a:p>
              <a:r>
                <a:rPr lang="en-US" sz="1400">
                  <a:solidFill>
                    <a:srgbClr val="000000"/>
                  </a:solidFill>
                </a:rPr>
                <a:t>MEM</a:t>
              </a:r>
              <a:endParaRPr lang="en-AU" sz="1400">
                <a:solidFill>
                  <a:srgbClr val="000000"/>
                </a:solidFill>
              </a:endParaRPr>
            </a:p>
          </p:txBody>
        </p:sp>
        <p:sp>
          <p:nvSpPr>
            <p:cNvPr id="309286" name="Rectangle 20"/>
            <p:cNvSpPr>
              <a:spLocks noChangeArrowheads="1"/>
            </p:cNvSpPr>
            <p:nvPr/>
          </p:nvSpPr>
          <p:spPr bwMode="auto">
            <a:xfrm>
              <a:off x="3651" y="2387"/>
              <a:ext cx="272" cy="227"/>
            </a:xfrm>
            <a:prstGeom prst="rect">
              <a:avLst/>
            </a:prstGeom>
            <a:noFill/>
            <a:ln w="19050">
              <a:solidFill>
                <a:schemeClr val="tx1"/>
              </a:solidFill>
              <a:miter lim="800000"/>
            </a:ln>
          </p:spPr>
          <p:txBody>
            <a:bodyPr wrap="none" anchor="ctr"/>
            <a:lstStyle/>
            <a:p>
              <a:r>
                <a:rPr lang="en-US" sz="1400">
                  <a:solidFill>
                    <a:srgbClr val="000000"/>
                  </a:solidFill>
                </a:rPr>
                <a:t>WB</a:t>
              </a:r>
              <a:endParaRPr lang="en-AU" sz="1400">
                <a:solidFill>
                  <a:srgbClr val="000000"/>
                </a:solidFill>
              </a:endParaRPr>
            </a:p>
          </p:txBody>
        </p:sp>
        <p:sp>
          <p:nvSpPr>
            <p:cNvPr id="309287" name="Rectangle 21"/>
            <p:cNvSpPr>
              <a:spLocks noChangeArrowheads="1"/>
            </p:cNvSpPr>
            <p:nvPr/>
          </p:nvSpPr>
          <p:spPr bwMode="auto">
            <a:xfrm>
              <a:off x="2336" y="2341"/>
              <a:ext cx="45" cy="318"/>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09288" name="Rectangle 22"/>
            <p:cNvSpPr>
              <a:spLocks noChangeArrowheads="1"/>
            </p:cNvSpPr>
            <p:nvPr/>
          </p:nvSpPr>
          <p:spPr bwMode="auto">
            <a:xfrm>
              <a:off x="2744" y="2341"/>
              <a:ext cx="45" cy="318"/>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09289" name="Rectangle 23"/>
            <p:cNvSpPr>
              <a:spLocks noChangeArrowheads="1"/>
            </p:cNvSpPr>
            <p:nvPr/>
          </p:nvSpPr>
          <p:spPr bwMode="auto">
            <a:xfrm>
              <a:off x="3152" y="2341"/>
              <a:ext cx="45" cy="318"/>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09290" name="Rectangle 24"/>
            <p:cNvSpPr>
              <a:spLocks noChangeArrowheads="1"/>
            </p:cNvSpPr>
            <p:nvPr/>
          </p:nvSpPr>
          <p:spPr bwMode="auto">
            <a:xfrm>
              <a:off x="3560" y="2341"/>
              <a:ext cx="45" cy="318"/>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grpSp>
      <p:grpSp>
        <p:nvGrpSpPr>
          <p:cNvPr id="309256" name="Group 25"/>
          <p:cNvGrpSpPr/>
          <p:nvPr/>
        </p:nvGrpSpPr>
        <p:grpSpPr>
          <a:xfrm>
            <a:off x="4427538" y="3787775"/>
            <a:ext cx="3024187" cy="504825"/>
            <a:chOff x="2018" y="2341"/>
            <a:chExt cx="1905" cy="318"/>
          </a:xfrm>
        </p:grpSpPr>
        <p:sp>
          <p:nvSpPr>
            <p:cNvPr id="309273" name="Rectangle 26"/>
            <p:cNvSpPr>
              <a:spLocks noChangeArrowheads="1"/>
            </p:cNvSpPr>
            <p:nvPr/>
          </p:nvSpPr>
          <p:spPr bwMode="auto">
            <a:xfrm>
              <a:off x="2018" y="2387"/>
              <a:ext cx="272" cy="227"/>
            </a:xfrm>
            <a:prstGeom prst="rect">
              <a:avLst/>
            </a:prstGeom>
            <a:noFill/>
            <a:ln w="19050">
              <a:solidFill>
                <a:schemeClr val="tx1"/>
              </a:solidFill>
              <a:miter lim="800000"/>
            </a:ln>
          </p:spPr>
          <p:txBody>
            <a:bodyPr wrap="none" anchor="ctr"/>
            <a:lstStyle/>
            <a:p>
              <a:r>
                <a:rPr lang="en-US" sz="1400">
                  <a:solidFill>
                    <a:srgbClr val="000000"/>
                  </a:solidFill>
                </a:rPr>
                <a:t>IF</a:t>
              </a:r>
              <a:endParaRPr lang="en-AU" sz="1400">
                <a:solidFill>
                  <a:srgbClr val="000000"/>
                </a:solidFill>
              </a:endParaRPr>
            </a:p>
          </p:txBody>
        </p:sp>
        <p:sp>
          <p:nvSpPr>
            <p:cNvPr id="309274" name="Rectangle 27"/>
            <p:cNvSpPr>
              <a:spLocks noChangeArrowheads="1"/>
            </p:cNvSpPr>
            <p:nvPr/>
          </p:nvSpPr>
          <p:spPr bwMode="auto">
            <a:xfrm>
              <a:off x="2426" y="2387"/>
              <a:ext cx="272" cy="227"/>
            </a:xfrm>
            <a:prstGeom prst="rect">
              <a:avLst/>
            </a:prstGeom>
            <a:noFill/>
            <a:ln w="19050">
              <a:solidFill>
                <a:schemeClr val="tx1"/>
              </a:solidFill>
              <a:miter lim="800000"/>
            </a:ln>
          </p:spPr>
          <p:txBody>
            <a:bodyPr wrap="none" anchor="ctr"/>
            <a:lstStyle/>
            <a:p>
              <a:r>
                <a:rPr lang="en-US" sz="1400">
                  <a:solidFill>
                    <a:srgbClr val="000000"/>
                  </a:solidFill>
                </a:rPr>
                <a:t>ID</a:t>
              </a:r>
              <a:endParaRPr lang="en-AU" sz="1400">
                <a:solidFill>
                  <a:srgbClr val="000000"/>
                </a:solidFill>
              </a:endParaRPr>
            </a:p>
          </p:txBody>
        </p:sp>
        <p:sp>
          <p:nvSpPr>
            <p:cNvPr id="309275" name="Rectangle 28"/>
            <p:cNvSpPr>
              <a:spLocks noChangeArrowheads="1"/>
            </p:cNvSpPr>
            <p:nvPr/>
          </p:nvSpPr>
          <p:spPr bwMode="auto">
            <a:xfrm>
              <a:off x="2835" y="2387"/>
              <a:ext cx="272" cy="227"/>
            </a:xfrm>
            <a:prstGeom prst="rect">
              <a:avLst/>
            </a:prstGeom>
            <a:noFill/>
            <a:ln w="19050">
              <a:solidFill>
                <a:schemeClr val="tx1"/>
              </a:solidFill>
              <a:miter lim="800000"/>
            </a:ln>
          </p:spPr>
          <p:txBody>
            <a:bodyPr wrap="none" anchor="ctr"/>
            <a:lstStyle/>
            <a:p>
              <a:r>
                <a:rPr lang="en-US" sz="1400">
                  <a:solidFill>
                    <a:srgbClr val="000000"/>
                  </a:solidFill>
                </a:rPr>
                <a:t>EX</a:t>
              </a:r>
              <a:endParaRPr lang="en-AU" sz="1400">
                <a:solidFill>
                  <a:srgbClr val="000000"/>
                </a:solidFill>
              </a:endParaRPr>
            </a:p>
          </p:txBody>
        </p:sp>
        <p:sp>
          <p:nvSpPr>
            <p:cNvPr id="309276" name="Rectangle 29"/>
            <p:cNvSpPr>
              <a:spLocks noChangeArrowheads="1"/>
            </p:cNvSpPr>
            <p:nvPr/>
          </p:nvSpPr>
          <p:spPr bwMode="auto">
            <a:xfrm>
              <a:off x="3243" y="2387"/>
              <a:ext cx="272" cy="227"/>
            </a:xfrm>
            <a:prstGeom prst="rect">
              <a:avLst/>
            </a:prstGeom>
            <a:noFill/>
            <a:ln w="19050">
              <a:solidFill>
                <a:schemeClr val="tx1"/>
              </a:solidFill>
              <a:miter lim="800000"/>
            </a:ln>
          </p:spPr>
          <p:txBody>
            <a:bodyPr wrap="none" anchor="ctr"/>
            <a:lstStyle/>
            <a:p>
              <a:r>
                <a:rPr lang="en-US" sz="1400">
                  <a:solidFill>
                    <a:srgbClr val="000000"/>
                  </a:solidFill>
                </a:rPr>
                <a:t>MEM</a:t>
              </a:r>
              <a:endParaRPr lang="en-AU" sz="1400">
                <a:solidFill>
                  <a:srgbClr val="000000"/>
                </a:solidFill>
              </a:endParaRPr>
            </a:p>
          </p:txBody>
        </p:sp>
        <p:sp>
          <p:nvSpPr>
            <p:cNvPr id="309277" name="Rectangle 30"/>
            <p:cNvSpPr>
              <a:spLocks noChangeArrowheads="1"/>
            </p:cNvSpPr>
            <p:nvPr/>
          </p:nvSpPr>
          <p:spPr bwMode="auto">
            <a:xfrm>
              <a:off x="3651" y="2387"/>
              <a:ext cx="272" cy="227"/>
            </a:xfrm>
            <a:prstGeom prst="rect">
              <a:avLst/>
            </a:prstGeom>
            <a:noFill/>
            <a:ln w="19050">
              <a:solidFill>
                <a:schemeClr val="tx1"/>
              </a:solidFill>
              <a:miter lim="800000"/>
            </a:ln>
          </p:spPr>
          <p:txBody>
            <a:bodyPr wrap="none" anchor="ctr"/>
            <a:lstStyle/>
            <a:p>
              <a:r>
                <a:rPr lang="en-US" sz="1400">
                  <a:solidFill>
                    <a:srgbClr val="000000"/>
                  </a:solidFill>
                </a:rPr>
                <a:t>WB</a:t>
              </a:r>
              <a:endParaRPr lang="en-AU" sz="1400">
                <a:solidFill>
                  <a:srgbClr val="000000"/>
                </a:solidFill>
              </a:endParaRPr>
            </a:p>
          </p:txBody>
        </p:sp>
        <p:sp>
          <p:nvSpPr>
            <p:cNvPr id="309278" name="Rectangle 31"/>
            <p:cNvSpPr>
              <a:spLocks noChangeArrowheads="1"/>
            </p:cNvSpPr>
            <p:nvPr/>
          </p:nvSpPr>
          <p:spPr bwMode="auto">
            <a:xfrm>
              <a:off x="2336" y="2341"/>
              <a:ext cx="45" cy="318"/>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09279" name="Rectangle 32"/>
            <p:cNvSpPr>
              <a:spLocks noChangeArrowheads="1"/>
            </p:cNvSpPr>
            <p:nvPr/>
          </p:nvSpPr>
          <p:spPr bwMode="auto">
            <a:xfrm>
              <a:off x="2744" y="2341"/>
              <a:ext cx="45" cy="318"/>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09280" name="Rectangle 33"/>
            <p:cNvSpPr>
              <a:spLocks noChangeArrowheads="1"/>
            </p:cNvSpPr>
            <p:nvPr/>
          </p:nvSpPr>
          <p:spPr bwMode="auto">
            <a:xfrm>
              <a:off x="3152" y="2341"/>
              <a:ext cx="45" cy="318"/>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09281" name="Rectangle 34"/>
            <p:cNvSpPr>
              <a:spLocks noChangeArrowheads="1"/>
            </p:cNvSpPr>
            <p:nvPr/>
          </p:nvSpPr>
          <p:spPr bwMode="auto">
            <a:xfrm>
              <a:off x="3560" y="2341"/>
              <a:ext cx="45" cy="318"/>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grpSp>
      <p:grpSp>
        <p:nvGrpSpPr>
          <p:cNvPr id="309257" name="Group 35"/>
          <p:cNvGrpSpPr/>
          <p:nvPr/>
        </p:nvGrpSpPr>
        <p:grpSpPr>
          <a:xfrm>
            <a:off x="5076825" y="4364038"/>
            <a:ext cx="3024188" cy="504825"/>
            <a:chOff x="2018" y="2341"/>
            <a:chExt cx="1905" cy="318"/>
          </a:xfrm>
        </p:grpSpPr>
        <p:sp>
          <p:nvSpPr>
            <p:cNvPr id="309264" name="Rectangle 36"/>
            <p:cNvSpPr>
              <a:spLocks noChangeArrowheads="1"/>
            </p:cNvSpPr>
            <p:nvPr/>
          </p:nvSpPr>
          <p:spPr bwMode="auto">
            <a:xfrm>
              <a:off x="2018" y="2387"/>
              <a:ext cx="272" cy="227"/>
            </a:xfrm>
            <a:prstGeom prst="rect">
              <a:avLst/>
            </a:prstGeom>
            <a:noFill/>
            <a:ln w="19050">
              <a:solidFill>
                <a:schemeClr val="tx1"/>
              </a:solidFill>
              <a:miter lim="800000"/>
            </a:ln>
          </p:spPr>
          <p:txBody>
            <a:bodyPr wrap="none" anchor="ctr"/>
            <a:lstStyle/>
            <a:p>
              <a:r>
                <a:rPr lang="en-US" sz="1400">
                  <a:solidFill>
                    <a:srgbClr val="000000"/>
                  </a:solidFill>
                </a:rPr>
                <a:t>IF</a:t>
              </a:r>
              <a:endParaRPr lang="en-AU" sz="1400">
                <a:solidFill>
                  <a:srgbClr val="000000"/>
                </a:solidFill>
              </a:endParaRPr>
            </a:p>
          </p:txBody>
        </p:sp>
        <p:sp>
          <p:nvSpPr>
            <p:cNvPr id="309265" name="Rectangle 37"/>
            <p:cNvSpPr>
              <a:spLocks noChangeArrowheads="1"/>
            </p:cNvSpPr>
            <p:nvPr/>
          </p:nvSpPr>
          <p:spPr bwMode="auto">
            <a:xfrm>
              <a:off x="2426" y="2387"/>
              <a:ext cx="272" cy="227"/>
            </a:xfrm>
            <a:prstGeom prst="rect">
              <a:avLst/>
            </a:prstGeom>
            <a:noFill/>
            <a:ln w="19050">
              <a:solidFill>
                <a:schemeClr val="tx1"/>
              </a:solidFill>
              <a:miter lim="800000"/>
            </a:ln>
          </p:spPr>
          <p:txBody>
            <a:bodyPr wrap="none" anchor="ctr"/>
            <a:lstStyle/>
            <a:p>
              <a:r>
                <a:rPr lang="en-US" sz="1400">
                  <a:solidFill>
                    <a:srgbClr val="000000"/>
                  </a:solidFill>
                </a:rPr>
                <a:t>ID</a:t>
              </a:r>
              <a:endParaRPr lang="en-AU" sz="1400">
                <a:solidFill>
                  <a:srgbClr val="000000"/>
                </a:solidFill>
              </a:endParaRPr>
            </a:p>
          </p:txBody>
        </p:sp>
        <p:sp>
          <p:nvSpPr>
            <p:cNvPr id="309266" name="Rectangle 38"/>
            <p:cNvSpPr>
              <a:spLocks noChangeArrowheads="1"/>
            </p:cNvSpPr>
            <p:nvPr/>
          </p:nvSpPr>
          <p:spPr bwMode="auto">
            <a:xfrm>
              <a:off x="2835" y="2387"/>
              <a:ext cx="272" cy="227"/>
            </a:xfrm>
            <a:prstGeom prst="rect">
              <a:avLst/>
            </a:prstGeom>
            <a:noFill/>
            <a:ln w="19050">
              <a:solidFill>
                <a:schemeClr val="tx1"/>
              </a:solidFill>
              <a:miter lim="800000"/>
            </a:ln>
          </p:spPr>
          <p:txBody>
            <a:bodyPr wrap="none" anchor="ctr"/>
            <a:lstStyle/>
            <a:p>
              <a:r>
                <a:rPr lang="en-US" sz="1400">
                  <a:solidFill>
                    <a:srgbClr val="000000"/>
                  </a:solidFill>
                </a:rPr>
                <a:t>EX</a:t>
              </a:r>
              <a:endParaRPr lang="en-AU" sz="1400">
                <a:solidFill>
                  <a:srgbClr val="000000"/>
                </a:solidFill>
              </a:endParaRPr>
            </a:p>
          </p:txBody>
        </p:sp>
        <p:sp>
          <p:nvSpPr>
            <p:cNvPr id="309267" name="Rectangle 39"/>
            <p:cNvSpPr>
              <a:spLocks noChangeArrowheads="1"/>
            </p:cNvSpPr>
            <p:nvPr/>
          </p:nvSpPr>
          <p:spPr bwMode="auto">
            <a:xfrm>
              <a:off x="3243" y="2387"/>
              <a:ext cx="272" cy="227"/>
            </a:xfrm>
            <a:prstGeom prst="rect">
              <a:avLst/>
            </a:prstGeom>
            <a:noFill/>
            <a:ln w="19050">
              <a:solidFill>
                <a:schemeClr val="tx1"/>
              </a:solidFill>
              <a:miter lim="800000"/>
            </a:ln>
          </p:spPr>
          <p:txBody>
            <a:bodyPr wrap="none" anchor="ctr"/>
            <a:lstStyle/>
            <a:p>
              <a:r>
                <a:rPr lang="en-US" sz="1400">
                  <a:solidFill>
                    <a:srgbClr val="000000"/>
                  </a:solidFill>
                </a:rPr>
                <a:t>MEM</a:t>
              </a:r>
              <a:endParaRPr lang="en-AU" sz="1400">
                <a:solidFill>
                  <a:srgbClr val="000000"/>
                </a:solidFill>
              </a:endParaRPr>
            </a:p>
          </p:txBody>
        </p:sp>
        <p:sp>
          <p:nvSpPr>
            <p:cNvPr id="309268" name="Rectangle 40"/>
            <p:cNvSpPr>
              <a:spLocks noChangeArrowheads="1"/>
            </p:cNvSpPr>
            <p:nvPr/>
          </p:nvSpPr>
          <p:spPr bwMode="auto">
            <a:xfrm>
              <a:off x="3651" y="2387"/>
              <a:ext cx="272" cy="227"/>
            </a:xfrm>
            <a:prstGeom prst="rect">
              <a:avLst/>
            </a:prstGeom>
            <a:noFill/>
            <a:ln w="19050">
              <a:solidFill>
                <a:schemeClr val="tx1"/>
              </a:solidFill>
              <a:miter lim="800000"/>
            </a:ln>
          </p:spPr>
          <p:txBody>
            <a:bodyPr wrap="none" anchor="ctr"/>
            <a:lstStyle/>
            <a:p>
              <a:r>
                <a:rPr lang="en-US" sz="1400">
                  <a:solidFill>
                    <a:srgbClr val="000000"/>
                  </a:solidFill>
                </a:rPr>
                <a:t>WB</a:t>
              </a:r>
              <a:endParaRPr lang="en-AU" sz="1400">
                <a:solidFill>
                  <a:srgbClr val="000000"/>
                </a:solidFill>
              </a:endParaRPr>
            </a:p>
          </p:txBody>
        </p:sp>
        <p:sp>
          <p:nvSpPr>
            <p:cNvPr id="309269" name="Rectangle 41"/>
            <p:cNvSpPr>
              <a:spLocks noChangeArrowheads="1"/>
            </p:cNvSpPr>
            <p:nvPr/>
          </p:nvSpPr>
          <p:spPr bwMode="auto">
            <a:xfrm>
              <a:off x="2336" y="2341"/>
              <a:ext cx="45" cy="318"/>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09270" name="Rectangle 42"/>
            <p:cNvSpPr>
              <a:spLocks noChangeArrowheads="1"/>
            </p:cNvSpPr>
            <p:nvPr/>
          </p:nvSpPr>
          <p:spPr bwMode="auto">
            <a:xfrm>
              <a:off x="2744" y="2341"/>
              <a:ext cx="45" cy="318"/>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09271" name="Rectangle 43"/>
            <p:cNvSpPr>
              <a:spLocks noChangeArrowheads="1"/>
            </p:cNvSpPr>
            <p:nvPr/>
          </p:nvSpPr>
          <p:spPr bwMode="auto">
            <a:xfrm>
              <a:off x="3152" y="2341"/>
              <a:ext cx="45" cy="318"/>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09272" name="Rectangle 44"/>
            <p:cNvSpPr>
              <a:spLocks noChangeArrowheads="1"/>
            </p:cNvSpPr>
            <p:nvPr/>
          </p:nvSpPr>
          <p:spPr bwMode="auto">
            <a:xfrm>
              <a:off x="3560" y="2341"/>
              <a:ext cx="45" cy="318"/>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grpSp>
      <p:sp>
        <p:nvSpPr>
          <p:cNvPr id="309258" name="Rectangle 45"/>
          <p:cNvSpPr>
            <a:spLocks noChangeArrowheads="1"/>
          </p:cNvSpPr>
          <p:nvPr/>
        </p:nvSpPr>
        <p:spPr bwMode="auto">
          <a:xfrm>
            <a:off x="755650" y="3294063"/>
            <a:ext cx="2117725" cy="366712"/>
          </a:xfrm>
          <a:prstGeom prst="rect">
            <a:avLst/>
          </a:prstGeom>
          <a:noFill/>
          <a:ln w="9525">
            <a:noFill/>
            <a:miter lim="800000"/>
          </a:ln>
        </p:spPr>
        <p:txBody>
          <a:bodyPr wrap="none">
            <a:spAutoFit/>
          </a:bodyPr>
          <a:lstStyle/>
          <a:p>
            <a:pPr algn="l"/>
            <a:r>
              <a:rPr lang="en-US" sz="1800">
                <a:solidFill>
                  <a:srgbClr val="000000"/>
                </a:solidFill>
                <a:latin typeface="Lucida Console" pitchFamily="49" charset="0"/>
              </a:rPr>
              <a:t>add </a:t>
            </a:r>
            <a:r>
              <a:rPr lang="en-US" sz="1800">
                <a:solidFill>
                  <a:srgbClr val="91AFBF"/>
                </a:solidFill>
                <a:latin typeface="Lucida Console" pitchFamily="49" charset="0"/>
              </a:rPr>
              <a:t>$4</a:t>
            </a:r>
            <a:r>
              <a:rPr lang="en-US" sz="1800">
                <a:solidFill>
                  <a:srgbClr val="000000"/>
                </a:solidFill>
                <a:latin typeface="Lucida Console" pitchFamily="49" charset="0"/>
              </a:rPr>
              <a:t>, $5, $6</a:t>
            </a:r>
            <a:endParaRPr lang="en-AU" sz="1800">
              <a:solidFill>
                <a:srgbClr val="000000"/>
              </a:solidFill>
              <a:latin typeface="Lucida Console" pitchFamily="49" charset="0"/>
            </a:endParaRPr>
          </a:p>
        </p:txBody>
      </p:sp>
      <p:sp>
        <p:nvSpPr>
          <p:cNvPr id="309259" name="Rectangle 46"/>
          <p:cNvSpPr>
            <a:spLocks noChangeArrowheads="1"/>
          </p:cNvSpPr>
          <p:nvPr/>
        </p:nvSpPr>
        <p:spPr bwMode="auto">
          <a:xfrm>
            <a:off x="755650" y="2717800"/>
            <a:ext cx="2117725" cy="366713"/>
          </a:xfrm>
          <a:prstGeom prst="rect">
            <a:avLst/>
          </a:prstGeom>
          <a:noFill/>
          <a:ln w="9525">
            <a:noFill/>
            <a:miter lim="800000"/>
          </a:ln>
        </p:spPr>
        <p:txBody>
          <a:bodyPr wrap="none">
            <a:spAutoFit/>
          </a:bodyPr>
          <a:lstStyle/>
          <a:p>
            <a:pPr algn="l"/>
            <a:r>
              <a:rPr lang="en-US" sz="1800">
                <a:solidFill>
                  <a:srgbClr val="000000"/>
                </a:solidFill>
                <a:latin typeface="Lucida Console" pitchFamily="49" charset="0"/>
              </a:rPr>
              <a:t>add </a:t>
            </a:r>
            <a:r>
              <a:rPr lang="en-US" sz="1800">
                <a:solidFill>
                  <a:srgbClr val="91AFBF"/>
                </a:solidFill>
                <a:latin typeface="Lucida Console" pitchFamily="49" charset="0"/>
              </a:rPr>
              <a:t>$1</a:t>
            </a:r>
            <a:r>
              <a:rPr lang="en-US" sz="1800">
                <a:solidFill>
                  <a:srgbClr val="000000"/>
                </a:solidFill>
                <a:latin typeface="Lucida Console" pitchFamily="49" charset="0"/>
              </a:rPr>
              <a:t>, $2, $3</a:t>
            </a:r>
            <a:endParaRPr lang="en-AU" sz="1800">
              <a:solidFill>
                <a:srgbClr val="000000"/>
              </a:solidFill>
              <a:latin typeface="Lucida Console" pitchFamily="49" charset="0"/>
            </a:endParaRPr>
          </a:p>
        </p:txBody>
      </p:sp>
      <p:sp>
        <p:nvSpPr>
          <p:cNvPr id="309260" name="Rectangle 47"/>
          <p:cNvSpPr>
            <a:spLocks noChangeArrowheads="1"/>
          </p:cNvSpPr>
          <p:nvPr/>
        </p:nvSpPr>
        <p:spPr bwMode="auto">
          <a:xfrm>
            <a:off x="755650" y="4446588"/>
            <a:ext cx="2670175" cy="366712"/>
          </a:xfrm>
          <a:prstGeom prst="rect">
            <a:avLst/>
          </a:prstGeom>
          <a:noFill/>
          <a:ln w="9525">
            <a:noFill/>
            <a:miter lim="800000"/>
          </a:ln>
        </p:spPr>
        <p:txBody>
          <a:bodyPr wrap="none">
            <a:spAutoFit/>
          </a:bodyPr>
          <a:lstStyle/>
          <a:p>
            <a:pPr algn="l"/>
            <a:r>
              <a:rPr lang="en-US" sz="1800">
                <a:solidFill>
                  <a:srgbClr val="000000"/>
                </a:solidFill>
                <a:latin typeface="Lucida Console" pitchFamily="49" charset="0"/>
              </a:rPr>
              <a:t>beq </a:t>
            </a:r>
            <a:r>
              <a:rPr lang="en-US" sz="1800">
                <a:solidFill>
                  <a:srgbClr val="91AFBF"/>
                </a:solidFill>
                <a:latin typeface="Lucida Console" pitchFamily="49" charset="0"/>
              </a:rPr>
              <a:t>$1</a:t>
            </a:r>
            <a:r>
              <a:rPr lang="en-US" sz="1800">
                <a:solidFill>
                  <a:srgbClr val="000000"/>
                </a:solidFill>
                <a:latin typeface="Lucida Console" pitchFamily="49" charset="0"/>
              </a:rPr>
              <a:t>, </a:t>
            </a:r>
            <a:r>
              <a:rPr lang="en-US" sz="1800">
                <a:solidFill>
                  <a:srgbClr val="91AFBF"/>
                </a:solidFill>
                <a:latin typeface="Lucida Console" pitchFamily="49" charset="0"/>
              </a:rPr>
              <a:t>$4</a:t>
            </a:r>
            <a:r>
              <a:rPr lang="en-US" sz="1800">
                <a:solidFill>
                  <a:srgbClr val="000000"/>
                </a:solidFill>
                <a:latin typeface="Lucida Console" pitchFamily="49" charset="0"/>
              </a:rPr>
              <a:t>, target</a:t>
            </a:r>
            <a:endParaRPr lang="en-AU" sz="1800">
              <a:solidFill>
                <a:srgbClr val="000000"/>
              </a:solidFill>
              <a:latin typeface="Lucida Console" pitchFamily="49" charset="0"/>
            </a:endParaRPr>
          </a:p>
        </p:txBody>
      </p:sp>
      <p:sp>
        <p:nvSpPr>
          <p:cNvPr id="309261" name="Line 48"/>
          <p:cNvSpPr>
            <a:spLocks noChangeShapeType="1"/>
          </p:cNvSpPr>
          <p:nvPr/>
        </p:nvSpPr>
        <p:spPr bwMode="auto">
          <a:xfrm>
            <a:off x="5651500" y="2852738"/>
            <a:ext cx="433388" cy="1727200"/>
          </a:xfrm>
          <a:prstGeom prst="line">
            <a:avLst/>
          </a:prstGeom>
          <a:noFill/>
          <a:ln w="19050">
            <a:solidFill>
              <a:schemeClr val="hlink"/>
            </a:solidFill>
            <a:round/>
          </a:ln>
        </p:spPr>
        <p:txBody>
          <a:bodyPr/>
          <a:lstStyle/>
          <a:p>
            <a:endParaRPr lang="en-IN"/>
          </a:p>
        </p:txBody>
      </p:sp>
      <p:sp>
        <p:nvSpPr>
          <p:cNvPr id="309262" name="Line 49"/>
          <p:cNvSpPr>
            <a:spLocks noChangeShapeType="1"/>
          </p:cNvSpPr>
          <p:nvPr/>
        </p:nvSpPr>
        <p:spPr bwMode="auto">
          <a:xfrm>
            <a:off x="5651500" y="3429000"/>
            <a:ext cx="433388" cy="1223963"/>
          </a:xfrm>
          <a:prstGeom prst="line">
            <a:avLst/>
          </a:prstGeom>
          <a:noFill/>
          <a:ln w="19050">
            <a:solidFill>
              <a:schemeClr val="hlink"/>
            </a:solidFill>
            <a:round/>
          </a:ln>
        </p:spPr>
        <p:txBody>
          <a:bodyPr/>
          <a:lstStyle/>
          <a:p>
            <a:endParaRPr lang="en-IN"/>
          </a:p>
        </p:txBody>
      </p:sp>
      <p:sp>
        <p:nvSpPr>
          <p:cNvPr id="309263" name="Rectangle 50"/>
          <p:cNvSpPr>
            <a:spLocks noChangeArrowheads="1"/>
          </p:cNvSpPr>
          <p:nvPr/>
        </p:nvSpPr>
        <p:spPr bwMode="auto">
          <a:xfrm>
            <a:off x="684213" y="5157788"/>
            <a:ext cx="7772400" cy="647700"/>
          </a:xfrm>
          <a:prstGeom prst="rect">
            <a:avLst/>
          </a:prstGeom>
          <a:noFill/>
          <a:ln w="9525">
            <a:noFill/>
            <a:miter lim="800000"/>
          </a:ln>
        </p:spPr>
        <p:txBody>
          <a:bodyPr/>
          <a:lstStyle/>
          <a:p>
            <a:pPr marL="342900" indent="-342900" algn="l" eaLnBrk="1" hangingPunct="1">
              <a:spcBef>
                <a:spcPct val="20000"/>
              </a:spcBef>
              <a:buClr>
                <a:srgbClr val="ECEAAC"/>
              </a:buClr>
              <a:buSzPct val="60000"/>
              <a:buFont typeface="Wingdings" pitchFamily="2" charset="2"/>
              <a:buChar char="n"/>
            </a:pPr>
            <a:r>
              <a:rPr lang="en-US" sz="3200">
                <a:solidFill>
                  <a:srgbClr val="000000"/>
                </a:solidFill>
              </a:rPr>
              <a:t>Can resolve using forwarding</a:t>
            </a:r>
          </a:p>
        </p:txBody>
      </p:sp>
    </p:spTree>
  </p:cSld>
  <p:clrMapOvr>
    <a:masterClrMapping/>
  </p:clrMapOvr>
  <p:transition/>
  <p:timing/>
</p:sld>
</file>

<file path=ppt/slides/slide14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10274" name="Footer Placeholder 3"/>
          <p:cNvSpPr>
            <a:spLocks noGrp="1"/>
          </p:cNvSpPr>
          <p:nvPr>
            <p:ph type="ftr" sz="quarter" idx="10"/>
          </p:nvPr>
        </p:nvSpPr>
        <p:spPr>
          <a:noFill/>
        </p:spPr>
        <p:txBody>
          <a:bodyPr/>
          <a:lstStyle/>
          <a:p>
            <a:r>
              <a:rPr lang="en-AU" smtClean="0"/>
              <a:t>Chapter 4 — The Processor — </a:t>
            </a:r>
            <a:fld id="{A49A682C-58C3-4C25-9E83-E26F1C5C1298}" type="slidenum">
              <a:rPr lang="en-AU" smtClean="0"/>
              <a:t>147</a:t>
            </a:fld>
            <a:endParaRPr lang="en-AU" smtClean="0"/>
          </a:p>
        </p:txBody>
      </p:sp>
      <p:sp>
        <p:nvSpPr>
          <p:cNvPr id="310275" name="Rectangle 2"/>
          <p:cNvSpPr>
            <a:spLocks noGrp="1" noChangeArrowheads="1"/>
          </p:cNvSpPr>
          <p:nvPr>
            <p:ph type="title"/>
          </p:nvPr>
        </p:nvSpPr>
        <p:spPr/>
        <p:txBody>
          <a:bodyPr/>
          <a:lstStyle/>
          <a:p>
            <a:pPr eaLnBrk="1" hangingPunct="1"/>
            <a:r>
              <a:rPr lang="en-US" smtClean="0"/>
              <a:t>Data Hazards for Branches</a:t>
            </a:r>
          </a:p>
        </p:txBody>
      </p:sp>
      <p:sp>
        <p:nvSpPr>
          <p:cNvPr id="310276" name="Rectangle 3"/>
          <p:cNvSpPr>
            <a:spLocks noGrp="1" noChangeArrowheads="1"/>
          </p:cNvSpPr>
          <p:nvPr>
            <p:ph type="body" idx="1"/>
          </p:nvPr>
        </p:nvSpPr>
        <p:spPr>
          <a:xfrm>
            <a:off x="684213" y="1125538"/>
            <a:ext cx="8270875" cy="2381250"/>
          </a:xfrm>
        </p:spPr>
        <p:txBody>
          <a:bodyPr/>
          <a:lstStyle/>
          <a:p>
            <a:pPr eaLnBrk="1" hangingPunct="1"/>
            <a:r>
              <a:rPr lang="en-US" smtClean="0"/>
              <a:t>If a comparison register is a destination of preceding ALU instruction or 2</a:t>
            </a:r>
            <a:r>
              <a:rPr lang="en-US" baseline="30000" smtClean="0"/>
              <a:t>nd</a:t>
            </a:r>
            <a:r>
              <a:rPr lang="en-US" smtClean="0"/>
              <a:t> preceding load instruction</a:t>
            </a:r>
          </a:p>
          <a:p>
            <a:pPr lvl="1" eaLnBrk="1" hangingPunct="1"/>
            <a:r>
              <a:rPr lang="en-US" smtClean="0"/>
              <a:t>Need 1 stall cycle</a:t>
            </a:r>
          </a:p>
        </p:txBody>
      </p:sp>
      <p:sp>
        <p:nvSpPr>
          <p:cNvPr id="310277" name="Rectangle 4"/>
          <p:cNvSpPr>
            <a:spLocks noChangeArrowheads="1"/>
          </p:cNvSpPr>
          <p:nvPr/>
        </p:nvSpPr>
        <p:spPr bwMode="auto">
          <a:xfrm>
            <a:off x="755650" y="4878388"/>
            <a:ext cx="1703388" cy="366712"/>
          </a:xfrm>
          <a:prstGeom prst="rect">
            <a:avLst/>
          </a:prstGeom>
          <a:noFill/>
          <a:ln w="9525">
            <a:noFill/>
            <a:miter lim="800000"/>
          </a:ln>
        </p:spPr>
        <p:txBody>
          <a:bodyPr wrap="none">
            <a:spAutoFit/>
          </a:bodyPr>
          <a:lstStyle/>
          <a:p>
            <a:pPr algn="l"/>
            <a:r>
              <a:rPr lang="en-US" sz="1800">
                <a:solidFill>
                  <a:srgbClr val="000000"/>
                </a:solidFill>
                <a:latin typeface="Lucida Console" pitchFamily="49" charset="0"/>
              </a:rPr>
              <a:t>beq </a:t>
            </a:r>
            <a:r>
              <a:rPr lang="en-US" sz="1800">
                <a:solidFill>
                  <a:srgbClr val="91AFBF"/>
                </a:solidFill>
                <a:latin typeface="Lucida Console" pitchFamily="49" charset="0"/>
              </a:rPr>
              <a:t>stalled</a:t>
            </a:r>
            <a:endParaRPr lang="en-AU" sz="1800">
              <a:solidFill>
                <a:srgbClr val="000000"/>
              </a:solidFill>
              <a:latin typeface="Lucida Console" pitchFamily="49" charset="0"/>
            </a:endParaRPr>
          </a:p>
        </p:txBody>
      </p:sp>
      <p:grpSp>
        <p:nvGrpSpPr>
          <p:cNvPr id="310278" name="Group 5"/>
          <p:cNvGrpSpPr/>
          <p:nvPr/>
        </p:nvGrpSpPr>
        <p:grpSpPr>
          <a:xfrm>
            <a:off x="3132138" y="3644900"/>
            <a:ext cx="3024187" cy="504825"/>
            <a:chOff x="2018" y="2341"/>
            <a:chExt cx="1905" cy="318"/>
          </a:xfrm>
        </p:grpSpPr>
        <p:sp>
          <p:nvSpPr>
            <p:cNvPr id="310311" name="Rectangle 6"/>
            <p:cNvSpPr>
              <a:spLocks noChangeArrowheads="1"/>
            </p:cNvSpPr>
            <p:nvPr/>
          </p:nvSpPr>
          <p:spPr bwMode="auto">
            <a:xfrm>
              <a:off x="2018" y="2387"/>
              <a:ext cx="272" cy="227"/>
            </a:xfrm>
            <a:prstGeom prst="rect">
              <a:avLst/>
            </a:prstGeom>
            <a:noFill/>
            <a:ln w="19050">
              <a:solidFill>
                <a:schemeClr val="tx1"/>
              </a:solidFill>
              <a:miter lim="800000"/>
            </a:ln>
          </p:spPr>
          <p:txBody>
            <a:bodyPr wrap="none" anchor="ctr"/>
            <a:lstStyle/>
            <a:p>
              <a:r>
                <a:rPr lang="en-US" sz="1400">
                  <a:solidFill>
                    <a:srgbClr val="000000"/>
                  </a:solidFill>
                </a:rPr>
                <a:t>IF</a:t>
              </a:r>
              <a:endParaRPr lang="en-AU" sz="1400">
                <a:solidFill>
                  <a:srgbClr val="000000"/>
                </a:solidFill>
              </a:endParaRPr>
            </a:p>
          </p:txBody>
        </p:sp>
        <p:sp>
          <p:nvSpPr>
            <p:cNvPr id="310312" name="Rectangle 7"/>
            <p:cNvSpPr>
              <a:spLocks noChangeArrowheads="1"/>
            </p:cNvSpPr>
            <p:nvPr/>
          </p:nvSpPr>
          <p:spPr bwMode="auto">
            <a:xfrm>
              <a:off x="2426" y="2387"/>
              <a:ext cx="272" cy="227"/>
            </a:xfrm>
            <a:prstGeom prst="rect">
              <a:avLst/>
            </a:prstGeom>
            <a:noFill/>
            <a:ln w="19050">
              <a:solidFill>
                <a:schemeClr val="tx1"/>
              </a:solidFill>
              <a:miter lim="800000"/>
            </a:ln>
          </p:spPr>
          <p:txBody>
            <a:bodyPr wrap="none" anchor="ctr"/>
            <a:lstStyle/>
            <a:p>
              <a:r>
                <a:rPr lang="en-US" sz="1400">
                  <a:solidFill>
                    <a:srgbClr val="000000"/>
                  </a:solidFill>
                </a:rPr>
                <a:t>ID</a:t>
              </a:r>
              <a:endParaRPr lang="en-AU" sz="1400">
                <a:solidFill>
                  <a:srgbClr val="000000"/>
                </a:solidFill>
              </a:endParaRPr>
            </a:p>
          </p:txBody>
        </p:sp>
        <p:sp>
          <p:nvSpPr>
            <p:cNvPr id="310313" name="Rectangle 8"/>
            <p:cNvSpPr>
              <a:spLocks noChangeArrowheads="1"/>
            </p:cNvSpPr>
            <p:nvPr/>
          </p:nvSpPr>
          <p:spPr bwMode="auto">
            <a:xfrm>
              <a:off x="2835" y="2387"/>
              <a:ext cx="272" cy="227"/>
            </a:xfrm>
            <a:prstGeom prst="rect">
              <a:avLst/>
            </a:prstGeom>
            <a:noFill/>
            <a:ln w="19050">
              <a:solidFill>
                <a:schemeClr val="tx1"/>
              </a:solidFill>
              <a:miter lim="800000"/>
            </a:ln>
          </p:spPr>
          <p:txBody>
            <a:bodyPr wrap="none" anchor="ctr"/>
            <a:lstStyle/>
            <a:p>
              <a:r>
                <a:rPr lang="en-US" sz="1400">
                  <a:solidFill>
                    <a:srgbClr val="000000"/>
                  </a:solidFill>
                </a:rPr>
                <a:t>EX</a:t>
              </a:r>
              <a:endParaRPr lang="en-AU" sz="1400">
                <a:solidFill>
                  <a:srgbClr val="000000"/>
                </a:solidFill>
              </a:endParaRPr>
            </a:p>
          </p:txBody>
        </p:sp>
        <p:sp>
          <p:nvSpPr>
            <p:cNvPr id="310314" name="Rectangle 9"/>
            <p:cNvSpPr>
              <a:spLocks noChangeArrowheads="1"/>
            </p:cNvSpPr>
            <p:nvPr/>
          </p:nvSpPr>
          <p:spPr bwMode="auto">
            <a:xfrm>
              <a:off x="3243" y="2387"/>
              <a:ext cx="272" cy="227"/>
            </a:xfrm>
            <a:prstGeom prst="rect">
              <a:avLst/>
            </a:prstGeom>
            <a:noFill/>
            <a:ln w="19050">
              <a:solidFill>
                <a:schemeClr val="tx1"/>
              </a:solidFill>
              <a:miter lim="800000"/>
            </a:ln>
          </p:spPr>
          <p:txBody>
            <a:bodyPr wrap="none" anchor="ctr"/>
            <a:lstStyle/>
            <a:p>
              <a:r>
                <a:rPr lang="en-US" sz="1400">
                  <a:solidFill>
                    <a:srgbClr val="000000"/>
                  </a:solidFill>
                </a:rPr>
                <a:t>MEM</a:t>
              </a:r>
              <a:endParaRPr lang="en-AU" sz="1400">
                <a:solidFill>
                  <a:srgbClr val="000000"/>
                </a:solidFill>
              </a:endParaRPr>
            </a:p>
          </p:txBody>
        </p:sp>
        <p:sp>
          <p:nvSpPr>
            <p:cNvPr id="310315" name="Rectangle 10"/>
            <p:cNvSpPr>
              <a:spLocks noChangeArrowheads="1"/>
            </p:cNvSpPr>
            <p:nvPr/>
          </p:nvSpPr>
          <p:spPr bwMode="auto">
            <a:xfrm>
              <a:off x="3651" y="2387"/>
              <a:ext cx="272" cy="227"/>
            </a:xfrm>
            <a:prstGeom prst="rect">
              <a:avLst/>
            </a:prstGeom>
            <a:noFill/>
            <a:ln w="19050">
              <a:solidFill>
                <a:schemeClr val="tx1"/>
              </a:solidFill>
              <a:miter lim="800000"/>
            </a:ln>
          </p:spPr>
          <p:txBody>
            <a:bodyPr wrap="none" anchor="ctr"/>
            <a:lstStyle/>
            <a:p>
              <a:r>
                <a:rPr lang="en-US" sz="1400">
                  <a:solidFill>
                    <a:srgbClr val="000000"/>
                  </a:solidFill>
                </a:rPr>
                <a:t>WB</a:t>
              </a:r>
              <a:endParaRPr lang="en-AU" sz="1400">
                <a:solidFill>
                  <a:srgbClr val="000000"/>
                </a:solidFill>
              </a:endParaRPr>
            </a:p>
          </p:txBody>
        </p:sp>
        <p:sp>
          <p:nvSpPr>
            <p:cNvPr id="310316" name="Rectangle 11"/>
            <p:cNvSpPr>
              <a:spLocks noChangeArrowheads="1"/>
            </p:cNvSpPr>
            <p:nvPr/>
          </p:nvSpPr>
          <p:spPr bwMode="auto">
            <a:xfrm>
              <a:off x="2336" y="2341"/>
              <a:ext cx="45" cy="318"/>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10317" name="Rectangle 12"/>
            <p:cNvSpPr>
              <a:spLocks noChangeArrowheads="1"/>
            </p:cNvSpPr>
            <p:nvPr/>
          </p:nvSpPr>
          <p:spPr bwMode="auto">
            <a:xfrm>
              <a:off x="2744" y="2341"/>
              <a:ext cx="45" cy="318"/>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10318" name="Rectangle 13"/>
            <p:cNvSpPr>
              <a:spLocks noChangeArrowheads="1"/>
            </p:cNvSpPr>
            <p:nvPr/>
          </p:nvSpPr>
          <p:spPr bwMode="auto">
            <a:xfrm>
              <a:off x="3152" y="2341"/>
              <a:ext cx="45" cy="318"/>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10319" name="Rectangle 14"/>
            <p:cNvSpPr>
              <a:spLocks noChangeArrowheads="1"/>
            </p:cNvSpPr>
            <p:nvPr/>
          </p:nvSpPr>
          <p:spPr bwMode="auto">
            <a:xfrm>
              <a:off x="3560" y="2341"/>
              <a:ext cx="45" cy="318"/>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grpSp>
      <p:grpSp>
        <p:nvGrpSpPr>
          <p:cNvPr id="310279" name="Group 15"/>
          <p:cNvGrpSpPr/>
          <p:nvPr/>
        </p:nvGrpSpPr>
        <p:grpSpPr>
          <a:xfrm>
            <a:off x="3779838" y="4221163"/>
            <a:ext cx="3024187" cy="504825"/>
            <a:chOff x="2018" y="2341"/>
            <a:chExt cx="1905" cy="318"/>
          </a:xfrm>
        </p:grpSpPr>
        <p:sp>
          <p:nvSpPr>
            <p:cNvPr id="310302" name="Rectangle 16"/>
            <p:cNvSpPr>
              <a:spLocks noChangeArrowheads="1"/>
            </p:cNvSpPr>
            <p:nvPr/>
          </p:nvSpPr>
          <p:spPr bwMode="auto">
            <a:xfrm>
              <a:off x="2018" y="2387"/>
              <a:ext cx="272" cy="227"/>
            </a:xfrm>
            <a:prstGeom prst="rect">
              <a:avLst/>
            </a:prstGeom>
            <a:noFill/>
            <a:ln w="19050">
              <a:solidFill>
                <a:schemeClr val="tx1"/>
              </a:solidFill>
              <a:miter lim="800000"/>
            </a:ln>
          </p:spPr>
          <p:txBody>
            <a:bodyPr wrap="none" anchor="ctr"/>
            <a:lstStyle/>
            <a:p>
              <a:r>
                <a:rPr lang="en-US" sz="1400">
                  <a:solidFill>
                    <a:srgbClr val="000000"/>
                  </a:solidFill>
                </a:rPr>
                <a:t>IF</a:t>
              </a:r>
              <a:endParaRPr lang="en-AU" sz="1400">
                <a:solidFill>
                  <a:srgbClr val="000000"/>
                </a:solidFill>
              </a:endParaRPr>
            </a:p>
          </p:txBody>
        </p:sp>
        <p:sp>
          <p:nvSpPr>
            <p:cNvPr id="310303" name="Rectangle 17"/>
            <p:cNvSpPr>
              <a:spLocks noChangeArrowheads="1"/>
            </p:cNvSpPr>
            <p:nvPr/>
          </p:nvSpPr>
          <p:spPr bwMode="auto">
            <a:xfrm>
              <a:off x="2426" y="2387"/>
              <a:ext cx="272" cy="227"/>
            </a:xfrm>
            <a:prstGeom prst="rect">
              <a:avLst/>
            </a:prstGeom>
            <a:noFill/>
            <a:ln w="19050">
              <a:solidFill>
                <a:schemeClr val="tx1"/>
              </a:solidFill>
              <a:miter lim="800000"/>
            </a:ln>
          </p:spPr>
          <p:txBody>
            <a:bodyPr wrap="none" anchor="ctr"/>
            <a:lstStyle/>
            <a:p>
              <a:r>
                <a:rPr lang="en-US" sz="1400">
                  <a:solidFill>
                    <a:srgbClr val="000000"/>
                  </a:solidFill>
                </a:rPr>
                <a:t>ID</a:t>
              </a:r>
              <a:endParaRPr lang="en-AU" sz="1400">
                <a:solidFill>
                  <a:srgbClr val="000000"/>
                </a:solidFill>
              </a:endParaRPr>
            </a:p>
          </p:txBody>
        </p:sp>
        <p:sp>
          <p:nvSpPr>
            <p:cNvPr id="310304" name="Rectangle 18"/>
            <p:cNvSpPr>
              <a:spLocks noChangeArrowheads="1"/>
            </p:cNvSpPr>
            <p:nvPr/>
          </p:nvSpPr>
          <p:spPr bwMode="auto">
            <a:xfrm>
              <a:off x="2835" y="2387"/>
              <a:ext cx="272" cy="227"/>
            </a:xfrm>
            <a:prstGeom prst="rect">
              <a:avLst/>
            </a:prstGeom>
            <a:noFill/>
            <a:ln w="19050">
              <a:solidFill>
                <a:schemeClr val="tx1"/>
              </a:solidFill>
              <a:miter lim="800000"/>
            </a:ln>
          </p:spPr>
          <p:txBody>
            <a:bodyPr wrap="none" anchor="ctr"/>
            <a:lstStyle/>
            <a:p>
              <a:r>
                <a:rPr lang="en-US" sz="1400">
                  <a:solidFill>
                    <a:srgbClr val="000000"/>
                  </a:solidFill>
                </a:rPr>
                <a:t>EX</a:t>
              </a:r>
              <a:endParaRPr lang="en-AU" sz="1400">
                <a:solidFill>
                  <a:srgbClr val="000000"/>
                </a:solidFill>
              </a:endParaRPr>
            </a:p>
          </p:txBody>
        </p:sp>
        <p:sp>
          <p:nvSpPr>
            <p:cNvPr id="310305" name="Rectangle 19"/>
            <p:cNvSpPr>
              <a:spLocks noChangeArrowheads="1"/>
            </p:cNvSpPr>
            <p:nvPr/>
          </p:nvSpPr>
          <p:spPr bwMode="auto">
            <a:xfrm>
              <a:off x="3243" y="2387"/>
              <a:ext cx="272" cy="227"/>
            </a:xfrm>
            <a:prstGeom prst="rect">
              <a:avLst/>
            </a:prstGeom>
            <a:noFill/>
            <a:ln w="19050">
              <a:solidFill>
                <a:schemeClr val="tx1"/>
              </a:solidFill>
              <a:miter lim="800000"/>
            </a:ln>
          </p:spPr>
          <p:txBody>
            <a:bodyPr wrap="none" anchor="ctr"/>
            <a:lstStyle/>
            <a:p>
              <a:r>
                <a:rPr lang="en-US" sz="1400">
                  <a:solidFill>
                    <a:srgbClr val="000000"/>
                  </a:solidFill>
                </a:rPr>
                <a:t>MEM</a:t>
              </a:r>
              <a:endParaRPr lang="en-AU" sz="1400">
                <a:solidFill>
                  <a:srgbClr val="000000"/>
                </a:solidFill>
              </a:endParaRPr>
            </a:p>
          </p:txBody>
        </p:sp>
        <p:sp>
          <p:nvSpPr>
            <p:cNvPr id="310306" name="Rectangle 20"/>
            <p:cNvSpPr>
              <a:spLocks noChangeArrowheads="1"/>
            </p:cNvSpPr>
            <p:nvPr/>
          </p:nvSpPr>
          <p:spPr bwMode="auto">
            <a:xfrm>
              <a:off x="3651" y="2387"/>
              <a:ext cx="272" cy="227"/>
            </a:xfrm>
            <a:prstGeom prst="rect">
              <a:avLst/>
            </a:prstGeom>
            <a:noFill/>
            <a:ln w="19050">
              <a:solidFill>
                <a:schemeClr val="tx1"/>
              </a:solidFill>
              <a:miter lim="800000"/>
            </a:ln>
          </p:spPr>
          <p:txBody>
            <a:bodyPr wrap="none" anchor="ctr"/>
            <a:lstStyle/>
            <a:p>
              <a:r>
                <a:rPr lang="en-US" sz="1400">
                  <a:solidFill>
                    <a:srgbClr val="000000"/>
                  </a:solidFill>
                </a:rPr>
                <a:t>WB</a:t>
              </a:r>
              <a:endParaRPr lang="en-AU" sz="1400">
                <a:solidFill>
                  <a:srgbClr val="000000"/>
                </a:solidFill>
              </a:endParaRPr>
            </a:p>
          </p:txBody>
        </p:sp>
        <p:sp>
          <p:nvSpPr>
            <p:cNvPr id="310307" name="Rectangle 21"/>
            <p:cNvSpPr>
              <a:spLocks noChangeArrowheads="1"/>
            </p:cNvSpPr>
            <p:nvPr/>
          </p:nvSpPr>
          <p:spPr bwMode="auto">
            <a:xfrm>
              <a:off x="2336" y="2341"/>
              <a:ext cx="45" cy="318"/>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10308" name="Rectangle 22"/>
            <p:cNvSpPr>
              <a:spLocks noChangeArrowheads="1"/>
            </p:cNvSpPr>
            <p:nvPr/>
          </p:nvSpPr>
          <p:spPr bwMode="auto">
            <a:xfrm>
              <a:off x="2744" y="2341"/>
              <a:ext cx="45" cy="318"/>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10309" name="Rectangle 23"/>
            <p:cNvSpPr>
              <a:spLocks noChangeArrowheads="1"/>
            </p:cNvSpPr>
            <p:nvPr/>
          </p:nvSpPr>
          <p:spPr bwMode="auto">
            <a:xfrm>
              <a:off x="3152" y="2341"/>
              <a:ext cx="45" cy="318"/>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10310" name="Rectangle 24"/>
            <p:cNvSpPr>
              <a:spLocks noChangeArrowheads="1"/>
            </p:cNvSpPr>
            <p:nvPr/>
          </p:nvSpPr>
          <p:spPr bwMode="auto">
            <a:xfrm>
              <a:off x="3560" y="2341"/>
              <a:ext cx="45" cy="318"/>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grpSp>
      <p:sp>
        <p:nvSpPr>
          <p:cNvPr id="310280" name="Rectangle 25"/>
          <p:cNvSpPr>
            <a:spLocks noChangeArrowheads="1"/>
          </p:cNvSpPr>
          <p:nvPr/>
        </p:nvSpPr>
        <p:spPr bwMode="auto">
          <a:xfrm>
            <a:off x="4427538" y="4868863"/>
            <a:ext cx="431800" cy="360362"/>
          </a:xfrm>
          <a:prstGeom prst="rect">
            <a:avLst/>
          </a:prstGeom>
          <a:noFill/>
          <a:ln w="19050">
            <a:solidFill>
              <a:schemeClr val="tx1"/>
            </a:solidFill>
            <a:miter lim="800000"/>
          </a:ln>
        </p:spPr>
        <p:txBody>
          <a:bodyPr wrap="none" anchor="ctr"/>
          <a:lstStyle/>
          <a:p>
            <a:r>
              <a:rPr lang="en-US" sz="1400">
                <a:solidFill>
                  <a:srgbClr val="000000"/>
                </a:solidFill>
              </a:rPr>
              <a:t>IF</a:t>
            </a:r>
            <a:endParaRPr lang="en-AU" sz="1400">
              <a:solidFill>
                <a:srgbClr val="000000"/>
              </a:solidFill>
            </a:endParaRPr>
          </a:p>
        </p:txBody>
      </p:sp>
      <p:sp>
        <p:nvSpPr>
          <p:cNvPr id="310281" name="Rectangle 26"/>
          <p:cNvSpPr>
            <a:spLocks noChangeArrowheads="1"/>
          </p:cNvSpPr>
          <p:nvPr/>
        </p:nvSpPr>
        <p:spPr bwMode="auto">
          <a:xfrm>
            <a:off x="5075238" y="4868863"/>
            <a:ext cx="431800" cy="360362"/>
          </a:xfrm>
          <a:prstGeom prst="rect">
            <a:avLst/>
          </a:prstGeom>
          <a:noFill/>
          <a:ln w="19050">
            <a:solidFill>
              <a:schemeClr val="tx1"/>
            </a:solidFill>
            <a:miter lim="800000"/>
          </a:ln>
        </p:spPr>
        <p:txBody>
          <a:bodyPr wrap="none" anchor="ctr"/>
          <a:lstStyle/>
          <a:p>
            <a:r>
              <a:rPr lang="en-US" sz="1400">
                <a:solidFill>
                  <a:srgbClr val="000000"/>
                </a:solidFill>
              </a:rPr>
              <a:t>ID</a:t>
            </a:r>
            <a:endParaRPr lang="en-AU" sz="1400">
              <a:solidFill>
                <a:srgbClr val="000000"/>
              </a:solidFill>
            </a:endParaRPr>
          </a:p>
        </p:txBody>
      </p:sp>
      <p:sp>
        <p:nvSpPr>
          <p:cNvPr id="310282" name="Rectangle 27"/>
          <p:cNvSpPr>
            <a:spLocks noChangeArrowheads="1"/>
          </p:cNvSpPr>
          <p:nvPr/>
        </p:nvSpPr>
        <p:spPr bwMode="auto">
          <a:xfrm>
            <a:off x="4932363" y="4795838"/>
            <a:ext cx="71437" cy="504825"/>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10283" name="Rectangle 28"/>
          <p:cNvSpPr>
            <a:spLocks noChangeArrowheads="1"/>
          </p:cNvSpPr>
          <p:nvPr/>
        </p:nvSpPr>
        <p:spPr bwMode="auto">
          <a:xfrm>
            <a:off x="5580063" y="4795838"/>
            <a:ext cx="71437" cy="504825"/>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10284" name="Rectangle 29"/>
          <p:cNvSpPr>
            <a:spLocks noChangeArrowheads="1"/>
          </p:cNvSpPr>
          <p:nvPr/>
        </p:nvSpPr>
        <p:spPr bwMode="auto">
          <a:xfrm>
            <a:off x="6227763" y="4795838"/>
            <a:ext cx="71437" cy="504825"/>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10285" name="Rectangle 30"/>
          <p:cNvSpPr>
            <a:spLocks noChangeArrowheads="1"/>
          </p:cNvSpPr>
          <p:nvPr/>
        </p:nvSpPr>
        <p:spPr bwMode="auto">
          <a:xfrm>
            <a:off x="6875463" y="4795838"/>
            <a:ext cx="71437" cy="504825"/>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10286" name="Rectangle 31"/>
          <p:cNvSpPr>
            <a:spLocks noChangeArrowheads="1"/>
          </p:cNvSpPr>
          <p:nvPr/>
        </p:nvSpPr>
        <p:spPr bwMode="auto">
          <a:xfrm>
            <a:off x="5724525" y="5445125"/>
            <a:ext cx="431800" cy="360363"/>
          </a:xfrm>
          <a:prstGeom prst="rect">
            <a:avLst/>
          </a:prstGeom>
          <a:noFill/>
          <a:ln w="19050">
            <a:solidFill>
              <a:schemeClr val="tx1"/>
            </a:solidFill>
            <a:miter lim="800000"/>
          </a:ln>
        </p:spPr>
        <p:txBody>
          <a:bodyPr wrap="none" anchor="ctr"/>
          <a:lstStyle/>
          <a:p>
            <a:r>
              <a:rPr lang="en-US" sz="1400">
                <a:solidFill>
                  <a:srgbClr val="000000"/>
                </a:solidFill>
              </a:rPr>
              <a:t>ID</a:t>
            </a:r>
            <a:endParaRPr lang="en-AU" sz="1400">
              <a:solidFill>
                <a:srgbClr val="000000"/>
              </a:solidFill>
            </a:endParaRPr>
          </a:p>
        </p:txBody>
      </p:sp>
      <p:sp>
        <p:nvSpPr>
          <p:cNvPr id="310287" name="Rectangle 32"/>
          <p:cNvSpPr>
            <a:spLocks noChangeArrowheads="1"/>
          </p:cNvSpPr>
          <p:nvPr/>
        </p:nvSpPr>
        <p:spPr bwMode="auto">
          <a:xfrm>
            <a:off x="6373813" y="5445125"/>
            <a:ext cx="431800" cy="360363"/>
          </a:xfrm>
          <a:prstGeom prst="rect">
            <a:avLst/>
          </a:prstGeom>
          <a:noFill/>
          <a:ln w="19050">
            <a:solidFill>
              <a:schemeClr val="tx1"/>
            </a:solidFill>
            <a:miter lim="800000"/>
          </a:ln>
        </p:spPr>
        <p:txBody>
          <a:bodyPr wrap="none" anchor="ctr"/>
          <a:lstStyle/>
          <a:p>
            <a:r>
              <a:rPr lang="en-US" sz="1400">
                <a:solidFill>
                  <a:srgbClr val="000000"/>
                </a:solidFill>
              </a:rPr>
              <a:t>EX</a:t>
            </a:r>
            <a:endParaRPr lang="en-AU" sz="1400">
              <a:solidFill>
                <a:srgbClr val="000000"/>
              </a:solidFill>
            </a:endParaRPr>
          </a:p>
        </p:txBody>
      </p:sp>
      <p:sp>
        <p:nvSpPr>
          <p:cNvPr id="310288" name="Rectangle 33"/>
          <p:cNvSpPr>
            <a:spLocks noChangeArrowheads="1"/>
          </p:cNvSpPr>
          <p:nvPr/>
        </p:nvSpPr>
        <p:spPr bwMode="auto">
          <a:xfrm>
            <a:off x="7021513" y="5445125"/>
            <a:ext cx="431800" cy="360363"/>
          </a:xfrm>
          <a:prstGeom prst="rect">
            <a:avLst/>
          </a:prstGeom>
          <a:noFill/>
          <a:ln w="19050">
            <a:solidFill>
              <a:schemeClr val="tx1"/>
            </a:solidFill>
            <a:miter lim="800000"/>
          </a:ln>
        </p:spPr>
        <p:txBody>
          <a:bodyPr wrap="none" anchor="ctr"/>
          <a:lstStyle/>
          <a:p>
            <a:r>
              <a:rPr lang="en-US" sz="1400">
                <a:solidFill>
                  <a:srgbClr val="000000"/>
                </a:solidFill>
              </a:rPr>
              <a:t>MEM</a:t>
            </a:r>
            <a:endParaRPr lang="en-AU" sz="1400">
              <a:solidFill>
                <a:srgbClr val="000000"/>
              </a:solidFill>
            </a:endParaRPr>
          </a:p>
        </p:txBody>
      </p:sp>
      <p:sp>
        <p:nvSpPr>
          <p:cNvPr id="310289" name="Rectangle 34"/>
          <p:cNvSpPr>
            <a:spLocks noChangeArrowheads="1"/>
          </p:cNvSpPr>
          <p:nvPr/>
        </p:nvSpPr>
        <p:spPr bwMode="auto">
          <a:xfrm>
            <a:off x="7669213" y="5445125"/>
            <a:ext cx="431800" cy="360363"/>
          </a:xfrm>
          <a:prstGeom prst="rect">
            <a:avLst/>
          </a:prstGeom>
          <a:noFill/>
          <a:ln w="19050">
            <a:solidFill>
              <a:schemeClr val="tx1"/>
            </a:solidFill>
            <a:miter lim="800000"/>
          </a:ln>
        </p:spPr>
        <p:txBody>
          <a:bodyPr wrap="none" anchor="ctr"/>
          <a:lstStyle/>
          <a:p>
            <a:r>
              <a:rPr lang="en-US" sz="1400">
                <a:solidFill>
                  <a:srgbClr val="000000"/>
                </a:solidFill>
              </a:rPr>
              <a:t>WB</a:t>
            </a:r>
            <a:endParaRPr lang="en-AU" sz="1400">
              <a:solidFill>
                <a:srgbClr val="000000"/>
              </a:solidFill>
            </a:endParaRPr>
          </a:p>
        </p:txBody>
      </p:sp>
      <p:sp>
        <p:nvSpPr>
          <p:cNvPr id="310290" name="Rectangle 35"/>
          <p:cNvSpPr>
            <a:spLocks noChangeArrowheads="1"/>
          </p:cNvSpPr>
          <p:nvPr/>
        </p:nvSpPr>
        <p:spPr bwMode="auto">
          <a:xfrm>
            <a:off x="5581650" y="5372100"/>
            <a:ext cx="71438" cy="504825"/>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10291" name="Rectangle 36"/>
          <p:cNvSpPr>
            <a:spLocks noChangeArrowheads="1"/>
          </p:cNvSpPr>
          <p:nvPr/>
        </p:nvSpPr>
        <p:spPr bwMode="auto">
          <a:xfrm>
            <a:off x="6229350" y="5372100"/>
            <a:ext cx="71438" cy="504825"/>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10292" name="Rectangle 37"/>
          <p:cNvSpPr>
            <a:spLocks noChangeArrowheads="1"/>
          </p:cNvSpPr>
          <p:nvPr/>
        </p:nvSpPr>
        <p:spPr bwMode="auto">
          <a:xfrm>
            <a:off x="6877050" y="5372100"/>
            <a:ext cx="71438" cy="504825"/>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10293" name="Rectangle 38"/>
          <p:cNvSpPr>
            <a:spLocks noChangeArrowheads="1"/>
          </p:cNvSpPr>
          <p:nvPr/>
        </p:nvSpPr>
        <p:spPr bwMode="auto">
          <a:xfrm>
            <a:off x="7524750" y="5372100"/>
            <a:ext cx="71438" cy="504825"/>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10294" name="Rectangle 39"/>
          <p:cNvSpPr>
            <a:spLocks noChangeArrowheads="1"/>
          </p:cNvSpPr>
          <p:nvPr/>
        </p:nvSpPr>
        <p:spPr bwMode="auto">
          <a:xfrm>
            <a:off x="755650" y="4302125"/>
            <a:ext cx="2117725" cy="366713"/>
          </a:xfrm>
          <a:prstGeom prst="rect">
            <a:avLst/>
          </a:prstGeom>
          <a:noFill/>
          <a:ln w="9525">
            <a:noFill/>
            <a:miter lim="800000"/>
          </a:ln>
        </p:spPr>
        <p:txBody>
          <a:bodyPr wrap="none">
            <a:spAutoFit/>
          </a:bodyPr>
          <a:lstStyle/>
          <a:p>
            <a:pPr algn="l"/>
            <a:r>
              <a:rPr lang="en-US" sz="1800">
                <a:solidFill>
                  <a:srgbClr val="000000"/>
                </a:solidFill>
                <a:latin typeface="Lucida Console" pitchFamily="49" charset="0"/>
              </a:rPr>
              <a:t>add </a:t>
            </a:r>
            <a:r>
              <a:rPr lang="en-US" sz="1800">
                <a:solidFill>
                  <a:srgbClr val="91AFBF"/>
                </a:solidFill>
                <a:latin typeface="Lucida Console" pitchFamily="49" charset="0"/>
              </a:rPr>
              <a:t>$4</a:t>
            </a:r>
            <a:r>
              <a:rPr lang="en-US" sz="1800">
                <a:solidFill>
                  <a:srgbClr val="000000"/>
                </a:solidFill>
                <a:latin typeface="Lucida Console" pitchFamily="49" charset="0"/>
              </a:rPr>
              <a:t>, $5, $6</a:t>
            </a:r>
            <a:endParaRPr lang="en-AU" sz="1800">
              <a:solidFill>
                <a:srgbClr val="000000"/>
              </a:solidFill>
              <a:latin typeface="Lucida Console" pitchFamily="49" charset="0"/>
            </a:endParaRPr>
          </a:p>
        </p:txBody>
      </p:sp>
      <p:sp>
        <p:nvSpPr>
          <p:cNvPr id="310295" name="Rectangle 40"/>
          <p:cNvSpPr>
            <a:spLocks noChangeArrowheads="1"/>
          </p:cNvSpPr>
          <p:nvPr/>
        </p:nvSpPr>
        <p:spPr bwMode="auto">
          <a:xfrm>
            <a:off x="755650" y="3725863"/>
            <a:ext cx="1841500" cy="366712"/>
          </a:xfrm>
          <a:prstGeom prst="rect">
            <a:avLst/>
          </a:prstGeom>
          <a:noFill/>
          <a:ln w="9525">
            <a:noFill/>
            <a:miter lim="800000"/>
          </a:ln>
        </p:spPr>
        <p:txBody>
          <a:bodyPr wrap="none">
            <a:spAutoFit/>
          </a:bodyPr>
          <a:lstStyle/>
          <a:p>
            <a:pPr algn="l"/>
            <a:r>
              <a:rPr lang="en-US" sz="1800">
                <a:solidFill>
                  <a:srgbClr val="000000"/>
                </a:solidFill>
                <a:latin typeface="Lucida Console" pitchFamily="49" charset="0"/>
              </a:rPr>
              <a:t>lw  </a:t>
            </a:r>
            <a:r>
              <a:rPr lang="en-US" sz="1800">
                <a:solidFill>
                  <a:srgbClr val="91AFBF"/>
                </a:solidFill>
                <a:latin typeface="Lucida Console" pitchFamily="49" charset="0"/>
              </a:rPr>
              <a:t>$1</a:t>
            </a:r>
            <a:r>
              <a:rPr lang="en-US" sz="1800">
                <a:solidFill>
                  <a:srgbClr val="000000"/>
                </a:solidFill>
                <a:latin typeface="Lucida Console" pitchFamily="49" charset="0"/>
              </a:rPr>
              <a:t>, addr</a:t>
            </a:r>
            <a:endParaRPr lang="en-AU" sz="1800">
              <a:solidFill>
                <a:srgbClr val="000000"/>
              </a:solidFill>
              <a:latin typeface="Lucida Console" pitchFamily="49" charset="0"/>
            </a:endParaRPr>
          </a:p>
        </p:txBody>
      </p:sp>
      <p:sp>
        <p:nvSpPr>
          <p:cNvPr id="310296" name="Rectangle 41"/>
          <p:cNvSpPr>
            <a:spLocks noChangeArrowheads="1"/>
          </p:cNvSpPr>
          <p:nvPr/>
        </p:nvSpPr>
        <p:spPr bwMode="auto">
          <a:xfrm>
            <a:off x="755650" y="5454650"/>
            <a:ext cx="2670175" cy="366713"/>
          </a:xfrm>
          <a:prstGeom prst="rect">
            <a:avLst/>
          </a:prstGeom>
          <a:noFill/>
          <a:ln w="9525">
            <a:noFill/>
            <a:miter lim="800000"/>
          </a:ln>
        </p:spPr>
        <p:txBody>
          <a:bodyPr wrap="none">
            <a:spAutoFit/>
          </a:bodyPr>
          <a:lstStyle/>
          <a:p>
            <a:pPr algn="l"/>
            <a:r>
              <a:rPr lang="en-US" sz="1800">
                <a:solidFill>
                  <a:srgbClr val="000000"/>
                </a:solidFill>
                <a:latin typeface="Lucida Console" pitchFamily="49" charset="0"/>
              </a:rPr>
              <a:t>beq </a:t>
            </a:r>
            <a:r>
              <a:rPr lang="en-US" sz="1800">
                <a:solidFill>
                  <a:srgbClr val="91AFBF"/>
                </a:solidFill>
                <a:latin typeface="Lucida Console" pitchFamily="49" charset="0"/>
              </a:rPr>
              <a:t>$1</a:t>
            </a:r>
            <a:r>
              <a:rPr lang="en-US" sz="1800">
                <a:solidFill>
                  <a:srgbClr val="000000"/>
                </a:solidFill>
                <a:latin typeface="Lucida Console" pitchFamily="49" charset="0"/>
              </a:rPr>
              <a:t>, </a:t>
            </a:r>
            <a:r>
              <a:rPr lang="en-US" sz="1800">
                <a:solidFill>
                  <a:srgbClr val="91AFBF"/>
                </a:solidFill>
                <a:latin typeface="Lucida Console" pitchFamily="49" charset="0"/>
              </a:rPr>
              <a:t>$4</a:t>
            </a:r>
            <a:r>
              <a:rPr lang="en-US" sz="1800">
                <a:solidFill>
                  <a:srgbClr val="000000"/>
                </a:solidFill>
                <a:latin typeface="Lucida Console" pitchFamily="49" charset="0"/>
              </a:rPr>
              <a:t>, target</a:t>
            </a:r>
            <a:endParaRPr lang="en-AU" sz="1800">
              <a:solidFill>
                <a:srgbClr val="000000"/>
              </a:solidFill>
              <a:latin typeface="Lucida Console" pitchFamily="49" charset="0"/>
            </a:endParaRPr>
          </a:p>
        </p:txBody>
      </p:sp>
      <p:sp>
        <p:nvSpPr>
          <p:cNvPr id="310297" name="Line 42"/>
          <p:cNvSpPr>
            <a:spLocks noChangeShapeType="1"/>
          </p:cNvSpPr>
          <p:nvPr/>
        </p:nvSpPr>
        <p:spPr bwMode="auto">
          <a:xfrm>
            <a:off x="5651500" y="3860800"/>
            <a:ext cx="433388" cy="1727200"/>
          </a:xfrm>
          <a:prstGeom prst="line">
            <a:avLst/>
          </a:prstGeom>
          <a:noFill/>
          <a:ln w="19050">
            <a:solidFill>
              <a:schemeClr val="hlink"/>
            </a:solidFill>
            <a:round/>
          </a:ln>
        </p:spPr>
        <p:txBody>
          <a:bodyPr/>
          <a:lstStyle/>
          <a:p>
            <a:endParaRPr lang="en-IN"/>
          </a:p>
        </p:txBody>
      </p:sp>
      <p:sp>
        <p:nvSpPr>
          <p:cNvPr id="310298" name="Line 43"/>
          <p:cNvSpPr>
            <a:spLocks noChangeShapeType="1"/>
          </p:cNvSpPr>
          <p:nvPr/>
        </p:nvSpPr>
        <p:spPr bwMode="auto">
          <a:xfrm>
            <a:off x="5651500" y="4437063"/>
            <a:ext cx="433388" cy="1223962"/>
          </a:xfrm>
          <a:prstGeom prst="line">
            <a:avLst/>
          </a:prstGeom>
          <a:noFill/>
          <a:ln w="19050">
            <a:solidFill>
              <a:schemeClr val="hlink"/>
            </a:solidFill>
            <a:round/>
          </a:ln>
        </p:spPr>
        <p:txBody>
          <a:bodyPr/>
          <a:lstStyle/>
          <a:p>
            <a:endParaRPr lang="en-IN"/>
          </a:p>
        </p:txBody>
      </p:sp>
      <p:sp>
        <p:nvSpPr>
          <p:cNvPr id="310299" name="AutoShape 44"/>
          <p:cNvSpPr>
            <a:spLocks noChangeArrowheads="1"/>
          </p:cNvSpPr>
          <p:nvPr/>
        </p:nvSpPr>
        <p:spPr bwMode="auto">
          <a:xfrm>
            <a:off x="5724525" y="4940300"/>
            <a:ext cx="360363" cy="287338"/>
          </a:xfrm>
          <a:prstGeom prst="cloudCallout">
            <a:avLst>
              <a:gd name="adj1" fmla="val -12995"/>
              <a:gd name="adj2" fmla="val 36190"/>
            </a:avLst>
          </a:prstGeom>
          <a:noFill/>
          <a:ln w="19050">
            <a:solidFill>
              <a:schemeClr val="tx1"/>
            </a:solidFill>
            <a:round/>
          </a:ln>
        </p:spPr>
        <p:txBody>
          <a:bodyPr/>
          <a:lstStyle/>
          <a:p>
            <a:endParaRPr lang="en-US" sz="1800">
              <a:solidFill>
                <a:srgbClr val="000000"/>
              </a:solidFill>
            </a:endParaRPr>
          </a:p>
        </p:txBody>
      </p:sp>
      <p:sp>
        <p:nvSpPr>
          <p:cNvPr id="310300" name="AutoShape 45"/>
          <p:cNvSpPr>
            <a:spLocks noChangeArrowheads="1"/>
          </p:cNvSpPr>
          <p:nvPr/>
        </p:nvSpPr>
        <p:spPr bwMode="auto">
          <a:xfrm>
            <a:off x="6372225" y="4940300"/>
            <a:ext cx="358775" cy="287338"/>
          </a:xfrm>
          <a:prstGeom prst="cloudCallout">
            <a:avLst>
              <a:gd name="adj1" fmla="val -12833"/>
              <a:gd name="adj2" fmla="val 36190"/>
            </a:avLst>
          </a:prstGeom>
          <a:noFill/>
          <a:ln w="19050">
            <a:solidFill>
              <a:schemeClr val="tx1"/>
            </a:solidFill>
            <a:round/>
          </a:ln>
        </p:spPr>
        <p:txBody>
          <a:bodyPr/>
          <a:lstStyle/>
          <a:p>
            <a:endParaRPr lang="en-US" sz="1800">
              <a:solidFill>
                <a:srgbClr val="000000"/>
              </a:solidFill>
            </a:endParaRPr>
          </a:p>
        </p:txBody>
      </p:sp>
      <p:sp>
        <p:nvSpPr>
          <p:cNvPr id="310301" name="AutoShape 46"/>
          <p:cNvSpPr>
            <a:spLocks noChangeArrowheads="1"/>
          </p:cNvSpPr>
          <p:nvPr/>
        </p:nvSpPr>
        <p:spPr bwMode="auto">
          <a:xfrm>
            <a:off x="7019925" y="4940300"/>
            <a:ext cx="358775" cy="287338"/>
          </a:xfrm>
          <a:prstGeom prst="cloudCallout">
            <a:avLst>
              <a:gd name="adj1" fmla="val -12833"/>
              <a:gd name="adj2" fmla="val 36190"/>
            </a:avLst>
          </a:prstGeom>
          <a:noFill/>
          <a:ln w="19050">
            <a:solidFill>
              <a:schemeClr val="tx1"/>
            </a:solidFill>
            <a:round/>
          </a:ln>
        </p:spPr>
        <p:txBody>
          <a:bodyPr/>
          <a:lstStyle/>
          <a:p>
            <a:endParaRPr lang="en-US" sz="1800">
              <a:solidFill>
                <a:srgbClr val="000000"/>
              </a:solidFill>
            </a:endParaRPr>
          </a:p>
        </p:txBody>
      </p:sp>
    </p:spTree>
  </p:cSld>
  <p:clrMapOvr>
    <a:masterClrMapping/>
  </p:clrMapOvr>
  <p:transition/>
  <p:timing/>
</p:sld>
</file>

<file path=ppt/slides/slide14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11298" name="Footer Placeholder 3"/>
          <p:cNvSpPr>
            <a:spLocks noGrp="1"/>
          </p:cNvSpPr>
          <p:nvPr>
            <p:ph type="ftr" sz="quarter" idx="10"/>
          </p:nvPr>
        </p:nvSpPr>
        <p:spPr>
          <a:noFill/>
        </p:spPr>
        <p:txBody>
          <a:bodyPr/>
          <a:lstStyle/>
          <a:p>
            <a:r>
              <a:rPr lang="en-AU" smtClean="0"/>
              <a:t>Chapter 4 — The Processor — </a:t>
            </a:r>
            <a:fld id="{EB021339-8D94-4C5A-BE82-A852259E6795}" type="slidenum">
              <a:rPr lang="en-AU" smtClean="0"/>
              <a:t>148</a:t>
            </a:fld>
            <a:endParaRPr lang="en-AU" smtClean="0"/>
          </a:p>
        </p:txBody>
      </p:sp>
      <p:sp>
        <p:nvSpPr>
          <p:cNvPr id="311299" name="Rectangle 2"/>
          <p:cNvSpPr>
            <a:spLocks noGrp="1" noChangeArrowheads="1"/>
          </p:cNvSpPr>
          <p:nvPr>
            <p:ph type="title"/>
          </p:nvPr>
        </p:nvSpPr>
        <p:spPr/>
        <p:txBody>
          <a:bodyPr/>
          <a:lstStyle/>
          <a:p>
            <a:pPr eaLnBrk="1" hangingPunct="1"/>
            <a:r>
              <a:rPr lang="en-US" smtClean="0"/>
              <a:t>Data Hazards for Branches</a:t>
            </a:r>
          </a:p>
        </p:txBody>
      </p:sp>
      <p:sp>
        <p:nvSpPr>
          <p:cNvPr id="311300" name="Rectangle 3"/>
          <p:cNvSpPr>
            <a:spLocks noGrp="1" noChangeArrowheads="1"/>
          </p:cNvSpPr>
          <p:nvPr>
            <p:ph type="body" idx="1"/>
          </p:nvPr>
        </p:nvSpPr>
        <p:spPr>
          <a:xfrm>
            <a:off x="684213" y="1125538"/>
            <a:ext cx="8270875" cy="2381250"/>
          </a:xfrm>
        </p:spPr>
        <p:txBody>
          <a:bodyPr/>
          <a:lstStyle/>
          <a:p>
            <a:pPr eaLnBrk="1" hangingPunct="1"/>
            <a:r>
              <a:rPr lang="en-US" smtClean="0"/>
              <a:t>If a comparison register is a destination of immediately preceding load instruction</a:t>
            </a:r>
          </a:p>
          <a:p>
            <a:pPr lvl="1" eaLnBrk="1" hangingPunct="1"/>
            <a:r>
              <a:rPr lang="en-US" smtClean="0"/>
              <a:t>Need 2 stall cycles</a:t>
            </a:r>
          </a:p>
        </p:txBody>
      </p:sp>
      <p:sp>
        <p:nvSpPr>
          <p:cNvPr id="311301" name="Rectangle 4"/>
          <p:cNvSpPr>
            <a:spLocks noChangeArrowheads="1"/>
          </p:cNvSpPr>
          <p:nvPr/>
        </p:nvSpPr>
        <p:spPr bwMode="auto">
          <a:xfrm>
            <a:off x="755650" y="4878388"/>
            <a:ext cx="1703388" cy="366712"/>
          </a:xfrm>
          <a:prstGeom prst="rect">
            <a:avLst/>
          </a:prstGeom>
          <a:noFill/>
          <a:ln w="9525">
            <a:noFill/>
            <a:miter lim="800000"/>
          </a:ln>
        </p:spPr>
        <p:txBody>
          <a:bodyPr wrap="none">
            <a:spAutoFit/>
          </a:bodyPr>
          <a:lstStyle/>
          <a:p>
            <a:pPr algn="l"/>
            <a:r>
              <a:rPr lang="en-US" sz="1800">
                <a:solidFill>
                  <a:srgbClr val="000000"/>
                </a:solidFill>
                <a:latin typeface="Lucida Console" pitchFamily="49" charset="0"/>
              </a:rPr>
              <a:t>beq </a:t>
            </a:r>
            <a:r>
              <a:rPr lang="en-US" sz="1800">
                <a:solidFill>
                  <a:srgbClr val="91AFBF"/>
                </a:solidFill>
                <a:latin typeface="Lucida Console" pitchFamily="49" charset="0"/>
              </a:rPr>
              <a:t>stalled</a:t>
            </a:r>
            <a:endParaRPr lang="en-AU" sz="1800">
              <a:solidFill>
                <a:srgbClr val="000000"/>
              </a:solidFill>
              <a:latin typeface="Lucida Console" pitchFamily="49" charset="0"/>
            </a:endParaRPr>
          </a:p>
        </p:txBody>
      </p:sp>
      <p:grpSp>
        <p:nvGrpSpPr>
          <p:cNvPr id="311302" name="Group 5"/>
          <p:cNvGrpSpPr/>
          <p:nvPr/>
        </p:nvGrpSpPr>
        <p:grpSpPr>
          <a:xfrm>
            <a:off x="3132138" y="3644900"/>
            <a:ext cx="3024187" cy="504825"/>
            <a:chOff x="2018" y="2341"/>
            <a:chExt cx="1905" cy="318"/>
          </a:xfrm>
        </p:grpSpPr>
        <p:sp>
          <p:nvSpPr>
            <p:cNvPr id="311332" name="Rectangle 6"/>
            <p:cNvSpPr>
              <a:spLocks noChangeArrowheads="1"/>
            </p:cNvSpPr>
            <p:nvPr/>
          </p:nvSpPr>
          <p:spPr bwMode="auto">
            <a:xfrm>
              <a:off x="2018" y="2387"/>
              <a:ext cx="272" cy="227"/>
            </a:xfrm>
            <a:prstGeom prst="rect">
              <a:avLst/>
            </a:prstGeom>
            <a:noFill/>
            <a:ln w="19050">
              <a:solidFill>
                <a:schemeClr val="tx1"/>
              </a:solidFill>
              <a:miter lim="800000"/>
            </a:ln>
          </p:spPr>
          <p:txBody>
            <a:bodyPr wrap="none" anchor="ctr"/>
            <a:lstStyle/>
            <a:p>
              <a:r>
                <a:rPr lang="en-US" sz="1400">
                  <a:solidFill>
                    <a:srgbClr val="000000"/>
                  </a:solidFill>
                </a:rPr>
                <a:t>IF</a:t>
              </a:r>
              <a:endParaRPr lang="en-AU" sz="1400">
                <a:solidFill>
                  <a:srgbClr val="000000"/>
                </a:solidFill>
              </a:endParaRPr>
            </a:p>
          </p:txBody>
        </p:sp>
        <p:sp>
          <p:nvSpPr>
            <p:cNvPr id="311333" name="Rectangle 7"/>
            <p:cNvSpPr>
              <a:spLocks noChangeArrowheads="1"/>
            </p:cNvSpPr>
            <p:nvPr/>
          </p:nvSpPr>
          <p:spPr bwMode="auto">
            <a:xfrm>
              <a:off x="2426" y="2387"/>
              <a:ext cx="272" cy="227"/>
            </a:xfrm>
            <a:prstGeom prst="rect">
              <a:avLst/>
            </a:prstGeom>
            <a:noFill/>
            <a:ln w="19050">
              <a:solidFill>
                <a:schemeClr val="tx1"/>
              </a:solidFill>
              <a:miter lim="800000"/>
            </a:ln>
          </p:spPr>
          <p:txBody>
            <a:bodyPr wrap="none" anchor="ctr"/>
            <a:lstStyle/>
            <a:p>
              <a:r>
                <a:rPr lang="en-US" sz="1400">
                  <a:solidFill>
                    <a:srgbClr val="000000"/>
                  </a:solidFill>
                </a:rPr>
                <a:t>ID</a:t>
              </a:r>
              <a:endParaRPr lang="en-AU" sz="1400">
                <a:solidFill>
                  <a:srgbClr val="000000"/>
                </a:solidFill>
              </a:endParaRPr>
            </a:p>
          </p:txBody>
        </p:sp>
        <p:sp>
          <p:nvSpPr>
            <p:cNvPr id="311334" name="Rectangle 8"/>
            <p:cNvSpPr>
              <a:spLocks noChangeArrowheads="1"/>
            </p:cNvSpPr>
            <p:nvPr/>
          </p:nvSpPr>
          <p:spPr bwMode="auto">
            <a:xfrm>
              <a:off x="2835" y="2387"/>
              <a:ext cx="272" cy="227"/>
            </a:xfrm>
            <a:prstGeom prst="rect">
              <a:avLst/>
            </a:prstGeom>
            <a:noFill/>
            <a:ln w="19050">
              <a:solidFill>
                <a:schemeClr val="tx1"/>
              </a:solidFill>
              <a:miter lim="800000"/>
            </a:ln>
          </p:spPr>
          <p:txBody>
            <a:bodyPr wrap="none" anchor="ctr"/>
            <a:lstStyle/>
            <a:p>
              <a:r>
                <a:rPr lang="en-US" sz="1400">
                  <a:solidFill>
                    <a:srgbClr val="000000"/>
                  </a:solidFill>
                </a:rPr>
                <a:t>EX</a:t>
              </a:r>
              <a:endParaRPr lang="en-AU" sz="1400">
                <a:solidFill>
                  <a:srgbClr val="000000"/>
                </a:solidFill>
              </a:endParaRPr>
            </a:p>
          </p:txBody>
        </p:sp>
        <p:sp>
          <p:nvSpPr>
            <p:cNvPr id="311335" name="Rectangle 9"/>
            <p:cNvSpPr>
              <a:spLocks noChangeArrowheads="1"/>
            </p:cNvSpPr>
            <p:nvPr/>
          </p:nvSpPr>
          <p:spPr bwMode="auto">
            <a:xfrm>
              <a:off x="3243" y="2387"/>
              <a:ext cx="272" cy="227"/>
            </a:xfrm>
            <a:prstGeom prst="rect">
              <a:avLst/>
            </a:prstGeom>
            <a:noFill/>
            <a:ln w="19050">
              <a:solidFill>
                <a:schemeClr val="tx1"/>
              </a:solidFill>
              <a:miter lim="800000"/>
            </a:ln>
          </p:spPr>
          <p:txBody>
            <a:bodyPr wrap="none" anchor="ctr"/>
            <a:lstStyle/>
            <a:p>
              <a:r>
                <a:rPr lang="en-US" sz="1400">
                  <a:solidFill>
                    <a:srgbClr val="000000"/>
                  </a:solidFill>
                </a:rPr>
                <a:t>MEM</a:t>
              </a:r>
              <a:endParaRPr lang="en-AU" sz="1400">
                <a:solidFill>
                  <a:srgbClr val="000000"/>
                </a:solidFill>
              </a:endParaRPr>
            </a:p>
          </p:txBody>
        </p:sp>
        <p:sp>
          <p:nvSpPr>
            <p:cNvPr id="311336" name="Rectangle 10"/>
            <p:cNvSpPr>
              <a:spLocks noChangeArrowheads="1"/>
            </p:cNvSpPr>
            <p:nvPr/>
          </p:nvSpPr>
          <p:spPr bwMode="auto">
            <a:xfrm>
              <a:off x="3651" y="2387"/>
              <a:ext cx="272" cy="227"/>
            </a:xfrm>
            <a:prstGeom prst="rect">
              <a:avLst/>
            </a:prstGeom>
            <a:noFill/>
            <a:ln w="19050">
              <a:solidFill>
                <a:schemeClr val="tx1"/>
              </a:solidFill>
              <a:miter lim="800000"/>
            </a:ln>
          </p:spPr>
          <p:txBody>
            <a:bodyPr wrap="none" anchor="ctr"/>
            <a:lstStyle/>
            <a:p>
              <a:r>
                <a:rPr lang="en-US" sz="1400">
                  <a:solidFill>
                    <a:srgbClr val="000000"/>
                  </a:solidFill>
                </a:rPr>
                <a:t>WB</a:t>
              </a:r>
              <a:endParaRPr lang="en-AU" sz="1400">
                <a:solidFill>
                  <a:srgbClr val="000000"/>
                </a:solidFill>
              </a:endParaRPr>
            </a:p>
          </p:txBody>
        </p:sp>
        <p:sp>
          <p:nvSpPr>
            <p:cNvPr id="311337" name="Rectangle 11"/>
            <p:cNvSpPr>
              <a:spLocks noChangeArrowheads="1"/>
            </p:cNvSpPr>
            <p:nvPr/>
          </p:nvSpPr>
          <p:spPr bwMode="auto">
            <a:xfrm>
              <a:off x="2336" y="2341"/>
              <a:ext cx="45" cy="318"/>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11338" name="Rectangle 12"/>
            <p:cNvSpPr>
              <a:spLocks noChangeArrowheads="1"/>
            </p:cNvSpPr>
            <p:nvPr/>
          </p:nvSpPr>
          <p:spPr bwMode="auto">
            <a:xfrm>
              <a:off x="2744" y="2341"/>
              <a:ext cx="45" cy="318"/>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11339" name="Rectangle 13"/>
            <p:cNvSpPr>
              <a:spLocks noChangeArrowheads="1"/>
            </p:cNvSpPr>
            <p:nvPr/>
          </p:nvSpPr>
          <p:spPr bwMode="auto">
            <a:xfrm>
              <a:off x="3152" y="2341"/>
              <a:ext cx="45" cy="318"/>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11340" name="Rectangle 14"/>
            <p:cNvSpPr>
              <a:spLocks noChangeArrowheads="1"/>
            </p:cNvSpPr>
            <p:nvPr/>
          </p:nvSpPr>
          <p:spPr bwMode="auto">
            <a:xfrm>
              <a:off x="3560" y="2341"/>
              <a:ext cx="45" cy="318"/>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grpSp>
      <p:sp>
        <p:nvSpPr>
          <p:cNvPr id="311303" name="Rectangle 15"/>
          <p:cNvSpPr>
            <a:spLocks noChangeArrowheads="1"/>
          </p:cNvSpPr>
          <p:nvPr/>
        </p:nvSpPr>
        <p:spPr bwMode="auto">
          <a:xfrm>
            <a:off x="3779838" y="4294188"/>
            <a:ext cx="431800" cy="360362"/>
          </a:xfrm>
          <a:prstGeom prst="rect">
            <a:avLst/>
          </a:prstGeom>
          <a:noFill/>
          <a:ln w="19050">
            <a:solidFill>
              <a:schemeClr val="tx1"/>
            </a:solidFill>
            <a:miter lim="800000"/>
          </a:ln>
        </p:spPr>
        <p:txBody>
          <a:bodyPr wrap="none" anchor="ctr"/>
          <a:lstStyle/>
          <a:p>
            <a:r>
              <a:rPr lang="en-US" sz="1400">
                <a:solidFill>
                  <a:srgbClr val="000000"/>
                </a:solidFill>
              </a:rPr>
              <a:t>IF</a:t>
            </a:r>
            <a:endParaRPr lang="en-AU" sz="1400">
              <a:solidFill>
                <a:srgbClr val="000000"/>
              </a:solidFill>
            </a:endParaRPr>
          </a:p>
        </p:txBody>
      </p:sp>
      <p:sp>
        <p:nvSpPr>
          <p:cNvPr id="311304" name="Rectangle 16"/>
          <p:cNvSpPr>
            <a:spLocks noChangeArrowheads="1"/>
          </p:cNvSpPr>
          <p:nvPr/>
        </p:nvSpPr>
        <p:spPr bwMode="auto">
          <a:xfrm>
            <a:off x="4427538" y="4294188"/>
            <a:ext cx="431800" cy="360362"/>
          </a:xfrm>
          <a:prstGeom prst="rect">
            <a:avLst/>
          </a:prstGeom>
          <a:noFill/>
          <a:ln w="19050">
            <a:solidFill>
              <a:schemeClr val="tx1"/>
            </a:solidFill>
            <a:miter lim="800000"/>
          </a:ln>
        </p:spPr>
        <p:txBody>
          <a:bodyPr wrap="none" anchor="ctr"/>
          <a:lstStyle/>
          <a:p>
            <a:r>
              <a:rPr lang="en-US" sz="1400">
                <a:solidFill>
                  <a:srgbClr val="000000"/>
                </a:solidFill>
              </a:rPr>
              <a:t>ID</a:t>
            </a:r>
            <a:endParaRPr lang="en-AU" sz="1400">
              <a:solidFill>
                <a:srgbClr val="000000"/>
              </a:solidFill>
            </a:endParaRPr>
          </a:p>
        </p:txBody>
      </p:sp>
      <p:sp>
        <p:nvSpPr>
          <p:cNvPr id="311305" name="Rectangle 17"/>
          <p:cNvSpPr>
            <a:spLocks noChangeArrowheads="1"/>
          </p:cNvSpPr>
          <p:nvPr/>
        </p:nvSpPr>
        <p:spPr bwMode="auto">
          <a:xfrm>
            <a:off x="4284663" y="4221163"/>
            <a:ext cx="71437" cy="504825"/>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11306" name="Rectangle 18"/>
          <p:cNvSpPr>
            <a:spLocks noChangeArrowheads="1"/>
          </p:cNvSpPr>
          <p:nvPr/>
        </p:nvSpPr>
        <p:spPr bwMode="auto">
          <a:xfrm>
            <a:off x="4932363" y="4221163"/>
            <a:ext cx="71437" cy="504825"/>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11307" name="Rectangle 19"/>
          <p:cNvSpPr>
            <a:spLocks noChangeArrowheads="1"/>
          </p:cNvSpPr>
          <p:nvPr/>
        </p:nvSpPr>
        <p:spPr bwMode="auto">
          <a:xfrm>
            <a:off x="5580063" y="4221163"/>
            <a:ext cx="71437" cy="504825"/>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11308" name="Rectangle 20"/>
          <p:cNvSpPr>
            <a:spLocks noChangeArrowheads="1"/>
          </p:cNvSpPr>
          <p:nvPr/>
        </p:nvSpPr>
        <p:spPr bwMode="auto">
          <a:xfrm>
            <a:off x="6227763" y="4221163"/>
            <a:ext cx="71437" cy="504825"/>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11309" name="Rectangle 21"/>
          <p:cNvSpPr>
            <a:spLocks noChangeArrowheads="1"/>
          </p:cNvSpPr>
          <p:nvPr/>
        </p:nvSpPr>
        <p:spPr bwMode="auto">
          <a:xfrm>
            <a:off x="5075238" y="4868863"/>
            <a:ext cx="431800" cy="360362"/>
          </a:xfrm>
          <a:prstGeom prst="rect">
            <a:avLst/>
          </a:prstGeom>
          <a:noFill/>
          <a:ln w="19050">
            <a:solidFill>
              <a:schemeClr val="tx1"/>
            </a:solidFill>
            <a:miter lim="800000"/>
          </a:ln>
        </p:spPr>
        <p:txBody>
          <a:bodyPr wrap="none" anchor="ctr"/>
          <a:lstStyle/>
          <a:p>
            <a:r>
              <a:rPr lang="en-US" sz="1400">
                <a:solidFill>
                  <a:srgbClr val="000000"/>
                </a:solidFill>
              </a:rPr>
              <a:t>ID</a:t>
            </a:r>
            <a:endParaRPr lang="en-AU" sz="1400">
              <a:solidFill>
                <a:srgbClr val="000000"/>
              </a:solidFill>
            </a:endParaRPr>
          </a:p>
        </p:txBody>
      </p:sp>
      <p:sp>
        <p:nvSpPr>
          <p:cNvPr id="311310" name="Rectangle 22"/>
          <p:cNvSpPr>
            <a:spLocks noChangeArrowheads="1"/>
          </p:cNvSpPr>
          <p:nvPr/>
        </p:nvSpPr>
        <p:spPr bwMode="auto">
          <a:xfrm>
            <a:off x="4932363" y="4795838"/>
            <a:ext cx="71437" cy="504825"/>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11311" name="Rectangle 23"/>
          <p:cNvSpPr>
            <a:spLocks noChangeArrowheads="1"/>
          </p:cNvSpPr>
          <p:nvPr/>
        </p:nvSpPr>
        <p:spPr bwMode="auto">
          <a:xfrm>
            <a:off x="5580063" y="4795838"/>
            <a:ext cx="71437" cy="504825"/>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11312" name="Rectangle 24"/>
          <p:cNvSpPr>
            <a:spLocks noChangeArrowheads="1"/>
          </p:cNvSpPr>
          <p:nvPr/>
        </p:nvSpPr>
        <p:spPr bwMode="auto">
          <a:xfrm>
            <a:off x="6227763" y="4795838"/>
            <a:ext cx="71437" cy="504825"/>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11313" name="Rectangle 25"/>
          <p:cNvSpPr>
            <a:spLocks noChangeArrowheads="1"/>
          </p:cNvSpPr>
          <p:nvPr/>
        </p:nvSpPr>
        <p:spPr bwMode="auto">
          <a:xfrm>
            <a:off x="6875463" y="4795838"/>
            <a:ext cx="71437" cy="504825"/>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11314" name="Rectangle 26"/>
          <p:cNvSpPr>
            <a:spLocks noChangeArrowheads="1"/>
          </p:cNvSpPr>
          <p:nvPr/>
        </p:nvSpPr>
        <p:spPr bwMode="auto">
          <a:xfrm>
            <a:off x="5724525" y="5445125"/>
            <a:ext cx="431800" cy="360363"/>
          </a:xfrm>
          <a:prstGeom prst="rect">
            <a:avLst/>
          </a:prstGeom>
          <a:noFill/>
          <a:ln w="19050">
            <a:solidFill>
              <a:schemeClr val="tx1"/>
            </a:solidFill>
            <a:miter lim="800000"/>
          </a:ln>
        </p:spPr>
        <p:txBody>
          <a:bodyPr wrap="none" anchor="ctr"/>
          <a:lstStyle/>
          <a:p>
            <a:r>
              <a:rPr lang="en-US" sz="1400">
                <a:solidFill>
                  <a:srgbClr val="000000"/>
                </a:solidFill>
              </a:rPr>
              <a:t>ID</a:t>
            </a:r>
            <a:endParaRPr lang="en-AU" sz="1400">
              <a:solidFill>
                <a:srgbClr val="000000"/>
              </a:solidFill>
            </a:endParaRPr>
          </a:p>
        </p:txBody>
      </p:sp>
      <p:sp>
        <p:nvSpPr>
          <p:cNvPr id="311315" name="Rectangle 27"/>
          <p:cNvSpPr>
            <a:spLocks noChangeArrowheads="1"/>
          </p:cNvSpPr>
          <p:nvPr/>
        </p:nvSpPr>
        <p:spPr bwMode="auto">
          <a:xfrm>
            <a:off x="6373813" y="5445125"/>
            <a:ext cx="431800" cy="360363"/>
          </a:xfrm>
          <a:prstGeom prst="rect">
            <a:avLst/>
          </a:prstGeom>
          <a:noFill/>
          <a:ln w="19050">
            <a:solidFill>
              <a:schemeClr val="tx1"/>
            </a:solidFill>
            <a:miter lim="800000"/>
          </a:ln>
        </p:spPr>
        <p:txBody>
          <a:bodyPr wrap="none" anchor="ctr"/>
          <a:lstStyle/>
          <a:p>
            <a:r>
              <a:rPr lang="en-US" sz="1400">
                <a:solidFill>
                  <a:srgbClr val="000000"/>
                </a:solidFill>
              </a:rPr>
              <a:t>EX</a:t>
            </a:r>
            <a:endParaRPr lang="en-AU" sz="1400">
              <a:solidFill>
                <a:srgbClr val="000000"/>
              </a:solidFill>
            </a:endParaRPr>
          </a:p>
        </p:txBody>
      </p:sp>
      <p:sp>
        <p:nvSpPr>
          <p:cNvPr id="311316" name="Rectangle 28"/>
          <p:cNvSpPr>
            <a:spLocks noChangeArrowheads="1"/>
          </p:cNvSpPr>
          <p:nvPr/>
        </p:nvSpPr>
        <p:spPr bwMode="auto">
          <a:xfrm>
            <a:off x="7021513" y="5445125"/>
            <a:ext cx="431800" cy="360363"/>
          </a:xfrm>
          <a:prstGeom prst="rect">
            <a:avLst/>
          </a:prstGeom>
          <a:noFill/>
          <a:ln w="19050">
            <a:solidFill>
              <a:schemeClr val="tx1"/>
            </a:solidFill>
            <a:miter lim="800000"/>
          </a:ln>
        </p:spPr>
        <p:txBody>
          <a:bodyPr wrap="none" anchor="ctr"/>
          <a:lstStyle/>
          <a:p>
            <a:r>
              <a:rPr lang="en-US" sz="1400">
                <a:solidFill>
                  <a:srgbClr val="000000"/>
                </a:solidFill>
              </a:rPr>
              <a:t>MEM</a:t>
            </a:r>
            <a:endParaRPr lang="en-AU" sz="1400">
              <a:solidFill>
                <a:srgbClr val="000000"/>
              </a:solidFill>
            </a:endParaRPr>
          </a:p>
        </p:txBody>
      </p:sp>
      <p:sp>
        <p:nvSpPr>
          <p:cNvPr id="311317" name="Rectangle 29"/>
          <p:cNvSpPr>
            <a:spLocks noChangeArrowheads="1"/>
          </p:cNvSpPr>
          <p:nvPr/>
        </p:nvSpPr>
        <p:spPr bwMode="auto">
          <a:xfrm>
            <a:off x="7669213" y="5445125"/>
            <a:ext cx="431800" cy="360363"/>
          </a:xfrm>
          <a:prstGeom prst="rect">
            <a:avLst/>
          </a:prstGeom>
          <a:noFill/>
          <a:ln w="19050">
            <a:solidFill>
              <a:schemeClr val="tx1"/>
            </a:solidFill>
            <a:miter lim="800000"/>
          </a:ln>
        </p:spPr>
        <p:txBody>
          <a:bodyPr wrap="none" anchor="ctr"/>
          <a:lstStyle/>
          <a:p>
            <a:r>
              <a:rPr lang="en-US" sz="1400">
                <a:solidFill>
                  <a:srgbClr val="000000"/>
                </a:solidFill>
              </a:rPr>
              <a:t>WB</a:t>
            </a:r>
            <a:endParaRPr lang="en-AU" sz="1400">
              <a:solidFill>
                <a:srgbClr val="000000"/>
              </a:solidFill>
            </a:endParaRPr>
          </a:p>
        </p:txBody>
      </p:sp>
      <p:sp>
        <p:nvSpPr>
          <p:cNvPr id="311318" name="Rectangle 30"/>
          <p:cNvSpPr>
            <a:spLocks noChangeArrowheads="1"/>
          </p:cNvSpPr>
          <p:nvPr/>
        </p:nvSpPr>
        <p:spPr bwMode="auto">
          <a:xfrm>
            <a:off x="5581650" y="5372100"/>
            <a:ext cx="71438" cy="504825"/>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11319" name="Rectangle 31"/>
          <p:cNvSpPr>
            <a:spLocks noChangeArrowheads="1"/>
          </p:cNvSpPr>
          <p:nvPr/>
        </p:nvSpPr>
        <p:spPr bwMode="auto">
          <a:xfrm>
            <a:off x="6229350" y="5372100"/>
            <a:ext cx="71438" cy="504825"/>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11320" name="Rectangle 32"/>
          <p:cNvSpPr>
            <a:spLocks noChangeArrowheads="1"/>
          </p:cNvSpPr>
          <p:nvPr/>
        </p:nvSpPr>
        <p:spPr bwMode="auto">
          <a:xfrm>
            <a:off x="6877050" y="5372100"/>
            <a:ext cx="71438" cy="504825"/>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11321" name="Rectangle 33"/>
          <p:cNvSpPr>
            <a:spLocks noChangeArrowheads="1"/>
          </p:cNvSpPr>
          <p:nvPr/>
        </p:nvSpPr>
        <p:spPr bwMode="auto">
          <a:xfrm>
            <a:off x="7524750" y="5372100"/>
            <a:ext cx="71438" cy="504825"/>
          </a:xfrm>
          <a:prstGeom prst="rect">
            <a:avLst/>
          </a:prstGeom>
          <a:solidFill>
            <a:schemeClr val="accent1"/>
          </a:solidFill>
          <a:ln w="9525">
            <a:solidFill>
              <a:schemeClr val="tx1"/>
            </a:solidFill>
            <a:miter lim="800000"/>
          </a:ln>
        </p:spPr>
        <p:txBody>
          <a:bodyPr wrap="none" anchor="ctr"/>
          <a:lstStyle/>
          <a:p>
            <a:endParaRPr lang="en-US">
              <a:solidFill>
                <a:srgbClr val="000000"/>
              </a:solidFill>
            </a:endParaRPr>
          </a:p>
        </p:txBody>
      </p:sp>
      <p:sp>
        <p:nvSpPr>
          <p:cNvPr id="311322" name="Rectangle 34"/>
          <p:cNvSpPr>
            <a:spLocks noChangeArrowheads="1"/>
          </p:cNvSpPr>
          <p:nvPr/>
        </p:nvSpPr>
        <p:spPr bwMode="auto">
          <a:xfrm>
            <a:off x="755650" y="4302125"/>
            <a:ext cx="1703388" cy="366713"/>
          </a:xfrm>
          <a:prstGeom prst="rect">
            <a:avLst/>
          </a:prstGeom>
          <a:noFill/>
          <a:ln w="9525">
            <a:noFill/>
            <a:miter lim="800000"/>
          </a:ln>
        </p:spPr>
        <p:txBody>
          <a:bodyPr wrap="none">
            <a:spAutoFit/>
          </a:bodyPr>
          <a:lstStyle/>
          <a:p>
            <a:pPr algn="l"/>
            <a:r>
              <a:rPr lang="en-US" sz="1800">
                <a:solidFill>
                  <a:srgbClr val="000000"/>
                </a:solidFill>
                <a:latin typeface="Lucida Console" pitchFamily="49" charset="0"/>
              </a:rPr>
              <a:t>beq </a:t>
            </a:r>
            <a:r>
              <a:rPr lang="en-US" sz="1800">
                <a:solidFill>
                  <a:srgbClr val="91AFBF"/>
                </a:solidFill>
                <a:latin typeface="Lucida Console" pitchFamily="49" charset="0"/>
              </a:rPr>
              <a:t>stalled</a:t>
            </a:r>
            <a:endParaRPr lang="en-AU" sz="1800">
              <a:solidFill>
                <a:srgbClr val="91AFBF"/>
              </a:solidFill>
              <a:latin typeface="Lucida Console" pitchFamily="49" charset="0"/>
            </a:endParaRPr>
          </a:p>
        </p:txBody>
      </p:sp>
      <p:sp>
        <p:nvSpPr>
          <p:cNvPr id="311323" name="Rectangle 35"/>
          <p:cNvSpPr>
            <a:spLocks noChangeArrowheads="1"/>
          </p:cNvSpPr>
          <p:nvPr/>
        </p:nvSpPr>
        <p:spPr bwMode="auto">
          <a:xfrm>
            <a:off x="755650" y="3725863"/>
            <a:ext cx="1841500" cy="366712"/>
          </a:xfrm>
          <a:prstGeom prst="rect">
            <a:avLst/>
          </a:prstGeom>
          <a:noFill/>
          <a:ln w="9525">
            <a:noFill/>
            <a:miter lim="800000"/>
          </a:ln>
        </p:spPr>
        <p:txBody>
          <a:bodyPr wrap="none">
            <a:spAutoFit/>
          </a:bodyPr>
          <a:lstStyle/>
          <a:p>
            <a:pPr algn="l"/>
            <a:r>
              <a:rPr lang="en-US" sz="1800">
                <a:solidFill>
                  <a:srgbClr val="000000"/>
                </a:solidFill>
                <a:latin typeface="Lucida Console" pitchFamily="49" charset="0"/>
              </a:rPr>
              <a:t>lw  </a:t>
            </a:r>
            <a:r>
              <a:rPr lang="en-US" sz="1800">
                <a:solidFill>
                  <a:srgbClr val="91AFBF"/>
                </a:solidFill>
                <a:latin typeface="Lucida Console" pitchFamily="49" charset="0"/>
              </a:rPr>
              <a:t>$1</a:t>
            </a:r>
            <a:r>
              <a:rPr lang="en-US" sz="1800">
                <a:solidFill>
                  <a:srgbClr val="000000"/>
                </a:solidFill>
                <a:latin typeface="Lucida Console" pitchFamily="49" charset="0"/>
              </a:rPr>
              <a:t>, addr</a:t>
            </a:r>
            <a:endParaRPr lang="en-AU" sz="1800">
              <a:solidFill>
                <a:srgbClr val="000000"/>
              </a:solidFill>
              <a:latin typeface="Lucida Console" pitchFamily="49" charset="0"/>
            </a:endParaRPr>
          </a:p>
        </p:txBody>
      </p:sp>
      <p:sp>
        <p:nvSpPr>
          <p:cNvPr id="311324" name="Rectangle 36"/>
          <p:cNvSpPr>
            <a:spLocks noChangeArrowheads="1"/>
          </p:cNvSpPr>
          <p:nvPr/>
        </p:nvSpPr>
        <p:spPr bwMode="auto">
          <a:xfrm>
            <a:off x="755650" y="5454650"/>
            <a:ext cx="2670175" cy="366713"/>
          </a:xfrm>
          <a:prstGeom prst="rect">
            <a:avLst/>
          </a:prstGeom>
          <a:noFill/>
          <a:ln w="9525">
            <a:noFill/>
            <a:miter lim="800000"/>
          </a:ln>
        </p:spPr>
        <p:txBody>
          <a:bodyPr wrap="none">
            <a:spAutoFit/>
          </a:bodyPr>
          <a:lstStyle/>
          <a:p>
            <a:pPr algn="l"/>
            <a:r>
              <a:rPr lang="en-US" sz="1800">
                <a:solidFill>
                  <a:srgbClr val="000000"/>
                </a:solidFill>
                <a:latin typeface="Lucida Console" pitchFamily="49" charset="0"/>
              </a:rPr>
              <a:t>beq </a:t>
            </a:r>
            <a:r>
              <a:rPr lang="en-US" sz="1800">
                <a:solidFill>
                  <a:srgbClr val="91AFBF"/>
                </a:solidFill>
                <a:latin typeface="Lucida Console" pitchFamily="49" charset="0"/>
              </a:rPr>
              <a:t>$1</a:t>
            </a:r>
            <a:r>
              <a:rPr lang="en-US" sz="1800">
                <a:solidFill>
                  <a:srgbClr val="000000"/>
                </a:solidFill>
                <a:latin typeface="Lucida Console" pitchFamily="49" charset="0"/>
              </a:rPr>
              <a:t>, </a:t>
            </a:r>
            <a:r>
              <a:rPr lang="en-US" sz="1800">
                <a:solidFill>
                  <a:srgbClr val="91AFBF"/>
                </a:solidFill>
                <a:latin typeface="Lucida Console" pitchFamily="49" charset="0"/>
              </a:rPr>
              <a:t>$0</a:t>
            </a:r>
            <a:r>
              <a:rPr lang="en-US" sz="1800">
                <a:solidFill>
                  <a:srgbClr val="000000"/>
                </a:solidFill>
                <a:latin typeface="Lucida Console" pitchFamily="49" charset="0"/>
              </a:rPr>
              <a:t>, target</a:t>
            </a:r>
            <a:endParaRPr lang="en-AU" sz="1800">
              <a:solidFill>
                <a:srgbClr val="000000"/>
              </a:solidFill>
              <a:latin typeface="Lucida Console" pitchFamily="49" charset="0"/>
            </a:endParaRPr>
          </a:p>
        </p:txBody>
      </p:sp>
      <p:sp>
        <p:nvSpPr>
          <p:cNvPr id="311325" name="Line 37"/>
          <p:cNvSpPr>
            <a:spLocks noChangeShapeType="1"/>
          </p:cNvSpPr>
          <p:nvPr/>
        </p:nvSpPr>
        <p:spPr bwMode="auto">
          <a:xfrm>
            <a:off x="5651500" y="3860800"/>
            <a:ext cx="433388" cy="1727200"/>
          </a:xfrm>
          <a:prstGeom prst="line">
            <a:avLst/>
          </a:prstGeom>
          <a:noFill/>
          <a:ln w="19050">
            <a:solidFill>
              <a:schemeClr val="hlink"/>
            </a:solidFill>
            <a:round/>
          </a:ln>
        </p:spPr>
        <p:txBody>
          <a:bodyPr/>
          <a:lstStyle/>
          <a:p>
            <a:endParaRPr lang="en-IN"/>
          </a:p>
        </p:txBody>
      </p:sp>
      <p:sp>
        <p:nvSpPr>
          <p:cNvPr id="311326" name="AutoShape 38"/>
          <p:cNvSpPr>
            <a:spLocks noChangeArrowheads="1"/>
          </p:cNvSpPr>
          <p:nvPr/>
        </p:nvSpPr>
        <p:spPr bwMode="auto">
          <a:xfrm>
            <a:off x="5724525" y="4940300"/>
            <a:ext cx="360363" cy="287338"/>
          </a:xfrm>
          <a:prstGeom prst="cloudCallout">
            <a:avLst>
              <a:gd name="adj1" fmla="val -12995"/>
              <a:gd name="adj2" fmla="val 36190"/>
            </a:avLst>
          </a:prstGeom>
          <a:noFill/>
          <a:ln w="19050">
            <a:solidFill>
              <a:schemeClr val="tx1"/>
            </a:solidFill>
            <a:round/>
          </a:ln>
        </p:spPr>
        <p:txBody>
          <a:bodyPr/>
          <a:lstStyle/>
          <a:p>
            <a:endParaRPr lang="en-US" sz="1800">
              <a:solidFill>
                <a:srgbClr val="000000"/>
              </a:solidFill>
            </a:endParaRPr>
          </a:p>
        </p:txBody>
      </p:sp>
      <p:sp>
        <p:nvSpPr>
          <p:cNvPr id="311327" name="AutoShape 39"/>
          <p:cNvSpPr>
            <a:spLocks noChangeArrowheads="1"/>
          </p:cNvSpPr>
          <p:nvPr/>
        </p:nvSpPr>
        <p:spPr bwMode="auto">
          <a:xfrm>
            <a:off x="6372225" y="4940300"/>
            <a:ext cx="358775" cy="287338"/>
          </a:xfrm>
          <a:prstGeom prst="cloudCallout">
            <a:avLst>
              <a:gd name="adj1" fmla="val -12833"/>
              <a:gd name="adj2" fmla="val 36190"/>
            </a:avLst>
          </a:prstGeom>
          <a:noFill/>
          <a:ln w="19050">
            <a:solidFill>
              <a:schemeClr val="tx1"/>
            </a:solidFill>
            <a:round/>
          </a:ln>
        </p:spPr>
        <p:txBody>
          <a:bodyPr/>
          <a:lstStyle/>
          <a:p>
            <a:endParaRPr lang="en-US" sz="1800">
              <a:solidFill>
                <a:srgbClr val="000000"/>
              </a:solidFill>
            </a:endParaRPr>
          </a:p>
        </p:txBody>
      </p:sp>
      <p:sp>
        <p:nvSpPr>
          <p:cNvPr id="311328" name="AutoShape 40"/>
          <p:cNvSpPr>
            <a:spLocks noChangeArrowheads="1"/>
          </p:cNvSpPr>
          <p:nvPr/>
        </p:nvSpPr>
        <p:spPr bwMode="auto">
          <a:xfrm>
            <a:off x="7019925" y="4940300"/>
            <a:ext cx="358775" cy="287338"/>
          </a:xfrm>
          <a:prstGeom prst="cloudCallout">
            <a:avLst>
              <a:gd name="adj1" fmla="val -12833"/>
              <a:gd name="adj2" fmla="val 36190"/>
            </a:avLst>
          </a:prstGeom>
          <a:noFill/>
          <a:ln w="19050">
            <a:solidFill>
              <a:schemeClr val="tx1"/>
            </a:solidFill>
            <a:round/>
          </a:ln>
        </p:spPr>
        <p:txBody>
          <a:bodyPr/>
          <a:lstStyle/>
          <a:p>
            <a:endParaRPr lang="en-US" sz="1800">
              <a:solidFill>
                <a:srgbClr val="000000"/>
              </a:solidFill>
            </a:endParaRPr>
          </a:p>
        </p:txBody>
      </p:sp>
      <p:sp>
        <p:nvSpPr>
          <p:cNvPr id="311329" name="AutoShape 41"/>
          <p:cNvSpPr>
            <a:spLocks noChangeArrowheads="1"/>
          </p:cNvSpPr>
          <p:nvPr/>
        </p:nvSpPr>
        <p:spPr bwMode="auto">
          <a:xfrm>
            <a:off x="5076825" y="4364038"/>
            <a:ext cx="360363" cy="287337"/>
          </a:xfrm>
          <a:prstGeom prst="cloudCallout">
            <a:avLst>
              <a:gd name="adj1" fmla="val -12995"/>
              <a:gd name="adj2" fmla="val 36190"/>
            </a:avLst>
          </a:prstGeom>
          <a:noFill/>
          <a:ln w="19050">
            <a:solidFill>
              <a:schemeClr val="tx1"/>
            </a:solidFill>
            <a:round/>
          </a:ln>
        </p:spPr>
        <p:txBody>
          <a:bodyPr/>
          <a:lstStyle/>
          <a:p>
            <a:endParaRPr lang="en-US" sz="1800">
              <a:solidFill>
                <a:srgbClr val="000000"/>
              </a:solidFill>
            </a:endParaRPr>
          </a:p>
        </p:txBody>
      </p:sp>
      <p:sp>
        <p:nvSpPr>
          <p:cNvPr id="311330" name="AutoShape 42"/>
          <p:cNvSpPr>
            <a:spLocks noChangeArrowheads="1"/>
          </p:cNvSpPr>
          <p:nvPr/>
        </p:nvSpPr>
        <p:spPr bwMode="auto">
          <a:xfrm>
            <a:off x="5724525" y="4364038"/>
            <a:ext cx="358775" cy="287337"/>
          </a:xfrm>
          <a:prstGeom prst="cloudCallout">
            <a:avLst>
              <a:gd name="adj1" fmla="val -12833"/>
              <a:gd name="adj2" fmla="val 36190"/>
            </a:avLst>
          </a:prstGeom>
          <a:noFill/>
          <a:ln w="19050">
            <a:solidFill>
              <a:schemeClr val="tx1"/>
            </a:solidFill>
            <a:round/>
          </a:ln>
        </p:spPr>
        <p:txBody>
          <a:bodyPr/>
          <a:lstStyle/>
          <a:p>
            <a:endParaRPr lang="en-US" sz="1800">
              <a:solidFill>
                <a:srgbClr val="000000"/>
              </a:solidFill>
            </a:endParaRPr>
          </a:p>
        </p:txBody>
      </p:sp>
      <p:sp>
        <p:nvSpPr>
          <p:cNvPr id="311331" name="AutoShape 43"/>
          <p:cNvSpPr>
            <a:spLocks noChangeArrowheads="1"/>
          </p:cNvSpPr>
          <p:nvPr/>
        </p:nvSpPr>
        <p:spPr bwMode="auto">
          <a:xfrm>
            <a:off x="6372225" y="4364038"/>
            <a:ext cx="358775" cy="287337"/>
          </a:xfrm>
          <a:prstGeom prst="cloudCallout">
            <a:avLst>
              <a:gd name="adj1" fmla="val -12833"/>
              <a:gd name="adj2" fmla="val 36190"/>
            </a:avLst>
          </a:prstGeom>
          <a:noFill/>
          <a:ln w="19050">
            <a:solidFill>
              <a:schemeClr val="tx1"/>
            </a:solidFill>
            <a:round/>
          </a:ln>
        </p:spPr>
        <p:txBody>
          <a:bodyPr/>
          <a:lstStyle/>
          <a:p>
            <a:endParaRPr lang="en-US" sz="1800">
              <a:solidFill>
                <a:srgbClr val="000000"/>
              </a:solidFill>
            </a:endParaRPr>
          </a:p>
        </p:txBody>
      </p:sp>
    </p:spTree>
  </p:cSld>
  <p:clrMapOvr>
    <a:masterClrMapping/>
  </p:clrMapOvr>
  <p:transition/>
  <p:timing/>
</p:sld>
</file>

<file path=ppt/slides/slide14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12322" name="Footer Placeholder 3"/>
          <p:cNvSpPr>
            <a:spLocks noGrp="1"/>
          </p:cNvSpPr>
          <p:nvPr>
            <p:ph type="ftr" sz="quarter" idx="10"/>
          </p:nvPr>
        </p:nvSpPr>
        <p:spPr>
          <a:noFill/>
        </p:spPr>
        <p:txBody>
          <a:bodyPr/>
          <a:lstStyle/>
          <a:p>
            <a:r>
              <a:rPr lang="en-AU" smtClean="0"/>
              <a:t>Chapter 4 — The Processor — </a:t>
            </a:r>
            <a:fld id="{2F156B90-06FB-4E67-AAEE-0AFE5F3869A8}" type="slidenum">
              <a:rPr lang="en-AU" smtClean="0"/>
              <a:t>149</a:t>
            </a:fld>
            <a:endParaRPr lang="en-AU" smtClean="0"/>
          </a:p>
        </p:txBody>
      </p:sp>
      <p:sp>
        <p:nvSpPr>
          <p:cNvPr id="312323" name="Rectangle 2"/>
          <p:cNvSpPr>
            <a:spLocks noGrp="1" noChangeArrowheads="1"/>
          </p:cNvSpPr>
          <p:nvPr>
            <p:ph type="title"/>
          </p:nvPr>
        </p:nvSpPr>
        <p:spPr/>
        <p:txBody>
          <a:bodyPr/>
          <a:lstStyle/>
          <a:p>
            <a:pPr eaLnBrk="1" hangingPunct="1"/>
            <a:r>
              <a:rPr lang="en-US" smtClean="0"/>
              <a:t>Calculating the Branch Target</a:t>
            </a:r>
            <a:endParaRPr lang="en-AU" smtClean="0"/>
          </a:p>
        </p:txBody>
      </p:sp>
      <p:sp>
        <p:nvSpPr>
          <p:cNvPr id="312324" name="Rectangle 3"/>
          <p:cNvSpPr>
            <a:spLocks noGrp="1" noChangeArrowheads="1"/>
          </p:cNvSpPr>
          <p:nvPr>
            <p:ph type="body" idx="1"/>
          </p:nvPr>
        </p:nvSpPr>
        <p:spPr/>
        <p:txBody>
          <a:bodyPr/>
          <a:lstStyle/>
          <a:p>
            <a:pPr eaLnBrk="1" hangingPunct="1"/>
            <a:r>
              <a:rPr lang="en-US" smtClean="0"/>
              <a:t>Even with predictor, still need to calculate the target address</a:t>
            </a:r>
          </a:p>
          <a:p>
            <a:pPr lvl="1" eaLnBrk="1" hangingPunct="1"/>
            <a:r>
              <a:rPr lang="en-US" smtClean="0"/>
              <a:t>1-cycle penalty for a taken branch</a:t>
            </a:r>
          </a:p>
          <a:p>
            <a:pPr eaLnBrk="1" hangingPunct="1"/>
            <a:r>
              <a:rPr lang="en-US" smtClean="0"/>
              <a:t>Branch target buffer</a:t>
            </a:r>
          </a:p>
          <a:p>
            <a:pPr lvl="1" eaLnBrk="1" hangingPunct="1"/>
            <a:r>
              <a:rPr lang="en-US" smtClean="0"/>
              <a:t>Cache of target addresses</a:t>
            </a:r>
          </a:p>
          <a:p>
            <a:pPr lvl="1" eaLnBrk="1" hangingPunct="1"/>
            <a:r>
              <a:rPr lang="en-US" smtClean="0"/>
              <a:t>Indexed by PC when instruction fetched</a:t>
            </a:r>
          </a:p>
          <a:p>
            <a:pPr lvl="2" eaLnBrk="1" hangingPunct="1"/>
            <a:r>
              <a:rPr lang="en-US" smtClean="0"/>
              <a:t>If hit and instruction is branch predicted taken, can fetch target immediately</a:t>
            </a:r>
            <a:endParaRPr lang="en-AU" smtClean="0"/>
          </a:p>
        </p:txBody>
      </p:sp>
    </p:spTree>
  </p:cSld>
  <p:clrMapOvr>
    <a:masterClrMapping/>
  </p:clrMapOvr>
  <p:transition/>
  <p:timing/>
</p:sld>
</file>

<file path=ppt/slides/slide1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177154" name="Rectangle 2"/>
          <p:cNvSpPr>
            <a:spLocks noChangeArrowheads="1"/>
          </p:cNvSpPr>
          <p:nvPr/>
        </p:nvSpPr>
        <p:spPr bwMode="auto">
          <a:xfrm>
            <a:off x="0" y="304800"/>
            <a:ext cx="8982075" cy="477838"/>
          </a:xfrm>
          <a:prstGeom prst="rect">
            <a:avLst/>
          </a:prstGeom>
          <a:noFill/>
          <a:ln w="12700">
            <a:noFill/>
            <a:miter lim="800000"/>
          </a:ln>
        </p:spPr>
        <p:txBody>
          <a:bodyPr lIns="90488" tIns="44450" rIns="90488" bIns="44450" anchor="ctr"/>
          <a:lstStyle/>
          <a:p>
            <a:pPr algn="l"/>
            <a:r>
              <a:rPr lang="en-US" sz="2800" b="1">
                <a:solidFill>
                  <a:srgbClr val="000000"/>
                </a:solidFill>
              </a:rPr>
              <a:t>                     The R-Format (e.g. </a:t>
            </a:r>
            <a:r>
              <a:rPr lang="en-US" sz="2800" b="1" i="1">
                <a:solidFill>
                  <a:srgbClr val="000000"/>
                </a:solidFill>
              </a:rPr>
              <a:t>add</a:t>
            </a:r>
            <a:r>
              <a:rPr lang="en-US" sz="2800" b="1">
                <a:solidFill>
                  <a:srgbClr val="000000"/>
                </a:solidFill>
              </a:rPr>
              <a:t>) Datapath</a:t>
            </a:r>
          </a:p>
        </p:txBody>
      </p:sp>
      <p:pic>
        <p:nvPicPr>
          <p:cNvPr id="177155" name="Picture 3" descr="C:\Documents and Settings\dean\My Documents\teaching\141 F 2000\figures\f0517.eps"/>
          <p:cNvPicPr>
            <a:picLocks noChangeAspect="1" noChangeArrowheads="1"/>
          </p:cNvPicPr>
          <p:nvPr/>
        </p:nvPicPr>
        <p:blipFill>
          <a:blip r:embed="rId2"/>
          <a:stretch>
            <a:fillRect/>
          </a:stretch>
        </p:blipFill>
        <p:spPr bwMode="auto">
          <a:xfrm>
            <a:off x="381000" y="1371600"/>
            <a:ext cx="8077200" cy="4008438"/>
          </a:xfrm>
          <a:prstGeom prst="rect">
            <a:avLst/>
          </a:prstGeom>
          <a:noFill/>
          <a:ln w="9525">
            <a:noFill/>
            <a:miter lim="800000"/>
          </a:ln>
        </p:spPr>
      </p:pic>
      <p:sp>
        <p:nvSpPr>
          <p:cNvPr id="177156" name="Freeform 4"/>
          <p:cNvSpPr/>
          <p:nvPr/>
        </p:nvSpPr>
        <p:spPr bwMode="auto">
          <a:xfrm>
            <a:off x="3386138" y="2986088"/>
            <a:ext cx="4972050" cy="2400300"/>
          </a:xfrm>
          <a:custGeom>
            <a:gdLst>
              <a:gd name="T0" fmla="*/ 0 w 3132"/>
              <a:gd name="T1" fmla="*/ 0 h 1512"/>
              <a:gd name="T2" fmla="*/ 2147483647 w 3132"/>
              <a:gd name="T3" fmla="*/ 0 h 1512"/>
              <a:gd name="T4" fmla="*/ 2147483647 w 3132"/>
              <a:gd name="T5" fmla="*/ 2147483647 h 1512"/>
              <a:gd name="T6" fmla="*/ 2147483647 w 3132"/>
              <a:gd name="T7" fmla="*/ 2147483647 h 1512"/>
              <a:gd name="T8" fmla="*/ 2147483647 w 3132"/>
              <a:gd name="T9" fmla="*/ 2147483647 h 1512"/>
              <a:gd name="T10" fmla="*/ 2147483647 w 3132"/>
              <a:gd name="T11" fmla="*/ 2147483647 h 1512"/>
              <a:gd name="T12" fmla="*/ 2147483647 w 3132"/>
              <a:gd name="T13" fmla="*/ 2147483647 h 1512"/>
              <a:gd name="T14" fmla="*/ 2147483647 w 3132"/>
              <a:gd name="T15" fmla="*/ 2147483647 h 1512"/>
              <a:gd name="T16" fmla="*/ 2147483647 w 3132"/>
              <a:gd name="T17" fmla="*/ 2147483647 h 1512"/>
              <a:gd name="T18" fmla="*/ 2147483647 w 3132"/>
              <a:gd name="T19" fmla="*/ 2147483647 h 1512"/>
              <a:gd name="T20" fmla="*/ 2147483647 w 3132"/>
              <a:gd name="T21" fmla="*/ 2147483647 h 1512"/>
              <a:gd name="T22" fmla="*/ 2147483647 w 3132"/>
              <a:gd name="T23" fmla="*/ 2147483647 h 1512"/>
              <a:gd name="T24" fmla="*/ 2147483647 w 3132"/>
              <a:gd name="T25" fmla="*/ 2147483647 h 1512"/>
              <a:gd name="T26" fmla="*/ 2147483647 w 3132"/>
              <a:gd name="T27" fmla="*/ 2147483647 h 15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132"/>
              <a:gd name="T43" fmla="*/ 0 h 1512"/>
              <a:gd name="T44" fmla="*/ 3132 w 3132"/>
              <a:gd name="T45" fmla="*/ 1512 h 1512"/>
            </a:gd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132" h="1512">
                <a:moveTo>
                  <a:pt x="0" y="0"/>
                </a:moveTo>
                <a:lnTo>
                  <a:pt x="306" y="0"/>
                </a:lnTo>
                <a:lnTo>
                  <a:pt x="846" y="108"/>
                </a:lnTo>
                <a:lnTo>
                  <a:pt x="1620" y="108"/>
                </a:lnTo>
                <a:lnTo>
                  <a:pt x="1980" y="378"/>
                </a:lnTo>
                <a:lnTo>
                  <a:pt x="2070" y="378"/>
                </a:lnTo>
                <a:lnTo>
                  <a:pt x="2088" y="918"/>
                </a:lnTo>
                <a:lnTo>
                  <a:pt x="2880" y="900"/>
                </a:lnTo>
                <a:lnTo>
                  <a:pt x="2880" y="666"/>
                </a:lnTo>
                <a:lnTo>
                  <a:pt x="3132" y="522"/>
                </a:lnTo>
                <a:lnTo>
                  <a:pt x="3114" y="1512"/>
                </a:lnTo>
                <a:lnTo>
                  <a:pt x="144" y="1494"/>
                </a:lnTo>
                <a:lnTo>
                  <a:pt x="144" y="576"/>
                </a:lnTo>
                <a:lnTo>
                  <a:pt x="342" y="540"/>
                </a:lnTo>
              </a:path>
            </a:pathLst>
          </a:custGeom>
          <a:noFill/>
          <a:ln w="57150" cap="flat" cmpd="sng">
            <a:solidFill>
              <a:srgbClr val="F44ADC"/>
            </a:solidFill>
            <a:prstDash val="sysDot"/>
            <a:round/>
          </a:ln>
        </p:spPr>
        <p:txBody>
          <a:bodyPr wrap="none" anchor="ctr">
            <a:spAutoFit/>
          </a:bodyPr>
          <a:lstStyle/>
          <a:p>
            <a:endParaRPr lang="en-IN"/>
          </a:p>
        </p:txBody>
      </p:sp>
      <p:sp>
        <p:nvSpPr>
          <p:cNvPr id="177157" name="Freeform 5"/>
          <p:cNvSpPr/>
          <p:nvPr/>
        </p:nvSpPr>
        <p:spPr bwMode="auto">
          <a:xfrm>
            <a:off x="3328988" y="3300413"/>
            <a:ext cx="3086100" cy="457200"/>
          </a:xfrm>
          <a:custGeom>
            <a:gdLst>
              <a:gd name="T0" fmla="*/ 0 w 1944"/>
              <a:gd name="T1" fmla="*/ 0 h 288"/>
              <a:gd name="T2" fmla="*/ 2147483647 w 1944"/>
              <a:gd name="T3" fmla="*/ 0 h 288"/>
              <a:gd name="T4" fmla="*/ 2147483647 w 1944"/>
              <a:gd name="T5" fmla="*/ 2147483647 h 288"/>
              <a:gd name="T6" fmla="*/ 2147483647 w 1944"/>
              <a:gd name="T7" fmla="*/ 2147483647 h 288"/>
              <a:gd name="T8" fmla="*/ 2147483647 w 1944"/>
              <a:gd name="T9" fmla="*/ 2147483647 h 288"/>
              <a:gd name="T10" fmla="*/ 2147483647 w 1944"/>
              <a:gd name="T11" fmla="*/ 2147483647 h 288"/>
              <a:gd name="T12" fmla="*/ 2147483647 w 1944"/>
              <a:gd name="T13" fmla="*/ 2147483647 h 288"/>
              <a:gd name="T14" fmla="*/ 0 60000 65536"/>
              <a:gd name="T15" fmla="*/ 0 60000 65536"/>
              <a:gd name="T16" fmla="*/ 0 60000 65536"/>
              <a:gd name="T17" fmla="*/ 0 60000 65536"/>
              <a:gd name="T18" fmla="*/ 0 60000 65536"/>
              <a:gd name="T19" fmla="*/ 0 60000 65536"/>
              <a:gd name="T20" fmla="*/ 0 60000 65536"/>
              <a:gd name="T21" fmla="*/ 0 w 1944"/>
              <a:gd name="T22" fmla="*/ 0 h 288"/>
              <a:gd name="T23" fmla="*/ 1944 w 1944"/>
              <a:gd name="T24" fmla="*/ 288 h 288"/>
            </a:gdLst>
            <a:cxnLst>
              <a:cxn ang="T14">
                <a:pos x="T0" y="T1"/>
              </a:cxn>
              <a:cxn ang="T15">
                <a:pos x="T2" y="T3"/>
              </a:cxn>
              <a:cxn ang="T16">
                <a:pos x="T4" y="T5"/>
              </a:cxn>
              <a:cxn ang="T17">
                <a:pos x="T6" y="T7"/>
              </a:cxn>
              <a:cxn ang="T18">
                <a:pos x="T8" y="T9"/>
              </a:cxn>
              <a:cxn ang="T19">
                <a:pos x="T10" y="T11"/>
              </a:cxn>
              <a:cxn ang="T20">
                <a:pos x="T12" y="T13"/>
              </a:cxn>
            </a:cxnLst>
            <a:rect l="T21" t="T22" r="T23" b="T24"/>
            <a:pathLst>
              <a:path w="1944" h="288">
                <a:moveTo>
                  <a:pt x="0" y="0"/>
                </a:moveTo>
                <a:lnTo>
                  <a:pt x="342" y="0"/>
                </a:lnTo>
                <a:lnTo>
                  <a:pt x="900" y="162"/>
                </a:lnTo>
                <a:lnTo>
                  <a:pt x="1350" y="162"/>
                </a:lnTo>
                <a:lnTo>
                  <a:pt x="1440" y="288"/>
                </a:lnTo>
                <a:lnTo>
                  <a:pt x="1602" y="270"/>
                </a:lnTo>
                <a:lnTo>
                  <a:pt x="1944" y="180"/>
                </a:lnTo>
              </a:path>
            </a:pathLst>
          </a:custGeom>
          <a:noFill/>
          <a:ln w="57150" cap="flat" cmpd="sng">
            <a:solidFill>
              <a:srgbClr val="F44ADC"/>
            </a:solidFill>
            <a:prstDash val="sysDot"/>
            <a:round/>
          </a:ln>
        </p:spPr>
        <p:txBody>
          <a:bodyPr wrap="none" anchor="ctr">
            <a:spAutoFit/>
          </a:bodyPr>
          <a:lstStyle/>
          <a:p>
            <a:endParaRPr lang="en-IN"/>
          </a:p>
        </p:txBody>
      </p:sp>
      <p:sp>
        <p:nvSpPr>
          <p:cNvPr id="177158" name="Text Box 6"/>
          <p:cNvSpPr txBox="1">
            <a:spLocks noChangeArrowheads="1"/>
          </p:cNvSpPr>
          <p:nvPr/>
        </p:nvSpPr>
        <p:spPr bwMode="auto">
          <a:xfrm>
            <a:off x="479425" y="5684838"/>
            <a:ext cx="7224713" cy="762000"/>
          </a:xfrm>
          <a:prstGeom prst="rect">
            <a:avLst/>
          </a:prstGeom>
          <a:noFill/>
          <a:ln w="9525">
            <a:noFill/>
            <a:miter lim="800000"/>
          </a:ln>
        </p:spPr>
        <p:txBody>
          <a:bodyPr wrap="none">
            <a:spAutoFit/>
          </a:bodyPr>
          <a:lstStyle/>
          <a:p>
            <a:pPr algn="l">
              <a:spcBef>
                <a:spcPct val="20000"/>
              </a:spcBef>
            </a:pPr>
            <a:r>
              <a:rPr kumimoji="1" lang="en-US" sz="2000">
                <a:solidFill>
                  <a:srgbClr val="000000"/>
                </a:solidFill>
                <a:latin typeface="Comic Sans MS" pitchFamily="66" charset="0"/>
              </a:rPr>
              <a:t>Need ALUsrc=1, ALUop=“add”, MemWrite=0, MemToReg=0,</a:t>
            </a:r>
          </a:p>
          <a:p>
            <a:pPr algn="l">
              <a:spcBef>
                <a:spcPct val="20000"/>
              </a:spcBef>
            </a:pPr>
            <a:r>
              <a:rPr kumimoji="1" lang="en-US" sz="2000">
                <a:solidFill>
                  <a:srgbClr val="000000"/>
                </a:solidFill>
                <a:latin typeface="Comic Sans MS" pitchFamily="66" charset="0"/>
              </a:rPr>
              <a:t>        RegDst = 0, RegWrite=1 and PCsrc=1.</a:t>
            </a:r>
          </a:p>
        </p:txBody>
      </p:sp>
      <p:sp>
        <p:nvSpPr>
          <p:cNvPr id="177159" name="Freeform 7"/>
          <p:cNvSpPr/>
          <p:nvPr/>
        </p:nvSpPr>
        <p:spPr bwMode="auto">
          <a:xfrm>
            <a:off x="2586038" y="3557588"/>
            <a:ext cx="1343025" cy="342900"/>
          </a:xfrm>
          <a:custGeom>
            <a:gdLst>
              <a:gd name="T0" fmla="*/ 0 w 846"/>
              <a:gd name="T1" fmla="*/ 2147483647 h 216"/>
              <a:gd name="T2" fmla="*/ 2147483647 w 846"/>
              <a:gd name="T3" fmla="*/ 2147483647 h 216"/>
              <a:gd name="T4" fmla="*/ 2147483647 w 846"/>
              <a:gd name="T5" fmla="*/ 0 h 216"/>
              <a:gd name="T6" fmla="*/ 2147483647 w 846"/>
              <a:gd name="T7" fmla="*/ 2147483647 h 216"/>
              <a:gd name="T8" fmla="*/ 0 60000 65536"/>
              <a:gd name="T9" fmla="*/ 0 60000 65536"/>
              <a:gd name="T10" fmla="*/ 0 60000 65536"/>
              <a:gd name="T11" fmla="*/ 0 60000 65536"/>
              <a:gd name="T12" fmla="*/ 0 w 846"/>
              <a:gd name="T13" fmla="*/ 0 h 216"/>
              <a:gd name="T14" fmla="*/ 846 w 846"/>
              <a:gd name="T15" fmla="*/ 216 h 216"/>
            </a:gdLst>
            <a:cxnLst>
              <a:cxn ang="T8">
                <a:pos x="T0" y="T1"/>
              </a:cxn>
              <a:cxn ang="T9">
                <a:pos x="T2" y="T3"/>
              </a:cxn>
              <a:cxn ang="T10">
                <a:pos x="T4" y="T5"/>
              </a:cxn>
              <a:cxn ang="T11">
                <a:pos x="T6" y="T7"/>
              </a:cxn>
            </a:cxnLst>
            <a:rect l="T12" t="T13" r="T14" b="T15"/>
            <a:pathLst>
              <a:path w="845" h="216">
                <a:moveTo>
                  <a:pt x="0" y="216"/>
                </a:moveTo>
                <a:lnTo>
                  <a:pt x="558" y="216"/>
                </a:lnTo>
                <a:lnTo>
                  <a:pt x="612" y="0"/>
                </a:lnTo>
                <a:lnTo>
                  <a:pt x="846" y="18"/>
                </a:lnTo>
              </a:path>
            </a:pathLst>
          </a:custGeom>
          <a:noFill/>
          <a:ln w="57150" cap="flat" cmpd="sng">
            <a:solidFill>
              <a:schemeClr val="tx2"/>
            </a:solidFill>
            <a:prstDash val="sysDot"/>
            <a:round/>
          </a:ln>
        </p:spPr>
        <p:txBody>
          <a:bodyPr wrap="none" anchor="ctr">
            <a:spAutoFit/>
          </a:bodyPr>
          <a:lstStyle/>
          <a:p>
            <a:endParaRPr lang="en-IN"/>
          </a:p>
        </p:txBody>
      </p:sp>
    </p:spTree>
  </p:cSld>
  <p:clrMapOvr>
    <a:masterClrMapping/>
  </p:clrMapOvr>
  <p:transition/>
  <p:timing/>
</p:sld>
</file>

<file path=ppt/slides/slide15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13346" name="Footer Placeholder 3"/>
          <p:cNvSpPr>
            <a:spLocks noGrp="1"/>
          </p:cNvSpPr>
          <p:nvPr>
            <p:ph type="ftr" sz="quarter" idx="10"/>
          </p:nvPr>
        </p:nvSpPr>
        <p:spPr>
          <a:noFill/>
        </p:spPr>
        <p:txBody>
          <a:bodyPr/>
          <a:lstStyle/>
          <a:p>
            <a:r>
              <a:rPr lang="en-AU" smtClean="0"/>
              <a:t>Chapter 4 — The Processor — </a:t>
            </a:r>
            <a:fld id="{84784CE1-CF66-4CF3-AD46-834C56AB0802}" type="slidenum">
              <a:rPr lang="en-AU" smtClean="0"/>
              <a:t>150</a:t>
            </a:fld>
            <a:endParaRPr lang="en-AU" smtClean="0"/>
          </a:p>
        </p:txBody>
      </p:sp>
      <p:sp>
        <p:nvSpPr>
          <p:cNvPr id="313347" name="Rectangle 2"/>
          <p:cNvSpPr>
            <a:spLocks noGrp="1" noChangeArrowheads="1"/>
          </p:cNvSpPr>
          <p:nvPr>
            <p:ph type="title"/>
          </p:nvPr>
        </p:nvSpPr>
        <p:spPr/>
        <p:txBody>
          <a:bodyPr/>
          <a:lstStyle/>
          <a:p>
            <a:pPr eaLnBrk="1" hangingPunct="1"/>
            <a:r>
              <a:rPr lang="en-US" smtClean="0"/>
              <a:t>Pipeline Summary</a:t>
            </a:r>
            <a:endParaRPr lang="en-AU" smtClean="0"/>
          </a:p>
        </p:txBody>
      </p:sp>
      <p:sp>
        <p:nvSpPr>
          <p:cNvPr id="51204" name="Rectangle 3"/>
          <p:cNvSpPr>
            <a:spLocks noGrp="1" noChangeArrowheads="1"/>
          </p:cNvSpPr>
          <p:nvPr>
            <p:ph type="body" idx="1"/>
          </p:nvPr>
        </p:nvSpPr>
        <p:spPr>
          <a:xfrm>
            <a:off x="673100" y="1412875"/>
            <a:ext cx="8270875" cy="4392613"/>
          </a:xfrm>
        </p:spPr>
        <p:txBody>
          <a:bodyPr/>
          <a:lstStyle/>
          <a:p>
            <a:pPr eaLnBrk="1" hangingPunct="1"/>
            <a:r>
              <a:rPr lang="en-US" smtClean="0"/>
              <a:t>Pipelining improves performance by increasing instruction throughput</a:t>
            </a:r>
          </a:p>
          <a:p>
            <a:pPr lvl="1" eaLnBrk="1" hangingPunct="1"/>
            <a:r>
              <a:rPr lang="en-US" smtClean="0"/>
              <a:t>Executes multiple instructions in parallel</a:t>
            </a:r>
          </a:p>
          <a:p>
            <a:pPr lvl="1" eaLnBrk="1" hangingPunct="1"/>
            <a:r>
              <a:rPr lang="en-US" smtClean="0"/>
              <a:t>Each instruction has the same latency</a:t>
            </a:r>
          </a:p>
          <a:p>
            <a:pPr eaLnBrk="1" hangingPunct="1"/>
            <a:r>
              <a:rPr lang="en-US" smtClean="0"/>
              <a:t>Subject to hazards</a:t>
            </a:r>
          </a:p>
          <a:p>
            <a:pPr lvl="1" eaLnBrk="1" hangingPunct="1"/>
            <a:r>
              <a:rPr lang="en-US" smtClean="0"/>
              <a:t>Structure, data, control</a:t>
            </a:r>
          </a:p>
          <a:p>
            <a:pPr eaLnBrk="1" hangingPunct="1"/>
            <a:r>
              <a:rPr lang="en-AU" smtClean="0"/>
              <a:t>Instruction set design affects complexity of pipeline implementation</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51204">
                                            <p:txEl>
                                              <p:pRg st="1" end="1"/>
                                            </p:txEl>
                                          </p:spTgt>
                                        </p:tgtEl>
                                        <p:attrNameLst>
                                          <p:attrName>style.visibility</p:attrName>
                                        </p:attrNameLst>
                                      </p:cBhvr>
                                      <p:to>
                                        <p:strVal val="visible"/>
                                      </p:to>
                                    </p:set>
                                    <p:animEffect transition="in" filter="blinds(horizontal)">
                                      <p:cBhvr>
                                        <p:cTn id="7" dur="500"/>
                                        <p:tgtEl>
                                          <p:spTgt spid="51204">
                                            <p:txEl>
                                              <p:pRg st="1" end="1"/>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1204">
                                            <p:txEl>
                                              <p:pRg st="2" end="2"/>
                                            </p:txEl>
                                          </p:spTgt>
                                        </p:tgtEl>
                                        <p:attrNameLst>
                                          <p:attrName>style.visibility</p:attrName>
                                        </p:attrNameLst>
                                      </p:cBhvr>
                                      <p:to>
                                        <p:strVal val="visible"/>
                                      </p:to>
                                    </p:set>
                                    <p:animEffect transition="in" filter="blinds(horizontal)">
                                      <p:cBhvr>
                                        <p:cTn id="12" dur="500"/>
                                        <p:tgtEl>
                                          <p:spTgt spid="51204">
                                            <p:txEl>
                                              <p:pRg st="2" end="2"/>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1204">
                                            <p:txEl>
                                              <p:pRg st="3" end="3"/>
                                            </p:txEl>
                                          </p:spTgt>
                                        </p:tgtEl>
                                        <p:attrNameLst>
                                          <p:attrName>style.visibility</p:attrName>
                                        </p:attrNameLst>
                                      </p:cBhvr>
                                      <p:to>
                                        <p:strVal val="visible"/>
                                      </p:to>
                                    </p:set>
                                    <p:animEffect transition="in" filter="blinds(horizontal)">
                                      <p:cBhvr>
                                        <p:cTn id="17" dur="500"/>
                                        <p:tgtEl>
                                          <p:spTgt spid="51204">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51204">
                                            <p:txEl>
                                              <p:pRg st="4" end="4"/>
                                            </p:txEl>
                                          </p:spTgt>
                                        </p:tgtEl>
                                        <p:attrNameLst>
                                          <p:attrName>style.visibility</p:attrName>
                                        </p:attrNameLst>
                                      </p:cBhvr>
                                      <p:to>
                                        <p:strVal val="visible"/>
                                      </p:to>
                                    </p:set>
                                    <p:animEffect transition="in" filter="blinds(horizontal)">
                                      <p:cBhvr>
                                        <p:cTn id="20" dur="500"/>
                                        <p:tgtEl>
                                          <p:spTgt spid="51204">
                                            <p:txEl>
                                              <p:pRg st="4" end="4"/>
                                            </p:txEl>
                                          </p:spTgt>
                                        </p:tgtEl>
                                      </p:cBhvr>
                                    </p:animEffect>
                                  </p:childTnLst>
                                </p:cTn>
                              </p:par>
                            </p:childTnLst>
                          </p:cTn>
                        </p:par>
                      </p:childTnLst>
                    </p:cTn>
                  </p:par>
                  <p:par>
                    <p:cTn id="21" fill="hold" nodeType="clickPar">
                      <p:stCondLst>
                        <p:cond delay="indefinite"/>
                      </p:stCondLst>
                      <p:childTnLst>
                        <p:par>
                          <p:cTn id="22" fill="hold" nodeType="after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51204">
                                            <p:txEl>
                                              <p:pRg st="5" end="5"/>
                                            </p:txEl>
                                          </p:spTgt>
                                        </p:tgtEl>
                                        <p:attrNameLst>
                                          <p:attrName>style.visibility</p:attrName>
                                        </p:attrNameLst>
                                      </p:cBhvr>
                                      <p:to>
                                        <p:strVal val="visible"/>
                                      </p:to>
                                    </p:set>
                                    <p:animEffect transition="in" filter="blinds(horizontal)">
                                      <p:cBhvr>
                                        <p:cTn id="25" dur="500"/>
                                        <p:tgtEl>
                                          <p:spTgt spid="5120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48162" name="Title 1"/>
          <p:cNvSpPr>
            <a:spLocks noGrp="1"/>
          </p:cNvSpPr>
          <p:nvPr>
            <p:ph type="title"/>
          </p:nvPr>
        </p:nvSpPr>
        <p:spPr/>
        <p:txBody>
          <a:bodyPr/>
          <a:lstStyle/>
          <a:p>
            <a:r>
              <a:rPr lang="en-US" smtClean="0"/>
              <a:t>Cortex A8 and Intel i7</a:t>
            </a:r>
          </a:p>
        </p:txBody>
      </p:sp>
      <p:graphicFrame>
        <p:nvGraphicFramePr>
          <p:cNvPr id="6" name="Content Placeholder 5"/>
          <p:cNvGraphicFramePr>
            <a:graphicFrameLocks noGrp="1"/>
          </p:cNvGraphicFramePr>
          <p:nvPr>
            <p:ph idx="1"/>
          </p:nvPr>
        </p:nvGraphicFramePr>
        <p:xfrm>
          <a:off x="684213" y="1125538"/>
          <a:ext cx="7527926" cy="4972913"/>
        </p:xfrm>
        <a:graphic>
          <a:graphicData uri="http://schemas.openxmlformats.org/drawingml/2006/table">
            <a:tbl>
              <a:tblPr firstRow="1" bandRow="1">
                <a:tableStyleId>{073A0DAA-6AF3-43AB-8588-CEC1D06C72B9}</a:tableStyleId>
              </a:tblPr>
              <a:tblGrid>
                <a:gridCol w="2824076"/>
                <a:gridCol w="2351925"/>
                <a:gridCol w="2351925"/>
              </a:tblGrid>
              <a:tr h="370745">
                <a:tc>
                  <a:txBody>
                    <a:bodyPr vert="horz" wrap="square"/>
                    <a:lstStyle/>
                    <a:p>
                      <a:pPr algn="ctr"/>
                      <a:r>
                        <a:rPr lang="en-US" sz="1600" smtClean="0"/>
                        <a:t>Processor</a:t>
                      </a:r>
                      <a:endParaRPr lang="en-US" sz="1600"/>
                    </a:p>
                  </a:txBody>
                  <a:tcPr marL="91427" marR="91427" marT="45708" marB="45708"/>
                </a:tc>
                <a:tc>
                  <a:txBody>
                    <a:bodyPr vert="horz" wrap="square"/>
                    <a:lstStyle/>
                    <a:p>
                      <a:pPr algn="ctr"/>
                      <a:r>
                        <a:rPr lang="en-US" sz="1600" smtClean="0"/>
                        <a:t>ARM A8</a:t>
                      </a:r>
                      <a:endParaRPr lang="en-US" sz="1600"/>
                    </a:p>
                  </a:txBody>
                  <a:tcPr marL="91427" marR="91427" marT="45708" marB="45708"/>
                </a:tc>
                <a:tc>
                  <a:txBody>
                    <a:bodyPr vert="horz" wrap="square"/>
                    <a:lstStyle/>
                    <a:p>
                      <a:pPr algn="ctr"/>
                      <a:r>
                        <a:rPr lang="en-US" sz="1600" smtClean="0"/>
                        <a:t>Intel Core i7 920</a:t>
                      </a:r>
                      <a:endParaRPr lang="en-US" sz="1600"/>
                    </a:p>
                  </a:txBody>
                  <a:tcPr marL="91427" marR="91427" marT="45708" marB="45708"/>
                </a:tc>
              </a:tr>
              <a:tr h="335194">
                <a:tc>
                  <a:txBody>
                    <a:bodyPr vert="horz" wrap="square"/>
                    <a:lstStyle/>
                    <a:p>
                      <a:r>
                        <a:rPr lang="en-US" sz="1600" smtClean="0"/>
                        <a:t>Market</a:t>
                      </a:r>
                      <a:endParaRPr lang="en-US" sz="1600"/>
                    </a:p>
                  </a:txBody>
                  <a:tcPr marL="91427" marR="91427" marT="45708" marB="45708"/>
                </a:tc>
                <a:tc>
                  <a:txBody>
                    <a:bodyPr vert="horz" wrap="square"/>
                    <a:lstStyle/>
                    <a:p>
                      <a:r>
                        <a:rPr lang="en-US" sz="1600" smtClean="0"/>
                        <a:t>Personal</a:t>
                      </a:r>
                      <a:r>
                        <a:rPr lang="en-US" sz="1600" baseline="0" smtClean="0"/>
                        <a:t> Mobile Device</a:t>
                      </a:r>
                      <a:endParaRPr lang="en-US" sz="1600"/>
                    </a:p>
                  </a:txBody>
                  <a:tcPr marL="91427" marR="91427" marT="45708" marB="45708"/>
                </a:tc>
                <a:tc>
                  <a:txBody>
                    <a:bodyPr vert="horz" wrap="square"/>
                    <a:lstStyle/>
                    <a:p>
                      <a:r>
                        <a:rPr lang="en-US" sz="1600" smtClean="0"/>
                        <a:t>Server, cloud</a:t>
                      </a:r>
                      <a:endParaRPr lang="en-US" sz="1600"/>
                    </a:p>
                  </a:txBody>
                  <a:tcPr marL="91427" marR="91427" marT="45708" marB="45708"/>
                </a:tc>
              </a:tr>
              <a:tr h="335194">
                <a:tc>
                  <a:txBody>
                    <a:bodyPr vert="horz" wrap="square"/>
                    <a:lstStyle/>
                    <a:p>
                      <a:r>
                        <a:rPr lang="en-US" sz="1600" smtClean="0"/>
                        <a:t>Thermal design</a:t>
                      </a:r>
                      <a:r>
                        <a:rPr lang="en-US" sz="1600" baseline="0" smtClean="0"/>
                        <a:t> power</a:t>
                      </a:r>
                      <a:endParaRPr lang="en-US" sz="1600"/>
                    </a:p>
                  </a:txBody>
                  <a:tcPr marL="91427" marR="91427" marT="45708" marB="45708"/>
                </a:tc>
                <a:tc>
                  <a:txBody>
                    <a:bodyPr vert="horz" wrap="square"/>
                    <a:lstStyle/>
                    <a:p>
                      <a:r>
                        <a:rPr lang="en-US" sz="1600" smtClean="0"/>
                        <a:t>2 Watts</a:t>
                      </a:r>
                      <a:endParaRPr lang="en-US" sz="1600"/>
                    </a:p>
                  </a:txBody>
                  <a:tcPr marL="91427" marR="91427" marT="45708" marB="45708"/>
                </a:tc>
                <a:tc>
                  <a:txBody>
                    <a:bodyPr vert="horz" wrap="square"/>
                    <a:lstStyle/>
                    <a:p>
                      <a:r>
                        <a:rPr lang="en-US" sz="1600" smtClean="0"/>
                        <a:t>130 Watts</a:t>
                      </a:r>
                      <a:endParaRPr lang="en-US" sz="1600"/>
                    </a:p>
                  </a:txBody>
                  <a:tcPr marL="91427" marR="91427" marT="45708" marB="45708"/>
                </a:tc>
              </a:tr>
              <a:tr h="335194">
                <a:tc>
                  <a:txBody>
                    <a:bodyPr vert="horz" wrap="square"/>
                    <a:lstStyle/>
                    <a:p>
                      <a:r>
                        <a:rPr lang="en-US" sz="1600" smtClean="0"/>
                        <a:t>Clock rate</a:t>
                      </a:r>
                      <a:endParaRPr lang="en-US" sz="1600"/>
                    </a:p>
                  </a:txBody>
                  <a:tcPr marL="91427" marR="91427" marT="45708" marB="45708"/>
                </a:tc>
                <a:tc>
                  <a:txBody>
                    <a:bodyPr vert="horz" wrap="square"/>
                    <a:lstStyle/>
                    <a:p>
                      <a:r>
                        <a:rPr lang="en-US" sz="1600" smtClean="0"/>
                        <a:t>1 GHz</a:t>
                      </a:r>
                      <a:endParaRPr lang="en-US" sz="1600"/>
                    </a:p>
                  </a:txBody>
                  <a:tcPr marL="91427" marR="91427" marT="45708" marB="45708"/>
                </a:tc>
                <a:tc>
                  <a:txBody>
                    <a:bodyPr vert="horz" wrap="square"/>
                    <a:lstStyle/>
                    <a:p>
                      <a:r>
                        <a:rPr lang="en-US" sz="1600" smtClean="0"/>
                        <a:t>2.66 GHz</a:t>
                      </a:r>
                      <a:endParaRPr lang="en-US" sz="1600"/>
                    </a:p>
                  </a:txBody>
                  <a:tcPr marL="91427" marR="91427" marT="45708" marB="45708"/>
                </a:tc>
              </a:tr>
              <a:tr h="335194">
                <a:tc>
                  <a:txBody>
                    <a:bodyPr vert="horz" wrap="square"/>
                    <a:lstStyle/>
                    <a:p>
                      <a:r>
                        <a:rPr lang="en-US" sz="1600" smtClean="0"/>
                        <a:t>Cores/Chip</a:t>
                      </a:r>
                      <a:endParaRPr lang="en-US" sz="1600"/>
                    </a:p>
                  </a:txBody>
                  <a:tcPr marL="91427" marR="91427" marT="45708" marB="45708"/>
                </a:tc>
                <a:tc>
                  <a:txBody>
                    <a:bodyPr vert="horz" wrap="square"/>
                    <a:lstStyle/>
                    <a:p>
                      <a:r>
                        <a:rPr lang="en-US" sz="1600" smtClean="0"/>
                        <a:t>1</a:t>
                      </a:r>
                      <a:endParaRPr lang="en-US" sz="1600"/>
                    </a:p>
                  </a:txBody>
                  <a:tcPr marL="91427" marR="91427" marT="45708" marB="45708"/>
                </a:tc>
                <a:tc>
                  <a:txBody>
                    <a:bodyPr vert="horz" wrap="square"/>
                    <a:lstStyle/>
                    <a:p>
                      <a:r>
                        <a:rPr lang="en-US" sz="1600" smtClean="0"/>
                        <a:t>4</a:t>
                      </a:r>
                      <a:endParaRPr lang="en-US" sz="1600"/>
                    </a:p>
                  </a:txBody>
                  <a:tcPr marL="91427" marR="91427" marT="45708" marB="45708"/>
                </a:tc>
              </a:tr>
              <a:tr h="335194">
                <a:tc>
                  <a:txBody>
                    <a:bodyPr vert="horz" wrap="square"/>
                    <a:lstStyle/>
                    <a:p>
                      <a:r>
                        <a:rPr lang="en-US" sz="1600" smtClean="0"/>
                        <a:t>Floating point?</a:t>
                      </a:r>
                      <a:endParaRPr lang="en-US" sz="1600"/>
                    </a:p>
                  </a:txBody>
                  <a:tcPr marL="91427" marR="91427" marT="45708" marB="45708"/>
                </a:tc>
                <a:tc>
                  <a:txBody>
                    <a:bodyPr vert="horz" wrap="square"/>
                    <a:lstStyle/>
                    <a:p>
                      <a:r>
                        <a:rPr lang="en-US" sz="1600" smtClean="0"/>
                        <a:t>No</a:t>
                      </a:r>
                      <a:endParaRPr lang="en-US" sz="1600"/>
                    </a:p>
                  </a:txBody>
                  <a:tcPr marL="91427" marR="91427" marT="45708" marB="45708"/>
                </a:tc>
                <a:tc>
                  <a:txBody>
                    <a:bodyPr vert="horz" wrap="square"/>
                    <a:lstStyle/>
                    <a:p>
                      <a:r>
                        <a:rPr lang="en-US" sz="1600" smtClean="0"/>
                        <a:t>Yes</a:t>
                      </a:r>
                      <a:endParaRPr lang="en-US" sz="1600"/>
                    </a:p>
                  </a:txBody>
                  <a:tcPr marL="91427" marR="91427" marT="45708" marB="45708"/>
                </a:tc>
              </a:tr>
              <a:tr h="335194">
                <a:tc>
                  <a:txBody>
                    <a:bodyPr vert="horz" wrap="square"/>
                    <a:lstStyle/>
                    <a:p>
                      <a:r>
                        <a:rPr lang="en-US" sz="1600" smtClean="0"/>
                        <a:t>Multiple issue?</a:t>
                      </a:r>
                      <a:endParaRPr lang="en-US" sz="1600"/>
                    </a:p>
                  </a:txBody>
                  <a:tcPr marL="91427" marR="91427" marT="45708" marB="45708"/>
                </a:tc>
                <a:tc>
                  <a:txBody>
                    <a:bodyPr vert="horz" wrap="square"/>
                    <a:lstStyle/>
                    <a:p>
                      <a:r>
                        <a:rPr lang="en-US" sz="1600" smtClean="0"/>
                        <a:t>Dynamic</a:t>
                      </a:r>
                      <a:endParaRPr lang="en-US" sz="1600"/>
                    </a:p>
                  </a:txBody>
                  <a:tcPr marL="91427" marR="91427" marT="45708" marB="45708"/>
                </a:tc>
                <a:tc>
                  <a:txBody>
                    <a:bodyPr vert="horz" wrap="square"/>
                    <a:lstStyle/>
                    <a:p>
                      <a:r>
                        <a:rPr lang="en-US" sz="1600" smtClean="0"/>
                        <a:t>Dynamic</a:t>
                      </a:r>
                      <a:endParaRPr lang="en-US" sz="1600"/>
                    </a:p>
                  </a:txBody>
                  <a:tcPr marL="91427" marR="91427" marT="45708" marB="45708"/>
                </a:tc>
              </a:tr>
              <a:tr h="335194">
                <a:tc>
                  <a:txBody>
                    <a:bodyPr vert="horz" wrap="square"/>
                    <a:lstStyle/>
                    <a:p>
                      <a:r>
                        <a:rPr lang="en-US" sz="1600" smtClean="0"/>
                        <a:t>Peak</a:t>
                      </a:r>
                      <a:r>
                        <a:rPr lang="en-US" sz="1600" baseline="0" smtClean="0"/>
                        <a:t> instructions/clock cycle</a:t>
                      </a:r>
                      <a:endParaRPr lang="en-US" sz="1600"/>
                    </a:p>
                  </a:txBody>
                  <a:tcPr marL="91427" marR="91427" marT="45708" marB="45708"/>
                </a:tc>
                <a:tc>
                  <a:txBody>
                    <a:bodyPr vert="horz" wrap="square"/>
                    <a:lstStyle/>
                    <a:p>
                      <a:r>
                        <a:rPr lang="en-US" sz="1600" smtClean="0"/>
                        <a:t>2</a:t>
                      </a:r>
                      <a:endParaRPr lang="en-US" sz="1600"/>
                    </a:p>
                  </a:txBody>
                  <a:tcPr marL="91427" marR="91427" marT="45708" marB="45708"/>
                </a:tc>
                <a:tc>
                  <a:txBody>
                    <a:bodyPr vert="horz" wrap="square"/>
                    <a:lstStyle/>
                    <a:p>
                      <a:r>
                        <a:rPr lang="en-US" sz="1600" smtClean="0"/>
                        <a:t>4</a:t>
                      </a:r>
                      <a:endParaRPr lang="en-US" sz="1600"/>
                    </a:p>
                  </a:txBody>
                  <a:tcPr marL="91427" marR="91427" marT="45708" marB="45708"/>
                </a:tc>
              </a:tr>
              <a:tr h="335194">
                <a:tc>
                  <a:txBody>
                    <a:bodyPr vert="horz" wrap="square"/>
                    <a:lstStyle/>
                    <a:p>
                      <a:r>
                        <a:rPr lang="en-US" sz="1600" smtClean="0"/>
                        <a:t>Pipeline</a:t>
                      </a:r>
                      <a:r>
                        <a:rPr lang="en-US" sz="1600" baseline="0" smtClean="0"/>
                        <a:t> stages</a:t>
                      </a:r>
                      <a:endParaRPr lang="en-US" sz="1600"/>
                    </a:p>
                  </a:txBody>
                  <a:tcPr marL="91427" marR="91427" marT="45708" marB="45708"/>
                </a:tc>
                <a:tc>
                  <a:txBody>
                    <a:bodyPr vert="horz" wrap="square"/>
                    <a:lstStyle/>
                    <a:p>
                      <a:r>
                        <a:rPr lang="en-US" sz="1600" smtClean="0"/>
                        <a:t>14</a:t>
                      </a:r>
                      <a:endParaRPr lang="en-US" sz="1600"/>
                    </a:p>
                  </a:txBody>
                  <a:tcPr marL="91427" marR="91427" marT="45708" marB="45708"/>
                </a:tc>
                <a:tc>
                  <a:txBody>
                    <a:bodyPr vert="horz" wrap="square"/>
                    <a:lstStyle/>
                    <a:p>
                      <a:r>
                        <a:rPr lang="en-US" sz="1600" smtClean="0"/>
                        <a:t>14</a:t>
                      </a:r>
                      <a:endParaRPr lang="en-US" sz="1600"/>
                    </a:p>
                  </a:txBody>
                  <a:tcPr marL="91427" marR="91427" marT="45708" marB="45708"/>
                </a:tc>
              </a:tr>
              <a:tr h="578972">
                <a:tc>
                  <a:txBody>
                    <a:bodyPr vert="horz" wrap="square"/>
                    <a:lstStyle/>
                    <a:p>
                      <a:r>
                        <a:rPr lang="en-US" sz="1600" smtClean="0"/>
                        <a:t>Pipeline schedule</a:t>
                      </a:r>
                      <a:endParaRPr lang="en-US" sz="1600"/>
                    </a:p>
                  </a:txBody>
                  <a:tcPr marL="91427" marR="91427" marT="45708" marB="45708"/>
                </a:tc>
                <a:tc>
                  <a:txBody>
                    <a:bodyPr vert="horz" wrap="square"/>
                    <a:lstStyle/>
                    <a:p>
                      <a:r>
                        <a:rPr lang="en-US" sz="1600" smtClean="0"/>
                        <a:t>Static in-order</a:t>
                      </a:r>
                      <a:endParaRPr lang="en-US" sz="1600"/>
                    </a:p>
                  </a:txBody>
                  <a:tcPr marL="91427" marR="91427" marT="45708" marB="45708"/>
                </a:tc>
                <a:tc>
                  <a:txBody>
                    <a:bodyPr vert="horz" wrap="square"/>
                    <a:lstStyle/>
                    <a:p>
                      <a:r>
                        <a:rPr lang="en-US" sz="1600" smtClean="0"/>
                        <a:t>Dynamic</a:t>
                      </a:r>
                      <a:r>
                        <a:rPr lang="en-US" sz="1600" baseline="0" smtClean="0"/>
                        <a:t> out-of-order with speculation</a:t>
                      </a:r>
                      <a:endParaRPr lang="en-US" sz="1600"/>
                    </a:p>
                  </a:txBody>
                  <a:tcPr marL="91427" marR="91427" marT="45708" marB="45708"/>
                </a:tc>
              </a:tr>
              <a:tr h="335194">
                <a:tc>
                  <a:txBody>
                    <a:bodyPr vert="horz" wrap="square"/>
                    <a:lstStyle/>
                    <a:p>
                      <a:r>
                        <a:rPr lang="en-US" sz="1600" smtClean="0"/>
                        <a:t>Branch</a:t>
                      </a:r>
                      <a:r>
                        <a:rPr lang="en-US" sz="1600" baseline="0" smtClean="0"/>
                        <a:t> prediction</a:t>
                      </a:r>
                      <a:endParaRPr lang="en-US" sz="1600"/>
                    </a:p>
                  </a:txBody>
                  <a:tcPr marL="91427" marR="91427" marT="45708" marB="45708"/>
                </a:tc>
                <a:tc>
                  <a:txBody>
                    <a:bodyPr vert="horz" wrap="square"/>
                    <a:lstStyle/>
                    <a:p>
                      <a:r>
                        <a:rPr lang="en-US" sz="1600" smtClean="0"/>
                        <a:t>2-level</a:t>
                      </a:r>
                      <a:endParaRPr lang="en-US" sz="1600"/>
                    </a:p>
                  </a:txBody>
                  <a:tcPr marL="91427" marR="91427" marT="45708" marB="45708"/>
                </a:tc>
                <a:tc>
                  <a:txBody>
                    <a:bodyPr vert="horz" wrap="square"/>
                    <a:lstStyle/>
                    <a:p>
                      <a:r>
                        <a:rPr lang="en-US" sz="1600" smtClean="0"/>
                        <a:t>2-level</a:t>
                      </a:r>
                      <a:endParaRPr lang="en-US" sz="1600"/>
                    </a:p>
                  </a:txBody>
                  <a:tcPr marL="91427" marR="91427" marT="45708" marB="45708"/>
                </a:tc>
              </a:tr>
              <a:tr h="335194">
                <a:tc>
                  <a:txBody>
                    <a:bodyPr vert="horz" wrap="square"/>
                    <a:lstStyle/>
                    <a:p>
                      <a:r>
                        <a:rPr lang="en-US" sz="1600" smtClean="0"/>
                        <a:t>1</a:t>
                      </a:r>
                      <a:r>
                        <a:rPr lang="en-US" sz="1600" baseline="30000" smtClean="0"/>
                        <a:t>st</a:t>
                      </a:r>
                      <a:r>
                        <a:rPr lang="en-US" sz="1600" smtClean="0"/>
                        <a:t> level caches/core</a:t>
                      </a:r>
                      <a:endParaRPr lang="en-US" sz="1600"/>
                    </a:p>
                  </a:txBody>
                  <a:tcPr marL="91427" marR="91427" marT="45708" marB="45708"/>
                </a:tc>
                <a:tc>
                  <a:txBody>
                    <a:bodyPr vert="horz" wrap="square"/>
                    <a:lstStyle/>
                    <a:p>
                      <a:r>
                        <a:rPr lang="en-US" sz="1600" smtClean="0"/>
                        <a:t>32 KiB I, 32 KiB D</a:t>
                      </a:r>
                      <a:endParaRPr lang="en-US" sz="1600"/>
                    </a:p>
                  </a:txBody>
                  <a:tcPr marL="91427" marR="91427" marT="45708" marB="45708"/>
                </a:tc>
                <a:tc>
                  <a:txBody>
                    <a:bodyPr vert="horz" wrap="square"/>
                    <a:lstStyle/>
                    <a:p>
                      <a:r>
                        <a:rPr lang="en-US" sz="1600" smtClean="0"/>
                        <a:t>32</a:t>
                      </a:r>
                      <a:r>
                        <a:rPr lang="en-US" sz="1600" baseline="0" smtClean="0"/>
                        <a:t> KiB I, 32 KiB D</a:t>
                      </a:r>
                      <a:endParaRPr lang="en-US" sz="1600"/>
                    </a:p>
                  </a:txBody>
                  <a:tcPr marL="91427" marR="91427" marT="45708" marB="45708"/>
                </a:tc>
              </a:tr>
              <a:tr h="335194">
                <a:tc>
                  <a:txBody>
                    <a:bodyPr vert="horz" wrap="square"/>
                    <a:lstStyle/>
                    <a:p>
                      <a:r>
                        <a:rPr lang="en-US" sz="1600" smtClean="0"/>
                        <a:t>2</a:t>
                      </a:r>
                      <a:r>
                        <a:rPr lang="en-US" sz="1600" baseline="30000" smtClean="0"/>
                        <a:t>nd</a:t>
                      </a:r>
                      <a:r>
                        <a:rPr lang="en-US" sz="1600" smtClean="0"/>
                        <a:t> level caches/core</a:t>
                      </a:r>
                      <a:endParaRPr lang="en-US" sz="1600"/>
                    </a:p>
                  </a:txBody>
                  <a:tcPr marL="91427" marR="91427" marT="45708" marB="45708"/>
                </a:tc>
                <a:tc>
                  <a:txBody>
                    <a:bodyPr vert="horz" wrap="square"/>
                    <a:lstStyle/>
                    <a:p>
                      <a:r>
                        <a:rPr lang="en-US" sz="1600" smtClean="0"/>
                        <a:t>128-1024 KiB</a:t>
                      </a:r>
                      <a:endParaRPr lang="en-US" sz="1600"/>
                    </a:p>
                  </a:txBody>
                  <a:tcPr marL="91427" marR="91427" marT="45708" marB="45708"/>
                </a:tc>
                <a:tc>
                  <a:txBody>
                    <a:bodyPr vert="horz" wrap="square"/>
                    <a:lstStyle/>
                    <a:p>
                      <a:r>
                        <a:rPr lang="en-US" sz="1600" smtClean="0"/>
                        <a:t>256 KiB</a:t>
                      </a:r>
                      <a:endParaRPr lang="en-US" sz="1600"/>
                    </a:p>
                  </a:txBody>
                  <a:tcPr marL="91427" marR="91427" marT="45708" marB="45708"/>
                </a:tc>
              </a:tr>
              <a:tr h="335194">
                <a:tc>
                  <a:txBody>
                    <a:bodyPr vert="horz" wrap="square"/>
                    <a:lstStyle/>
                    <a:p>
                      <a:r>
                        <a:rPr lang="en-US" sz="1600" smtClean="0"/>
                        <a:t>3</a:t>
                      </a:r>
                      <a:r>
                        <a:rPr lang="en-US" sz="1600" baseline="30000" smtClean="0"/>
                        <a:t>rd</a:t>
                      </a:r>
                      <a:r>
                        <a:rPr lang="en-US" sz="1600" smtClean="0"/>
                        <a:t> level caches</a:t>
                      </a:r>
                      <a:r>
                        <a:rPr lang="en-US" sz="1600" baseline="0" smtClean="0"/>
                        <a:t> (shared)</a:t>
                      </a:r>
                      <a:endParaRPr lang="en-US" sz="1600"/>
                    </a:p>
                  </a:txBody>
                  <a:tcPr marL="91427" marR="91427" marT="45708" marB="45708"/>
                </a:tc>
                <a:tc>
                  <a:txBody>
                    <a:bodyPr vert="horz" wrap="square"/>
                    <a:lstStyle/>
                    <a:p>
                      <a:r>
                        <a:rPr lang="en-US" sz="1600" smtClean="0"/>
                        <a:t>-</a:t>
                      </a:r>
                      <a:endParaRPr lang="en-US" sz="1600"/>
                    </a:p>
                  </a:txBody>
                  <a:tcPr marL="91427" marR="91427" marT="45708" marB="45708"/>
                </a:tc>
                <a:tc>
                  <a:txBody>
                    <a:bodyPr vert="horz" wrap="square"/>
                    <a:lstStyle/>
                    <a:p>
                      <a:r>
                        <a:rPr lang="en-US" sz="1600" smtClean="0"/>
                        <a:t>2- 8 MB</a:t>
                      </a:r>
                      <a:endParaRPr lang="en-US" sz="1600"/>
                    </a:p>
                  </a:txBody>
                  <a:tcPr marL="91427" marR="91427" marT="45708" marB="45708"/>
                </a:tc>
              </a:tr>
            </a:tbl>
          </a:graphicData>
        </a:graphic>
      </p:graphicFrame>
      <p:sp>
        <p:nvSpPr>
          <p:cNvPr id="348225" name="Footer Placeholder 3"/>
          <p:cNvSpPr>
            <a:spLocks noGrp="1"/>
          </p:cNvSpPr>
          <p:nvPr>
            <p:ph type="ftr" sz="quarter" idx="10"/>
          </p:nvPr>
        </p:nvSpPr>
        <p:spPr>
          <a:noFill/>
        </p:spPr>
        <p:txBody>
          <a:bodyPr/>
          <a:lstStyle/>
          <a:p>
            <a:r>
              <a:rPr lang="en-AU" smtClean="0"/>
              <a:t>Chapter 4 — The Processor — </a:t>
            </a:r>
            <a:fld id="{0A135FAF-3280-4CAF-A09E-9E05A036584B}" type="slidenum">
              <a:rPr lang="en-AU" smtClean="0"/>
              <a:t>151</a:t>
            </a:fld>
            <a:endParaRPr lang="en-AU" smtClean="0"/>
          </a:p>
        </p:txBody>
      </p:sp>
      <p:sp>
        <p:nvSpPr>
          <p:cNvPr id="348226" name="Text Box 3"/>
          <p:cNvSpPr txBox="1">
            <a:spLocks noChangeArrowheads="1"/>
          </p:cNvSpPr>
          <p:nvPr/>
        </p:nvSpPr>
        <p:spPr bwMode="auto">
          <a:xfrm rot="5400000">
            <a:off x="5579269" y="3193256"/>
            <a:ext cx="6762750" cy="369888"/>
          </a:xfrm>
          <a:prstGeom prst="rect">
            <a:avLst/>
          </a:prstGeom>
          <a:solidFill>
            <a:schemeClr val="accent1"/>
          </a:solidFill>
          <a:ln w="9525">
            <a:noFill/>
            <a:miter lim="800000"/>
          </a:ln>
        </p:spPr>
        <p:txBody>
          <a:bodyPr wrap="none">
            <a:spAutoFit/>
          </a:bodyPr>
          <a:lstStyle/>
          <a:p>
            <a:pPr algn="l"/>
            <a:r>
              <a:rPr lang="en-US" sz="1800">
                <a:solidFill>
                  <a:srgbClr val="ECEAAC"/>
                </a:solidFill>
              </a:rPr>
              <a:t>§4.11 Real Stuff: The ARM Cortex-A8 and Intel Core i7 Pipelines</a:t>
            </a:r>
          </a:p>
        </p:txBody>
      </p:sp>
    </p:spTree>
  </p:cSld>
  <p:clrMapOvr>
    <a:masterClrMapping/>
  </p:clrMapOvr>
  <p:transition/>
  <p:timing/>
</p:sld>
</file>

<file path=ppt/slides/slide15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49186" name="Title 1"/>
          <p:cNvSpPr>
            <a:spLocks noGrp="1"/>
          </p:cNvSpPr>
          <p:nvPr>
            <p:ph type="title"/>
          </p:nvPr>
        </p:nvSpPr>
        <p:spPr/>
        <p:txBody>
          <a:bodyPr/>
          <a:lstStyle/>
          <a:p>
            <a:r>
              <a:rPr lang="en-US" smtClean="0"/>
              <a:t>ARM Cortex-A8 Pipeline</a:t>
            </a:r>
          </a:p>
        </p:txBody>
      </p:sp>
      <p:sp>
        <p:nvSpPr>
          <p:cNvPr id="349187" name="Footer Placeholder 3"/>
          <p:cNvSpPr>
            <a:spLocks noGrp="1"/>
          </p:cNvSpPr>
          <p:nvPr>
            <p:ph type="ftr" sz="quarter" idx="10"/>
          </p:nvPr>
        </p:nvSpPr>
        <p:spPr>
          <a:noFill/>
        </p:spPr>
        <p:txBody>
          <a:bodyPr/>
          <a:lstStyle/>
          <a:p>
            <a:r>
              <a:rPr lang="en-AU" smtClean="0"/>
              <a:t>Chapter 4 — The Processor — </a:t>
            </a:r>
            <a:fld id="{FE60072D-0CE1-453A-BB49-DF9452510553}" type="slidenum">
              <a:rPr lang="en-AU" smtClean="0"/>
              <a:t>152</a:t>
            </a:fld>
            <a:endParaRPr lang="en-AU" smtClean="0"/>
          </a:p>
        </p:txBody>
      </p:sp>
      <p:pic>
        <p:nvPicPr>
          <p:cNvPr id="349188" name="Picture 5"/>
          <p:cNvPicPr>
            <a:picLocks noChangeAspect="1" noChangeArrowheads="1"/>
          </p:cNvPicPr>
          <p:nvPr/>
        </p:nvPicPr>
        <p:blipFill>
          <a:blip r:embed="rId2"/>
          <a:stretch>
            <a:fillRect/>
          </a:stretch>
        </p:blipFill>
        <p:spPr bwMode="auto">
          <a:xfrm>
            <a:off x="539750" y="1260475"/>
            <a:ext cx="8404225" cy="3608388"/>
          </a:xfrm>
          <a:prstGeom prst="rect">
            <a:avLst/>
          </a:prstGeom>
          <a:noFill/>
          <a:ln w="9525" algn="ctr">
            <a:noFill/>
            <a:miter lim="800000"/>
          </a:ln>
        </p:spPr>
      </p:pic>
    </p:spTree>
  </p:cSld>
  <p:clrMapOvr>
    <a:masterClrMapping/>
  </p:clrMapOvr>
  <p:transition/>
  <p:timing/>
</p:sld>
</file>

<file path=ppt/slides/slide15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50210" name="Title 1"/>
          <p:cNvSpPr>
            <a:spLocks noGrp="1"/>
          </p:cNvSpPr>
          <p:nvPr>
            <p:ph type="title"/>
          </p:nvPr>
        </p:nvSpPr>
        <p:spPr/>
        <p:txBody>
          <a:bodyPr/>
          <a:lstStyle/>
          <a:p>
            <a:r>
              <a:rPr lang="en-US" smtClean="0"/>
              <a:t>ARM Cortex-A8 Performance</a:t>
            </a:r>
          </a:p>
        </p:txBody>
      </p:sp>
      <p:sp>
        <p:nvSpPr>
          <p:cNvPr id="350211" name="Footer Placeholder 3"/>
          <p:cNvSpPr>
            <a:spLocks noGrp="1"/>
          </p:cNvSpPr>
          <p:nvPr>
            <p:ph type="ftr" sz="quarter" idx="10"/>
          </p:nvPr>
        </p:nvSpPr>
        <p:spPr>
          <a:noFill/>
        </p:spPr>
        <p:txBody>
          <a:bodyPr/>
          <a:lstStyle/>
          <a:p>
            <a:r>
              <a:rPr lang="en-AU" smtClean="0"/>
              <a:t>Chapter 4 — The Processor — </a:t>
            </a:r>
            <a:fld id="{7DA48F46-1EFE-4300-8486-C7B4038794B3}" type="slidenum">
              <a:rPr lang="en-AU" smtClean="0"/>
              <a:t>153</a:t>
            </a:fld>
            <a:endParaRPr lang="en-AU" smtClean="0"/>
          </a:p>
        </p:txBody>
      </p:sp>
      <p:pic>
        <p:nvPicPr>
          <p:cNvPr id="350212" name="Picture 5"/>
          <p:cNvPicPr>
            <a:picLocks noChangeAspect="1" noChangeArrowheads="1"/>
          </p:cNvPicPr>
          <p:nvPr/>
        </p:nvPicPr>
        <p:blipFill>
          <a:blip r:embed="rId2"/>
          <a:stretch>
            <a:fillRect/>
          </a:stretch>
        </p:blipFill>
        <p:spPr bwMode="auto">
          <a:xfrm>
            <a:off x="539750" y="1916113"/>
            <a:ext cx="8434388" cy="3384550"/>
          </a:xfrm>
          <a:prstGeom prst="rect">
            <a:avLst/>
          </a:prstGeom>
          <a:noFill/>
          <a:ln w="9525" algn="ctr">
            <a:noFill/>
            <a:miter lim="800000"/>
          </a:ln>
        </p:spPr>
      </p:pic>
    </p:spTree>
  </p:cSld>
  <p:clrMapOvr>
    <a:masterClrMapping/>
  </p:clrMapOvr>
  <p:transition/>
  <p:timing/>
</p:sld>
</file>

<file path=ppt/slides/slide15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51234" name="Title 1"/>
          <p:cNvSpPr>
            <a:spLocks noGrp="1"/>
          </p:cNvSpPr>
          <p:nvPr>
            <p:ph type="title"/>
          </p:nvPr>
        </p:nvSpPr>
        <p:spPr/>
        <p:txBody>
          <a:bodyPr/>
          <a:lstStyle/>
          <a:p>
            <a:r>
              <a:rPr lang="en-US" smtClean="0"/>
              <a:t>Core i7 Pipeline</a:t>
            </a:r>
          </a:p>
        </p:txBody>
      </p:sp>
      <p:sp>
        <p:nvSpPr>
          <p:cNvPr id="351235" name="Footer Placeholder 3"/>
          <p:cNvSpPr>
            <a:spLocks noGrp="1"/>
          </p:cNvSpPr>
          <p:nvPr>
            <p:ph type="ftr" sz="quarter" idx="10"/>
          </p:nvPr>
        </p:nvSpPr>
        <p:spPr>
          <a:noFill/>
        </p:spPr>
        <p:txBody>
          <a:bodyPr/>
          <a:lstStyle/>
          <a:p>
            <a:r>
              <a:rPr lang="en-AU" smtClean="0"/>
              <a:t>Chapter 4 — The Processor — </a:t>
            </a:r>
            <a:fld id="{B37B394F-FBA7-4140-A02F-3BB1B26A5186}" type="slidenum">
              <a:rPr lang="en-AU" smtClean="0"/>
              <a:t>154</a:t>
            </a:fld>
            <a:endParaRPr lang="en-AU" smtClean="0"/>
          </a:p>
        </p:txBody>
      </p:sp>
      <p:pic>
        <p:nvPicPr>
          <p:cNvPr id="351236" name="Picture 5"/>
          <p:cNvPicPr>
            <a:picLocks noChangeAspect="1" noChangeArrowheads="1"/>
          </p:cNvPicPr>
          <p:nvPr/>
        </p:nvPicPr>
        <p:blipFill>
          <a:blip r:embed="rId2"/>
          <a:stretch>
            <a:fillRect/>
          </a:stretch>
        </p:blipFill>
        <p:spPr bwMode="auto">
          <a:xfrm>
            <a:off x="2100263" y="1125538"/>
            <a:ext cx="4919662" cy="5300662"/>
          </a:xfrm>
          <a:prstGeom prst="rect">
            <a:avLst/>
          </a:prstGeom>
          <a:noFill/>
          <a:ln w="9525" algn="ctr">
            <a:noFill/>
            <a:miter lim="800000"/>
          </a:ln>
        </p:spPr>
      </p:pic>
    </p:spTree>
  </p:cSld>
  <p:clrMapOvr>
    <a:masterClrMapping/>
  </p:clrMapOvr>
  <p:transition/>
  <p:timing/>
</p:sld>
</file>

<file path=ppt/slides/slide15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52258" name="Title 1"/>
          <p:cNvSpPr>
            <a:spLocks noGrp="1"/>
          </p:cNvSpPr>
          <p:nvPr>
            <p:ph type="title"/>
          </p:nvPr>
        </p:nvSpPr>
        <p:spPr/>
        <p:txBody>
          <a:bodyPr/>
          <a:lstStyle/>
          <a:p>
            <a:r>
              <a:rPr lang="en-US" smtClean="0"/>
              <a:t>Core i7 Performance</a:t>
            </a:r>
          </a:p>
        </p:txBody>
      </p:sp>
      <p:sp>
        <p:nvSpPr>
          <p:cNvPr id="352259" name="Footer Placeholder 3"/>
          <p:cNvSpPr>
            <a:spLocks noGrp="1"/>
          </p:cNvSpPr>
          <p:nvPr>
            <p:ph type="ftr" sz="quarter" idx="10"/>
          </p:nvPr>
        </p:nvSpPr>
        <p:spPr>
          <a:noFill/>
        </p:spPr>
        <p:txBody>
          <a:bodyPr/>
          <a:lstStyle/>
          <a:p>
            <a:r>
              <a:rPr lang="en-AU" smtClean="0"/>
              <a:t>Chapter 4 — The Processor — </a:t>
            </a:r>
            <a:fld id="{02052ADE-AA63-41F5-A65D-4F6E38EF7816}" type="slidenum">
              <a:rPr lang="en-AU" smtClean="0"/>
              <a:t>155</a:t>
            </a:fld>
            <a:endParaRPr lang="en-AU" smtClean="0"/>
          </a:p>
        </p:txBody>
      </p:sp>
      <p:pic>
        <p:nvPicPr>
          <p:cNvPr id="352260" name="Picture 6"/>
          <p:cNvPicPr>
            <a:picLocks noChangeAspect="1" noChangeArrowheads="1"/>
          </p:cNvPicPr>
          <p:nvPr/>
        </p:nvPicPr>
        <p:blipFill>
          <a:blip r:embed="rId2"/>
          <a:stretch>
            <a:fillRect/>
          </a:stretch>
        </p:blipFill>
        <p:spPr bwMode="auto">
          <a:xfrm>
            <a:off x="611188" y="1738313"/>
            <a:ext cx="3943350" cy="3635375"/>
          </a:xfrm>
          <a:prstGeom prst="rect">
            <a:avLst/>
          </a:prstGeom>
          <a:noFill/>
          <a:ln w="9525" algn="ctr">
            <a:noFill/>
            <a:miter lim="800000"/>
          </a:ln>
        </p:spPr>
      </p:pic>
      <p:pic>
        <p:nvPicPr>
          <p:cNvPr id="352261" name="Picture 7"/>
          <p:cNvPicPr>
            <a:picLocks noChangeAspect="1" noChangeArrowheads="1"/>
          </p:cNvPicPr>
          <p:nvPr/>
        </p:nvPicPr>
        <p:blipFill>
          <a:blip r:embed="rId3"/>
          <a:stretch>
            <a:fillRect/>
          </a:stretch>
        </p:blipFill>
        <p:spPr bwMode="auto">
          <a:xfrm>
            <a:off x="4500563" y="1916113"/>
            <a:ext cx="4422775" cy="2792412"/>
          </a:xfrm>
          <a:prstGeom prst="rect">
            <a:avLst/>
          </a:prstGeom>
          <a:noFill/>
          <a:ln w="9525" algn="ctr">
            <a:noFill/>
            <a:miter lim="800000"/>
          </a:ln>
        </p:spPr>
      </p:pic>
    </p:spTree>
  </p:cSld>
  <p:clrMapOvr>
    <a:masterClrMapping/>
  </p:clrMapOvr>
  <p:transition/>
  <p:timing/>
</p:sld>
</file>

<file path=ppt/slides/slide15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53282" name="Title 1"/>
          <p:cNvSpPr>
            <a:spLocks noGrp="1"/>
          </p:cNvSpPr>
          <p:nvPr>
            <p:ph type="title"/>
          </p:nvPr>
        </p:nvSpPr>
        <p:spPr/>
        <p:txBody>
          <a:bodyPr/>
          <a:lstStyle/>
          <a:p>
            <a:r>
              <a:rPr lang="en-US" smtClean="0"/>
              <a:t>Matrix Multiply</a:t>
            </a:r>
          </a:p>
        </p:txBody>
      </p:sp>
      <p:sp>
        <p:nvSpPr>
          <p:cNvPr id="3" name="Content Placeholder 2"/>
          <p:cNvSpPr>
            <a:spLocks noGrp="1"/>
          </p:cNvSpPr>
          <p:nvPr>
            <p:ph idx="1"/>
          </p:nvPr>
        </p:nvSpPr>
        <p:spPr/>
        <p:txBody>
          <a:bodyPr/>
          <a:lstStyle/>
          <a:p>
            <a:pPr>
              <a:defRPr/>
            </a:pPr>
            <a:r>
              <a:rPr lang="en-US" smtClean="0"/>
              <a:t>Unrolled C code</a:t>
            </a:r>
          </a:p>
          <a:p>
            <a:pPr marL="0" indent="0">
              <a:buFont typeface="Wingdings" pitchFamily="2" charset="2"/>
              <a:buNone/>
              <a:defRPr/>
            </a:pPr>
            <a:r>
              <a:rPr lang="en-US" sz="1100">
                <a:latin typeface="Courier New" pitchFamily="49" charset="0"/>
                <a:cs typeface="Courier New" pitchFamily="49" charset="0"/>
              </a:rPr>
              <a:t>1 #include &lt;x86intrin.h&gt;</a:t>
            </a:r>
          </a:p>
          <a:p>
            <a:pPr marL="0" indent="0">
              <a:buFont typeface="Wingdings" pitchFamily="2" charset="2"/>
              <a:buNone/>
              <a:defRPr/>
            </a:pPr>
            <a:r>
              <a:rPr lang="en-US" sz="1100">
                <a:latin typeface="Courier New" pitchFamily="49" charset="0"/>
                <a:cs typeface="Courier New" pitchFamily="49" charset="0"/>
              </a:rPr>
              <a:t>2 #define UNROLL (4)</a:t>
            </a:r>
          </a:p>
          <a:p>
            <a:pPr marL="0" indent="0">
              <a:buFont typeface="Wingdings" pitchFamily="2" charset="2"/>
              <a:buNone/>
              <a:defRPr/>
            </a:pPr>
            <a:r>
              <a:rPr lang="en-US" sz="1100">
                <a:latin typeface="Courier New" pitchFamily="49" charset="0"/>
                <a:cs typeface="Courier New" pitchFamily="49" charset="0"/>
              </a:rPr>
              <a:t>3</a:t>
            </a:r>
          </a:p>
          <a:p>
            <a:pPr marL="0" indent="0">
              <a:buFont typeface="Wingdings" pitchFamily="2" charset="2"/>
              <a:buNone/>
              <a:defRPr/>
            </a:pPr>
            <a:r>
              <a:rPr lang="fr-FR" sz="1100">
                <a:latin typeface="Courier New" pitchFamily="49" charset="0"/>
                <a:cs typeface="Courier New" pitchFamily="49" charset="0"/>
              </a:rPr>
              <a:t>4 void dgemm (int n, double* A, double* B, double* C)</a:t>
            </a:r>
          </a:p>
          <a:p>
            <a:pPr marL="0" indent="0">
              <a:buFont typeface="Wingdings" pitchFamily="2" charset="2"/>
              <a:buNone/>
              <a:defRPr/>
            </a:pPr>
            <a:r>
              <a:rPr lang="en-US" sz="1100">
                <a:latin typeface="Courier New" pitchFamily="49" charset="0"/>
                <a:cs typeface="Courier New" pitchFamily="49" charset="0"/>
              </a:rPr>
              <a:t>5 {</a:t>
            </a:r>
          </a:p>
          <a:p>
            <a:pPr marL="0" indent="0">
              <a:buFont typeface="Wingdings" pitchFamily="2" charset="2"/>
              <a:buNone/>
              <a:defRPr/>
            </a:pPr>
            <a:r>
              <a:rPr lang="nn-NO" sz="1100">
                <a:latin typeface="Courier New" pitchFamily="49" charset="0"/>
                <a:cs typeface="Courier New" pitchFamily="49" charset="0"/>
              </a:rPr>
              <a:t>6 </a:t>
            </a:r>
            <a:r>
              <a:rPr lang="nn-NO" sz="1100" smtClean="0">
                <a:latin typeface="Courier New" pitchFamily="49" charset="0"/>
                <a:cs typeface="Courier New" pitchFamily="49" charset="0"/>
              </a:rPr>
              <a:t> for </a:t>
            </a:r>
            <a:r>
              <a:rPr lang="nn-NO" sz="1100">
                <a:latin typeface="Courier New" pitchFamily="49" charset="0"/>
                <a:cs typeface="Courier New" pitchFamily="49" charset="0"/>
              </a:rPr>
              <a:t>( int i = 0; i &lt; n; i+=UNROLL*4 )</a:t>
            </a:r>
          </a:p>
          <a:p>
            <a:pPr marL="0" indent="0">
              <a:buFont typeface="Wingdings" pitchFamily="2" charset="2"/>
              <a:buNone/>
              <a:defRPr/>
            </a:pPr>
            <a:r>
              <a:rPr lang="en-US" sz="1100">
                <a:latin typeface="Courier New" pitchFamily="49" charset="0"/>
                <a:cs typeface="Courier New" pitchFamily="49" charset="0"/>
              </a:rPr>
              <a:t>7 </a:t>
            </a:r>
            <a:r>
              <a:rPr lang="en-US" sz="1100" smtClean="0">
                <a:latin typeface="Courier New" pitchFamily="49" charset="0"/>
                <a:cs typeface="Courier New" pitchFamily="49" charset="0"/>
              </a:rPr>
              <a:t>  for </a:t>
            </a:r>
            <a:r>
              <a:rPr lang="en-US" sz="1100">
                <a:latin typeface="Courier New" pitchFamily="49" charset="0"/>
                <a:cs typeface="Courier New" pitchFamily="49" charset="0"/>
              </a:rPr>
              <a:t>( int j = 0; j &lt; n; j++ ) {</a:t>
            </a:r>
          </a:p>
          <a:p>
            <a:pPr marL="0" indent="0">
              <a:buFont typeface="Wingdings" pitchFamily="2" charset="2"/>
              <a:buNone/>
              <a:defRPr/>
            </a:pPr>
            <a:r>
              <a:rPr lang="en-US" sz="1100">
                <a:latin typeface="Courier New" pitchFamily="49" charset="0"/>
                <a:cs typeface="Courier New" pitchFamily="49" charset="0"/>
              </a:rPr>
              <a:t>8 </a:t>
            </a:r>
            <a:r>
              <a:rPr lang="en-US" sz="1100" smtClean="0">
                <a:latin typeface="Courier New" pitchFamily="49" charset="0"/>
                <a:cs typeface="Courier New" pitchFamily="49" charset="0"/>
              </a:rPr>
              <a:t>   __</a:t>
            </a:r>
            <a:r>
              <a:rPr lang="en-US" sz="1100">
                <a:latin typeface="Courier New" pitchFamily="49" charset="0"/>
                <a:cs typeface="Courier New" pitchFamily="49" charset="0"/>
              </a:rPr>
              <a:t>m256d c[4];</a:t>
            </a:r>
          </a:p>
          <a:p>
            <a:pPr marL="0" indent="0">
              <a:buFont typeface="Wingdings" pitchFamily="2" charset="2"/>
              <a:buNone/>
              <a:defRPr/>
            </a:pPr>
            <a:r>
              <a:rPr lang="en-US" sz="1100">
                <a:latin typeface="Courier New" pitchFamily="49" charset="0"/>
                <a:cs typeface="Courier New" pitchFamily="49" charset="0"/>
              </a:rPr>
              <a:t>9 </a:t>
            </a:r>
            <a:r>
              <a:rPr lang="en-US" sz="1100" smtClean="0">
                <a:latin typeface="Courier New" pitchFamily="49" charset="0"/>
                <a:cs typeface="Courier New" pitchFamily="49" charset="0"/>
              </a:rPr>
              <a:t>   for </a:t>
            </a:r>
            <a:r>
              <a:rPr lang="en-US" sz="1100">
                <a:latin typeface="Courier New" pitchFamily="49" charset="0"/>
                <a:cs typeface="Courier New" pitchFamily="49" charset="0"/>
              </a:rPr>
              <a:t>( int x = 0; x &lt; UNROLL; x++ )</a:t>
            </a:r>
          </a:p>
          <a:p>
            <a:pPr marL="0" indent="0">
              <a:buFont typeface="Wingdings" pitchFamily="2" charset="2"/>
              <a:buNone/>
              <a:defRPr/>
            </a:pPr>
            <a:r>
              <a:rPr lang="en-US" sz="1100">
                <a:latin typeface="Courier New" pitchFamily="49" charset="0"/>
                <a:cs typeface="Courier New" pitchFamily="49" charset="0"/>
              </a:rPr>
              <a:t>10 </a:t>
            </a:r>
            <a:r>
              <a:rPr lang="en-US" sz="1100" smtClean="0">
                <a:latin typeface="Courier New" pitchFamily="49" charset="0"/>
                <a:cs typeface="Courier New" pitchFamily="49" charset="0"/>
              </a:rPr>
              <a:t>   c[x</a:t>
            </a:r>
            <a:r>
              <a:rPr lang="en-US" sz="1100">
                <a:latin typeface="Courier New" pitchFamily="49" charset="0"/>
                <a:cs typeface="Courier New" pitchFamily="49" charset="0"/>
              </a:rPr>
              <a:t>] = _mm256_load_pd(C+i+x*4+j*n);</a:t>
            </a:r>
          </a:p>
          <a:p>
            <a:pPr marL="0" indent="0">
              <a:buFont typeface="Wingdings" pitchFamily="2" charset="2"/>
              <a:buNone/>
              <a:defRPr/>
            </a:pPr>
            <a:r>
              <a:rPr lang="en-US" sz="1100" smtClean="0">
                <a:latin typeface="Courier New" pitchFamily="49" charset="0"/>
                <a:cs typeface="Courier New" pitchFamily="49" charset="0"/>
              </a:rPr>
              <a:t>11</a:t>
            </a:r>
          </a:p>
          <a:p>
            <a:pPr marL="0" indent="0">
              <a:buFont typeface="Wingdings" pitchFamily="2" charset="2"/>
              <a:buNone/>
              <a:defRPr/>
            </a:pPr>
            <a:r>
              <a:rPr lang="en-US" sz="1100" smtClean="0">
                <a:latin typeface="Courier New" pitchFamily="49" charset="0"/>
                <a:cs typeface="Courier New" pitchFamily="49" charset="0"/>
              </a:rPr>
              <a:t>12   for( int k = 0; k &lt; n; k++ )</a:t>
            </a:r>
          </a:p>
          <a:p>
            <a:pPr marL="0" indent="0">
              <a:buFont typeface="Wingdings" pitchFamily="2" charset="2"/>
              <a:buNone/>
              <a:defRPr/>
            </a:pPr>
            <a:r>
              <a:rPr lang="en-US" sz="1100" smtClean="0">
                <a:latin typeface="Courier New" pitchFamily="49" charset="0"/>
                <a:cs typeface="Courier New" pitchFamily="49" charset="0"/>
              </a:rPr>
              <a:t>13   {</a:t>
            </a:r>
            <a:endParaRPr lang="en-US" sz="1100">
              <a:latin typeface="Courier New" pitchFamily="49" charset="0"/>
              <a:cs typeface="Courier New" pitchFamily="49" charset="0"/>
            </a:endParaRPr>
          </a:p>
          <a:p>
            <a:pPr marL="0" indent="0">
              <a:buFont typeface="Wingdings" pitchFamily="2" charset="2"/>
              <a:buNone/>
              <a:defRPr/>
            </a:pPr>
            <a:r>
              <a:rPr lang="en-US" sz="1100">
                <a:latin typeface="Courier New" pitchFamily="49" charset="0"/>
                <a:cs typeface="Courier New" pitchFamily="49" charset="0"/>
              </a:rPr>
              <a:t>14 </a:t>
            </a:r>
            <a:r>
              <a:rPr lang="en-US" sz="1100" smtClean="0">
                <a:latin typeface="Courier New" pitchFamily="49" charset="0"/>
                <a:cs typeface="Courier New" pitchFamily="49" charset="0"/>
              </a:rPr>
              <a:t>   __</a:t>
            </a:r>
            <a:r>
              <a:rPr lang="en-US" sz="1100">
                <a:latin typeface="Courier New" pitchFamily="49" charset="0"/>
                <a:cs typeface="Courier New" pitchFamily="49" charset="0"/>
              </a:rPr>
              <a:t>m256d b = _mm256_broadcast_sd(B+k+j*n);</a:t>
            </a:r>
          </a:p>
          <a:p>
            <a:pPr marL="0" indent="0">
              <a:buFont typeface="Wingdings" pitchFamily="2" charset="2"/>
              <a:buNone/>
              <a:defRPr/>
            </a:pPr>
            <a:r>
              <a:rPr lang="en-US" sz="1100">
                <a:latin typeface="Courier New" pitchFamily="49" charset="0"/>
                <a:cs typeface="Courier New" pitchFamily="49" charset="0"/>
              </a:rPr>
              <a:t>15 </a:t>
            </a:r>
            <a:r>
              <a:rPr lang="en-US" sz="1100" smtClean="0">
                <a:latin typeface="Courier New" pitchFamily="49" charset="0"/>
                <a:cs typeface="Courier New" pitchFamily="49" charset="0"/>
              </a:rPr>
              <a:t>   for </a:t>
            </a:r>
            <a:r>
              <a:rPr lang="en-US" sz="1100">
                <a:latin typeface="Courier New" pitchFamily="49" charset="0"/>
                <a:cs typeface="Courier New" pitchFamily="49" charset="0"/>
              </a:rPr>
              <a:t>(int x = 0; x &lt; UNROLL; x++)</a:t>
            </a:r>
          </a:p>
          <a:p>
            <a:pPr marL="0" indent="0">
              <a:buFont typeface="Wingdings" pitchFamily="2" charset="2"/>
              <a:buNone/>
              <a:defRPr/>
            </a:pPr>
            <a:r>
              <a:rPr lang="en-US" sz="1100">
                <a:latin typeface="Courier New" pitchFamily="49" charset="0"/>
                <a:cs typeface="Courier New" pitchFamily="49" charset="0"/>
              </a:rPr>
              <a:t>16 </a:t>
            </a:r>
            <a:r>
              <a:rPr lang="en-US" sz="1100" smtClean="0">
                <a:latin typeface="Courier New" pitchFamily="49" charset="0"/>
                <a:cs typeface="Courier New" pitchFamily="49" charset="0"/>
              </a:rPr>
              <a:t>   c[x</a:t>
            </a:r>
            <a:r>
              <a:rPr lang="en-US" sz="1100">
                <a:latin typeface="Courier New" pitchFamily="49" charset="0"/>
                <a:cs typeface="Courier New" pitchFamily="49" charset="0"/>
              </a:rPr>
              <a:t>] = _mm256_add_pd(c[x],</a:t>
            </a:r>
          </a:p>
          <a:p>
            <a:pPr marL="0" indent="0">
              <a:buFont typeface="Wingdings" pitchFamily="2" charset="2"/>
              <a:buNone/>
              <a:defRPr/>
            </a:pPr>
            <a:r>
              <a:rPr lang="en-US" sz="1100">
                <a:latin typeface="Courier New" pitchFamily="49" charset="0"/>
                <a:cs typeface="Courier New" pitchFamily="49" charset="0"/>
              </a:rPr>
              <a:t>17 </a:t>
            </a:r>
            <a:r>
              <a:rPr lang="en-US" sz="1100" smtClean="0">
                <a:latin typeface="Courier New" pitchFamily="49" charset="0"/>
                <a:cs typeface="Courier New" pitchFamily="49" charset="0"/>
              </a:rPr>
              <a:t>                       _</a:t>
            </a:r>
            <a:r>
              <a:rPr lang="en-US" sz="1100">
                <a:latin typeface="Courier New" pitchFamily="49" charset="0"/>
                <a:cs typeface="Courier New" pitchFamily="49" charset="0"/>
              </a:rPr>
              <a:t>mm256_mul_pd(_mm256_load_pd(A+n*k+x*4+i), b));</a:t>
            </a:r>
          </a:p>
          <a:p>
            <a:pPr marL="0" indent="0">
              <a:buFont typeface="Wingdings" pitchFamily="2" charset="2"/>
              <a:buNone/>
              <a:defRPr/>
            </a:pPr>
            <a:r>
              <a:rPr lang="en-US" sz="1100">
                <a:latin typeface="Courier New" pitchFamily="49" charset="0"/>
                <a:cs typeface="Courier New" pitchFamily="49" charset="0"/>
              </a:rPr>
              <a:t>18 </a:t>
            </a:r>
            <a:r>
              <a:rPr lang="en-US" sz="1100" smtClean="0">
                <a:latin typeface="Courier New" pitchFamily="49" charset="0"/>
                <a:cs typeface="Courier New" pitchFamily="49" charset="0"/>
              </a:rPr>
              <a:t>  }</a:t>
            </a:r>
            <a:endParaRPr lang="en-US" sz="1100">
              <a:latin typeface="Courier New" pitchFamily="49" charset="0"/>
              <a:cs typeface="Courier New" pitchFamily="49" charset="0"/>
            </a:endParaRPr>
          </a:p>
          <a:p>
            <a:pPr marL="0" indent="0">
              <a:buFont typeface="Wingdings" pitchFamily="2" charset="2"/>
              <a:buNone/>
              <a:defRPr/>
            </a:pPr>
            <a:r>
              <a:rPr lang="en-US" sz="1100">
                <a:latin typeface="Courier New" pitchFamily="49" charset="0"/>
                <a:cs typeface="Courier New" pitchFamily="49" charset="0"/>
              </a:rPr>
              <a:t>19</a:t>
            </a:r>
          </a:p>
          <a:p>
            <a:pPr marL="0" indent="0">
              <a:buFont typeface="Wingdings" pitchFamily="2" charset="2"/>
              <a:buNone/>
              <a:defRPr/>
            </a:pPr>
            <a:r>
              <a:rPr lang="en-US" sz="1100">
                <a:latin typeface="Courier New" pitchFamily="49" charset="0"/>
                <a:cs typeface="Courier New" pitchFamily="49" charset="0"/>
              </a:rPr>
              <a:t>20 </a:t>
            </a:r>
            <a:r>
              <a:rPr lang="en-US" sz="1100" smtClean="0">
                <a:latin typeface="Courier New" pitchFamily="49" charset="0"/>
                <a:cs typeface="Courier New" pitchFamily="49" charset="0"/>
              </a:rPr>
              <a:t>   for </a:t>
            </a:r>
            <a:r>
              <a:rPr lang="en-US" sz="1100">
                <a:latin typeface="Courier New" pitchFamily="49" charset="0"/>
                <a:cs typeface="Courier New" pitchFamily="49" charset="0"/>
              </a:rPr>
              <a:t>( int x = 0; x &lt; UNROLL; x++ )</a:t>
            </a:r>
          </a:p>
          <a:p>
            <a:pPr marL="0" indent="0">
              <a:buFont typeface="Wingdings" pitchFamily="2" charset="2"/>
              <a:buNone/>
              <a:defRPr/>
            </a:pPr>
            <a:r>
              <a:rPr lang="en-US" sz="1100">
                <a:latin typeface="Courier New" pitchFamily="49" charset="0"/>
                <a:cs typeface="Courier New" pitchFamily="49" charset="0"/>
              </a:rPr>
              <a:t>21 </a:t>
            </a:r>
            <a:r>
              <a:rPr lang="en-US" sz="1100" smtClean="0">
                <a:latin typeface="Courier New" pitchFamily="49" charset="0"/>
                <a:cs typeface="Courier New" pitchFamily="49" charset="0"/>
              </a:rPr>
              <a:t>    _</a:t>
            </a:r>
            <a:r>
              <a:rPr lang="en-US" sz="1100">
                <a:latin typeface="Courier New" pitchFamily="49" charset="0"/>
                <a:cs typeface="Courier New" pitchFamily="49" charset="0"/>
              </a:rPr>
              <a:t>mm256_store_pd(C+i+x*4+j*n, c[x]);</a:t>
            </a:r>
          </a:p>
          <a:p>
            <a:pPr marL="0" indent="0">
              <a:buFont typeface="Wingdings" pitchFamily="2" charset="2"/>
              <a:buNone/>
              <a:defRPr/>
            </a:pPr>
            <a:r>
              <a:rPr lang="en-US" sz="1100">
                <a:latin typeface="Courier New" pitchFamily="49" charset="0"/>
                <a:cs typeface="Courier New" pitchFamily="49" charset="0"/>
              </a:rPr>
              <a:t>22 </a:t>
            </a:r>
            <a:r>
              <a:rPr lang="en-US" sz="1100" smtClean="0">
                <a:latin typeface="Courier New" pitchFamily="49" charset="0"/>
                <a:cs typeface="Courier New" pitchFamily="49" charset="0"/>
              </a:rPr>
              <a:t> }</a:t>
            </a:r>
            <a:endParaRPr lang="en-US" sz="1100">
              <a:latin typeface="Courier New" pitchFamily="49" charset="0"/>
              <a:cs typeface="Courier New" pitchFamily="49" charset="0"/>
            </a:endParaRPr>
          </a:p>
          <a:p>
            <a:pPr marL="0" indent="0">
              <a:buFont typeface="Wingdings" pitchFamily="2" charset="2"/>
              <a:buNone/>
              <a:defRPr/>
            </a:pPr>
            <a:r>
              <a:rPr lang="en-US" sz="1100">
                <a:latin typeface="Courier New" pitchFamily="49" charset="0"/>
                <a:cs typeface="Courier New" pitchFamily="49" charset="0"/>
              </a:rPr>
              <a:t>23 }</a:t>
            </a:r>
          </a:p>
        </p:txBody>
      </p:sp>
      <p:sp>
        <p:nvSpPr>
          <p:cNvPr id="353284" name="Footer Placeholder 3"/>
          <p:cNvSpPr>
            <a:spLocks noGrp="1"/>
          </p:cNvSpPr>
          <p:nvPr>
            <p:ph type="ftr" sz="quarter" idx="10"/>
          </p:nvPr>
        </p:nvSpPr>
        <p:spPr>
          <a:noFill/>
        </p:spPr>
        <p:txBody>
          <a:bodyPr/>
          <a:lstStyle/>
          <a:p>
            <a:r>
              <a:rPr lang="en-AU" smtClean="0"/>
              <a:t>Chapter 4 — The Processor — </a:t>
            </a:r>
            <a:fld id="{C5CD917E-98CC-4245-8636-42FBB20D5A97}" type="slidenum">
              <a:rPr lang="en-AU" smtClean="0"/>
              <a:t>156</a:t>
            </a:fld>
            <a:endParaRPr lang="en-AU" smtClean="0"/>
          </a:p>
        </p:txBody>
      </p:sp>
      <p:sp>
        <p:nvSpPr>
          <p:cNvPr id="353285" name="Text Box 4"/>
          <p:cNvSpPr txBox="1">
            <a:spLocks noChangeArrowheads="1"/>
          </p:cNvSpPr>
          <p:nvPr/>
        </p:nvSpPr>
        <p:spPr bwMode="auto">
          <a:xfrm rot="5400000">
            <a:off x="6034881" y="2753519"/>
            <a:ext cx="5878513" cy="368300"/>
          </a:xfrm>
          <a:prstGeom prst="rect">
            <a:avLst/>
          </a:prstGeom>
          <a:solidFill>
            <a:schemeClr val="accent1"/>
          </a:solidFill>
          <a:ln w="9525">
            <a:noFill/>
            <a:miter lim="800000"/>
          </a:ln>
        </p:spPr>
        <p:txBody>
          <a:bodyPr wrap="none">
            <a:spAutoFit/>
          </a:bodyPr>
          <a:lstStyle/>
          <a:p>
            <a:pPr algn="l"/>
            <a:r>
              <a:rPr lang="en-US" sz="1800">
                <a:solidFill>
                  <a:srgbClr val="ECEAAC"/>
                </a:solidFill>
              </a:rPr>
              <a:t>§4.12 Instruction-Level Parallelism and Matrix Multiply</a:t>
            </a:r>
          </a:p>
        </p:txBody>
      </p:sp>
    </p:spTree>
  </p:cSld>
  <p:clrMapOvr>
    <a:masterClrMapping/>
  </p:clrMapOvr>
  <p:transition/>
  <p:timing/>
</p:sld>
</file>

<file path=ppt/slides/slide15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54306" name="Title 1"/>
          <p:cNvSpPr>
            <a:spLocks noGrp="1"/>
          </p:cNvSpPr>
          <p:nvPr>
            <p:ph type="title"/>
          </p:nvPr>
        </p:nvSpPr>
        <p:spPr/>
        <p:txBody>
          <a:bodyPr/>
          <a:lstStyle/>
          <a:p>
            <a:r>
              <a:rPr lang="en-US" smtClean="0"/>
              <a:t>Matrix Multiply</a:t>
            </a:r>
          </a:p>
        </p:txBody>
      </p:sp>
      <p:sp>
        <p:nvSpPr>
          <p:cNvPr id="3" name="Content Placeholder 2"/>
          <p:cNvSpPr>
            <a:spLocks noGrp="1"/>
          </p:cNvSpPr>
          <p:nvPr>
            <p:ph idx="1"/>
          </p:nvPr>
        </p:nvSpPr>
        <p:spPr>
          <a:xfrm>
            <a:off x="684213" y="1125538"/>
            <a:ext cx="8270875" cy="5543550"/>
          </a:xfrm>
        </p:spPr>
        <p:txBody>
          <a:bodyPr/>
          <a:lstStyle/>
          <a:p>
            <a:pPr>
              <a:defRPr/>
            </a:pPr>
            <a:r>
              <a:rPr lang="en-US" smtClean="0"/>
              <a:t>Assembly code:</a:t>
            </a:r>
          </a:p>
          <a:p>
            <a:pPr marL="0" indent="0">
              <a:buFont typeface="Wingdings" pitchFamily="2" charset="2"/>
              <a:buNone/>
              <a:defRPr/>
            </a:pPr>
            <a:r>
              <a:rPr lang="en-US" sz="1050" smtClean="0">
                <a:latin typeface="Courier New" pitchFamily="49" charset="0"/>
                <a:cs typeface="Courier New" pitchFamily="49" charset="0"/>
              </a:rPr>
              <a:t>1 vmovapd (%r11),%ymm4                # Load 4 elements of C into %ymm4</a:t>
            </a:r>
          </a:p>
          <a:p>
            <a:pPr marL="0" indent="0">
              <a:buFont typeface="Wingdings" pitchFamily="2" charset="2"/>
              <a:buNone/>
              <a:defRPr/>
            </a:pPr>
            <a:r>
              <a:rPr lang="en-US" sz="1050" smtClean="0">
                <a:latin typeface="Courier New" pitchFamily="49" charset="0"/>
                <a:cs typeface="Courier New" pitchFamily="49" charset="0"/>
              </a:rPr>
              <a:t>2 mov %rbx,%rax                       # register %rax = %rbx</a:t>
            </a:r>
            <a:endParaRPr lang="en-US" sz="1050" smtClean="0">
              <a:latin typeface="Courier New" pitchFamily="49" charset="0"/>
              <a:cs typeface="Courier New" pitchFamily="49" charset="0"/>
            </a:endParaRPr>
          </a:p>
          <a:p>
            <a:pPr marL="0" indent="0">
              <a:buFont typeface="Wingdings" pitchFamily="2" charset="2"/>
              <a:buNone/>
              <a:defRPr/>
            </a:pPr>
            <a:r>
              <a:rPr lang="pt-BR" sz="1050" smtClean="0">
                <a:latin typeface="Courier New" pitchFamily="49" charset="0"/>
                <a:cs typeface="Courier New" pitchFamily="49" charset="0"/>
              </a:rPr>
              <a:t>3 xor %ecx,%ecx                       # register %ecx = 0</a:t>
            </a:r>
          </a:p>
          <a:p>
            <a:pPr marL="0" indent="0">
              <a:buFont typeface="Wingdings" pitchFamily="2" charset="2"/>
              <a:buNone/>
              <a:defRPr/>
            </a:pPr>
            <a:r>
              <a:rPr lang="en-US" sz="1050" smtClean="0">
                <a:latin typeface="Courier New" pitchFamily="49" charset="0"/>
                <a:cs typeface="Courier New" pitchFamily="49" charset="0"/>
              </a:rPr>
              <a:t>4 vmovapd 0x20(%r11),%ymm3            # Load 4 elements of C into %ymm3</a:t>
            </a:r>
          </a:p>
          <a:p>
            <a:pPr marL="0" indent="0">
              <a:buFont typeface="Wingdings" pitchFamily="2" charset="2"/>
              <a:buNone/>
              <a:defRPr/>
            </a:pPr>
            <a:r>
              <a:rPr lang="en-US" sz="1050" smtClean="0">
                <a:latin typeface="Courier New" pitchFamily="49" charset="0"/>
                <a:cs typeface="Courier New" pitchFamily="49" charset="0"/>
              </a:rPr>
              <a:t>5 vmovapd 0x40(%r11),%ymm2            # Load 4 elements of C into %ymm2</a:t>
            </a:r>
          </a:p>
          <a:p>
            <a:pPr marL="0" indent="0">
              <a:buFont typeface="Wingdings" pitchFamily="2" charset="2"/>
              <a:buNone/>
              <a:defRPr/>
            </a:pPr>
            <a:r>
              <a:rPr lang="en-US" sz="1050" smtClean="0">
                <a:latin typeface="Courier New" pitchFamily="49" charset="0"/>
                <a:cs typeface="Courier New" pitchFamily="49" charset="0"/>
              </a:rPr>
              <a:t>6 vmovapd 0x60(%r11),%ymm1            # Load 4 elements of C into %ymm1</a:t>
            </a:r>
          </a:p>
          <a:p>
            <a:pPr marL="0" indent="0">
              <a:buFont typeface="Wingdings" pitchFamily="2" charset="2"/>
              <a:buNone/>
              <a:defRPr/>
            </a:pPr>
            <a:r>
              <a:rPr lang="en-US" sz="1050" smtClean="0">
                <a:latin typeface="Courier New" pitchFamily="49" charset="0"/>
                <a:cs typeface="Courier New" pitchFamily="49" charset="0"/>
              </a:rPr>
              <a:t>7 vbroadcastsd (%rcx,%r9,1),%ymm0     # Make 4 copies of B element</a:t>
            </a:r>
          </a:p>
          <a:p>
            <a:pPr marL="0" indent="0">
              <a:buFont typeface="Wingdings" pitchFamily="2" charset="2"/>
              <a:buNone/>
              <a:defRPr/>
            </a:pPr>
            <a:r>
              <a:rPr lang="en-US" sz="1050" smtClean="0">
                <a:latin typeface="Courier New" pitchFamily="49" charset="0"/>
                <a:cs typeface="Courier New" pitchFamily="49" charset="0"/>
              </a:rPr>
              <a:t>8 add $0x8,%rcx # register %rcx = %rcx + 8</a:t>
            </a:r>
          </a:p>
          <a:p>
            <a:pPr marL="0" indent="0">
              <a:buFont typeface="Wingdings" pitchFamily="2" charset="2"/>
              <a:buNone/>
              <a:defRPr/>
            </a:pPr>
            <a:r>
              <a:rPr lang="en-US" sz="1050" smtClean="0">
                <a:latin typeface="Courier New" pitchFamily="49" charset="0"/>
                <a:cs typeface="Courier New" pitchFamily="49" charset="0"/>
              </a:rPr>
              <a:t>9 vmulpd (%rax),%ymm0,%ymm5           # Parallel mul %ymm1,4 A elements</a:t>
            </a:r>
          </a:p>
          <a:p>
            <a:pPr marL="0" indent="0">
              <a:buFont typeface="Wingdings" pitchFamily="2" charset="2"/>
              <a:buNone/>
              <a:defRPr/>
            </a:pPr>
            <a:r>
              <a:rPr lang="en-US" sz="1050" smtClean="0">
                <a:latin typeface="Courier New" pitchFamily="49" charset="0"/>
                <a:cs typeface="Courier New" pitchFamily="49" charset="0"/>
              </a:rPr>
              <a:t>10 vaddpd %ymm5,%ymm4,%ymm4           # Parallel add %ymm5, %ymm4</a:t>
            </a:r>
          </a:p>
          <a:p>
            <a:pPr marL="0" indent="0">
              <a:buFont typeface="Wingdings" pitchFamily="2" charset="2"/>
              <a:buNone/>
              <a:defRPr/>
            </a:pPr>
            <a:r>
              <a:rPr lang="en-US" sz="1050" smtClean="0">
                <a:latin typeface="Courier New" pitchFamily="49" charset="0"/>
                <a:cs typeface="Courier New" pitchFamily="49" charset="0"/>
              </a:rPr>
              <a:t>11 vmulpd 0x20(%rax),%ymm0,%ymm5      # Parallel mul %ymm1,4 A elements</a:t>
            </a:r>
          </a:p>
          <a:p>
            <a:pPr marL="0" indent="0">
              <a:buFont typeface="Wingdings" pitchFamily="2" charset="2"/>
              <a:buNone/>
              <a:defRPr/>
            </a:pPr>
            <a:r>
              <a:rPr lang="en-US" sz="1050" smtClean="0">
                <a:latin typeface="Courier New" pitchFamily="49" charset="0"/>
                <a:cs typeface="Courier New" pitchFamily="49" charset="0"/>
              </a:rPr>
              <a:t>12 vaddpd %ymm5,%ymm3,%ymm3           # Parallel add %ymm5, %ymm3</a:t>
            </a:r>
          </a:p>
          <a:p>
            <a:pPr marL="0" indent="0">
              <a:buFont typeface="Wingdings" pitchFamily="2" charset="2"/>
              <a:buNone/>
              <a:defRPr/>
            </a:pPr>
            <a:r>
              <a:rPr lang="en-US" sz="1050" smtClean="0">
                <a:latin typeface="Courier New" pitchFamily="49" charset="0"/>
                <a:cs typeface="Courier New" pitchFamily="49" charset="0"/>
              </a:rPr>
              <a:t>13 vmulpd 0x40(%rax),%ymm0,%ymm5      # Parallel mul %ymm1,4 A elements</a:t>
            </a:r>
          </a:p>
          <a:p>
            <a:pPr marL="0" indent="0">
              <a:buFont typeface="Wingdings" pitchFamily="2" charset="2"/>
              <a:buNone/>
              <a:defRPr/>
            </a:pPr>
            <a:r>
              <a:rPr lang="en-US" sz="1050" smtClean="0">
                <a:latin typeface="Courier New" pitchFamily="49" charset="0"/>
                <a:cs typeface="Courier New" pitchFamily="49" charset="0"/>
              </a:rPr>
              <a:t>14 vmulpd 0x60(%rax),%ymm0,%ymm0      # Parallel mul %ymm1,4 A elements</a:t>
            </a:r>
          </a:p>
          <a:p>
            <a:pPr marL="0" indent="0">
              <a:buFont typeface="Wingdings" pitchFamily="2" charset="2"/>
              <a:buNone/>
              <a:defRPr/>
            </a:pPr>
            <a:r>
              <a:rPr lang="pt-BR" sz="1050" smtClean="0">
                <a:latin typeface="Courier New" pitchFamily="49" charset="0"/>
                <a:cs typeface="Courier New" pitchFamily="49" charset="0"/>
              </a:rPr>
              <a:t>15 add %r8,%rax                       # register %rax = %rax + %r8</a:t>
            </a:r>
          </a:p>
          <a:p>
            <a:pPr marL="0" indent="0">
              <a:buFont typeface="Wingdings" pitchFamily="2" charset="2"/>
              <a:buNone/>
              <a:defRPr/>
            </a:pPr>
            <a:r>
              <a:rPr lang="pt-BR" sz="1050" smtClean="0">
                <a:latin typeface="Courier New" pitchFamily="49" charset="0"/>
                <a:cs typeface="Courier New" pitchFamily="49" charset="0"/>
              </a:rPr>
              <a:t>16 cmp %r10,%rcx                      # compare %r8 to %rax</a:t>
            </a:r>
          </a:p>
          <a:p>
            <a:pPr marL="0" indent="0">
              <a:buFont typeface="Wingdings" pitchFamily="2" charset="2"/>
              <a:buNone/>
              <a:defRPr/>
            </a:pPr>
            <a:r>
              <a:rPr lang="en-US" sz="1050" smtClean="0">
                <a:latin typeface="Courier New" pitchFamily="49" charset="0"/>
                <a:cs typeface="Courier New" pitchFamily="49" charset="0"/>
              </a:rPr>
              <a:t>17 vaddpd %ymm5,%ymm2,%ymm2           # Parallel add %ymm5, %ymm2</a:t>
            </a:r>
          </a:p>
          <a:p>
            <a:pPr marL="0" indent="0">
              <a:buFont typeface="Wingdings" pitchFamily="2" charset="2"/>
              <a:buNone/>
              <a:defRPr/>
            </a:pPr>
            <a:r>
              <a:rPr lang="en-US" sz="1050" smtClean="0">
                <a:latin typeface="Courier New" pitchFamily="49" charset="0"/>
                <a:cs typeface="Courier New" pitchFamily="49" charset="0"/>
              </a:rPr>
              <a:t>18 vaddpd %ymm0,%ymm1,%ymm1           # Parallel add %ymm0, %ymm1</a:t>
            </a:r>
          </a:p>
          <a:p>
            <a:pPr marL="0" indent="0">
              <a:buFont typeface="Wingdings" pitchFamily="2" charset="2"/>
              <a:buNone/>
              <a:defRPr/>
            </a:pPr>
            <a:r>
              <a:rPr lang="en-US" sz="1050" smtClean="0">
                <a:latin typeface="Courier New" pitchFamily="49" charset="0"/>
                <a:cs typeface="Courier New" pitchFamily="49" charset="0"/>
              </a:rPr>
              <a:t>19 jne 68 &lt;dgemm+0x68&gt;                # jump if not %r8 != %rax</a:t>
            </a:r>
            <a:endParaRPr lang="en-US" sz="1050" smtClean="0">
              <a:latin typeface="Courier New" pitchFamily="49" charset="0"/>
              <a:cs typeface="Courier New" pitchFamily="49" charset="0"/>
            </a:endParaRPr>
          </a:p>
          <a:p>
            <a:pPr marL="0" indent="0">
              <a:buFont typeface="Wingdings" pitchFamily="2" charset="2"/>
              <a:buNone/>
              <a:defRPr/>
            </a:pPr>
            <a:r>
              <a:rPr lang="it-IT" sz="1050" smtClean="0">
                <a:latin typeface="Courier New" pitchFamily="49" charset="0"/>
                <a:cs typeface="Courier New" pitchFamily="49" charset="0"/>
              </a:rPr>
              <a:t>20 add $0x1,%esi                      # register % esi = % esi + 1</a:t>
            </a:r>
          </a:p>
          <a:p>
            <a:pPr marL="0" indent="0">
              <a:buFont typeface="Wingdings" pitchFamily="2" charset="2"/>
              <a:buNone/>
              <a:defRPr/>
            </a:pPr>
            <a:r>
              <a:rPr lang="en-US" sz="1050" smtClean="0">
                <a:latin typeface="Courier New" pitchFamily="49" charset="0"/>
                <a:cs typeface="Courier New" pitchFamily="49" charset="0"/>
              </a:rPr>
              <a:t>21 vmovapd %ymm4,(%r11)               # Store %ymm4 into 4 C elements</a:t>
            </a:r>
          </a:p>
          <a:p>
            <a:pPr marL="0" indent="0">
              <a:buFont typeface="Wingdings" pitchFamily="2" charset="2"/>
              <a:buNone/>
              <a:defRPr/>
            </a:pPr>
            <a:r>
              <a:rPr lang="en-US" sz="1050" smtClean="0">
                <a:latin typeface="Courier New" pitchFamily="49" charset="0"/>
                <a:cs typeface="Courier New" pitchFamily="49" charset="0"/>
              </a:rPr>
              <a:t>22 vmovapd %ymm3,0x20(%r11)           # Store %ymm3 into 4 C elements</a:t>
            </a:r>
          </a:p>
          <a:p>
            <a:pPr marL="0" indent="0">
              <a:buFont typeface="Wingdings" pitchFamily="2" charset="2"/>
              <a:buNone/>
              <a:defRPr/>
            </a:pPr>
            <a:r>
              <a:rPr lang="en-US" sz="1050" smtClean="0">
                <a:latin typeface="Courier New" pitchFamily="49" charset="0"/>
                <a:cs typeface="Courier New" pitchFamily="49" charset="0"/>
              </a:rPr>
              <a:t>23 vmovapd %ymm2,0x40(%r11)           # Store %ymm2 into 4 C elements</a:t>
            </a:r>
          </a:p>
          <a:p>
            <a:pPr marL="0" indent="0">
              <a:buFont typeface="Wingdings" pitchFamily="2" charset="2"/>
              <a:buNone/>
              <a:defRPr/>
            </a:pPr>
            <a:r>
              <a:rPr lang="en-US" sz="1050" smtClean="0">
                <a:latin typeface="Courier New" pitchFamily="49" charset="0"/>
                <a:cs typeface="Courier New" pitchFamily="49" charset="0"/>
              </a:rPr>
              <a:t>24 vmovapd %ymm1,0x60(%r11)           # Store %ymm1 into 4 C elements</a:t>
            </a:r>
            <a:endParaRPr lang="en-US" sz="1050">
              <a:latin typeface="Courier New" pitchFamily="49" charset="0"/>
              <a:cs typeface="Courier New" pitchFamily="49" charset="0"/>
            </a:endParaRPr>
          </a:p>
        </p:txBody>
      </p:sp>
      <p:sp>
        <p:nvSpPr>
          <p:cNvPr id="354308" name="Footer Placeholder 3"/>
          <p:cNvSpPr>
            <a:spLocks noGrp="1"/>
          </p:cNvSpPr>
          <p:nvPr>
            <p:ph type="ftr" sz="quarter" idx="10"/>
          </p:nvPr>
        </p:nvSpPr>
        <p:spPr>
          <a:noFill/>
        </p:spPr>
        <p:txBody>
          <a:bodyPr/>
          <a:lstStyle/>
          <a:p>
            <a:r>
              <a:rPr lang="en-AU" smtClean="0"/>
              <a:t>Chapter 4 — The Processor — </a:t>
            </a:r>
            <a:fld id="{8A04E90F-98C8-4CEB-8262-2DDDF7F2254F}" type="slidenum">
              <a:rPr lang="en-AU" smtClean="0"/>
              <a:t>157</a:t>
            </a:fld>
            <a:endParaRPr lang="en-AU" smtClean="0"/>
          </a:p>
        </p:txBody>
      </p:sp>
      <p:sp>
        <p:nvSpPr>
          <p:cNvPr id="354309" name="Text Box 4"/>
          <p:cNvSpPr txBox="1">
            <a:spLocks noChangeArrowheads="1"/>
          </p:cNvSpPr>
          <p:nvPr/>
        </p:nvSpPr>
        <p:spPr bwMode="auto">
          <a:xfrm rot="5400000">
            <a:off x="6034881" y="2753519"/>
            <a:ext cx="5878513" cy="368300"/>
          </a:xfrm>
          <a:prstGeom prst="rect">
            <a:avLst/>
          </a:prstGeom>
          <a:solidFill>
            <a:schemeClr val="accent1"/>
          </a:solidFill>
          <a:ln w="9525">
            <a:noFill/>
            <a:miter lim="800000"/>
          </a:ln>
        </p:spPr>
        <p:txBody>
          <a:bodyPr wrap="none">
            <a:spAutoFit/>
          </a:bodyPr>
          <a:lstStyle/>
          <a:p>
            <a:pPr algn="l"/>
            <a:r>
              <a:rPr lang="en-US" sz="1800">
                <a:solidFill>
                  <a:srgbClr val="ECEAAC"/>
                </a:solidFill>
              </a:rPr>
              <a:t>§4.12 Instruction-Level Parallelism and Matrix Multiply</a:t>
            </a:r>
          </a:p>
        </p:txBody>
      </p:sp>
    </p:spTree>
  </p:cSld>
  <p:clrMapOvr>
    <a:masterClrMapping/>
  </p:clrMapOvr>
  <p:transition/>
  <p:timing/>
</p:sld>
</file>

<file path=ppt/slides/slide15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55330" name="Title 1"/>
          <p:cNvSpPr>
            <a:spLocks noGrp="1"/>
          </p:cNvSpPr>
          <p:nvPr>
            <p:ph type="title"/>
          </p:nvPr>
        </p:nvSpPr>
        <p:spPr/>
        <p:txBody>
          <a:bodyPr/>
          <a:lstStyle/>
          <a:p>
            <a:r>
              <a:rPr lang="en-US" smtClean="0"/>
              <a:t>Performance Impact</a:t>
            </a:r>
          </a:p>
        </p:txBody>
      </p:sp>
      <p:sp>
        <p:nvSpPr>
          <p:cNvPr id="355331" name="Footer Placeholder 3"/>
          <p:cNvSpPr>
            <a:spLocks noGrp="1"/>
          </p:cNvSpPr>
          <p:nvPr>
            <p:ph type="ftr" sz="quarter" idx="10"/>
          </p:nvPr>
        </p:nvSpPr>
        <p:spPr>
          <a:noFill/>
        </p:spPr>
        <p:txBody>
          <a:bodyPr/>
          <a:lstStyle/>
          <a:p>
            <a:r>
              <a:rPr lang="en-AU" smtClean="0"/>
              <a:t>Chapter 4 — The Processor — </a:t>
            </a:r>
            <a:fld id="{0DCC2F69-9207-4E7E-841D-F9AE82FE8B9A}" type="slidenum">
              <a:rPr lang="en-AU" smtClean="0"/>
              <a:t>158</a:t>
            </a:fld>
            <a:endParaRPr lang="en-AU" smtClean="0"/>
          </a:p>
        </p:txBody>
      </p:sp>
      <p:pic>
        <p:nvPicPr>
          <p:cNvPr id="355332" name="Picture 5"/>
          <p:cNvPicPr>
            <a:picLocks noChangeAspect="1" noChangeArrowheads="1"/>
          </p:cNvPicPr>
          <p:nvPr/>
        </p:nvPicPr>
        <p:blipFill>
          <a:blip r:embed="rId2"/>
          <a:stretch>
            <a:fillRect/>
          </a:stretch>
        </p:blipFill>
        <p:spPr bwMode="auto">
          <a:xfrm>
            <a:off x="1547813" y="1657350"/>
            <a:ext cx="6130925" cy="3932238"/>
          </a:xfrm>
          <a:prstGeom prst="rect">
            <a:avLst/>
          </a:prstGeom>
          <a:noFill/>
          <a:ln w="9525" algn="ctr">
            <a:noFill/>
            <a:miter lim="800000"/>
          </a:ln>
        </p:spPr>
      </p:pic>
    </p:spTree>
  </p:cSld>
  <p:clrMapOvr>
    <a:masterClrMapping/>
  </p:clrMapOvr>
  <p:transition/>
  <p:timing/>
</p:sld>
</file>

<file path=ppt/slides/slide15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56354" name="Footer Placeholder 3"/>
          <p:cNvSpPr>
            <a:spLocks noGrp="1"/>
          </p:cNvSpPr>
          <p:nvPr>
            <p:ph type="ftr" sz="quarter" idx="10"/>
          </p:nvPr>
        </p:nvSpPr>
        <p:spPr>
          <a:noFill/>
        </p:spPr>
        <p:txBody>
          <a:bodyPr/>
          <a:lstStyle/>
          <a:p>
            <a:r>
              <a:rPr lang="en-AU" smtClean="0"/>
              <a:t>Chapter 4 — The Processor — </a:t>
            </a:r>
            <a:fld id="{F04544A1-4BC5-4A00-AD82-4FA0143940A6}" type="slidenum">
              <a:rPr lang="en-AU" smtClean="0"/>
              <a:t>159</a:t>
            </a:fld>
            <a:endParaRPr lang="en-AU" smtClean="0"/>
          </a:p>
        </p:txBody>
      </p:sp>
      <p:sp>
        <p:nvSpPr>
          <p:cNvPr id="356355" name="Rectangle 2"/>
          <p:cNvSpPr>
            <a:spLocks noGrp="1" noChangeArrowheads="1"/>
          </p:cNvSpPr>
          <p:nvPr>
            <p:ph type="title"/>
          </p:nvPr>
        </p:nvSpPr>
        <p:spPr/>
        <p:txBody>
          <a:bodyPr/>
          <a:lstStyle/>
          <a:p>
            <a:pPr eaLnBrk="1" hangingPunct="1"/>
            <a:r>
              <a:rPr lang="en-US" sz="4000" smtClean="0"/>
              <a:t>Fallacies</a:t>
            </a:r>
            <a:endParaRPr lang="en-AU" sz="4000" smtClean="0"/>
          </a:p>
        </p:txBody>
      </p:sp>
      <p:sp>
        <p:nvSpPr>
          <p:cNvPr id="356356" name="Rectangle 3"/>
          <p:cNvSpPr>
            <a:spLocks noGrp="1" noChangeArrowheads="1"/>
          </p:cNvSpPr>
          <p:nvPr>
            <p:ph type="body" idx="1"/>
          </p:nvPr>
        </p:nvSpPr>
        <p:spPr/>
        <p:txBody>
          <a:bodyPr/>
          <a:lstStyle/>
          <a:p>
            <a:pPr eaLnBrk="1" hangingPunct="1"/>
            <a:r>
              <a:rPr lang="en-US" sz="2800" smtClean="0"/>
              <a:t>Pipelining is easy (!)</a:t>
            </a:r>
          </a:p>
          <a:p>
            <a:pPr lvl="1" eaLnBrk="1" hangingPunct="1"/>
            <a:r>
              <a:rPr lang="en-US" sz="2400" smtClean="0"/>
              <a:t>The basic idea is easy</a:t>
            </a:r>
          </a:p>
          <a:p>
            <a:pPr lvl="1" eaLnBrk="1" hangingPunct="1"/>
            <a:r>
              <a:rPr lang="en-US" sz="2400" smtClean="0"/>
              <a:t>The devil is in the details</a:t>
            </a:r>
          </a:p>
          <a:p>
            <a:pPr lvl="2" eaLnBrk="1" hangingPunct="1"/>
            <a:r>
              <a:rPr lang="en-US" sz="2000" smtClean="0"/>
              <a:t>e.g., detecting data hazards</a:t>
            </a:r>
          </a:p>
          <a:p>
            <a:pPr eaLnBrk="1" hangingPunct="1"/>
            <a:r>
              <a:rPr lang="en-US" sz="2800" smtClean="0"/>
              <a:t>Pipelining is independent of technology</a:t>
            </a:r>
          </a:p>
          <a:p>
            <a:pPr lvl="1" eaLnBrk="1" hangingPunct="1"/>
            <a:r>
              <a:rPr lang="en-US" sz="2400" smtClean="0"/>
              <a:t>So why haven’t we always done pipelining?</a:t>
            </a:r>
          </a:p>
          <a:p>
            <a:pPr lvl="1" eaLnBrk="1" hangingPunct="1"/>
            <a:r>
              <a:rPr lang="en-US" sz="2400" smtClean="0"/>
              <a:t>More transistors make more advanced techniques feasible</a:t>
            </a:r>
          </a:p>
          <a:p>
            <a:pPr lvl="1" eaLnBrk="1" hangingPunct="1"/>
            <a:r>
              <a:rPr lang="en-US" sz="2400" smtClean="0"/>
              <a:t>Pipeline-related ISA design needs to take account of technology trends</a:t>
            </a:r>
          </a:p>
          <a:p>
            <a:pPr lvl="2" eaLnBrk="1" hangingPunct="1"/>
            <a:r>
              <a:rPr lang="en-US" sz="2000" smtClean="0"/>
              <a:t>e.g., predicated instructions</a:t>
            </a:r>
            <a:endParaRPr lang="en-AU" sz="2000" smtClean="0"/>
          </a:p>
        </p:txBody>
      </p:sp>
      <p:sp>
        <p:nvSpPr>
          <p:cNvPr id="356357" name="Text Box 4"/>
          <p:cNvSpPr txBox="1">
            <a:spLocks noChangeArrowheads="1"/>
          </p:cNvSpPr>
          <p:nvPr/>
        </p:nvSpPr>
        <p:spPr bwMode="auto">
          <a:xfrm rot="5400000">
            <a:off x="7509669" y="1267619"/>
            <a:ext cx="2901950" cy="366712"/>
          </a:xfrm>
          <a:prstGeom prst="rect">
            <a:avLst/>
          </a:prstGeom>
          <a:solidFill>
            <a:schemeClr val="accent1"/>
          </a:solidFill>
          <a:ln w="9525">
            <a:noFill/>
            <a:miter lim="800000"/>
          </a:ln>
        </p:spPr>
        <p:txBody>
          <a:bodyPr wrap="none">
            <a:spAutoFit/>
          </a:bodyPr>
          <a:lstStyle/>
          <a:p>
            <a:pPr algn="l"/>
            <a:r>
              <a:rPr lang="en-US" sz="1800">
                <a:solidFill>
                  <a:srgbClr val="ECEAAC"/>
                </a:solidFill>
              </a:rPr>
              <a:t>§4.14 Fallacies and Pitfalls</a:t>
            </a:r>
          </a:p>
        </p:txBody>
      </p:sp>
    </p:spTree>
  </p:cSld>
  <p:clrMapOvr>
    <a:masterClrMapping/>
  </p:clrMapOvr>
  <p:transition/>
  <p:timing/>
</p:sld>
</file>

<file path=ppt/slides/slide1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178178" name="Rectangle 2"/>
          <p:cNvSpPr>
            <a:spLocks noChangeArrowheads="1"/>
          </p:cNvSpPr>
          <p:nvPr/>
        </p:nvSpPr>
        <p:spPr bwMode="auto">
          <a:xfrm>
            <a:off x="9525" y="131763"/>
            <a:ext cx="8982075" cy="477837"/>
          </a:xfrm>
          <a:prstGeom prst="rect">
            <a:avLst/>
          </a:prstGeom>
          <a:noFill/>
          <a:ln w="12700">
            <a:noFill/>
            <a:miter lim="800000"/>
          </a:ln>
        </p:spPr>
        <p:txBody>
          <a:bodyPr lIns="90488" tIns="44450" rIns="90488" bIns="44450" anchor="ctr"/>
          <a:lstStyle/>
          <a:p>
            <a:pPr algn="l"/>
            <a:r>
              <a:rPr lang="en-US" sz="2800" b="1">
                <a:solidFill>
                  <a:srgbClr val="000000"/>
                </a:solidFill>
              </a:rPr>
              <a:t>			The Load Datapath</a:t>
            </a:r>
          </a:p>
        </p:txBody>
      </p:sp>
      <p:pic>
        <p:nvPicPr>
          <p:cNvPr id="178179" name="Picture 3" descr="C:\Documents and Settings\dean\My Documents\teaching\141 F 2000\figures\f0517.eps"/>
          <p:cNvPicPr>
            <a:picLocks noChangeAspect="1" noChangeArrowheads="1"/>
          </p:cNvPicPr>
          <p:nvPr/>
        </p:nvPicPr>
        <p:blipFill>
          <a:blip r:embed="rId2"/>
          <a:stretch>
            <a:fillRect/>
          </a:stretch>
        </p:blipFill>
        <p:spPr bwMode="auto">
          <a:xfrm>
            <a:off x="381000" y="1371600"/>
            <a:ext cx="8077200" cy="4008438"/>
          </a:xfrm>
          <a:prstGeom prst="rect">
            <a:avLst/>
          </a:prstGeom>
          <a:noFill/>
          <a:ln w="9525">
            <a:noFill/>
            <a:miter lim="800000"/>
          </a:ln>
        </p:spPr>
      </p:pic>
      <p:sp>
        <p:nvSpPr>
          <p:cNvPr id="178180" name="Freeform 4"/>
          <p:cNvSpPr/>
          <p:nvPr/>
        </p:nvSpPr>
        <p:spPr bwMode="auto">
          <a:xfrm>
            <a:off x="3214688" y="2957513"/>
            <a:ext cx="5143500" cy="2457450"/>
          </a:xfrm>
          <a:custGeom>
            <a:gdLst>
              <a:gd name="T0" fmla="*/ 0 w 3240"/>
              <a:gd name="T1" fmla="*/ 0 h 1548"/>
              <a:gd name="T2" fmla="*/ 2147483647 w 3240"/>
              <a:gd name="T3" fmla="*/ 2147483647 h 1548"/>
              <a:gd name="T4" fmla="*/ 2147483647 w 3240"/>
              <a:gd name="T5" fmla="*/ 2147483647 h 1548"/>
              <a:gd name="T6" fmla="*/ 2147483647 w 3240"/>
              <a:gd name="T7" fmla="*/ 2147483647 h 1548"/>
              <a:gd name="T8" fmla="*/ 2147483647 w 3240"/>
              <a:gd name="T9" fmla="*/ 2147483647 h 1548"/>
              <a:gd name="T10" fmla="*/ 2147483647 w 3240"/>
              <a:gd name="T11" fmla="*/ 2147483647 h 1548"/>
              <a:gd name="T12" fmla="*/ 2147483647 w 3240"/>
              <a:gd name="T13" fmla="*/ 2147483647 h 1548"/>
              <a:gd name="T14" fmla="*/ 2147483647 w 3240"/>
              <a:gd name="T15" fmla="*/ 2147483647 h 1548"/>
              <a:gd name="T16" fmla="*/ 2147483647 w 3240"/>
              <a:gd name="T17" fmla="*/ 2147483647 h 1548"/>
              <a:gd name="T18" fmla="*/ 2147483647 w 3240"/>
              <a:gd name="T19" fmla="*/ 2147483647 h 1548"/>
              <a:gd name="T20" fmla="*/ 2147483647 w 3240"/>
              <a:gd name="T21" fmla="*/ 2147483647 h 1548"/>
              <a:gd name="T22" fmla="*/ 2147483647 w 3240"/>
              <a:gd name="T23" fmla="*/ 2147483647 h 15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40"/>
              <a:gd name="T37" fmla="*/ 0 h 1548"/>
              <a:gd name="T38" fmla="*/ 3240 w 3240"/>
              <a:gd name="T39" fmla="*/ 1548 h 1548"/>
            </a:gd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40" h="1548">
                <a:moveTo>
                  <a:pt x="0" y="0"/>
                </a:moveTo>
                <a:lnTo>
                  <a:pt x="450" y="18"/>
                </a:lnTo>
                <a:lnTo>
                  <a:pt x="1008" y="126"/>
                </a:lnTo>
                <a:lnTo>
                  <a:pt x="1692" y="126"/>
                </a:lnTo>
                <a:lnTo>
                  <a:pt x="2142" y="414"/>
                </a:lnTo>
                <a:lnTo>
                  <a:pt x="2340" y="396"/>
                </a:lnTo>
                <a:lnTo>
                  <a:pt x="3078" y="396"/>
                </a:lnTo>
                <a:lnTo>
                  <a:pt x="3240" y="540"/>
                </a:lnTo>
                <a:lnTo>
                  <a:pt x="3240" y="1548"/>
                </a:lnTo>
                <a:lnTo>
                  <a:pt x="252" y="1512"/>
                </a:lnTo>
                <a:lnTo>
                  <a:pt x="252" y="576"/>
                </a:lnTo>
                <a:lnTo>
                  <a:pt x="432" y="576"/>
                </a:lnTo>
              </a:path>
            </a:pathLst>
          </a:custGeom>
          <a:noFill/>
          <a:ln w="57150" cap="flat" cmpd="sng">
            <a:solidFill>
              <a:srgbClr val="F44ADC"/>
            </a:solidFill>
            <a:prstDash val="sysDot"/>
            <a:round/>
          </a:ln>
        </p:spPr>
        <p:txBody>
          <a:bodyPr wrap="none" anchor="ctr">
            <a:spAutoFit/>
          </a:bodyPr>
          <a:lstStyle/>
          <a:p>
            <a:endParaRPr lang="en-IN"/>
          </a:p>
        </p:txBody>
      </p:sp>
      <p:sp>
        <p:nvSpPr>
          <p:cNvPr id="178181" name="Freeform 5"/>
          <p:cNvSpPr/>
          <p:nvPr/>
        </p:nvSpPr>
        <p:spPr bwMode="auto">
          <a:xfrm>
            <a:off x="2871788" y="3271838"/>
            <a:ext cx="1143000" cy="342900"/>
          </a:xfrm>
          <a:custGeom>
            <a:gdLst>
              <a:gd name="T0" fmla="*/ 0 w 720"/>
              <a:gd name="T1" fmla="*/ 0 h 216"/>
              <a:gd name="T2" fmla="*/ 2147483647 w 720"/>
              <a:gd name="T3" fmla="*/ 2147483647 h 216"/>
              <a:gd name="T4" fmla="*/ 2147483647 w 720"/>
              <a:gd name="T5" fmla="*/ 2147483647 h 216"/>
              <a:gd name="T6" fmla="*/ 2147483647 w 720"/>
              <a:gd name="T7" fmla="*/ 2147483647 h 216"/>
              <a:gd name="T8" fmla="*/ 2147483647 w 720"/>
              <a:gd name="T9" fmla="*/ 2147483647 h 216"/>
              <a:gd name="T10" fmla="*/ 2147483647 w 720"/>
              <a:gd name="T11" fmla="*/ 2147483647 h 216"/>
              <a:gd name="T12" fmla="*/ 0 60000 65536"/>
              <a:gd name="T13" fmla="*/ 0 60000 65536"/>
              <a:gd name="T14" fmla="*/ 0 60000 65536"/>
              <a:gd name="T15" fmla="*/ 0 60000 65536"/>
              <a:gd name="T16" fmla="*/ 0 60000 65536"/>
              <a:gd name="T17" fmla="*/ 0 60000 65536"/>
              <a:gd name="T18" fmla="*/ 0 w 720"/>
              <a:gd name="T19" fmla="*/ 0 h 216"/>
              <a:gd name="T20" fmla="*/ 720 w 720"/>
              <a:gd name="T21" fmla="*/ 216 h 216"/>
            </a:gdLst>
            <a:cxnLst>
              <a:cxn ang="T12">
                <a:pos x="T0" y="T1"/>
              </a:cxn>
              <a:cxn ang="T13">
                <a:pos x="T2" y="T3"/>
              </a:cxn>
              <a:cxn ang="T14">
                <a:pos x="T4" y="T5"/>
              </a:cxn>
              <a:cxn ang="T15">
                <a:pos x="T6" y="T7"/>
              </a:cxn>
              <a:cxn ang="T16">
                <a:pos x="T8" y="T9"/>
              </a:cxn>
              <a:cxn ang="T17">
                <a:pos x="T10" y="T11"/>
              </a:cxn>
            </a:cxnLst>
            <a:rect l="T18" t="T19" r="T20" b="T21"/>
            <a:pathLst>
              <a:path w="720" h="216">
                <a:moveTo>
                  <a:pt x="0" y="0"/>
                </a:moveTo>
                <a:lnTo>
                  <a:pt x="216" y="18"/>
                </a:lnTo>
                <a:lnTo>
                  <a:pt x="198" y="126"/>
                </a:lnTo>
                <a:lnTo>
                  <a:pt x="324" y="162"/>
                </a:lnTo>
                <a:lnTo>
                  <a:pt x="450" y="216"/>
                </a:lnTo>
                <a:lnTo>
                  <a:pt x="720" y="198"/>
                </a:lnTo>
              </a:path>
            </a:pathLst>
          </a:custGeom>
          <a:noFill/>
          <a:ln w="57150" cap="flat" cmpd="sng">
            <a:solidFill>
              <a:srgbClr val="F44ADC"/>
            </a:solidFill>
            <a:prstDash val="sysDot"/>
            <a:round/>
          </a:ln>
        </p:spPr>
        <p:txBody>
          <a:bodyPr wrap="none" anchor="ctr">
            <a:spAutoFit/>
          </a:bodyPr>
          <a:lstStyle/>
          <a:p>
            <a:endParaRPr lang="en-IN"/>
          </a:p>
        </p:txBody>
      </p:sp>
      <p:sp>
        <p:nvSpPr>
          <p:cNvPr id="178182" name="Freeform 6"/>
          <p:cNvSpPr/>
          <p:nvPr/>
        </p:nvSpPr>
        <p:spPr bwMode="auto">
          <a:xfrm>
            <a:off x="2243138" y="3529013"/>
            <a:ext cx="4200525" cy="942975"/>
          </a:xfrm>
          <a:custGeom>
            <a:gdLst>
              <a:gd name="T0" fmla="*/ 0 w 2646"/>
              <a:gd name="T1" fmla="*/ 2147483647 h 594"/>
              <a:gd name="T2" fmla="*/ 0 w 2646"/>
              <a:gd name="T3" fmla="*/ 2147483647 h 594"/>
              <a:gd name="T4" fmla="*/ 2147483647 w 2646"/>
              <a:gd name="T5" fmla="*/ 2147483647 h 594"/>
              <a:gd name="T6" fmla="*/ 2147483647 w 2646"/>
              <a:gd name="T7" fmla="*/ 2147483647 h 594"/>
              <a:gd name="T8" fmla="*/ 2147483647 w 2646"/>
              <a:gd name="T9" fmla="*/ 2147483647 h 594"/>
              <a:gd name="T10" fmla="*/ 2147483647 w 2646"/>
              <a:gd name="T11" fmla="*/ 2147483647 h 594"/>
              <a:gd name="T12" fmla="*/ 2147483647 w 2646"/>
              <a:gd name="T13" fmla="*/ 2147483647 h 594"/>
              <a:gd name="T14" fmla="*/ 2147483647 w 2646"/>
              <a:gd name="T15" fmla="*/ 0 h 594"/>
              <a:gd name="T16" fmla="*/ 0 60000 65536"/>
              <a:gd name="T17" fmla="*/ 0 60000 65536"/>
              <a:gd name="T18" fmla="*/ 0 60000 65536"/>
              <a:gd name="T19" fmla="*/ 0 60000 65536"/>
              <a:gd name="T20" fmla="*/ 0 60000 65536"/>
              <a:gd name="T21" fmla="*/ 0 60000 65536"/>
              <a:gd name="T22" fmla="*/ 0 60000 65536"/>
              <a:gd name="T23" fmla="*/ 0 60000 65536"/>
              <a:gd name="T24" fmla="*/ 0 w 2646"/>
              <a:gd name="T25" fmla="*/ 0 h 594"/>
              <a:gd name="T26" fmla="*/ 2646 w 2646"/>
              <a:gd name="T27" fmla="*/ 594 h 594"/>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46" h="594">
                <a:moveTo>
                  <a:pt x="0" y="108"/>
                </a:moveTo>
                <a:lnTo>
                  <a:pt x="0" y="594"/>
                </a:lnTo>
                <a:lnTo>
                  <a:pt x="1854" y="576"/>
                </a:lnTo>
                <a:lnTo>
                  <a:pt x="1854" y="270"/>
                </a:lnTo>
                <a:lnTo>
                  <a:pt x="1998" y="288"/>
                </a:lnTo>
                <a:lnTo>
                  <a:pt x="2106" y="126"/>
                </a:lnTo>
                <a:lnTo>
                  <a:pt x="2268" y="126"/>
                </a:lnTo>
                <a:lnTo>
                  <a:pt x="2646" y="0"/>
                </a:lnTo>
              </a:path>
            </a:pathLst>
          </a:custGeom>
          <a:noFill/>
          <a:ln w="57150" cap="flat" cmpd="sng">
            <a:solidFill>
              <a:srgbClr val="F44ADC"/>
            </a:solidFill>
            <a:prstDash val="sysDot"/>
            <a:round/>
          </a:ln>
        </p:spPr>
        <p:txBody>
          <a:bodyPr wrap="none" anchor="ctr">
            <a:spAutoFit/>
          </a:bodyPr>
          <a:lstStyle/>
          <a:p>
            <a:endParaRPr lang="en-IN"/>
          </a:p>
        </p:txBody>
      </p:sp>
      <p:sp>
        <p:nvSpPr>
          <p:cNvPr id="178183" name="Text Box 7"/>
          <p:cNvSpPr txBox="1">
            <a:spLocks noChangeArrowheads="1"/>
          </p:cNvSpPr>
          <p:nvPr/>
        </p:nvSpPr>
        <p:spPr bwMode="auto">
          <a:xfrm>
            <a:off x="1465263" y="5684838"/>
            <a:ext cx="5295900" cy="396875"/>
          </a:xfrm>
          <a:prstGeom prst="rect">
            <a:avLst/>
          </a:prstGeom>
          <a:noFill/>
          <a:ln w="9525">
            <a:noFill/>
            <a:miter lim="800000"/>
          </a:ln>
        </p:spPr>
        <p:txBody>
          <a:bodyPr wrap="none">
            <a:spAutoFit/>
          </a:bodyPr>
          <a:lstStyle/>
          <a:p>
            <a:pPr algn="l">
              <a:spcBef>
                <a:spcPct val="20000"/>
              </a:spcBef>
            </a:pPr>
            <a:r>
              <a:rPr kumimoji="1" lang="en-US" sz="2000">
                <a:solidFill>
                  <a:srgbClr val="000000"/>
                </a:solidFill>
                <a:latin typeface="Comic Sans MS" pitchFamily="66" charset="0"/>
              </a:rPr>
              <a:t>What control signals do we need for load??</a:t>
            </a:r>
          </a:p>
        </p:txBody>
      </p:sp>
    </p:spTree>
  </p:cSld>
  <p:clrMapOvr>
    <a:masterClrMapping/>
  </p:clrMapOvr>
  <p:transition/>
  <p:timing/>
</p:sld>
</file>

<file path=ppt/slides/slide16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57378" name="Footer Placeholder 3"/>
          <p:cNvSpPr>
            <a:spLocks noGrp="1"/>
          </p:cNvSpPr>
          <p:nvPr>
            <p:ph type="ftr" sz="quarter" idx="10"/>
          </p:nvPr>
        </p:nvSpPr>
        <p:spPr>
          <a:noFill/>
        </p:spPr>
        <p:txBody>
          <a:bodyPr/>
          <a:lstStyle/>
          <a:p>
            <a:r>
              <a:rPr lang="en-AU" smtClean="0"/>
              <a:t>Chapter 4 — The Processor — </a:t>
            </a:r>
            <a:fld id="{6F0875B4-AF90-4B6F-ACF3-E269B3EDB0D2}" type="slidenum">
              <a:rPr lang="en-AU" smtClean="0"/>
              <a:t>160</a:t>
            </a:fld>
            <a:endParaRPr lang="en-AU" smtClean="0"/>
          </a:p>
        </p:txBody>
      </p:sp>
      <p:sp>
        <p:nvSpPr>
          <p:cNvPr id="357379" name="Rectangle 2"/>
          <p:cNvSpPr>
            <a:spLocks noGrp="1" noChangeArrowheads="1"/>
          </p:cNvSpPr>
          <p:nvPr>
            <p:ph type="title"/>
          </p:nvPr>
        </p:nvSpPr>
        <p:spPr/>
        <p:txBody>
          <a:bodyPr/>
          <a:lstStyle/>
          <a:p>
            <a:pPr eaLnBrk="1" hangingPunct="1"/>
            <a:r>
              <a:rPr lang="en-US" smtClean="0"/>
              <a:t>Pitfalls</a:t>
            </a:r>
            <a:endParaRPr lang="en-AU" smtClean="0"/>
          </a:p>
        </p:txBody>
      </p:sp>
      <p:sp>
        <p:nvSpPr>
          <p:cNvPr id="357380" name="Rectangle 3"/>
          <p:cNvSpPr>
            <a:spLocks noGrp="1" noChangeArrowheads="1"/>
          </p:cNvSpPr>
          <p:nvPr>
            <p:ph type="body" idx="1"/>
          </p:nvPr>
        </p:nvSpPr>
        <p:spPr/>
        <p:txBody>
          <a:bodyPr/>
          <a:lstStyle/>
          <a:p>
            <a:pPr eaLnBrk="1" hangingPunct="1"/>
            <a:r>
              <a:rPr lang="en-US" smtClean="0"/>
              <a:t>Poor ISA design can make pipelining harder</a:t>
            </a:r>
          </a:p>
          <a:p>
            <a:pPr lvl="1" eaLnBrk="1" hangingPunct="1"/>
            <a:r>
              <a:rPr lang="en-US" smtClean="0"/>
              <a:t>e.g., complex instruction sets (VAX, IA-32)</a:t>
            </a:r>
          </a:p>
          <a:p>
            <a:pPr lvl="2" eaLnBrk="1" hangingPunct="1"/>
            <a:r>
              <a:rPr lang="en-US" smtClean="0"/>
              <a:t>Significant overhead to make pipelining work</a:t>
            </a:r>
          </a:p>
          <a:p>
            <a:pPr lvl="2" eaLnBrk="1" hangingPunct="1"/>
            <a:r>
              <a:rPr lang="en-US" smtClean="0"/>
              <a:t>IA-32 micro-op approach</a:t>
            </a:r>
          </a:p>
          <a:p>
            <a:pPr lvl="1" eaLnBrk="1" hangingPunct="1"/>
            <a:r>
              <a:rPr lang="en-US" smtClean="0"/>
              <a:t>e.g., complex addressing modes</a:t>
            </a:r>
          </a:p>
          <a:p>
            <a:pPr lvl="2" eaLnBrk="1" hangingPunct="1"/>
            <a:r>
              <a:rPr lang="en-US" smtClean="0"/>
              <a:t>Register update side effects, memory indirection</a:t>
            </a:r>
          </a:p>
          <a:p>
            <a:pPr lvl="1" eaLnBrk="1" hangingPunct="1"/>
            <a:r>
              <a:rPr lang="en-US" smtClean="0"/>
              <a:t>e.g., delayed branches</a:t>
            </a:r>
          </a:p>
          <a:p>
            <a:pPr lvl="2" eaLnBrk="1" hangingPunct="1"/>
            <a:r>
              <a:rPr lang="en-US" smtClean="0"/>
              <a:t>Advanced pipelines have long delay slots</a:t>
            </a:r>
            <a:endParaRPr lang="en-AU" smtClean="0"/>
          </a:p>
        </p:txBody>
      </p:sp>
    </p:spTree>
  </p:cSld>
  <p:clrMapOvr>
    <a:masterClrMapping/>
  </p:clrMapOvr>
  <p:transition/>
  <p:timing/>
</p:sld>
</file>

<file path=ppt/slides/slide16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58402" name="Footer Placeholder 3"/>
          <p:cNvSpPr>
            <a:spLocks noGrp="1"/>
          </p:cNvSpPr>
          <p:nvPr>
            <p:ph type="ftr" sz="quarter" idx="10"/>
          </p:nvPr>
        </p:nvSpPr>
        <p:spPr>
          <a:noFill/>
        </p:spPr>
        <p:txBody>
          <a:bodyPr/>
          <a:lstStyle/>
          <a:p>
            <a:r>
              <a:rPr lang="en-AU" smtClean="0"/>
              <a:t>Chapter 4 — The Processor — </a:t>
            </a:r>
            <a:fld id="{F6F6FA3C-4DA3-44AB-B6C4-E68515BB2FC0}" type="slidenum">
              <a:rPr lang="en-AU" smtClean="0"/>
              <a:t>161</a:t>
            </a:fld>
            <a:endParaRPr lang="en-AU" smtClean="0"/>
          </a:p>
        </p:txBody>
      </p:sp>
      <p:sp>
        <p:nvSpPr>
          <p:cNvPr id="358403" name="Rectangle 2"/>
          <p:cNvSpPr>
            <a:spLocks noGrp="1" noChangeArrowheads="1"/>
          </p:cNvSpPr>
          <p:nvPr>
            <p:ph type="title"/>
          </p:nvPr>
        </p:nvSpPr>
        <p:spPr/>
        <p:txBody>
          <a:bodyPr/>
          <a:lstStyle/>
          <a:p>
            <a:pPr eaLnBrk="1" hangingPunct="1"/>
            <a:r>
              <a:rPr lang="en-US" smtClean="0"/>
              <a:t>Concluding Remarks</a:t>
            </a:r>
            <a:endParaRPr lang="en-AU" smtClean="0"/>
          </a:p>
        </p:txBody>
      </p:sp>
      <p:sp>
        <p:nvSpPr>
          <p:cNvPr id="358404" name="Rectangle 3"/>
          <p:cNvSpPr>
            <a:spLocks noGrp="1" noChangeArrowheads="1"/>
          </p:cNvSpPr>
          <p:nvPr>
            <p:ph type="body" idx="1"/>
          </p:nvPr>
        </p:nvSpPr>
        <p:spPr/>
        <p:txBody>
          <a:bodyPr/>
          <a:lstStyle/>
          <a:p>
            <a:pPr eaLnBrk="1" hangingPunct="1"/>
            <a:r>
              <a:rPr lang="en-US" sz="2800" smtClean="0"/>
              <a:t>ISA influences design of datapath and control</a:t>
            </a:r>
          </a:p>
          <a:p>
            <a:pPr eaLnBrk="1" hangingPunct="1"/>
            <a:r>
              <a:rPr lang="en-US" sz="2800" smtClean="0"/>
              <a:t>Datapath and control influence design of ISA</a:t>
            </a:r>
          </a:p>
          <a:p>
            <a:pPr eaLnBrk="1" hangingPunct="1"/>
            <a:r>
              <a:rPr lang="en-US" sz="2800" smtClean="0"/>
              <a:t>Pipelining improves instruction throughput</a:t>
            </a:r>
            <a:br>
              <a:rPr lang="en-US" sz="2800" smtClean="0"/>
            </a:br>
            <a:r>
              <a:rPr lang="en-US" sz="2800" smtClean="0"/>
              <a:t>using parallelism</a:t>
            </a:r>
          </a:p>
          <a:p>
            <a:pPr lvl="1" eaLnBrk="1" hangingPunct="1"/>
            <a:r>
              <a:rPr lang="en-US" sz="2400" smtClean="0"/>
              <a:t>More instructions completed per second</a:t>
            </a:r>
          </a:p>
          <a:p>
            <a:pPr lvl="1" eaLnBrk="1" hangingPunct="1"/>
            <a:r>
              <a:rPr lang="en-US" sz="2400" smtClean="0"/>
              <a:t>Latency for each instruction not reduced</a:t>
            </a:r>
          </a:p>
          <a:p>
            <a:pPr eaLnBrk="1" hangingPunct="1"/>
            <a:r>
              <a:rPr lang="en-US" sz="2800" smtClean="0"/>
              <a:t>Hazards: structural, data, control</a:t>
            </a:r>
          </a:p>
          <a:p>
            <a:pPr eaLnBrk="1" hangingPunct="1"/>
            <a:r>
              <a:rPr lang="en-US" sz="2800" smtClean="0"/>
              <a:t>Multiple issue and dynamic scheduling (ILP)</a:t>
            </a:r>
          </a:p>
          <a:p>
            <a:pPr lvl="1" eaLnBrk="1" hangingPunct="1"/>
            <a:r>
              <a:rPr lang="en-US" sz="2400" smtClean="0"/>
              <a:t>Dependencies limit achievable parallelism</a:t>
            </a:r>
          </a:p>
          <a:p>
            <a:pPr lvl="1" eaLnBrk="1" hangingPunct="1"/>
            <a:r>
              <a:rPr lang="en-US" sz="2400" smtClean="0"/>
              <a:t>Complexity leads to the power wall</a:t>
            </a:r>
          </a:p>
        </p:txBody>
      </p:sp>
      <p:sp>
        <p:nvSpPr>
          <p:cNvPr id="358405" name="Text Box 4"/>
          <p:cNvSpPr txBox="1">
            <a:spLocks noChangeArrowheads="1"/>
          </p:cNvSpPr>
          <p:nvPr/>
        </p:nvSpPr>
        <p:spPr bwMode="auto">
          <a:xfrm rot="5400000">
            <a:off x="7490619" y="1286669"/>
            <a:ext cx="2940050" cy="366712"/>
          </a:xfrm>
          <a:prstGeom prst="rect">
            <a:avLst/>
          </a:prstGeom>
          <a:solidFill>
            <a:schemeClr val="accent1"/>
          </a:solidFill>
          <a:ln w="9525">
            <a:noFill/>
            <a:miter lim="800000"/>
          </a:ln>
        </p:spPr>
        <p:txBody>
          <a:bodyPr wrap="none">
            <a:spAutoFit/>
          </a:bodyPr>
          <a:lstStyle/>
          <a:p>
            <a:pPr algn="l"/>
            <a:r>
              <a:rPr lang="en-US" sz="1800">
                <a:solidFill>
                  <a:srgbClr val="ECEAAC"/>
                </a:solidFill>
              </a:rPr>
              <a:t>§4.14 Concluding Remarks</a:t>
            </a:r>
          </a:p>
        </p:txBody>
      </p:sp>
    </p:spTree>
  </p:cSld>
  <p:clrMapOvr>
    <a:masterClrMapping/>
  </p:clrMapOvr>
  <p:transition/>
  <p:timing/>
</p:sld>
</file>

<file path=ppt/slides/slide1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179202" name="Rectangle 2"/>
          <p:cNvSpPr>
            <a:spLocks noChangeArrowheads="1"/>
          </p:cNvSpPr>
          <p:nvPr/>
        </p:nvSpPr>
        <p:spPr bwMode="auto">
          <a:xfrm>
            <a:off x="9525" y="131763"/>
            <a:ext cx="8982075" cy="477837"/>
          </a:xfrm>
          <a:prstGeom prst="rect">
            <a:avLst/>
          </a:prstGeom>
          <a:noFill/>
          <a:ln w="12700">
            <a:noFill/>
            <a:miter lim="800000"/>
          </a:ln>
        </p:spPr>
        <p:txBody>
          <a:bodyPr lIns="90488" tIns="44450" rIns="90488" bIns="44450" anchor="ctr"/>
          <a:lstStyle/>
          <a:p>
            <a:pPr algn="l"/>
            <a:r>
              <a:rPr lang="en-US" sz="2800" b="1">
                <a:solidFill>
                  <a:srgbClr val="000000"/>
                </a:solidFill>
              </a:rPr>
              <a:t>		The Store Datapath</a:t>
            </a:r>
          </a:p>
        </p:txBody>
      </p:sp>
      <p:pic>
        <p:nvPicPr>
          <p:cNvPr id="179203" name="Picture 3" descr="C:\Documents and Settings\dean\My Documents\teaching\141 F 2000\figures\f0517.eps"/>
          <p:cNvPicPr>
            <a:picLocks noChangeAspect="1" noChangeArrowheads="1"/>
          </p:cNvPicPr>
          <p:nvPr/>
        </p:nvPicPr>
        <p:blipFill>
          <a:blip r:embed="rId2"/>
          <a:stretch>
            <a:fillRect/>
          </a:stretch>
        </p:blipFill>
        <p:spPr bwMode="auto">
          <a:xfrm>
            <a:off x="381000" y="1371600"/>
            <a:ext cx="8077200" cy="4008438"/>
          </a:xfrm>
          <a:prstGeom prst="rect">
            <a:avLst/>
          </a:prstGeom>
          <a:noFill/>
          <a:ln w="9525">
            <a:noFill/>
            <a:miter lim="800000"/>
          </a:ln>
        </p:spPr>
      </p:pic>
    </p:spTree>
  </p:cSld>
  <p:clrMapOvr>
    <a:masterClrMapping/>
  </p:clrMapOvr>
  <p:transition/>
  <p:timing/>
</p:sld>
</file>

<file path=ppt/slides/slide1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180226" name="Rectangle 2"/>
          <p:cNvSpPr>
            <a:spLocks noChangeArrowheads="1"/>
          </p:cNvSpPr>
          <p:nvPr/>
        </p:nvSpPr>
        <p:spPr bwMode="auto">
          <a:xfrm>
            <a:off x="9525" y="131763"/>
            <a:ext cx="8982075" cy="477837"/>
          </a:xfrm>
          <a:prstGeom prst="rect">
            <a:avLst/>
          </a:prstGeom>
          <a:noFill/>
          <a:ln w="12700">
            <a:noFill/>
            <a:miter lim="800000"/>
          </a:ln>
        </p:spPr>
        <p:txBody>
          <a:bodyPr lIns="90488" tIns="44450" rIns="90488" bIns="44450" anchor="ctr"/>
          <a:lstStyle/>
          <a:p>
            <a:pPr algn="l"/>
            <a:r>
              <a:rPr lang="en-US" sz="2800" b="1">
                <a:solidFill>
                  <a:srgbClr val="000000"/>
                </a:solidFill>
              </a:rPr>
              <a:t>			The beq Datapath</a:t>
            </a:r>
          </a:p>
        </p:txBody>
      </p:sp>
      <p:pic>
        <p:nvPicPr>
          <p:cNvPr id="180227" name="Picture 3" descr="C:\Documents and Settings\dean\My Documents\teaching\141 F 2000\figures\f0517.eps"/>
          <p:cNvPicPr>
            <a:picLocks noChangeAspect="1" noChangeArrowheads="1"/>
          </p:cNvPicPr>
          <p:nvPr/>
        </p:nvPicPr>
        <p:blipFill>
          <a:blip r:embed="rId2"/>
          <a:stretch>
            <a:fillRect/>
          </a:stretch>
        </p:blipFill>
        <p:spPr bwMode="auto">
          <a:xfrm>
            <a:off x="381000" y="1371600"/>
            <a:ext cx="8077200" cy="4008438"/>
          </a:xfrm>
          <a:prstGeom prst="rect">
            <a:avLst/>
          </a:prstGeom>
          <a:noFill/>
          <a:ln w="9525">
            <a:noFill/>
            <a:miter lim="800000"/>
          </a:ln>
        </p:spPr>
      </p:pic>
    </p:spTree>
  </p:cSld>
  <p:clrMapOvr>
    <a:masterClrMapping/>
  </p:clrMapOvr>
  <p:transition/>
  <p:timing/>
</p:sld>
</file>

<file path=ppt/slides/slide1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1027" name="Rectangle 2"/>
          <p:cNvSpPr>
            <a:spLocks noGrp="1" noChangeArrowheads="1"/>
          </p:cNvSpPr>
          <p:nvPr>
            <p:ph type="title"/>
          </p:nvPr>
        </p:nvSpPr>
        <p:spPr>
          <a:noFill/>
        </p:spPr>
        <p:txBody>
          <a:bodyPr/>
          <a:lstStyle/>
          <a:p>
            <a:r>
              <a:rPr lang="en-US" smtClean="0"/>
              <a:t>Control Signal Requirement</a:t>
            </a:r>
          </a:p>
        </p:txBody>
      </p:sp>
      <p:sp>
        <p:nvSpPr>
          <p:cNvPr id="1028" name="AutoShape 3"/>
          <p:cNvSpPr>
            <a:spLocks noGrp="1" noChangeArrowheads="1"/>
          </p:cNvSpPr>
          <p:nvPr>
            <p:ph type="body" idx="1"/>
          </p:nvPr>
        </p:nvSpPr>
        <p:spPr>
          <a:noFill/>
        </p:spPr>
        <p:txBody>
          <a:bodyPr/>
          <a:lstStyle/>
          <a:p>
            <a:pPr>
              <a:buFontTx/>
              <a:buNone/>
            </a:pPr>
            <a:br>
              <a:rPr lang="en-US" smtClean="0"/>
            </a:br>
            <a:br>
              <a:rPr lang="en-US" smtClean="0"/>
            </a:br>
            <a:br>
              <a:rPr lang="en-US" smtClean="0"/>
            </a:br>
            <a:br>
              <a:rPr lang="en-US" smtClean="0"/>
            </a:br>
            <a:br>
              <a:rPr lang="en-US" smtClean="0"/>
            </a:br>
            <a:br>
              <a:rPr lang="en-US" smtClean="0"/>
            </a:br>
            <a:br>
              <a:rPr lang="en-US" smtClean="0"/>
            </a:br>
            <a:br>
              <a:rPr lang="en-US" smtClean="0"/>
            </a:br>
            <a:br>
              <a:rPr lang="en-US" smtClean="0"/>
            </a:br>
            <a:br>
              <a:rPr lang="en-US" smtClean="0"/>
            </a:br>
            <a:br>
              <a:rPr lang="en-US" smtClean="0"/>
            </a:br>
            <a:br>
              <a:rPr lang="en-US" smtClean="0"/>
            </a:br>
            <a:br>
              <a:rPr lang="en-US" smtClean="0"/>
            </a:br>
            <a:br>
              <a:rPr lang="en-US" smtClean="0"/>
            </a:br>
            <a:br>
              <a:rPr lang="en-US" smtClean="0"/>
            </a:br>
            <a:br>
              <a:rPr lang="en-US" smtClean="0"/>
            </a:br>
            <a:br>
              <a:rPr lang="en-US" smtClean="0"/>
            </a:br>
            <a:endParaRPr lang="en-US" smtClean="0"/>
          </a:p>
        </p:txBody>
      </p:sp>
      <p:graphicFrame>
        <p:nvGraphicFramePr>
          <p:cNvPr id="1026" name="Object 4">
            <a:hlinkClick action="ppaction://ole?verb=0"/>
          </p:cNvPr>
          <p:cNvGraphicFramePr/>
          <p:nvPr/>
        </p:nvGraphicFramePr>
        <p:xfrm>
          <a:off x="850900" y="4953000"/>
          <a:ext cx="7454900" cy="1458913"/>
        </p:xfrm>
        <a:graphic>
          <a:graphicData uri="http://schemas.openxmlformats.org/presentationml/2006/ole">
            <mc:AlternateContent xmlns:mc="http://schemas.openxmlformats.org/markup-compatibility/2006">
              <mc:Choice xmlns:v="urn:schemas-microsoft-com:vml" Requires="v">
                <p:oleObj spid="_x0000_s1038" name="Worksheet" r:id="rId3" progId="Excel.Sheet.8">
                  <p:embed/>
                </p:oleObj>
              </mc:Choice>
              <mc:Fallback>
                <p:oleObj name="Worksheet" r:id="rId3" progId="Excel.Sheet.8">
                  <p:embed/>
                  <p:pic>
                    <p:nvPicPr>
                      <p:cNvPr id="0" name="OLE substitute image"/>
                      <p:cNvPicPr/>
                      <p:nvPr/>
                    </p:nvPicPr>
                    <p:blipFill>
                      <a:blip r:embed="rId4"/>
                      <a:stretch>
                        <a:fillRect/>
                      </a:stretch>
                    </p:blipFill>
                    <p:spPr>
                      <a:xfrm>
                        <a:off x="850900" y="4953000"/>
                        <a:ext cx="7454900" cy="1458913"/>
                      </a:xfrm>
                      <a:prstGeom prst="rect">
                        <a:avLst/>
                      </a:prstGeom>
                      <a:noFill/>
                    </p:spPr>
                  </p:pic>
                </p:oleObj>
              </mc:Fallback>
            </mc:AlternateContent>
          </a:graphicData>
        </a:graphic>
      </p:graphicFrame>
      <p:pic>
        <p:nvPicPr>
          <p:cNvPr id="1029" name="Picture 5"/>
          <p:cNvPicPr>
            <a:picLocks noChangeArrowheads="1"/>
          </p:cNvPicPr>
          <p:nvPr/>
        </p:nvPicPr>
        <p:blipFill>
          <a:blip r:embed="rId5"/>
          <a:stretch>
            <a:fillRect/>
          </a:stretch>
        </p:blipFill>
        <p:spPr bwMode="auto">
          <a:xfrm>
            <a:off x="1325563" y="1066800"/>
            <a:ext cx="6507162" cy="3648075"/>
          </a:xfrm>
          <a:prstGeom prst="rect">
            <a:avLst/>
          </a:prstGeom>
          <a:noFill/>
          <a:ln w="12700">
            <a:noFill/>
            <a:miter lim="800000"/>
          </a:ln>
        </p:spPr>
      </p:pic>
    </p:spTree>
  </p:cSld>
  <p:clrMapOvr>
    <a:masterClrMapping/>
  </p:clrMapOvr>
  <p:transition/>
  <p:timing/>
</p:sld>
</file>

<file path=ppt/slides/slide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63842" name="Title 1"/>
          <p:cNvSpPr>
            <a:spLocks noGrp="1"/>
          </p:cNvSpPr>
          <p:nvPr>
            <p:ph type="title"/>
          </p:nvPr>
        </p:nvSpPr>
        <p:spPr>
          <a:xfrm>
            <a:off x="704850" y="1628775"/>
            <a:ext cx="8259763" cy="3540125"/>
          </a:xfrm>
        </p:spPr>
        <p:txBody>
          <a:bodyPr/>
          <a:lstStyle/>
          <a:p>
            <a:r>
              <a:rPr lang="en-US" sz="3200" b="0" smtClean="0"/>
              <a:t>The concept of </a:t>
            </a:r>
            <a:r>
              <a:rPr lang="en-US" sz="3200" b="0" i="1" smtClean="0"/>
              <a:t>pipelining</a:t>
            </a:r>
            <a:r>
              <a:rPr lang="en-US" sz="3200" b="0" smtClean="0"/>
              <a:t> is not new</a:t>
            </a:r>
            <a:br>
              <a:rPr lang="en-US" sz="3200" b="0" smtClean="0"/>
            </a:br>
            <a:br>
              <a:rPr lang="en-US" sz="3200" b="0" smtClean="0"/>
            </a:br>
            <a:r>
              <a:rPr lang="en-US" sz="3200" b="0" smtClean="0"/>
              <a:t>It had been in practice in industrial assembly-lines (e.g., automobiles) for </a:t>
            </a:r>
            <a:br>
              <a:rPr lang="en-US" sz="3200" b="0" smtClean="0"/>
            </a:br>
            <a:r>
              <a:rPr lang="en-US" sz="3200" b="0" smtClean="0"/>
              <a:t>a long time</a:t>
            </a:r>
            <a:br>
              <a:rPr lang="en-US" sz="3200" smtClean="0"/>
            </a:br>
            <a:br>
              <a:rPr lang="en-US" sz="3200" smtClean="0"/>
            </a:br>
            <a:endParaRPr lang="en-IN" sz="3200" b="0" smtClean="0"/>
          </a:p>
        </p:txBody>
      </p:sp>
      <p:sp>
        <p:nvSpPr>
          <p:cNvPr id="163843" name="Footer Placeholder 3"/>
          <p:cNvSpPr>
            <a:spLocks noGrp="1"/>
          </p:cNvSpPr>
          <p:nvPr>
            <p:ph type="ftr" sz="quarter" idx="10"/>
          </p:nvPr>
        </p:nvSpPr>
        <p:spPr>
          <a:noFill/>
        </p:spPr>
        <p:txBody>
          <a:bodyPr/>
          <a:lstStyle/>
          <a:p>
            <a:r>
              <a:rPr lang="en-AU" smtClean="0"/>
              <a:t>Chapter 4 — The Processor — </a:t>
            </a:r>
            <a:fld id="{64AC2210-73A7-46A8-AD73-C89414CC2151}" type="slidenum">
              <a:rPr lang="en-AU" smtClean="0"/>
              <a:t>2</a:t>
            </a:fld>
            <a:endParaRPr lang="en-AU" smtClean="0"/>
          </a:p>
        </p:txBody>
      </p:sp>
    </p:spTree>
  </p:cSld>
  <p:clrMapOvr>
    <a:masterClrMapping/>
  </p:clrMapOvr>
  <p:transition/>
  <p:timing/>
</p:sld>
</file>

<file path=ppt/slides/slide2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181250" name="Rectangle 2"/>
          <p:cNvSpPr>
            <a:spLocks noGrp="1" noChangeArrowheads="1"/>
          </p:cNvSpPr>
          <p:nvPr>
            <p:ph type="title"/>
          </p:nvPr>
        </p:nvSpPr>
        <p:spPr>
          <a:noFill/>
        </p:spPr>
        <p:txBody>
          <a:bodyPr/>
          <a:lstStyle/>
          <a:p>
            <a:r>
              <a:rPr lang="en-US" smtClean="0"/>
              <a:t>Control</a:t>
            </a:r>
          </a:p>
        </p:txBody>
      </p:sp>
      <p:sp>
        <p:nvSpPr>
          <p:cNvPr id="181251" name="AutoShape 3"/>
          <p:cNvSpPr>
            <a:spLocks noGrp="1" noChangeArrowheads="1"/>
          </p:cNvSpPr>
          <p:nvPr>
            <p:ph type="body" idx="1"/>
          </p:nvPr>
        </p:nvSpPr>
        <p:spPr>
          <a:noFill/>
        </p:spPr>
        <p:txBody>
          <a:bodyPr/>
          <a:lstStyle/>
          <a:p>
            <a:pPr>
              <a:lnSpc>
                <a:spcPct val="120000"/>
              </a:lnSpc>
            </a:pPr>
            <a:r>
              <a:rPr lang="en-US" smtClean="0"/>
              <a:t>Selecting the operations to perform (ALU, read/write, etc.)</a:t>
            </a:r>
          </a:p>
          <a:p>
            <a:pPr>
              <a:lnSpc>
                <a:spcPct val="120000"/>
              </a:lnSpc>
            </a:pPr>
            <a:r>
              <a:rPr lang="en-US" smtClean="0"/>
              <a:t>Controlling the flow of data (multiplexor inputs)</a:t>
            </a:r>
          </a:p>
          <a:p>
            <a:pPr>
              <a:lnSpc>
                <a:spcPct val="120000"/>
              </a:lnSpc>
            </a:pPr>
            <a:r>
              <a:rPr lang="en-US" smtClean="0"/>
              <a:t>Information comes from the 32 bits of the instruction</a:t>
            </a:r>
          </a:p>
          <a:p>
            <a:pPr>
              <a:lnSpc>
                <a:spcPct val="120000"/>
              </a:lnSpc>
            </a:pPr>
            <a:r>
              <a:rPr lang="en-US" smtClean="0"/>
              <a:t>Example:</a:t>
            </a:r>
            <a:br>
              <a:rPr lang="en-US" smtClean="0"/>
            </a:br>
            <a:br>
              <a:rPr lang="en-US" smtClean="0"/>
            </a:br>
            <a:r>
              <a:rPr lang="en-US" smtClean="0"/>
              <a:t>	 add $8, $17, $18 	Instruction Format:</a:t>
            </a:r>
            <a:br>
              <a:rPr lang="en-US" smtClean="0"/>
            </a:br>
            <a:r>
              <a:rPr lang="en-US" smtClean="0"/>
              <a:t>	</a:t>
            </a:r>
            <a:br>
              <a:rPr lang="en-US" smtClean="0"/>
            </a:br>
            <a:r>
              <a:rPr lang="en-US" smtClean="0">
                <a:latin typeface="Courier New" pitchFamily="49" charset="0"/>
              </a:rPr>
              <a:t>	000000	 10001	 10010	 01000	 00000	100000</a:t>
            </a:r>
            <a:br>
              <a:rPr lang="en-US" smtClean="0">
                <a:latin typeface="Courier New" pitchFamily="49" charset="0"/>
              </a:rPr>
            </a:br>
            <a:br>
              <a:rPr lang="en-US" smtClean="0">
                <a:latin typeface="Courier New" pitchFamily="49" charset="0"/>
              </a:rPr>
            </a:br>
            <a:r>
              <a:rPr lang="en-US" smtClean="0">
                <a:latin typeface="Courier New" pitchFamily="49" charset="0"/>
              </a:rPr>
              <a:t>	  op	  rs	  rt	  rd	 shamt	 funct</a:t>
            </a:r>
            <a:br>
              <a:rPr lang="en-US" smtClean="0"/>
            </a:br>
            <a:r>
              <a:rPr lang="en-US" smtClean="0"/>
              <a:t>	</a:t>
            </a:r>
          </a:p>
          <a:p>
            <a:pPr>
              <a:lnSpc>
                <a:spcPct val="120000"/>
              </a:lnSpc>
            </a:pPr>
            <a:r>
              <a:rPr lang="en-US" smtClean="0"/>
              <a:t>ALU's operation based on instruction type and function code</a:t>
            </a:r>
          </a:p>
        </p:txBody>
      </p:sp>
      <p:grpSp>
        <p:nvGrpSpPr>
          <p:cNvPr id="181252" name="Group 18"/>
          <p:cNvGrpSpPr/>
          <p:nvPr/>
        </p:nvGrpSpPr>
        <p:grpSpPr>
          <a:xfrm>
            <a:off x="1301750" y="3816350"/>
            <a:ext cx="5549900" cy="977900"/>
            <a:chOff x="820" y="2404"/>
            <a:chExt cx="3496" cy="616"/>
          </a:xfrm>
        </p:grpSpPr>
        <p:grpSp>
          <p:nvGrpSpPr>
            <p:cNvPr id="181253" name="Group 10"/>
            <p:cNvGrpSpPr/>
            <p:nvPr/>
          </p:nvGrpSpPr>
          <p:grpSpPr>
            <a:xfrm>
              <a:off x="820" y="2404"/>
              <a:ext cx="3496" cy="232"/>
              <a:chOff x="820" y="2404"/>
              <a:chExt cx="3496" cy="232"/>
            </a:xfrm>
          </p:grpSpPr>
          <p:sp>
            <p:nvSpPr>
              <p:cNvPr id="181261" name="Rectangle 4"/>
              <p:cNvSpPr>
                <a:spLocks noChangeArrowheads="1"/>
              </p:cNvSpPr>
              <p:nvPr/>
            </p:nvSpPr>
            <p:spPr bwMode="auto">
              <a:xfrm>
                <a:off x="820" y="2404"/>
                <a:ext cx="616" cy="232"/>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81262" name="Rectangle 5"/>
              <p:cNvSpPr>
                <a:spLocks noChangeArrowheads="1"/>
              </p:cNvSpPr>
              <p:nvPr/>
            </p:nvSpPr>
            <p:spPr bwMode="auto">
              <a:xfrm>
                <a:off x="1444" y="2404"/>
                <a:ext cx="568" cy="232"/>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81263" name="Rectangle 6"/>
              <p:cNvSpPr>
                <a:spLocks noChangeArrowheads="1"/>
              </p:cNvSpPr>
              <p:nvPr/>
            </p:nvSpPr>
            <p:spPr bwMode="auto">
              <a:xfrm>
                <a:off x="2020" y="2404"/>
                <a:ext cx="568" cy="232"/>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81264" name="Rectangle 7"/>
              <p:cNvSpPr>
                <a:spLocks noChangeArrowheads="1"/>
              </p:cNvSpPr>
              <p:nvPr/>
            </p:nvSpPr>
            <p:spPr bwMode="auto">
              <a:xfrm>
                <a:off x="2596" y="2404"/>
                <a:ext cx="568" cy="232"/>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81265" name="Rectangle 8"/>
              <p:cNvSpPr>
                <a:spLocks noChangeArrowheads="1"/>
              </p:cNvSpPr>
              <p:nvPr/>
            </p:nvSpPr>
            <p:spPr bwMode="auto">
              <a:xfrm>
                <a:off x="3172" y="2404"/>
                <a:ext cx="568" cy="232"/>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81266" name="Rectangle 9"/>
              <p:cNvSpPr>
                <a:spLocks noChangeArrowheads="1"/>
              </p:cNvSpPr>
              <p:nvPr/>
            </p:nvSpPr>
            <p:spPr bwMode="auto">
              <a:xfrm>
                <a:off x="3748" y="2404"/>
                <a:ext cx="568" cy="232"/>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grpSp>
        <p:grpSp>
          <p:nvGrpSpPr>
            <p:cNvPr id="181254" name="Group 17"/>
            <p:cNvGrpSpPr/>
            <p:nvPr/>
          </p:nvGrpSpPr>
          <p:grpSpPr>
            <a:xfrm>
              <a:off x="820" y="2788"/>
              <a:ext cx="3496" cy="232"/>
              <a:chOff x="820" y="2788"/>
              <a:chExt cx="3496" cy="232"/>
            </a:xfrm>
          </p:grpSpPr>
          <p:sp>
            <p:nvSpPr>
              <p:cNvPr id="181255" name="Rectangle 11"/>
              <p:cNvSpPr>
                <a:spLocks noChangeArrowheads="1"/>
              </p:cNvSpPr>
              <p:nvPr/>
            </p:nvSpPr>
            <p:spPr bwMode="auto">
              <a:xfrm>
                <a:off x="820" y="2788"/>
                <a:ext cx="616" cy="232"/>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81256" name="Rectangle 12"/>
              <p:cNvSpPr>
                <a:spLocks noChangeArrowheads="1"/>
              </p:cNvSpPr>
              <p:nvPr/>
            </p:nvSpPr>
            <p:spPr bwMode="auto">
              <a:xfrm>
                <a:off x="1444" y="2788"/>
                <a:ext cx="568" cy="232"/>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81257" name="Rectangle 13"/>
              <p:cNvSpPr>
                <a:spLocks noChangeArrowheads="1"/>
              </p:cNvSpPr>
              <p:nvPr/>
            </p:nvSpPr>
            <p:spPr bwMode="auto">
              <a:xfrm>
                <a:off x="2020" y="2788"/>
                <a:ext cx="568" cy="232"/>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81258" name="Rectangle 14"/>
              <p:cNvSpPr>
                <a:spLocks noChangeArrowheads="1"/>
              </p:cNvSpPr>
              <p:nvPr/>
            </p:nvSpPr>
            <p:spPr bwMode="auto">
              <a:xfrm>
                <a:off x="2596" y="2788"/>
                <a:ext cx="568" cy="232"/>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81259" name="Rectangle 15"/>
              <p:cNvSpPr>
                <a:spLocks noChangeArrowheads="1"/>
              </p:cNvSpPr>
              <p:nvPr/>
            </p:nvSpPr>
            <p:spPr bwMode="auto">
              <a:xfrm>
                <a:off x="3172" y="2788"/>
                <a:ext cx="568" cy="232"/>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81260" name="Rectangle 16"/>
              <p:cNvSpPr>
                <a:spLocks noChangeArrowheads="1"/>
              </p:cNvSpPr>
              <p:nvPr/>
            </p:nvSpPr>
            <p:spPr bwMode="auto">
              <a:xfrm>
                <a:off x="3748" y="2788"/>
                <a:ext cx="568" cy="232"/>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grpSp>
      </p:grpSp>
    </p:spTree>
  </p:cSld>
  <p:clrMapOvr>
    <a:masterClrMapping/>
  </p:clrMapOvr>
  <p:transition advTm="2000"/>
  <p:timing/>
</p:sld>
</file>

<file path=ppt/slides/slide2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82274" name="Footer Placeholder 3"/>
          <p:cNvSpPr>
            <a:spLocks noGrp="1"/>
          </p:cNvSpPr>
          <p:nvPr>
            <p:ph type="ftr" sz="quarter" idx="10"/>
          </p:nvPr>
        </p:nvSpPr>
        <p:spPr>
          <a:noFill/>
        </p:spPr>
        <p:txBody>
          <a:bodyPr/>
          <a:lstStyle/>
          <a:p>
            <a:r>
              <a:rPr lang="en-AU" smtClean="0"/>
              <a:t>Chapter 4 — The Processor — </a:t>
            </a:r>
            <a:fld id="{6CEF68C0-8A7B-4E57-9EDB-B2259CF261F7}" type="slidenum">
              <a:rPr lang="en-AU" smtClean="0"/>
              <a:t>21</a:t>
            </a:fld>
            <a:endParaRPr lang="en-AU" smtClean="0"/>
          </a:p>
        </p:txBody>
      </p:sp>
      <p:sp>
        <p:nvSpPr>
          <p:cNvPr id="182275" name="Rectangle 2"/>
          <p:cNvSpPr>
            <a:spLocks noGrp="1" noChangeArrowheads="1"/>
          </p:cNvSpPr>
          <p:nvPr>
            <p:ph type="title"/>
          </p:nvPr>
        </p:nvSpPr>
        <p:spPr/>
        <p:txBody>
          <a:bodyPr/>
          <a:lstStyle/>
          <a:p>
            <a:pPr eaLnBrk="1" hangingPunct="1"/>
            <a:r>
              <a:rPr lang="en-US" smtClean="0"/>
              <a:t>ALU Control</a:t>
            </a:r>
            <a:endParaRPr lang="en-AU" smtClean="0"/>
          </a:p>
        </p:txBody>
      </p:sp>
      <p:sp>
        <p:nvSpPr>
          <p:cNvPr id="182276" name="Rectangle 3"/>
          <p:cNvSpPr>
            <a:spLocks noGrp="1" noChangeArrowheads="1"/>
          </p:cNvSpPr>
          <p:nvPr>
            <p:ph type="body" idx="1"/>
          </p:nvPr>
        </p:nvSpPr>
        <p:spPr>
          <a:xfrm>
            <a:off x="684213" y="1125538"/>
            <a:ext cx="8270875" cy="2381250"/>
          </a:xfrm>
        </p:spPr>
        <p:txBody>
          <a:bodyPr/>
          <a:lstStyle/>
          <a:p>
            <a:pPr eaLnBrk="1" hangingPunct="1"/>
            <a:r>
              <a:rPr lang="en-US" smtClean="0"/>
              <a:t>ALU used for</a:t>
            </a:r>
          </a:p>
          <a:p>
            <a:pPr lvl="1" eaLnBrk="1" hangingPunct="1"/>
            <a:r>
              <a:rPr lang="en-US" smtClean="0"/>
              <a:t>Load/Store: F = add</a:t>
            </a:r>
          </a:p>
          <a:p>
            <a:pPr lvl="1" eaLnBrk="1" hangingPunct="1"/>
            <a:r>
              <a:rPr lang="en-US" smtClean="0"/>
              <a:t>Branch: F = subtract</a:t>
            </a:r>
          </a:p>
          <a:p>
            <a:pPr lvl="1" eaLnBrk="1" hangingPunct="1"/>
            <a:r>
              <a:rPr lang="en-US" smtClean="0"/>
              <a:t>R-type: F depends on funct field</a:t>
            </a:r>
            <a:endParaRPr lang="en-AU" smtClean="0"/>
          </a:p>
        </p:txBody>
      </p:sp>
      <p:sp>
        <p:nvSpPr>
          <p:cNvPr id="182277" name="Text Box 4"/>
          <p:cNvSpPr txBox="1">
            <a:spLocks noChangeArrowheads="1"/>
          </p:cNvSpPr>
          <p:nvPr/>
        </p:nvSpPr>
        <p:spPr bwMode="auto">
          <a:xfrm rot="5400000">
            <a:off x="6893719" y="1883569"/>
            <a:ext cx="4133850" cy="366712"/>
          </a:xfrm>
          <a:prstGeom prst="rect">
            <a:avLst/>
          </a:prstGeom>
          <a:solidFill>
            <a:schemeClr val="accent1"/>
          </a:solidFill>
          <a:ln w="9525">
            <a:noFill/>
            <a:miter lim="800000"/>
          </a:ln>
        </p:spPr>
        <p:txBody>
          <a:bodyPr wrap="none">
            <a:spAutoFit/>
          </a:bodyPr>
          <a:lstStyle/>
          <a:p>
            <a:pPr algn="l"/>
            <a:r>
              <a:rPr lang="en-US" sz="1800">
                <a:solidFill>
                  <a:schemeClr val="folHlink"/>
                </a:solidFill>
              </a:rPr>
              <a:t>§4.4 A Simple Implementation Scheme</a:t>
            </a:r>
          </a:p>
        </p:txBody>
      </p:sp>
      <p:graphicFrame>
        <p:nvGraphicFramePr>
          <p:cNvPr id="297989" name="Group 5"/>
          <p:cNvGraphicFramePr>
            <a:graphicFrameLocks noGrp="1"/>
          </p:cNvGraphicFramePr>
          <p:nvPr/>
        </p:nvGraphicFramePr>
        <p:xfrm>
          <a:off x="1187450" y="3500438"/>
          <a:ext cx="6096000" cy="2560635"/>
        </p:xfrm>
        <a:graphic>
          <a:graphicData uri="http://schemas.openxmlformats.org/drawingml/2006/table">
            <a:tbl>
              <a:tblPr/>
              <a:tblGrid>
                <a:gridCol w="3048000"/>
                <a:gridCol w="3048000"/>
              </a:tblGrid>
              <a:tr h="365805">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ALU control</a:t>
                      </a:r>
                      <a:endParaRPr kumimoji="0" lang="en-AU" sz="1800" b="0" i="0" u="none" strike="noStrike" cap="none" normalizeH="0" baseline="0" smtClean="0">
                        <a:ln>
                          <a:noFill/>
                        </a:ln>
                        <a:solidFill>
                          <a:schemeClr val="tx1"/>
                        </a:solidFill>
                        <a:effectLst/>
                        <a:latin typeface="Arial"/>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Function</a:t>
                      </a:r>
                      <a:endParaRPr kumimoji="0" lang="en-AU" sz="1800" b="0" i="0" u="none" strike="noStrike" cap="none" normalizeH="0" baseline="0" smtClean="0">
                        <a:ln>
                          <a:noFill/>
                        </a:ln>
                        <a:solidFill>
                          <a:schemeClr val="tx1"/>
                        </a:solidFill>
                        <a:effectLst/>
                        <a:latin typeface="Arial"/>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5805">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0000</a:t>
                      </a:r>
                      <a:endParaRPr kumimoji="0" lang="en-AU" sz="1800" b="0" i="0" u="none" strike="noStrike" cap="none" normalizeH="0" baseline="0" smtClean="0">
                        <a:ln>
                          <a:noFill/>
                        </a:ln>
                        <a:solidFill>
                          <a:schemeClr val="tx1"/>
                        </a:solidFill>
                        <a:effectLst/>
                        <a:latin typeface="Arial"/>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AND</a:t>
                      </a:r>
                      <a:endParaRPr kumimoji="0" lang="en-AU" sz="1800" b="0" i="0" u="none" strike="noStrike" cap="none" normalizeH="0" baseline="0" smtClean="0">
                        <a:ln>
                          <a:noFill/>
                        </a:ln>
                        <a:solidFill>
                          <a:schemeClr val="tx1"/>
                        </a:solidFill>
                        <a:effectLst/>
                        <a:latin typeface="Arial"/>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05">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0001</a:t>
                      </a:r>
                      <a:endParaRPr kumimoji="0" lang="en-AU" sz="1800" b="0" i="0" u="none" strike="noStrike" cap="none" normalizeH="0" baseline="0" smtClean="0">
                        <a:ln>
                          <a:noFill/>
                        </a:ln>
                        <a:solidFill>
                          <a:schemeClr val="tx1"/>
                        </a:solidFill>
                        <a:effectLst/>
                        <a:latin typeface="Arial"/>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OR</a:t>
                      </a:r>
                      <a:endParaRPr kumimoji="0" lang="en-AU" sz="1800" b="0" i="0" u="none" strike="noStrike" cap="none" normalizeH="0" baseline="0" smtClean="0">
                        <a:ln>
                          <a:noFill/>
                        </a:ln>
                        <a:solidFill>
                          <a:schemeClr val="tx1"/>
                        </a:solidFill>
                        <a:effectLst/>
                        <a:latin typeface="Arial"/>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05">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0010</a:t>
                      </a:r>
                      <a:endParaRPr kumimoji="0" lang="en-AU" sz="1800" b="0" i="0" u="none" strike="noStrike" cap="none" normalizeH="0" baseline="0" smtClean="0">
                        <a:ln>
                          <a:noFill/>
                        </a:ln>
                        <a:solidFill>
                          <a:schemeClr val="tx1"/>
                        </a:solidFill>
                        <a:effectLst/>
                        <a:latin typeface="Arial"/>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add</a:t>
                      </a:r>
                      <a:endParaRPr kumimoji="0" lang="en-AU" sz="1800" b="0" i="0" u="none" strike="noStrike" cap="none" normalizeH="0" baseline="0" smtClean="0">
                        <a:ln>
                          <a:noFill/>
                        </a:ln>
                        <a:solidFill>
                          <a:schemeClr val="tx1"/>
                        </a:solidFill>
                        <a:effectLst/>
                        <a:latin typeface="Arial"/>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05">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0110</a:t>
                      </a:r>
                      <a:endParaRPr kumimoji="0" lang="en-AU" sz="1800" b="0" i="0" u="none" strike="noStrike" cap="none" normalizeH="0" baseline="0" smtClean="0">
                        <a:ln>
                          <a:noFill/>
                        </a:ln>
                        <a:solidFill>
                          <a:schemeClr val="tx1"/>
                        </a:solidFill>
                        <a:effectLst/>
                        <a:latin typeface="Arial"/>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subtract</a:t>
                      </a:r>
                      <a:endParaRPr kumimoji="0" lang="en-AU" sz="1800" b="0" i="0" u="none" strike="noStrike" cap="none" normalizeH="0" baseline="0" smtClean="0">
                        <a:ln>
                          <a:noFill/>
                        </a:ln>
                        <a:solidFill>
                          <a:schemeClr val="tx1"/>
                        </a:solidFill>
                        <a:effectLst/>
                        <a:latin typeface="Arial"/>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05">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0111</a:t>
                      </a:r>
                      <a:endParaRPr kumimoji="0" lang="en-AU" sz="1800" b="0" i="0" u="none" strike="noStrike" cap="none" normalizeH="0" baseline="0" smtClean="0">
                        <a:ln>
                          <a:noFill/>
                        </a:ln>
                        <a:solidFill>
                          <a:schemeClr val="tx1"/>
                        </a:solidFill>
                        <a:effectLst/>
                        <a:latin typeface="Arial"/>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set-on-less-than</a:t>
                      </a:r>
                      <a:endParaRPr kumimoji="0" lang="en-AU" sz="1800" b="0" i="0" u="none" strike="noStrike" cap="none" normalizeH="0" baseline="0" smtClean="0">
                        <a:ln>
                          <a:noFill/>
                        </a:ln>
                        <a:solidFill>
                          <a:schemeClr val="tx1"/>
                        </a:solidFill>
                        <a:effectLst/>
                        <a:latin typeface="Arial"/>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05">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1100</a:t>
                      </a:r>
                      <a:endParaRPr kumimoji="0" lang="en-AU" sz="1800" b="0" i="0" u="none" strike="noStrike" cap="none" normalizeH="0" baseline="0" smtClean="0">
                        <a:ln>
                          <a:noFill/>
                        </a:ln>
                        <a:solidFill>
                          <a:schemeClr val="tx1"/>
                        </a:solidFill>
                        <a:effectLst/>
                        <a:latin typeface="Arial"/>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NOR</a:t>
                      </a:r>
                      <a:endParaRPr kumimoji="0" lang="en-AU" sz="1800" b="0" i="0" u="none" strike="noStrike" cap="none" normalizeH="0" baseline="0" smtClean="0">
                        <a:ln>
                          <a:noFill/>
                        </a:ln>
                        <a:solidFill>
                          <a:schemeClr val="tx1"/>
                        </a:solidFill>
                        <a:effectLst/>
                        <a:latin typeface="Arial"/>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sld>
</file>

<file path=ppt/slides/slide2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83298" name="Footer Placeholder 3"/>
          <p:cNvSpPr>
            <a:spLocks noGrp="1"/>
          </p:cNvSpPr>
          <p:nvPr>
            <p:ph type="ftr" sz="quarter" idx="10"/>
          </p:nvPr>
        </p:nvSpPr>
        <p:spPr>
          <a:noFill/>
        </p:spPr>
        <p:txBody>
          <a:bodyPr/>
          <a:lstStyle/>
          <a:p>
            <a:r>
              <a:rPr lang="en-AU" smtClean="0"/>
              <a:t>Chapter 4 — The Processor — </a:t>
            </a:r>
            <a:fld id="{F4F07766-7BF1-49BA-B8F8-C0FDA01197F0}" type="slidenum">
              <a:rPr lang="en-AU" smtClean="0"/>
              <a:t>22</a:t>
            </a:fld>
            <a:endParaRPr lang="en-AU" smtClean="0"/>
          </a:p>
        </p:txBody>
      </p:sp>
      <p:sp>
        <p:nvSpPr>
          <p:cNvPr id="183299" name="Rectangle 2"/>
          <p:cNvSpPr>
            <a:spLocks noGrp="1" noChangeArrowheads="1"/>
          </p:cNvSpPr>
          <p:nvPr>
            <p:ph type="title"/>
          </p:nvPr>
        </p:nvSpPr>
        <p:spPr/>
        <p:txBody>
          <a:bodyPr/>
          <a:lstStyle/>
          <a:p>
            <a:pPr eaLnBrk="1" hangingPunct="1"/>
            <a:r>
              <a:rPr lang="en-US" smtClean="0"/>
              <a:t>ALU Control</a:t>
            </a:r>
            <a:endParaRPr lang="en-AU" smtClean="0"/>
          </a:p>
        </p:txBody>
      </p:sp>
      <p:sp>
        <p:nvSpPr>
          <p:cNvPr id="183300" name="Rectangle 3"/>
          <p:cNvSpPr>
            <a:spLocks noGrp="1" noChangeArrowheads="1"/>
          </p:cNvSpPr>
          <p:nvPr>
            <p:ph type="body" idx="1"/>
          </p:nvPr>
        </p:nvSpPr>
        <p:spPr/>
        <p:txBody>
          <a:bodyPr/>
          <a:lstStyle/>
          <a:p>
            <a:pPr eaLnBrk="1" hangingPunct="1"/>
            <a:r>
              <a:rPr lang="en-US" smtClean="0"/>
              <a:t>Assume 2-bit ALUOp derived from opcode</a:t>
            </a:r>
          </a:p>
          <a:p>
            <a:pPr lvl="1" eaLnBrk="1" hangingPunct="1"/>
            <a:r>
              <a:rPr lang="en-US" smtClean="0"/>
              <a:t>Combinational logic derives ALU control</a:t>
            </a:r>
            <a:endParaRPr lang="en-AU" smtClean="0"/>
          </a:p>
        </p:txBody>
      </p:sp>
      <p:graphicFrame>
        <p:nvGraphicFramePr>
          <p:cNvPr id="300101" name="Group 69"/>
          <p:cNvGraphicFramePr>
            <a:graphicFrameLocks noGrp="1"/>
          </p:cNvGraphicFramePr>
          <p:nvPr/>
        </p:nvGraphicFramePr>
        <p:xfrm>
          <a:off x="827088" y="2636838"/>
          <a:ext cx="7921625" cy="3025776"/>
        </p:xfrm>
        <a:graphic>
          <a:graphicData uri="http://schemas.openxmlformats.org/drawingml/2006/table">
            <a:tbl>
              <a:tblPr/>
              <a:tblGrid>
                <a:gridCol w="1208087"/>
                <a:gridCol w="906463"/>
                <a:gridCol w="1733550"/>
                <a:gridCol w="1057275"/>
                <a:gridCol w="1733550"/>
                <a:gridCol w="1282700"/>
              </a:tblGrid>
              <a:tr h="335280">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opcode</a:t>
                      </a:r>
                      <a:endParaRPr kumimoji="0" lang="en-AU" sz="1600" b="0" i="0" u="none" strike="noStrike" cap="none" normalizeH="0" baseline="0" smtClean="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ALUOp</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Operation</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funct</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ALU function</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ALU control</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38138">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lw</a:t>
                      </a:r>
                      <a:endParaRPr kumimoji="0" lang="en-AU" sz="1600" b="0" i="0" u="none" strike="noStrike" cap="none" normalizeH="0" baseline="0" smtClean="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00</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load word</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XXXXXX</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add</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0010</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280">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sw</a:t>
                      </a:r>
                      <a:endParaRPr kumimoji="0" lang="en-AU" sz="1600" b="0" i="0" u="none" strike="noStrike" cap="none" normalizeH="0" baseline="0" smtClean="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00</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store word</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XXXXXX</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add</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0010</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6550">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beq</a:t>
                      </a:r>
                      <a:endParaRPr kumimoji="0" lang="en-AU" sz="1600" b="0" i="0" u="none" strike="noStrike" cap="none" normalizeH="0" baseline="0" smtClean="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01</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branch equal</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XXXXXX</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subtract</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0110</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280">
                <a:tc rowSpan="5">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R-type</a:t>
                      </a:r>
                      <a:endParaRPr kumimoji="0" lang="en-AU" sz="1600" b="0" i="0" u="none" strike="noStrike" cap="none" normalizeH="0" baseline="0" smtClean="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5">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10</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add</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100000</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add</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0010</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6550">
                <a:tc vMerge="1">
                  <a:txBody>
                    <a:bodyPr vert="horz" wrap="square"/>
                    <a:lstStyle/>
                    <a:p>
                      <a:endParaRPr lang="en-US"/>
                    </a:p>
                  </a:txBody>
                  <a:tcPr/>
                </a:tc>
                <a:tc vMerge="1">
                  <a:txBody>
                    <a:bodyPr vert="horz" wrap="square"/>
                    <a:lstStyle/>
                    <a:p>
                      <a:endParaRPr lang="en-US"/>
                    </a:p>
                  </a:txBody>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subtract</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100010</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subtract</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0110</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280">
                <a:tc vMerge="1">
                  <a:txBody>
                    <a:bodyPr vert="horz" wrap="square"/>
                    <a:lstStyle/>
                    <a:p>
                      <a:endParaRPr lang="en-US"/>
                    </a:p>
                  </a:txBody>
                  <a:tcPr/>
                </a:tc>
                <a:tc vMerge="1">
                  <a:txBody>
                    <a:bodyPr vert="horz" wrap="square"/>
                    <a:lstStyle/>
                    <a:p>
                      <a:endParaRPr lang="en-US"/>
                    </a:p>
                  </a:txBody>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AND</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100100</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AND</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0000</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vMerge="1">
                  <a:txBody>
                    <a:bodyPr vert="horz" wrap="square"/>
                    <a:lstStyle/>
                    <a:p>
                      <a:endParaRPr lang="en-US"/>
                    </a:p>
                  </a:txBody>
                  <a:tcPr/>
                </a:tc>
                <a:tc vMerge="1">
                  <a:txBody>
                    <a:bodyPr vert="horz" wrap="square"/>
                    <a:lstStyle/>
                    <a:p>
                      <a:endParaRPr lang="en-US"/>
                    </a:p>
                  </a:txBody>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OR</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100101</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OR</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0001</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280">
                <a:tc vMerge="1">
                  <a:txBody>
                    <a:bodyPr vert="horz" wrap="square"/>
                    <a:lstStyle/>
                    <a:p>
                      <a:endParaRPr lang="en-US"/>
                    </a:p>
                  </a:txBody>
                  <a:tcPr/>
                </a:tc>
                <a:tc vMerge="1">
                  <a:txBody>
                    <a:bodyPr vert="horz" wrap="square"/>
                    <a:lstStyle/>
                    <a:p>
                      <a:endParaRPr lang="en-US"/>
                    </a:p>
                  </a:txBody>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set-on-less-than</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101010</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set-on-less-than</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600" b="0" i="0" u="none" strike="noStrike" cap="none" normalizeH="0" baseline="0" smtClean="0">
                          <a:ln>
                            <a:noFill/>
                          </a:ln>
                          <a:solidFill>
                            <a:schemeClr val="tx1"/>
                          </a:solidFill>
                          <a:effectLst/>
                          <a:latin typeface="Arial"/>
                        </a:rPr>
                        <a:t>0111</a:t>
                      </a:r>
                      <a:endParaRPr kumimoji="0" lang="en-AU" sz="1600" b="0" i="0" u="none" strike="noStrike" cap="none" normalizeH="0" baseline="0" smtClean="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sld>
</file>

<file path=ppt/slides/slide2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84322" name="Footer Placeholder 3"/>
          <p:cNvSpPr>
            <a:spLocks noGrp="1"/>
          </p:cNvSpPr>
          <p:nvPr>
            <p:ph type="ftr" sz="quarter" idx="10"/>
          </p:nvPr>
        </p:nvSpPr>
        <p:spPr>
          <a:noFill/>
        </p:spPr>
        <p:txBody>
          <a:bodyPr/>
          <a:lstStyle/>
          <a:p>
            <a:r>
              <a:rPr lang="en-AU" smtClean="0"/>
              <a:t>Chapter 4 — The Processor — </a:t>
            </a:r>
            <a:fld id="{8F23BCB1-0DF9-480E-B8A5-68673D4BE3C7}" type="slidenum">
              <a:rPr lang="en-AU" smtClean="0"/>
              <a:t>23</a:t>
            </a:fld>
            <a:endParaRPr lang="en-AU" smtClean="0"/>
          </a:p>
        </p:txBody>
      </p:sp>
      <p:sp>
        <p:nvSpPr>
          <p:cNvPr id="184323" name="Rectangle 2"/>
          <p:cNvSpPr>
            <a:spLocks noGrp="1" noChangeArrowheads="1"/>
          </p:cNvSpPr>
          <p:nvPr>
            <p:ph type="title"/>
          </p:nvPr>
        </p:nvSpPr>
        <p:spPr/>
        <p:txBody>
          <a:bodyPr/>
          <a:lstStyle/>
          <a:p>
            <a:pPr eaLnBrk="1" hangingPunct="1"/>
            <a:r>
              <a:rPr lang="en-US" smtClean="0"/>
              <a:t>The Main Control Unit</a:t>
            </a:r>
            <a:endParaRPr lang="en-AU" smtClean="0"/>
          </a:p>
        </p:txBody>
      </p:sp>
      <p:sp>
        <p:nvSpPr>
          <p:cNvPr id="184324" name="Rectangle 3"/>
          <p:cNvSpPr>
            <a:spLocks noGrp="1" noChangeArrowheads="1"/>
          </p:cNvSpPr>
          <p:nvPr>
            <p:ph type="body" idx="1"/>
          </p:nvPr>
        </p:nvSpPr>
        <p:spPr>
          <a:xfrm>
            <a:off x="684213" y="1125538"/>
            <a:ext cx="8270875" cy="690562"/>
          </a:xfrm>
        </p:spPr>
        <p:txBody>
          <a:bodyPr/>
          <a:lstStyle/>
          <a:p>
            <a:pPr eaLnBrk="1" hangingPunct="1"/>
            <a:r>
              <a:rPr lang="en-US" smtClean="0"/>
              <a:t>Control signals derived from instruction</a:t>
            </a:r>
            <a:endParaRPr lang="en-AU" smtClean="0"/>
          </a:p>
        </p:txBody>
      </p:sp>
      <p:grpSp>
        <p:nvGrpSpPr>
          <p:cNvPr id="184325" name="Group 4"/>
          <p:cNvGrpSpPr/>
          <p:nvPr/>
        </p:nvGrpSpPr>
        <p:grpSpPr>
          <a:xfrm>
            <a:off x="1619250" y="2060575"/>
            <a:ext cx="6913563" cy="773113"/>
            <a:chOff x="703" y="981"/>
            <a:chExt cx="4355" cy="487"/>
          </a:xfrm>
        </p:grpSpPr>
        <p:sp>
          <p:nvSpPr>
            <p:cNvPr id="184359" name="Text Box 5"/>
            <p:cNvSpPr txBox="1">
              <a:spLocks noChangeArrowheads="1"/>
            </p:cNvSpPr>
            <p:nvPr/>
          </p:nvSpPr>
          <p:spPr bwMode="auto">
            <a:xfrm>
              <a:off x="703" y="981"/>
              <a:ext cx="817" cy="262"/>
            </a:xfrm>
            <a:prstGeom prst="rect">
              <a:avLst/>
            </a:prstGeom>
            <a:noFill/>
            <a:ln w="19050">
              <a:solidFill>
                <a:schemeClr val="tx1"/>
              </a:solidFill>
              <a:miter lim="800000"/>
            </a:ln>
          </p:spPr>
          <p:txBody>
            <a:bodyPr>
              <a:spAutoFit/>
            </a:bodyPr>
            <a:lstStyle/>
            <a:p>
              <a:r>
                <a:rPr lang="en-US" sz="2000"/>
                <a:t>0</a:t>
              </a:r>
              <a:endParaRPr lang="en-AU" sz="2000"/>
            </a:p>
          </p:txBody>
        </p:sp>
        <p:sp>
          <p:nvSpPr>
            <p:cNvPr id="184360" name="Text Box 6"/>
            <p:cNvSpPr txBox="1">
              <a:spLocks noChangeArrowheads="1"/>
            </p:cNvSpPr>
            <p:nvPr/>
          </p:nvSpPr>
          <p:spPr bwMode="auto">
            <a:xfrm>
              <a:off x="1520" y="981"/>
              <a:ext cx="680" cy="262"/>
            </a:xfrm>
            <a:prstGeom prst="rect">
              <a:avLst/>
            </a:prstGeom>
            <a:noFill/>
            <a:ln w="19050">
              <a:solidFill>
                <a:schemeClr val="tx1"/>
              </a:solidFill>
              <a:miter lim="800000"/>
            </a:ln>
          </p:spPr>
          <p:txBody>
            <a:bodyPr>
              <a:spAutoFit/>
            </a:bodyPr>
            <a:lstStyle/>
            <a:p>
              <a:r>
                <a:rPr lang="en-US" sz="2000"/>
                <a:t>rs</a:t>
              </a:r>
              <a:endParaRPr lang="en-AU" sz="2000"/>
            </a:p>
          </p:txBody>
        </p:sp>
        <p:sp>
          <p:nvSpPr>
            <p:cNvPr id="184361" name="Text Box 7"/>
            <p:cNvSpPr txBox="1">
              <a:spLocks noChangeArrowheads="1"/>
            </p:cNvSpPr>
            <p:nvPr/>
          </p:nvSpPr>
          <p:spPr bwMode="auto">
            <a:xfrm>
              <a:off x="2200" y="981"/>
              <a:ext cx="680" cy="262"/>
            </a:xfrm>
            <a:prstGeom prst="rect">
              <a:avLst/>
            </a:prstGeom>
            <a:noFill/>
            <a:ln w="19050">
              <a:solidFill>
                <a:schemeClr val="tx1"/>
              </a:solidFill>
              <a:miter lim="800000"/>
            </a:ln>
          </p:spPr>
          <p:txBody>
            <a:bodyPr>
              <a:spAutoFit/>
            </a:bodyPr>
            <a:lstStyle/>
            <a:p>
              <a:r>
                <a:rPr lang="en-US" sz="2000"/>
                <a:t>rt</a:t>
              </a:r>
              <a:endParaRPr lang="en-AU" sz="2000"/>
            </a:p>
          </p:txBody>
        </p:sp>
        <p:sp>
          <p:nvSpPr>
            <p:cNvPr id="184362" name="Text Box 8"/>
            <p:cNvSpPr txBox="1">
              <a:spLocks noChangeArrowheads="1"/>
            </p:cNvSpPr>
            <p:nvPr/>
          </p:nvSpPr>
          <p:spPr bwMode="auto">
            <a:xfrm>
              <a:off x="2880" y="981"/>
              <a:ext cx="680" cy="262"/>
            </a:xfrm>
            <a:prstGeom prst="rect">
              <a:avLst/>
            </a:prstGeom>
            <a:noFill/>
            <a:ln w="19050">
              <a:solidFill>
                <a:schemeClr val="tx1"/>
              </a:solidFill>
              <a:miter lim="800000"/>
            </a:ln>
          </p:spPr>
          <p:txBody>
            <a:bodyPr>
              <a:spAutoFit/>
            </a:bodyPr>
            <a:lstStyle/>
            <a:p>
              <a:r>
                <a:rPr lang="en-US" sz="2000"/>
                <a:t>rd</a:t>
              </a:r>
              <a:endParaRPr lang="en-AU" sz="2000"/>
            </a:p>
          </p:txBody>
        </p:sp>
        <p:sp>
          <p:nvSpPr>
            <p:cNvPr id="184363" name="Text Box 9"/>
            <p:cNvSpPr txBox="1">
              <a:spLocks noChangeArrowheads="1"/>
            </p:cNvSpPr>
            <p:nvPr/>
          </p:nvSpPr>
          <p:spPr bwMode="auto">
            <a:xfrm>
              <a:off x="3561" y="981"/>
              <a:ext cx="680" cy="262"/>
            </a:xfrm>
            <a:prstGeom prst="rect">
              <a:avLst/>
            </a:prstGeom>
            <a:noFill/>
            <a:ln w="19050">
              <a:solidFill>
                <a:schemeClr val="tx1"/>
              </a:solidFill>
              <a:miter lim="800000"/>
            </a:ln>
          </p:spPr>
          <p:txBody>
            <a:bodyPr>
              <a:spAutoFit/>
            </a:bodyPr>
            <a:lstStyle/>
            <a:p>
              <a:r>
                <a:rPr lang="en-US" sz="2000"/>
                <a:t>shamt</a:t>
              </a:r>
              <a:endParaRPr lang="en-AU" sz="2000"/>
            </a:p>
          </p:txBody>
        </p:sp>
        <p:sp>
          <p:nvSpPr>
            <p:cNvPr id="184364" name="Text Box 10"/>
            <p:cNvSpPr txBox="1">
              <a:spLocks noChangeArrowheads="1"/>
            </p:cNvSpPr>
            <p:nvPr/>
          </p:nvSpPr>
          <p:spPr bwMode="auto">
            <a:xfrm>
              <a:off x="4241" y="981"/>
              <a:ext cx="817" cy="262"/>
            </a:xfrm>
            <a:prstGeom prst="rect">
              <a:avLst/>
            </a:prstGeom>
            <a:noFill/>
            <a:ln w="19050">
              <a:solidFill>
                <a:schemeClr val="tx1"/>
              </a:solidFill>
              <a:miter lim="800000"/>
            </a:ln>
          </p:spPr>
          <p:txBody>
            <a:bodyPr>
              <a:spAutoFit/>
            </a:bodyPr>
            <a:lstStyle/>
            <a:p>
              <a:r>
                <a:rPr lang="en-US" sz="2000"/>
                <a:t>funct</a:t>
              </a:r>
              <a:endParaRPr lang="en-AU" sz="2000"/>
            </a:p>
          </p:txBody>
        </p:sp>
        <p:sp>
          <p:nvSpPr>
            <p:cNvPr id="184365" name="Text Box 11"/>
            <p:cNvSpPr txBox="1">
              <a:spLocks noChangeArrowheads="1"/>
            </p:cNvSpPr>
            <p:nvPr/>
          </p:nvSpPr>
          <p:spPr bwMode="auto">
            <a:xfrm>
              <a:off x="879" y="1256"/>
              <a:ext cx="436" cy="212"/>
            </a:xfrm>
            <a:prstGeom prst="rect">
              <a:avLst/>
            </a:prstGeom>
            <a:noFill/>
            <a:ln w="9525">
              <a:noFill/>
              <a:miter lim="800000"/>
            </a:ln>
          </p:spPr>
          <p:txBody>
            <a:bodyPr wrap="none">
              <a:spAutoFit/>
            </a:bodyPr>
            <a:lstStyle/>
            <a:p>
              <a:r>
                <a:rPr lang="en-US"/>
                <a:t>31:26</a:t>
              </a:r>
              <a:endParaRPr lang="en-AU"/>
            </a:p>
          </p:txBody>
        </p:sp>
        <p:sp>
          <p:nvSpPr>
            <p:cNvPr id="184366" name="Text Box 12"/>
            <p:cNvSpPr txBox="1">
              <a:spLocks noChangeArrowheads="1"/>
            </p:cNvSpPr>
            <p:nvPr/>
          </p:nvSpPr>
          <p:spPr bwMode="auto">
            <a:xfrm>
              <a:off x="4488" y="1256"/>
              <a:ext cx="294" cy="212"/>
            </a:xfrm>
            <a:prstGeom prst="rect">
              <a:avLst/>
            </a:prstGeom>
            <a:noFill/>
            <a:ln w="9525">
              <a:noFill/>
              <a:miter lim="800000"/>
            </a:ln>
          </p:spPr>
          <p:txBody>
            <a:bodyPr wrap="none">
              <a:spAutoFit/>
            </a:bodyPr>
            <a:lstStyle/>
            <a:p>
              <a:r>
                <a:rPr lang="en-US"/>
                <a:t>5:0</a:t>
              </a:r>
              <a:endParaRPr lang="en-AU"/>
            </a:p>
          </p:txBody>
        </p:sp>
        <p:sp>
          <p:nvSpPr>
            <p:cNvPr id="184367" name="Text Box 13"/>
            <p:cNvSpPr txBox="1">
              <a:spLocks noChangeArrowheads="1"/>
            </p:cNvSpPr>
            <p:nvPr/>
          </p:nvSpPr>
          <p:spPr bwMode="auto">
            <a:xfrm>
              <a:off x="1650" y="1256"/>
              <a:ext cx="436" cy="212"/>
            </a:xfrm>
            <a:prstGeom prst="rect">
              <a:avLst/>
            </a:prstGeom>
            <a:noFill/>
            <a:ln w="9525">
              <a:noFill/>
              <a:miter lim="800000"/>
            </a:ln>
          </p:spPr>
          <p:txBody>
            <a:bodyPr wrap="none">
              <a:spAutoFit/>
            </a:bodyPr>
            <a:lstStyle/>
            <a:p>
              <a:r>
                <a:rPr lang="en-US"/>
                <a:t>25:21</a:t>
              </a:r>
              <a:endParaRPr lang="en-AU"/>
            </a:p>
          </p:txBody>
        </p:sp>
        <p:sp>
          <p:nvSpPr>
            <p:cNvPr id="184368" name="Text Box 14"/>
            <p:cNvSpPr txBox="1">
              <a:spLocks noChangeArrowheads="1"/>
            </p:cNvSpPr>
            <p:nvPr/>
          </p:nvSpPr>
          <p:spPr bwMode="auto">
            <a:xfrm>
              <a:off x="2331" y="1256"/>
              <a:ext cx="436" cy="212"/>
            </a:xfrm>
            <a:prstGeom prst="rect">
              <a:avLst/>
            </a:prstGeom>
            <a:noFill/>
            <a:ln w="9525">
              <a:noFill/>
              <a:miter lim="800000"/>
            </a:ln>
          </p:spPr>
          <p:txBody>
            <a:bodyPr wrap="none">
              <a:spAutoFit/>
            </a:bodyPr>
            <a:lstStyle/>
            <a:p>
              <a:r>
                <a:rPr lang="en-US"/>
                <a:t>20:16</a:t>
              </a:r>
              <a:endParaRPr lang="en-AU"/>
            </a:p>
          </p:txBody>
        </p:sp>
        <p:sp>
          <p:nvSpPr>
            <p:cNvPr id="184369" name="Text Box 15"/>
            <p:cNvSpPr txBox="1">
              <a:spLocks noChangeArrowheads="1"/>
            </p:cNvSpPr>
            <p:nvPr/>
          </p:nvSpPr>
          <p:spPr bwMode="auto">
            <a:xfrm>
              <a:off x="3011" y="1256"/>
              <a:ext cx="436" cy="212"/>
            </a:xfrm>
            <a:prstGeom prst="rect">
              <a:avLst/>
            </a:prstGeom>
            <a:noFill/>
            <a:ln w="9525">
              <a:noFill/>
              <a:miter lim="800000"/>
            </a:ln>
          </p:spPr>
          <p:txBody>
            <a:bodyPr wrap="none">
              <a:spAutoFit/>
            </a:bodyPr>
            <a:lstStyle/>
            <a:p>
              <a:r>
                <a:rPr lang="en-US"/>
                <a:t>15:11</a:t>
              </a:r>
              <a:endParaRPr lang="en-AU"/>
            </a:p>
          </p:txBody>
        </p:sp>
        <p:sp>
          <p:nvSpPr>
            <p:cNvPr id="184370" name="Text Box 16"/>
            <p:cNvSpPr txBox="1">
              <a:spLocks noChangeArrowheads="1"/>
            </p:cNvSpPr>
            <p:nvPr/>
          </p:nvSpPr>
          <p:spPr bwMode="auto">
            <a:xfrm>
              <a:off x="3727" y="1256"/>
              <a:ext cx="365" cy="212"/>
            </a:xfrm>
            <a:prstGeom prst="rect">
              <a:avLst/>
            </a:prstGeom>
            <a:noFill/>
            <a:ln w="9525">
              <a:noFill/>
              <a:miter lim="800000"/>
            </a:ln>
          </p:spPr>
          <p:txBody>
            <a:bodyPr wrap="none">
              <a:spAutoFit/>
            </a:bodyPr>
            <a:lstStyle/>
            <a:p>
              <a:r>
                <a:rPr lang="en-US"/>
                <a:t>10:6</a:t>
              </a:r>
              <a:endParaRPr lang="en-AU"/>
            </a:p>
          </p:txBody>
        </p:sp>
      </p:grpSp>
      <p:grpSp>
        <p:nvGrpSpPr>
          <p:cNvPr id="184326" name="Group 17"/>
          <p:cNvGrpSpPr/>
          <p:nvPr/>
        </p:nvGrpSpPr>
        <p:grpSpPr>
          <a:xfrm>
            <a:off x="1619250" y="3068638"/>
            <a:ext cx="6913563" cy="773112"/>
            <a:chOff x="884" y="981"/>
            <a:chExt cx="4355" cy="487"/>
          </a:xfrm>
        </p:grpSpPr>
        <p:sp>
          <p:nvSpPr>
            <p:cNvPr id="184351" name="Text Box 18"/>
            <p:cNvSpPr txBox="1">
              <a:spLocks noChangeArrowheads="1"/>
            </p:cNvSpPr>
            <p:nvPr/>
          </p:nvSpPr>
          <p:spPr bwMode="auto">
            <a:xfrm>
              <a:off x="884" y="981"/>
              <a:ext cx="817" cy="262"/>
            </a:xfrm>
            <a:prstGeom prst="rect">
              <a:avLst/>
            </a:prstGeom>
            <a:noFill/>
            <a:ln w="19050">
              <a:solidFill>
                <a:schemeClr val="tx1"/>
              </a:solidFill>
              <a:miter lim="800000"/>
            </a:ln>
          </p:spPr>
          <p:txBody>
            <a:bodyPr>
              <a:spAutoFit/>
            </a:bodyPr>
            <a:lstStyle/>
            <a:p>
              <a:r>
                <a:rPr lang="en-US" sz="2000"/>
                <a:t>35 or 43</a:t>
              </a:r>
              <a:endParaRPr lang="en-AU" sz="2000"/>
            </a:p>
          </p:txBody>
        </p:sp>
        <p:sp>
          <p:nvSpPr>
            <p:cNvPr id="184352" name="Text Box 19"/>
            <p:cNvSpPr txBox="1">
              <a:spLocks noChangeArrowheads="1"/>
            </p:cNvSpPr>
            <p:nvPr/>
          </p:nvSpPr>
          <p:spPr bwMode="auto">
            <a:xfrm>
              <a:off x="1701" y="981"/>
              <a:ext cx="680" cy="262"/>
            </a:xfrm>
            <a:prstGeom prst="rect">
              <a:avLst/>
            </a:prstGeom>
            <a:noFill/>
            <a:ln w="19050">
              <a:solidFill>
                <a:schemeClr val="tx1"/>
              </a:solidFill>
              <a:miter lim="800000"/>
            </a:ln>
          </p:spPr>
          <p:txBody>
            <a:bodyPr>
              <a:spAutoFit/>
            </a:bodyPr>
            <a:lstStyle/>
            <a:p>
              <a:r>
                <a:rPr lang="en-US" sz="2000"/>
                <a:t>rs</a:t>
              </a:r>
              <a:endParaRPr lang="en-AU" sz="2000"/>
            </a:p>
          </p:txBody>
        </p:sp>
        <p:sp>
          <p:nvSpPr>
            <p:cNvPr id="184353" name="Text Box 20"/>
            <p:cNvSpPr txBox="1">
              <a:spLocks noChangeArrowheads="1"/>
            </p:cNvSpPr>
            <p:nvPr/>
          </p:nvSpPr>
          <p:spPr bwMode="auto">
            <a:xfrm>
              <a:off x="2381" y="981"/>
              <a:ext cx="680" cy="262"/>
            </a:xfrm>
            <a:prstGeom prst="rect">
              <a:avLst/>
            </a:prstGeom>
            <a:noFill/>
            <a:ln w="19050">
              <a:solidFill>
                <a:schemeClr val="tx1"/>
              </a:solidFill>
              <a:miter lim="800000"/>
            </a:ln>
          </p:spPr>
          <p:txBody>
            <a:bodyPr>
              <a:spAutoFit/>
            </a:bodyPr>
            <a:lstStyle/>
            <a:p>
              <a:r>
                <a:rPr lang="en-US" sz="2000"/>
                <a:t>rt</a:t>
              </a:r>
              <a:endParaRPr lang="en-AU" sz="2000"/>
            </a:p>
          </p:txBody>
        </p:sp>
        <p:sp>
          <p:nvSpPr>
            <p:cNvPr id="184354" name="Text Box 21"/>
            <p:cNvSpPr txBox="1">
              <a:spLocks noChangeArrowheads="1"/>
            </p:cNvSpPr>
            <p:nvPr/>
          </p:nvSpPr>
          <p:spPr bwMode="auto">
            <a:xfrm>
              <a:off x="3061" y="981"/>
              <a:ext cx="2178" cy="262"/>
            </a:xfrm>
            <a:prstGeom prst="rect">
              <a:avLst/>
            </a:prstGeom>
            <a:noFill/>
            <a:ln w="19050">
              <a:solidFill>
                <a:schemeClr val="tx1"/>
              </a:solidFill>
              <a:miter lim="800000"/>
            </a:ln>
          </p:spPr>
          <p:txBody>
            <a:bodyPr>
              <a:spAutoFit/>
            </a:bodyPr>
            <a:lstStyle/>
            <a:p>
              <a:r>
                <a:rPr lang="en-US" sz="2000"/>
                <a:t>address</a:t>
              </a:r>
              <a:endParaRPr lang="en-AU" sz="2000"/>
            </a:p>
          </p:txBody>
        </p:sp>
        <p:sp>
          <p:nvSpPr>
            <p:cNvPr id="184355" name="Text Box 22"/>
            <p:cNvSpPr txBox="1">
              <a:spLocks noChangeArrowheads="1"/>
            </p:cNvSpPr>
            <p:nvPr/>
          </p:nvSpPr>
          <p:spPr bwMode="auto">
            <a:xfrm>
              <a:off x="1060" y="1256"/>
              <a:ext cx="436" cy="212"/>
            </a:xfrm>
            <a:prstGeom prst="rect">
              <a:avLst/>
            </a:prstGeom>
            <a:noFill/>
            <a:ln w="9525">
              <a:noFill/>
              <a:miter lim="800000"/>
            </a:ln>
          </p:spPr>
          <p:txBody>
            <a:bodyPr wrap="none">
              <a:spAutoFit/>
            </a:bodyPr>
            <a:lstStyle/>
            <a:p>
              <a:r>
                <a:rPr lang="en-US"/>
                <a:t>31:26</a:t>
              </a:r>
              <a:endParaRPr lang="en-AU"/>
            </a:p>
          </p:txBody>
        </p:sp>
        <p:sp>
          <p:nvSpPr>
            <p:cNvPr id="184356" name="Text Box 23"/>
            <p:cNvSpPr txBox="1">
              <a:spLocks noChangeArrowheads="1"/>
            </p:cNvSpPr>
            <p:nvPr/>
          </p:nvSpPr>
          <p:spPr bwMode="auto">
            <a:xfrm>
              <a:off x="1831" y="1256"/>
              <a:ext cx="436" cy="212"/>
            </a:xfrm>
            <a:prstGeom prst="rect">
              <a:avLst/>
            </a:prstGeom>
            <a:noFill/>
            <a:ln w="9525">
              <a:noFill/>
              <a:miter lim="800000"/>
            </a:ln>
          </p:spPr>
          <p:txBody>
            <a:bodyPr wrap="none">
              <a:spAutoFit/>
            </a:bodyPr>
            <a:lstStyle/>
            <a:p>
              <a:r>
                <a:rPr lang="en-US"/>
                <a:t>25:21</a:t>
              </a:r>
              <a:endParaRPr lang="en-AU"/>
            </a:p>
          </p:txBody>
        </p:sp>
        <p:sp>
          <p:nvSpPr>
            <p:cNvPr id="184357" name="Text Box 24"/>
            <p:cNvSpPr txBox="1">
              <a:spLocks noChangeArrowheads="1"/>
            </p:cNvSpPr>
            <p:nvPr/>
          </p:nvSpPr>
          <p:spPr bwMode="auto">
            <a:xfrm>
              <a:off x="2512" y="1256"/>
              <a:ext cx="436" cy="212"/>
            </a:xfrm>
            <a:prstGeom prst="rect">
              <a:avLst/>
            </a:prstGeom>
            <a:noFill/>
            <a:ln w="9525">
              <a:noFill/>
              <a:miter lim="800000"/>
            </a:ln>
          </p:spPr>
          <p:txBody>
            <a:bodyPr wrap="none">
              <a:spAutoFit/>
            </a:bodyPr>
            <a:lstStyle/>
            <a:p>
              <a:r>
                <a:rPr lang="en-US"/>
                <a:t>20:16</a:t>
              </a:r>
              <a:endParaRPr lang="en-AU"/>
            </a:p>
          </p:txBody>
        </p:sp>
        <p:sp>
          <p:nvSpPr>
            <p:cNvPr id="184358" name="Text Box 25"/>
            <p:cNvSpPr txBox="1">
              <a:spLocks noChangeArrowheads="1"/>
            </p:cNvSpPr>
            <p:nvPr/>
          </p:nvSpPr>
          <p:spPr bwMode="auto">
            <a:xfrm>
              <a:off x="4000" y="1256"/>
              <a:ext cx="365" cy="212"/>
            </a:xfrm>
            <a:prstGeom prst="rect">
              <a:avLst/>
            </a:prstGeom>
            <a:noFill/>
            <a:ln w="9525">
              <a:noFill/>
              <a:miter lim="800000"/>
            </a:ln>
          </p:spPr>
          <p:txBody>
            <a:bodyPr wrap="none">
              <a:spAutoFit/>
            </a:bodyPr>
            <a:lstStyle/>
            <a:p>
              <a:r>
                <a:rPr lang="en-US"/>
                <a:t>15:0</a:t>
              </a:r>
              <a:endParaRPr lang="en-AU"/>
            </a:p>
          </p:txBody>
        </p:sp>
      </p:grpSp>
      <p:grpSp>
        <p:nvGrpSpPr>
          <p:cNvPr id="184327" name="Group 26"/>
          <p:cNvGrpSpPr/>
          <p:nvPr/>
        </p:nvGrpSpPr>
        <p:grpSpPr>
          <a:xfrm>
            <a:off x="1619250" y="4052888"/>
            <a:ext cx="6913563" cy="773112"/>
            <a:chOff x="884" y="981"/>
            <a:chExt cx="4355" cy="487"/>
          </a:xfrm>
        </p:grpSpPr>
        <p:sp>
          <p:nvSpPr>
            <p:cNvPr id="184343" name="Text Box 27"/>
            <p:cNvSpPr txBox="1">
              <a:spLocks noChangeArrowheads="1"/>
            </p:cNvSpPr>
            <p:nvPr/>
          </p:nvSpPr>
          <p:spPr bwMode="auto">
            <a:xfrm>
              <a:off x="884" y="981"/>
              <a:ext cx="817" cy="262"/>
            </a:xfrm>
            <a:prstGeom prst="rect">
              <a:avLst/>
            </a:prstGeom>
            <a:noFill/>
            <a:ln w="19050">
              <a:solidFill>
                <a:schemeClr val="tx1"/>
              </a:solidFill>
              <a:miter lim="800000"/>
            </a:ln>
          </p:spPr>
          <p:txBody>
            <a:bodyPr>
              <a:spAutoFit/>
            </a:bodyPr>
            <a:lstStyle/>
            <a:p>
              <a:r>
                <a:rPr lang="en-US" sz="2000"/>
                <a:t>4</a:t>
              </a:r>
              <a:endParaRPr lang="en-AU" sz="2000"/>
            </a:p>
          </p:txBody>
        </p:sp>
        <p:sp>
          <p:nvSpPr>
            <p:cNvPr id="184344" name="Text Box 28"/>
            <p:cNvSpPr txBox="1">
              <a:spLocks noChangeArrowheads="1"/>
            </p:cNvSpPr>
            <p:nvPr/>
          </p:nvSpPr>
          <p:spPr bwMode="auto">
            <a:xfrm>
              <a:off x="1701" y="981"/>
              <a:ext cx="680" cy="262"/>
            </a:xfrm>
            <a:prstGeom prst="rect">
              <a:avLst/>
            </a:prstGeom>
            <a:noFill/>
            <a:ln w="19050">
              <a:solidFill>
                <a:schemeClr val="tx1"/>
              </a:solidFill>
              <a:miter lim="800000"/>
            </a:ln>
          </p:spPr>
          <p:txBody>
            <a:bodyPr>
              <a:spAutoFit/>
            </a:bodyPr>
            <a:lstStyle/>
            <a:p>
              <a:r>
                <a:rPr lang="en-US" sz="2000"/>
                <a:t>rs</a:t>
              </a:r>
              <a:endParaRPr lang="en-AU" sz="2000"/>
            </a:p>
          </p:txBody>
        </p:sp>
        <p:sp>
          <p:nvSpPr>
            <p:cNvPr id="184345" name="Text Box 29"/>
            <p:cNvSpPr txBox="1">
              <a:spLocks noChangeArrowheads="1"/>
            </p:cNvSpPr>
            <p:nvPr/>
          </p:nvSpPr>
          <p:spPr bwMode="auto">
            <a:xfrm>
              <a:off x="2381" y="981"/>
              <a:ext cx="680" cy="262"/>
            </a:xfrm>
            <a:prstGeom prst="rect">
              <a:avLst/>
            </a:prstGeom>
            <a:noFill/>
            <a:ln w="19050">
              <a:solidFill>
                <a:schemeClr val="tx1"/>
              </a:solidFill>
              <a:miter lim="800000"/>
            </a:ln>
          </p:spPr>
          <p:txBody>
            <a:bodyPr>
              <a:spAutoFit/>
            </a:bodyPr>
            <a:lstStyle/>
            <a:p>
              <a:r>
                <a:rPr lang="en-US" sz="2000"/>
                <a:t>rt</a:t>
              </a:r>
              <a:endParaRPr lang="en-AU" sz="2000"/>
            </a:p>
          </p:txBody>
        </p:sp>
        <p:sp>
          <p:nvSpPr>
            <p:cNvPr id="184346" name="Text Box 30"/>
            <p:cNvSpPr txBox="1">
              <a:spLocks noChangeArrowheads="1"/>
            </p:cNvSpPr>
            <p:nvPr/>
          </p:nvSpPr>
          <p:spPr bwMode="auto">
            <a:xfrm>
              <a:off x="3061" y="981"/>
              <a:ext cx="2178" cy="262"/>
            </a:xfrm>
            <a:prstGeom prst="rect">
              <a:avLst/>
            </a:prstGeom>
            <a:noFill/>
            <a:ln w="19050">
              <a:solidFill>
                <a:schemeClr val="tx1"/>
              </a:solidFill>
              <a:miter lim="800000"/>
            </a:ln>
          </p:spPr>
          <p:txBody>
            <a:bodyPr>
              <a:spAutoFit/>
            </a:bodyPr>
            <a:lstStyle/>
            <a:p>
              <a:r>
                <a:rPr lang="en-US" sz="2000"/>
                <a:t>address</a:t>
              </a:r>
              <a:endParaRPr lang="en-AU" sz="2000"/>
            </a:p>
          </p:txBody>
        </p:sp>
        <p:sp>
          <p:nvSpPr>
            <p:cNvPr id="184347" name="Text Box 31"/>
            <p:cNvSpPr txBox="1">
              <a:spLocks noChangeArrowheads="1"/>
            </p:cNvSpPr>
            <p:nvPr/>
          </p:nvSpPr>
          <p:spPr bwMode="auto">
            <a:xfrm>
              <a:off x="1060" y="1256"/>
              <a:ext cx="436" cy="212"/>
            </a:xfrm>
            <a:prstGeom prst="rect">
              <a:avLst/>
            </a:prstGeom>
            <a:noFill/>
            <a:ln w="9525">
              <a:noFill/>
              <a:miter lim="800000"/>
            </a:ln>
          </p:spPr>
          <p:txBody>
            <a:bodyPr wrap="none">
              <a:spAutoFit/>
            </a:bodyPr>
            <a:lstStyle/>
            <a:p>
              <a:r>
                <a:rPr lang="en-US"/>
                <a:t>31:26</a:t>
              </a:r>
              <a:endParaRPr lang="en-AU"/>
            </a:p>
          </p:txBody>
        </p:sp>
        <p:sp>
          <p:nvSpPr>
            <p:cNvPr id="184348" name="Text Box 32"/>
            <p:cNvSpPr txBox="1">
              <a:spLocks noChangeArrowheads="1"/>
            </p:cNvSpPr>
            <p:nvPr/>
          </p:nvSpPr>
          <p:spPr bwMode="auto">
            <a:xfrm>
              <a:off x="1831" y="1256"/>
              <a:ext cx="436" cy="212"/>
            </a:xfrm>
            <a:prstGeom prst="rect">
              <a:avLst/>
            </a:prstGeom>
            <a:noFill/>
            <a:ln w="9525">
              <a:noFill/>
              <a:miter lim="800000"/>
            </a:ln>
          </p:spPr>
          <p:txBody>
            <a:bodyPr wrap="none">
              <a:spAutoFit/>
            </a:bodyPr>
            <a:lstStyle/>
            <a:p>
              <a:r>
                <a:rPr lang="en-US"/>
                <a:t>25:21</a:t>
              </a:r>
              <a:endParaRPr lang="en-AU"/>
            </a:p>
          </p:txBody>
        </p:sp>
        <p:sp>
          <p:nvSpPr>
            <p:cNvPr id="184349" name="Text Box 33"/>
            <p:cNvSpPr txBox="1">
              <a:spLocks noChangeArrowheads="1"/>
            </p:cNvSpPr>
            <p:nvPr/>
          </p:nvSpPr>
          <p:spPr bwMode="auto">
            <a:xfrm>
              <a:off x="2512" y="1256"/>
              <a:ext cx="436" cy="212"/>
            </a:xfrm>
            <a:prstGeom prst="rect">
              <a:avLst/>
            </a:prstGeom>
            <a:noFill/>
            <a:ln w="9525">
              <a:noFill/>
              <a:miter lim="800000"/>
            </a:ln>
          </p:spPr>
          <p:txBody>
            <a:bodyPr wrap="none">
              <a:spAutoFit/>
            </a:bodyPr>
            <a:lstStyle/>
            <a:p>
              <a:r>
                <a:rPr lang="en-US"/>
                <a:t>20:16</a:t>
              </a:r>
              <a:endParaRPr lang="en-AU"/>
            </a:p>
          </p:txBody>
        </p:sp>
        <p:sp>
          <p:nvSpPr>
            <p:cNvPr id="184350" name="Text Box 34"/>
            <p:cNvSpPr txBox="1">
              <a:spLocks noChangeArrowheads="1"/>
            </p:cNvSpPr>
            <p:nvPr/>
          </p:nvSpPr>
          <p:spPr bwMode="auto">
            <a:xfrm>
              <a:off x="4000" y="1256"/>
              <a:ext cx="365" cy="212"/>
            </a:xfrm>
            <a:prstGeom prst="rect">
              <a:avLst/>
            </a:prstGeom>
            <a:noFill/>
            <a:ln w="9525">
              <a:noFill/>
              <a:miter lim="800000"/>
            </a:ln>
          </p:spPr>
          <p:txBody>
            <a:bodyPr wrap="none">
              <a:spAutoFit/>
            </a:bodyPr>
            <a:lstStyle/>
            <a:p>
              <a:r>
                <a:rPr lang="en-US"/>
                <a:t>15:0</a:t>
              </a:r>
              <a:endParaRPr lang="en-AU"/>
            </a:p>
          </p:txBody>
        </p:sp>
      </p:grpSp>
      <p:sp>
        <p:nvSpPr>
          <p:cNvPr id="184328" name="Text Box 35"/>
          <p:cNvSpPr txBox="1">
            <a:spLocks noChangeArrowheads="1"/>
          </p:cNvSpPr>
          <p:nvPr/>
        </p:nvSpPr>
        <p:spPr bwMode="auto">
          <a:xfrm>
            <a:off x="595313" y="2112963"/>
            <a:ext cx="857250" cy="366712"/>
          </a:xfrm>
          <a:prstGeom prst="rect">
            <a:avLst/>
          </a:prstGeom>
          <a:noFill/>
          <a:ln w="9525">
            <a:noFill/>
            <a:miter lim="800000"/>
          </a:ln>
        </p:spPr>
        <p:txBody>
          <a:bodyPr wrap="none">
            <a:spAutoFit/>
          </a:bodyPr>
          <a:lstStyle/>
          <a:p>
            <a:pPr algn="l"/>
            <a:r>
              <a:rPr lang="en-US" sz="1800"/>
              <a:t>R-type</a:t>
            </a:r>
            <a:endParaRPr lang="en-AU" sz="1800"/>
          </a:p>
        </p:txBody>
      </p:sp>
      <p:sp>
        <p:nvSpPr>
          <p:cNvPr id="184329" name="Text Box 36"/>
          <p:cNvSpPr txBox="1">
            <a:spLocks noChangeArrowheads="1"/>
          </p:cNvSpPr>
          <p:nvPr/>
        </p:nvSpPr>
        <p:spPr bwMode="auto">
          <a:xfrm>
            <a:off x="595313" y="2978150"/>
            <a:ext cx="755650" cy="641350"/>
          </a:xfrm>
          <a:prstGeom prst="rect">
            <a:avLst/>
          </a:prstGeom>
          <a:noFill/>
          <a:ln w="9525">
            <a:noFill/>
            <a:miter lim="800000"/>
          </a:ln>
        </p:spPr>
        <p:txBody>
          <a:bodyPr wrap="none">
            <a:spAutoFit/>
          </a:bodyPr>
          <a:lstStyle/>
          <a:p>
            <a:pPr algn="l"/>
            <a:r>
              <a:rPr lang="en-US" sz="1800"/>
              <a:t>Load/</a:t>
            </a:r>
            <a:br>
              <a:rPr lang="en-US" sz="1800"/>
            </a:br>
            <a:r>
              <a:rPr lang="en-US" sz="1800"/>
              <a:t>Store</a:t>
            </a:r>
            <a:endParaRPr lang="en-AU" sz="1800"/>
          </a:p>
        </p:txBody>
      </p:sp>
      <p:sp>
        <p:nvSpPr>
          <p:cNvPr id="184330" name="Text Box 37"/>
          <p:cNvSpPr txBox="1">
            <a:spLocks noChangeArrowheads="1"/>
          </p:cNvSpPr>
          <p:nvPr/>
        </p:nvSpPr>
        <p:spPr bwMode="auto">
          <a:xfrm>
            <a:off x="595313" y="4129088"/>
            <a:ext cx="908050" cy="366712"/>
          </a:xfrm>
          <a:prstGeom prst="rect">
            <a:avLst/>
          </a:prstGeom>
          <a:noFill/>
          <a:ln w="9525">
            <a:noFill/>
            <a:miter lim="800000"/>
          </a:ln>
        </p:spPr>
        <p:txBody>
          <a:bodyPr wrap="none">
            <a:spAutoFit/>
          </a:bodyPr>
          <a:lstStyle/>
          <a:p>
            <a:pPr algn="l"/>
            <a:r>
              <a:rPr lang="en-US" sz="1800"/>
              <a:t>Branch</a:t>
            </a:r>
            <a:endParaRPr lang="en-AU" sz="1800"/>
          </a:p>
        </p:txBody>
      </p:sp>
      <p:sp>
        <p:nvSpPr>
          <p:cNvPr id="184331" name="AutoShape 38"/>
          <p:cNvSpPr/>
          <p:nvPr/>
        </p:nvSpPr>
        <p:spPr bwMode="auto">
          <a:xfrm rot="-5400000">
            <a:off x="2196307" y="4485481"/>
            <a:ext cx="144462" cy="1152525"/>
          </a:xfrm>
          <a:prstGeom prst="leftBrace">
            <a:avLst>
              <a:gd name="adj1" fmla="val 66484"/>
              <a:gd name="adj2" fmla="val 50000"/>
            </a:avLst>
          </a:prstGeom>
          <a:noFill/>
          <a:ln w="9525">
            <a:solidFill>
              <a:schemeClr val="tx1"/>
            </a:solidFill>
            <a:round/>
          </a:ln>
        </p:spPr>
        <p:txBody>
          <a:bodyPr wrap="none" anchor="ctr"/>
          <a:lstStyle/>
          <a:p>
            <a:endParaRPr lang="en-US"/>
          </a:p>
        </p:txBody>
      </p:sp>
      <p:sp>
        <p:nvSpPr>
          <p:cNvPr id="184332" name="AutoShape 39"/>
          <p:cNvSpPr/>
          <p:nvPr/>
        </p:nvSpPr>
        <p:spPr bwMode="auto">
          <a:xfrm rot="-5400000">
            <a:off x="3384551" y="4594225"/>
            <a:ext cx="144462" cy="935037"/>
          </a:xfrm>
          <a:prstGeom prst="leftBrace">
            <a:avLst>
              <a:gd name="adj1" fmla="val 53938"/>
              <a:gd name="adj2" fmla="val 50000"/>
            </a:avLst>
          </a:prstGeom>
          <a:noFill/>
          <a:ln w="9525">
            <a:solidFill>
              <a:schemeClr val="tx1"/>
            </a:solidFill>
            <a:round/>
          </a:ln>
        </p:spPr>
        <p:txBody>
          <a:bodyPr wrap="none" anchor="ctr"/>
          <a:lstStyle/>
          <a:p>
            <a:endParaRPr lang="en-US"/>
          </a:p>
        </p:txBody>
      </p:sp>
      <p:sp>
        <p:nvSpPr>
          <p:cNvPr id="184333" name="AutoShape 40"/>
          <p:cNvSpPr/>
          <p:nvPr/>
        </p:nvSpPr>
        <p:spPr bwMode="auto">
          <a:xfrm rot="-5400000">
            <a:off x="4464051" y="4594225"/>
            <a:ext cx="144462" cy="935037"/>
          </a:xfrm>
          <a:prstGeom prst="leftBrace">
            <a:avLst>
              <a:gd name="adj1" fmla="val 53938"/>
              <a:gd name="adj2" fmla="val 50000"/>
            </a:avLst>
          </a:prstGeom>
          <a:noFill/>
          <a:ln w="9525">
            <a:solidFill>
              <a:schemeClr val="tx1"/>
            </a:solidFill>
            <a:round/>
          </a:ln>
        </p:spPr>
        <p:txBody>
          <a:bodyPr wrap="none" anchor="ctr"/>
          <a:lstStyle/>
          <a:p>
            <a:endParaRPr lang="en-US"/>
          </a:p>
        </p:txBody>
      </p:sp>
      <p:sp>
        <p:nvSpPr>
          <p:cNvPr id="184334" name="Text Box 41"/>
          <p:cNvSpPr txBox="1">
            <a:spLocks noChangeArrowheads="1"/>
          </p:cNvSpPr>
          <p:nvPr/>
        </p:nvSpPr>
        <p:spPr bwMode="auto">
          <a:xfrm>
            <a:off x="1765300" y="5205413"/>
            <a:ext cx="1008063" cy="376237"/>
          </a:xfrm>
          <a:prstGeom prst="rect">
            <a:avLst/>
          </a:prstGeom>
          <a:solidFill>
            <a:schemeClr val="accent1"/>
          </a:solidFill>
          <a:ln w="9525">
            <a:solidFill>
              <a:schemeClr val="tx1"/>
            </a:solidFill>
            <a:miter lim="800000"/>
          </a:ln>
        </p:spPr>
        <p:txBody>
          <a:bodyPr>
            <a:spAutoFit/>
          </a:bodyPr>
          <a:lstStyle/>
          <a:p>
            <a:r>
              <a:rPr lang="en-US" sz="1800"/>
              <a:t>opcode</a:t>
            </a:r>
            <a:endParaRPr lang="en-AU" sz="1800"/>
          </a:p>
        </p:txBody>
      </p:sp>
      <p:sp>
        <p:nvSpPr>
          <p:cNvPr id="184335" name="Text Box 42"/>
          <p:cNvSpPr txBox="1">
            <a:spLocks noChangeArrowheads="1"/>
          </p:cNvSpPr>
          <p:nvPr/>
        </p:nvSpPr>
        <p:spPr bwMode="auto">
          <a:xfrm>
            <a:off x="2916238" y="5205413"/>
            <a:ext cx="1008062" cy="650875"/>
          </a:xfrm>
          <a:prstGeom prst="rect">
            <a:avLst/>
          </a:prstGeom>
          <a:solidFill>
            <a:schemeClr val="accent1"/>
          </a:solidFill>
          <a:ln w="9525">
            <a:solidFill>
              <a:schemeClr val="tx1"/>
            </a:solidFill>
            <a:miter lim="800000"/>
          </a:ln>
        </p:spPr>
        <p:txBody>
          <a:bodyPr>
            <a:spAutoFit/>
          </a:bodyPr>
          <a:lstStyle/>
          <a:p>
            <a:r>
              <a:rPr lang="en-US" sz="1800"/>
              <a:t>always read</a:t>
            </a:r>
            <a:endParaRPr lang="en-AU" sz="1800"/>
          </a:p>
        </p:txBody>
      </p:sp>
      <p:sp>
        <p:nvSpPr>
          <p:cNvPr id="184336" name="Text Box 43"/>
          <p:cNvSpPr txBox="1">
            <a:spLocks noChangeArrowheads="1"/>
          </p:cNvSpPr>
          <p:nvPr/>
        </p:nvSpPr>
        <p:spPr bwMode="auto">
          <a:xfrm>
            <a:off x="4068763" y="5205413"/>
            <a:ext cx="1008062" cy="925512"/>
          </a:xfrm>
          <a:prstGeom prst="rect">
            <a:avLst/>
          </a:prstGeom>
          <a:solidFill>
            <a:schemeClr val="accent1"/>
          </a:solidFill>
          <a:ln w="9525">
            <a:solidFill>
              <a:schemeClr val="tx1"/>
            </a:solidFill>
            <a:miter lim="800000"/>
          </a:ln>
        </p:spPr>
        <p:txBody>
          <a:bodyPr>
            <a:spAutoFit/>
          </a:bodyPr>
          <a:lstStyle/>
          <a:p>
            <a:r>
              <a:rPr lang="en-US" sz="1800"/>
              <a:t>read, except for load</a:t>
            </a:r>
            <a:endParaRPr lang="en-AU" sz="1800"/>
          </a:p>
        </p:txBody>
      </p:sp>
      <p:sp>
        <p:nvSpPr>
          <p:cNvPr id="184337" name="Text Box 44"/>
          <p:cNvSpPr txBox="1">
            <a:spLocks noChangeArrowheads="1"/>
          </p:cNvSpPr>
          <p:nvPr/>
        </p:nvSpPr>
        <p:spPr bwMode="auto">
          <a:xfrm>
            <a:off x="5581650" y="5205413"/>
            <a:ext cx="1223963" cy="925512"/>
          </a:xfrm>
          <a:prstGeom prst="rect">
            <a:avLst/>
          </a:prstGeom>
          <a:solidFill>
            <a:schemeClr val="accent1"/>
          </a:solidFill>
          <a:ln w="9525">
            <a:solidFill>
              <a:schemeClr val="tx1"/>
            </a:solidFill>
            <a:miter lim="800000"/>
          </a:ln>
        </p:spPr>
        <p:txBody>
          <a:bodyPr>
            <a:spAutoFit/>
          </a:bodyPr>
          <a:lstStyle/>
          <a:p>
            <a:r>
              <a:rPr lang="en-US" sz="1800"/>
              <a:t>write for R-type and load</a:t>
            </a:r>
            <a:endParaRPr lang="en-AU" sz="1800"/>
          </a:p>
        </p:txBody>
      </p:sp>
      <p:sp>
        <p:nvSpPr>
          <p:cNvPr id="184338" name="Line 45"/>
          <p:cNvSpPr>
            <a:spLocks noChangeShapeType="1"/>
          </p:cNvSpPr>
          <p:nvPr/>
        </p:nvSpPr>
        <p:spPr bwMode="auto">
          <a:xfrm flipH="1" flipV="1">
            <a:off x="5005388" y="3548063"/>
            <a:ext cx="576262" cy="1584325"/>
          </a:xfrm>
          <a:prstGeom prst="line">
            <a:avLst/>
          </a:prstGeom>
          <a:noFill/>
          <a:ln w="9525">
            <a:solidFill>
              <a:schemeClr val="tx1"/>
            </a:solidFill>
            <a:round/>
            <a:tailEnd type="triangle" w="med" len="med"/>
          </a:ln>
        </p:spPr>
        <p:txBody>
          <a:bodyPr/>
          <a:lstStyle/>
          <a:p>
            <a:endParaRPr lang="en-IN"/>
          </a:p>
        </p:txBody>
      </p:sp>
      <p:sp>
        <p:nvSpPr>
          <p:cNvPr id="184339" name="Line 46"/>
          <p:cNvSpPr>
            <a:spLocks noChangeShapeType="1"/>
          </p:cNvSpPr>
          <p:nvPr/>
        </p:nvSpPr>
        <p:spPr bwMode="auto">
          <a:xfrm flipH="1" flipV="1">
            <a:off x="5292725" y="2540000"/>
            <a:ext cx="360363" cy="2592388"/>
          </a:xfrm>
          <a:prstGeom prst="line">
            <a:avLst/>
          </a:prstGeom>
          <a:noFill/>
          <a:ln w="9525">
            <a:solidFill>
              <a:schemeClr val="tx1"/>
            </a:solidFill>
            <a:round/>
            <a:tailEnd type="triangle" w="med" len="med"/>
          </a:ln>
        </p:spPr>
        <p:txBody>
          <a:bodyPr/>
          <a:lstStyle/>
          <a:p>
            <a:endParaRPr lang="en-IN"/>
          </a:p>
        </p:txBody>
      </p:sp>
      <p:sp>
        <p:nvSpPr>
          <p:cNvPr id="184340" name="Text Box 47"/>
          <p:cNvSpPr txBox="1">
            <a:spLocks noChangeArrowheads="1"/>
          </p:cNvSpPr>
          <p:nvPr/>
        </p:nvSpPr>
        <p:spPr bwMode="auto">
          <a:xfrm>
            <a:off x="7308850" y="5205413"/>
            <a:ext cx="1439863" cy="650875"/>
          </a:xfrm>
          <a:prstGeom prst="rect">
            <a:avLst/>
          </a:prstGeom>
          <a:solidFill>
            <a:schemeClr val="accent1"/>
          </a:solidFill>
          <a:ln w="9525">
            <a:solidFill>
              <a:schemeClr val="tx1"/>
            </a:solidFill>
            <a:miter lim="800000"/>
          </a:ln>
        </p:spPr>
        <p:txBody>
          <a:bodyPr>
            <a:spAutoFit/>
          </a:bodyPr>
          <a:lstStyle/>
          <a:p>
            <a:r>
              <a:rPr lang="en-US" sz="1800"/>
              <a:t>sign-extend and add</a:t>
            </a:r>
            <a:endParaRPr lang="en-AU" sz="1800"/>
          </a:p>
        </p:txBody>
      </p:sp>
      <p:sp>
        <p:nvSpPr>
          <p:cNvPr id="184341" name="Line 48"/>
          <p:cNvSpPr>
            <a:spLocks noChangeShapeType="1"/>
          </p:cNvSpPr>
          <p:nvPr/>
        </p:nvSpPr>
        <p:spPr bwMode="auto">
          <a:xfrm flipH="1" flipV="1">
            <a:off x="7453313" y="4556125"/>
            <a:ext cx="71437" cy="576263"/>
          </a:xfrm>
          <a:prstGeom prst="line">
            <a:avLst/>
          </a:prstGeom>
          <a:noFill/>
          <a:ln w="9525">
            <a:solidFill>
              <a:schemeClr val="tx1"/>
            </a:solidFill>
            <a:round/>
            <a:tailEnd type="triangle" w="med" len="med"/>
          </a:ln>
        </p:spPr>
        <p:txBody>
          <a:bodyPr/>
          <a:lstStyle/>
          <a:p>
            <a:endParaRPr lang="en-IN"/>
          </a:p>
        </p:txBody>
      </p:sp>
      <p:sp>
        <p:nvSpPr>
          <p:cNvPr id="184342" name="Line 49"/>
          <p:cNvSpPr>
            <a:spLocks noChangeShapeType="1"/>
          </p:cNvSpPr>
          <p:nvPr/>
        </p:nvSpPr>
        <p:spPr bwMode="auto">
          <a:xfrm flipH="1" flipV="1">
            <a:off x="7597775" y="3548063"/>
            <a:ext cx="0" cy="1584325"/>
          </a:xfrm>
          <a:prstGeom prst="line">
            <a:avLst/>
          </a:prstGeom>
          <a:noFill/>
          <a:ln w="9525">
            <a:solidFill>
              <a:schemeClr val="tx1"/>
            </a:solidFill>
            <a:round/>
            <a:tailEnd type="triangle" w="med" len="med"/>
          </a:ln>
        </p:spPr>
        <p:txBody>
          <a:bodyPr/>
          <a:lstStyle/>
          <a:p>
            <a:endParaRPr lang="en-IN"/>
          </a:p>
        </p:txBody>
      </p:sp>
    </p:spTree>
  </p:cSld>
  <p:clrMapOvr>
    <a:masterClrMapping/>
  </p:clrMapOvr>
  <p:transition/>
  <p:timing/>
</p:sld>
</file>

<file path=ppt/slides/slide2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185346" name="Rectangle 2"/>
          <p:cNvSpPr>
            <a:spLocks noGrp="1" noChangeArrowheads="1"/>
          </p:cNvSpPr>
          <p:nvPr>
            <p:ph type="title"/>
          </p:nvPr>
        </p:nvSpPr>
        <p:spPr>
          <a:noFill/>
        </p:spPr>
        <p:txBody>
          <a:bodyPr/>
          <a:lstStyle/>
          <a:p>
            <a:r>
              <a:rPr lang="en-US" smtClean="0"/>
              <a:t>Control</a:t>
            </a:r>
          </a:p>
        </p:txBody>
      </p:sp>
      <p:sp>
        <p:nvSpPr>
          <p:cNvPr id="185347" name="AutoShape 3"/>
          <p:cNvSpPr>
            <a:spLocks noGrp="1" noChangeArrowheads="1"/>
          </p:cNvSpPr>
          <p:nvPr>
            <p:ph type="body" idx="1"/>
          </p:nvPr>
        </p:nvSpPr>
        <p:spPr>
          <a:noFill/>
        </p:spPr>
        <p:txBody>
          <a:bodyPr/>
          <a:lstStyle/>
          <a:p>
            <a:r>
              <a:rPr lang="en-US" smtClean="0"/>
              <a:t>Simple combinational logic (truth tables)</a:t>
            </a:r>
          </a:p>
        </p:txBody>
      </p:sp>
      <p:pic>
        <p:nvPicPr>
          <p:cNvPr id="185348" name="Picture 4"/>
          <p:cNvPicPr>
            <a:picLocks noChangeArrowheads="1"/>
          </p:cNvPicPr>
          <p:nvPr/>
        </p:nvPicPr>
        <p:blipFill>
          <a:blip r:embed="rId3"/>
          <a:stretch>
            <a:fillRect/>
          </a:stretch>
        </p:blipFill>
        <p:spPr bwMode="auto">
          <a:xfrm>
            <a:off x="614363" y="2462213"/>
            <a:ext cx="3660775" cy="1947862"/>
          </a:xfrm>
          <a:prstGeom prst="rect">
            <a:avLst/>
          </a:prstGeom>
          <a:noFill/>
          <a:ln w="12700">
            <a:noFill/>
            <a:miter lim="800000"/>
          </a:ln>
        </p:spPr>
      </p:pic>
      <p:pic>
        <p:nvPicPr>
          <p:cNvPr id="185349" name="Picture 5"/>
          <p:cNvPicPr>
            <a:picLocks noChangeArrowheads="1"/>
          </p:cNvPicPr>
          <p:nvPr/>
        </p:nvPicPr>
        <p:blipFill>
          <a:blip r:embed="rId4"/>
          <a:stretch>
            <a:fillRect/>
          </a:stretch>
        </p:blipFill>
        <p:spPr bwMode="auto">
          <a:xfrm>
            <a:off x="5133975" y="1738313"/>
            <a:ext cx="3219450" cy="3395662"/>
          </a:xfrm>
          <a:prstGeom prst="rect">
            <a:avLst/>
          </a:prstGeom>
          <a:noFill/>
          <a:ln w="12700">
            <a:noFill/>
            <a:miter lim="800000"/>
          </a:ln>
        </p:spPr>
      </p:pic>
    </p:spTree>
  </p:cSld>
  <p:clrMapOvr>
    <a:masterClrMapping/>
  </p:clrMapOvr>
  <p:transition/>
  <p:timing/>
</p:sld>
</file>

<file path=ppt/slides/slide2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86370" name="Footer Placeholder 2"/>
          <p:cNvSpPr>
            <a:spLocks noGrp="1"/>
          </p:cNvSpPr>
          <p:nvPr>
            <p:ph type="ftr" sz="quarter" idx="10"/>
          </p:nvPr>
        </p:nvSpPr>
        <p:spPr>
          <a:noFill/>
        </p:spPr>
        <p:txBody>
          <a:bodyPr/>
          <a:lstStyle/>
          <a:p>
            <a:r>
              <a:rPr lang="en-AU" smtClean="0"/>
              <a:t>Chapter 4 — The Processor — </a:t>
            </a:r>
            <a:fld id="{8E148881-4877-4FF2-B084-AFBBC9F8FBA1}" type="slidenum">
              <a:rPr lang="en-AU" smtClean="0"/>
              <a:t>25</a:t>
            </a:fld>
            <a:endParaRPr lang="en-AU" smtClean="0"/>
          </a:p>
        </p:txBody>
      </p:sp>
      <p:pic>
        <p:nvPicPr>
          <p:cNvPr id="186371" name="Picture 5" descr="f04-17-P374493"/>
          <p:cNvPicPr>
            <a:picLocks noChangeAspect="1" noChangeArrowheads="1"/>
          </p:cNvPicPr>
          <p:nvPr/>
        </p:nvPicPr>
        <p:blipFill>
          <a:blip r:embed="rId3"/>
          <a:stretch>
            <a:fillRect/>
          </a:stretch>
        </p:blipFill>
        <p:spPr bwMode="auto">
          <a:xfrm>
            <a:off x="1187450" y="1196975"/>
            <a:ext cx="6680200" cy="5191125"/>
          </a:xfrm>
          <a:prstGeom prst="rect">
            <a:avLst/>
          </a:prstGeom>
          <a:noFill/>
          <a:ln w="9525">
            <a:noFill/>
            <a:miter lim="800000"/>
          </a:ln>
        </p:spPr>
      </p:pic>
      <p:sp>
        <p:nvSpPr>
          <p:cNvPr id="186372" name="Rectangle 4"/>
          <p:cNvSpPr>
            <a:spLocks noGrp="1" noChangeArrowheads="1"/>
          </p:cNvSpPr>
          <p:nvPr>
            <p:ph type="title"/>
          </p:nvPr>
        </p:nvSpPr>
        <p:spPr>
          <a:xfrm>
            <a:off x="519113" y="260350"/>
            <a:ext cx="8259762" cy="762000"/>
          </a:xfrm>
        </p:spPr>
        <p:txBody>
          <a:bodyPr/>
          <a:lstStyle/>
          <a:p>
            <a:pPr eaLnBrk="1" hangingPunct="1"/>
            <a:r>
              <a:rPr lang="en-AU" smtClean="0"/>
              <a:t>Datapath With Control</a:t>
            </a:r>
          </a:p>
        </p:txBody>
      </p:sp>
      <p:sp>
        <p:nvSpPr>
          <p:cNvPr id="19" name="Rectangle 18"/>
          <p:cNvSpPr>
            <a:spLocks noChangeArrowheads="1"/>
          </p:cNvSpPr>
          <p:nvPr/>
        </p:nvSpPr>
        <p:spPr bwMode="auto">
          <a:xfrm>
            <a:off x="179388" y="85725"/>
            <a:ext cx="8785225" cy="936625"/>
          </a:xfrm>
          <a:prstGeom prst="rect">
            <a:avLst/>
          </a:prstGeom>
          <a:solidFill>
            <a:schemeClr val="accent1"/>
          </a:solidFill>
          <a:ln w="9525" algn="ctr">
            <a:solidFill>
              <a:schemeClr val="tx1"/>
            </a:solidFill>
            <a:round/>
          </a:ln>
        </p:spPr>
        <p:txBody>
          <a:bodyPr anchor="ctr"/>
          <a:lstStyle/>
          <a:p>
            <a:endParaRPr lang="en-IN"/>
          </a:p>
        </p:txBody>
      </p:sp>
      <p:grpSp>
        <p:nvGrpSpPr>
          <p:cNvPr id="2" name="Group 14"/>
          <p:cNvGrpSpPr/>
          <p:nvPr/>
        </p:nvGrpSpPr>
        <p:grpSpPr>
          <a:xfrm>
            <a:off x="1042988" y="333375"/>
            <a:ext cx="1624012" cy="5461000"/>
            <a:chOff x="1004639" y="341883"/>
            <a:chExt cx="1623145" cy="5462488"/>
          </a:xfrm>
        </p:grpSpPr>
        <p:sp>
          <p:nvSpPr>
            <p:cNvPr id="186386" name="Rectangle 135"/>
            <p:cNvSpPr>
              <a:spLocks noChangeArrowheads="1"/>
            </p:cNvSpPr>
            <p:nvPr/>
          </p:nvSpPr>
          <p:spPr bwMode="auto">
            <a:xfrm>
              <a:off x="1004639" y="341883"/>
              <a:ext cx="1362075" cy="638175"/>
            </a:xfrm>
            <a:prstGeom prst="rect">
              <a:avLst/>
            </a:prstGeom>
            <a:solidFill>
              <a:schemeClr val="bg1"/>
            </a:solidFill>
            <a:ln w="12700" cmpd="tri">
              <a:noFill/>
              <a:prstDash val="dash"/>
              <a:miter lim="800000"/>
            </a:ln>
          </p:spPr>
          <p:txBody>
            <a:bodyPr wrap="none" lIns="90488" tIns="44450" rIns="90488" bIns="44450">
              <a:spAutoFit/>
            </a:bodyPr>
            <a:lstStyle/>
            <a:p>
              <a:r>
                <a:rPr lang="en-US" sz="1800" b="1"/>
                <a:t>Instruction</a:t>
              </a:r>
            </a:p>
            <a:p>
              <a:r>
                <a:rPr lang="en-US" sz="1800" b="1"/>
                <a:t>Fetch</a:t>
              </a:r>
            </a:p>
          </p:txBody>
        </p:sp>
        <p:cxnSp>
          <p:nvCxnSpPr>
            <p:cNvPr id="186387" name="Straight Connector 10"/>
            <p:cNvCxnSpPr>
              <a:cxnSpLocks noChangeShapeType="1"/>
            </p:cNvCxnSpPr>
            <p:nvPr/>
          </p:nvCxnSpPr>
          <p:spPr bwMode="auto">
            <a:xfrm flipH="1">
              <a:off x="2627784" y="908050"/>
              <a:ext cx="0" cy="4896321"/>
            </a:xfrm>
            <a:prstGeom prst="line">
              <a:avLst/>
            </a:prstGeom>
            <a:noFill/>
            <a:ln w="38100" algn="ctr">
              <a:solidFill>
                <a:srgbClr val="FF0000"/>
              </a:solidFill>
              <a:round/>
            </a:ln>
          </p:spPr>
        </p:cxnSp>
      </p:grpSp>
      <p:grpSp>
        <p:nvGrpSpPr>
          <p:cNvPr id="3" name="Group 15"/>
          <p:cNvGrpSpPr/>
          <p:nvPr/>
        </p:nvGrpSpPr>
        <p:grpSpPr>
          <a:xfrm>
            <a:off x="2667000" y="333399"/>
            <a:ext cx="2265363" cy="5586389"/>
            <a:chOff x="2323851" y="217772"/>
            <a:chExt cx="2265363" cy="5586599"/>
          </a:xfrm>
        </p:grpSpPr>
        <p:sp>
          <p:nvSpPr>
            <p:cNvPr id="186384" name="Rectangle 136"/>
            <p:cNvSpPr>
              <a:spLocks noChangeArrowheads="1"/>
            </p:cNvSpPr>
            <p:nvPr/>
          </p:nvSpPr>
          <p:spPr bwMode="auto">
            <a:xfrm>
              <a:off x="2323851" y="217772"/>
              <a:ext cx="1628775" cy="638175"/>
            </a:xfrm>
            <a:prstGeom prst="rect">
              <a:avLst/>
            </a:prstGeom>
            <a:solidFill>
              <a:schemeClr val="bg1"/>
            </a:solidFill>
            <a:ln w="12700" cmpd="tri">
              <a:noFill/>
              <a:prstDash val="dash"/>
              <a:miter lim="800000"/>
            </a:ln>
          </p:spPr>
          <p:txBody>
            <a:bodyPr wrap="none" lIns="90488" tIns="44450" rIns="90488" bIns="44450">
              <a:spAutoFit/>
            </a:bodyPr>
            <a:lstStyle/>
            <a:p>
              <a:r>
                <a:rPr lang="en-US" sz="1800" b="1"/>
                <a:t>Instr. Decode</a:t>
              </a:r>
            </a:p>
            <a:p>
              <a:r>
                <a:rPr lang="en-US" sz="1800" b="1"/>
                <a:t>Reg. Fetch</a:t>
              </a:r>
            </a:p>
          </p:txBody>
        </p:sp>
        <p:cxnSp>
          <p:nvCxnSpPr>
            <p:cNvPr id="186385" name="Straight Connector 11"/>
            <p:cNvCxnSpPr>
              <a:cxnSpLocks noChangeShapeType="1"/>
            </p:cNvCxnSpPr>
            <p:nvPr/>
          </p:nvCxnSpPr>
          <p:spPr bwMode="auto">
            <a:xfrm flipH="1">
              <a:off x="4589214" y="908050"/>
              <a:ext cx="0" cy="4896321"/>
            </a:xfrm>
            <a:prstGeom prst="line">
              <a:avLst/>
            </a:prstGeom>
            <a:noFill/>
            <a:ln w="38100" algn="ctr">
              <a:solidFill>
                <a:srgbClr val="FF0000"/>
              </a:solidFill>
              <a:round/>
            </a:ln>
          </p:spPr>
        </p:cxnSp>
      </p:grpSp>
      <p:grpSp>
        <p:nvGrpSpPr>
          <p:cNvPr id="4" name="Group 16"/>
          <p:cNvGrpSpPr/>
          <p:nvPr/>
        </p:nvGrpSpPr>
        <p:grpSpPr>
          <a:xfrm>
            <a:off x="4931966" y="385500"/>
            <a:ext cx="1368425" cy="5534288"/>
            <a:chOff x="4672955" y="269875"/>
            <a:chExt cx="1368425" cy="5534496"/>
          </a:xfrm>
        </p:grpSpPr>
        <p:sp>
          <p:nvSpPr>
            <p:cNvPr id="186382" name="Rectangle 137"/>
            <p:cNvSpPr>
              <a:spLocks noChangeArrowheads="1"/>
            </p:cNvSpPr>
            <p:nvPr/>
          </p:nvSpPr>
          <p:spPr bwMode="auto">
            <a:xfrm>
              <a:off x="4672955" y="269875"/>
              <a:ext cx="1368425" cy="638175"/>
            </a:xfrm>
            <a:prstGeom prst="rect">
              <a:avLst/>
            </a:prstGeom>
            <a:solidFill>
              <a:schemeClr val="bg1"/>
            </a:solidFill>
            <a:ln w="12700" cmpd="tri">
              <a:noFill/>
              <a:prstDash val="dash"/>
              <a:miter lim="800000"/>
            </a:ln>
          </p:spPr>
          <p:txBody>
            <a:bodyPr lIns="90488" tIns="44450" rIns="90488" bIns="44450">
              <a:spAutoFit/>
            </a:bodyPr>
            <a:lstStyle/>
            <a:p>
              <a:r>
                <a:rPr lang="en-US" sz="1800" b="1"/>
                <a:t>Execute</a:t>
              </a:r>
            </a:p>
            <a:p>
              <a:r>
                <a:rPr lang="en-US" sz="1800" b="1" err="1"/>
                <a:t>Addr. Calc</a:t>
              </a:r>
            </a:p>
          </p:txBody>
        </p:sp>
        <p:cxnSp>
          <p:nvCxnSpPr>
            <p:cNvPr id="186383" name="Straight Connector 12"/>
            <p:cNvCxnSpPr>
              <a:cxnSpLocks noChangeShapeType="1"/>
            </p:cNvCxnSpPr>
            <p:nvPr/>
          </p:nvCxnSpPr>
          <p:spPr bwMode="auto">
            <a:xfrm flipH="1">
              <a:off x="6041380" y="908050"/>
              <a:ext cx="0" cy="4896321"/>
            </a:xfrm>
            <a:prstGeom prst="line">
              <a:avLst/>
            </a:prstGeom>
            <a:noFill/>
            <a:ln w="38100" algn="ctr">
              <a:solidFill>
                <a:srgbClr val="FF0000"/>
              </a:solidFill>
              <a:round/>
            </a:ln>
          </p:spPr>
        </p:cxnSp>
      </p:grpSp>
      <p:grpSp>
        <p:nvGrpSpPr>
          <p:cNvPr id="5" name="Group 17"/>
          <p:cNvGrpSpPr/>
          <p:nvPr/>
        </p:nvGrpSpPr>
        <p:grpSpPr>
          <a:xfrm>
            <a:off x="6300391" y="415503"/>
            <a:ext cx="1057275" cy="5625148"/>
            <a:chOff x="5934224" y="299877"/>
            <a:chExt cx="1057275" cy="5625197"/>
          </a:xfrm>
        </p:grpSpPr>
        <p:sp>
          <p:nvSpPr>
            <p:cNvPr id="186380" name="Rectangle 133"/>
            <p:cNvSpPr>
              <a:spLocks noChangeArrowheads="1"/>
            </p:cNvSpPr>
            <p:nvPr/>
          </p:nvSpPr>
          <p:spPr bwMode="auto">
            <a:xfrm>
              <a:off x="5934224" y="299877"/>
              <a:ext cx="1057275" cy="638175"/>
            </a:xfrm>
            <a:prstGeom prst="rect">
              <a:avLst/>
            </a:prstGeom>
            <a:solidFill>
              <a:schemeClr val="bg1"/>
            </a:solidFill>
            <a:ln w="12700" cmpd="tri">
              <a:noFill/>
              <a:prstDash val="dash"/>
              <a:miter lim="800000"/>
            </a:ln>
          </p:spPr>
          <p:txBody>
            <a:bodyPr wrap="none" lIns="90488" tIns="44450" rIns="90488" bIns="44450">
              <a:spAutoFit/>
            </a:bodyPr>
            <a:lstStyle/>
            <a:p>
              <a:r>
                <a:rPr lang="en-US" sz="1800" b="1"/>
                <a:t>Memory</a:t>
              </a:r>
            </a:p>
            <a:p>
              <a:r>
                <a:rPr lang="en-US" sz="1800" b="1"/>
                <a:t>Access</a:t>
              </a:r>
            </a:p>
          </p:txBody>
        </p:sp>
        <p:cxnSp>
          <p:nvCxnSpPr>
            <p:cNvPr id="186381" name="Straight Connector 13"/>
            <p:cNvCxnSpPr>
              <a:cxnSpLocks noChangeShapeType="1"/>
            </p:cNvCxnSpPr>
            <p:nvPr/>
          </p:nvCxnSpPr>
          <p:spPr bwMode="auto">
            <a:xfrm flipH="1">
              <a:off x="6991499" y="1028754"/>
              <a:ext cx="0" cy="4896320"/>
            </a:xfrm>
            <a:prstGeom prst="line">
              <a:avLst/>
            </a:prstGeom>
            <a:noFill/>
            <a:ln w="38100" algn="ctr">
              <a:solidFill>
                <a:srgbClr val="FF0000"/>
              </a:solidFill>
              <a:round/>
            </a:ln>
          </p:spPr>
        </p:cxnSp>
      </p:grpSp>
      <p:sp>
        <p:nvSpPr>
          <p:cNvPr id="6" name="Rectangle 134"/>
          <p:cNvSpPr>
            <a:spLocks noChangeArrowheads="1"/>
          </p:cNvSpPr>
          <p:nvPr/>
        </p:nvSpPr>
        <p:spPr bwMode="auto">
          <a:xfrm>
            <a:off x="7491412" y="384175"/>
            <a:ext cx="752475" cy="638175"/>
          </a:xfrm>
          <a:prstGeom prst="rect">
            <a:avLst/>
          </a:prstGeom>
          <a:solidFill>
            <a:schemeClr val="bg1"/>
          </a:solidFill>
          <a:ln w="12700" cmpd="tri">
            <a:noFill/>
            <a:prstDash val="dash"/>
            <a:miter lim="800000"/>
          </a:ln>
        </p:spPr>
        <p:txBody>
          <a:bodyPr wrap="none" lIns="90488" tIns="44450" rIns="90488" bIns="44450">
            <a:spAutoFit/>
          </a:bodyPr>
          <a:lstStyle/>
          <a:p>
            <a:r>
              <a:rPr lang="en-US" sz="1800" b="1"/>
              <a:t>Write</a:t>
            </a:r>
          </a:p>
          <a:p>
            <a:r>
              <a:rPr lang="en-US" sz="1800" b="1"/>
              <a:t>Back</a:t>
            </a:r>
          </a:p>
        </p:txBody>
      </p:sp>
      <p:sp>
        <p:nvSpPr>
          <p:cNvPr id="20" name="TextBox 19"/>
          <p:cNvSpPr txBox="1">
            <a:spLocks noChangeArrowheads="1"/>
          </p:cNvSpPr>
          <p:nvPr/>
        </p:nvSpPr>
        <p:spPr bwMode="auto">
          <a:xfrm>
            <a:off x="2667000" y="3068638"/>
            <a:ext cx="6007100" cy="523875"/>
          </a:xfrm>
          <a:prstGeom prst="rect">
            <a:avLst/>
          </a:prstGeom>
          <a:solidFill>
            <a:srgbClr val="0070C0"/>
          </a:solidFill>
          <a:ln w="9525">
            <a:noFill/>
            <a:miter lim="800000"/>
          </a:ln>
        </p:spPr>
        <p:txBody>
          <a:bodyPr>
            <a:spAutoFit/>
          </a:bodyPr>
          <a:lstStyle/>
          <a:p>
            <a:r>
              <a:rPr lang="en-US" sz="2800">
                <a:solidFill>
                  <a:schemeClr val="bg1"/>
                </a:solidFill>
              </a:rPr>
              <a:t>IF </a:t>
            </a:r>
            <a:r>
              <a:rPr lang="en-US" sz="2800">
                <a:solidFill>
                  <a:schemeClr val="bg1"/>
                </a:solidFill>
                <a:sym typeface="Symbol" pitchFamily="18" charset="2"/>
              </a:rPr>
              <a:t> </a:t>
            </a:r>
            <a:r>
              <a:rPr lang="en-US" sz="2800">
                <a:solidFill>
                  <a:schemeClr val="bg1"/>
                </a:solidFill>
              </a:rPr>
              <a:t>ID/RR </a:t>
            </a:r>
            <a:r>
              <a:rPr lang="en-US" sz="2800">
                <a:solidFill>
                  <a:schemeClr val="bg1"/>
                </a:solidFill>
                <a:sym typeface="Symbol" pitchFamily="18" charset="2"/>
              </a:rPr>
              <a:t> </a:t>
            </a:r>
            <a:r>
              <a:rPr lang="en-US" sz="2800">
                <a:solidFill>
                  <a:schemeClr val="bg1"/>
                </a:solidFill>
              </a:rPr>
              <a:t>EX </a:t>
            </a:r>
            <a:r>
              <a:rPr lang="en-US" sz="2800">
                <a:solidFill>
                  <a:schemeClr val="bg1"/>
                </a:solidFill>
                <a:sym typeface="Symbol" pitchFamily="18" charset="2"/>
              </a:rPr>
              <a:t> </a:t>
            </a:r>
            <a:r>
              <a:rPr lang="en-US" sz="2800">
                <a:solidFill>
                  <a:schemeClr val="bg1"/>
                </a:solidFill>
              </a:rPr>
              <a:t>Mem </a:t>
            </a:r>
            <a:r>
              <a:rPr lang="en-US" sz="2800">
                <a:solidFill>
                  <a:schemeClr val="bg1"/>
                </a:solidFill>
                <a:sym typeface="Symbol" pitchFamily="18" charset="2"/>
              </a:rPr>
              <a:t> </a:t>
            </a:r>
            <a:r>
              <a:rPr lang="en-US" sz="2800">
                <a:solidFill>
                  <a:schemeClr val="bg1"/>
                </a:solidFill>
              </a:rPr>
              <a:t>WB </a:t>
            </a:r>
            <a:endParaRPr lang="en-IN" sz="2800">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nodeType="clickPar">
                      <p:stCondLst>
                        <p:cond delay="indefinite"/>
                      </p:stCondLst>
                      <p:childTnLst>
                        <p:par>
                          <p:cTn id="17" fill="hold" nodeType="after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nodeType="clickPar">
                      <p:stCondLst>
                        <p:cond delay="indefinite"/>
                      </p:stCondLst>
                      <p:childTnLst>
                        <p:par>
                          <p:cTn id="22" fill="hold" nodeType="after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linds(horizontal)">
                                      <p:cBhvr>
                                        <p:cTn id="25" dur="500"/>
                                        <p:tgtEl>
                                          <p:spTgt spid="5"/>
                                        </p:tgtEl>
                                      </p:cBhvr>
                                    </p:animEffect>
                                  </p:childTnLst>
                                </p:cTn>
                              </p:par>
                            </p:childTnLst>
                          </p:cTn>
                        </p:par>
                      </p:childTnLst>
                    </p:cTn>
                  </p:par>
                  <p:par>
                    <p:cTn id="26" fill="hold" nodeType="clickPar">
                      <p:stCondLst>
                        <p:cond delay="indefinite"/>
                      </p:stCondLst>
                      <p:childTnLst>
                        <p:par>
                          <p:cTn id="27" fill="hold" nodeType="after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par>
                          <p:cTn id="31" fill="hold" nodeType="afterGroup">
                            <p:stCondLst>
                              <p:cond delay="500"/>
                            </p:stCondLst>
                            <p:childTnLst>
                              <p:par>
                                <p:cTn id="32" presetID="3" presetClass="entr" presetSubtype="10" fill="hold" grpId="0" nodeType="afterEffect">
                                  <p:stCondLst>
                                    <p:cond delay="0"/>
                                  </p:stCondLst>
                                  <p:childTnLst>
                                    <p:set>
                                      <p:cBhvr>
                                        <p:cTn id="33" dur="1" fill="hold">
                                          <p:stCondLst>
                                            <p:cond delay="0"/>
                                          </p:stCondLst>
                                        </p:cTn>
                                        <p:tgtEl>
                                          <p:spTgt spid="20">
                                            <p:bg/>
                                          </p:spTgt>
                                        </p:tgtEl>
                                        <p:attrNameLst>
                                          <p:attrName>style.visibility</p:attrName>
                                        </p:attrNameLst>
                                      </p:cBhvr>
                                      <p:to>
                                        <p:strVal val="visible"/>
                                      </p:to>
                                    </p:set>
                                    <p:animEffect transition="in" filter="blinds(horizontal)">
                                      <p:cBhvr>
                                        <p:cTn id="34" dur="500"/>
                                        <p:tgtEl>
                                          <p:spTgt spid="20">
                                            <p:bg/>
                                          </p:spTgt>
                                        </p:tgtEl>
                                      </p:cBhvr>
                                    </p:animEffect>
                                  </p:childTnLst>
                                </p:cTn>
                              </p:par>
                            </p:childTnLst>
                          </p:cTn>
                        </p:par>
                      </p:childTnLst>
                    </p:cTn>
                  </p:par>
                  <p:par>
                    <p:cTn id="35" fill="hold" nodeType="clickPar">
                      <p:stCondLst>
                        <p:cond delay="indefinite"/>
                      </p:stCondLst>
                      <p:childTnLst>
                        <p:par>
                          <p:cTn id="36" fill="hold" nodeType="after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0">
                                            <p:txEl>
                                              <p:pRg st="0" end="0"/>
                                            </p:txEl>
                                          </p:spTgt>
                                        </p:tgtEl>
                                        <p:attrNameLst>
                                          <p:attrName>style.visibility</p:attrName>
                                        </p:attrNameLst>
                                      </p:cBhvr>
                                      <p:to>
                                        <p:strVal val="visible"/>
                                      </p:to>
                                    </p:set>
                                    <p:animEffect transition="in" filter="blinds(horizontal)">
                                      <p:cBhvr>
                                        <p:cTn id="39"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animBg="1"/>
      <p:bldP spid="20" grpId="0" build="allAtOnce" animBg="1"/>
    </p:bldLst>
  </p:timing>
</p:sld>
</file>

<file path=ppt/slides/slide2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87394" name="Footer Placeholder 2"/>
          <p:cNvSpPr>
            <a:spLocks noGrp="1"/>
          </p:cNvSpPr>
          <p:nvPr>
            <p:ph type="ftr" sz="quarter" idx="10"/>
          </p:nvPr>
        </p:nvSpPr>
        <p:spPr>
          <a:noFill/>
        </p:spPr>
        <p:txBody>
          <a:bodyPr/>
          <a:lstStyle/>
          <a:p>
            <a:r>
              <a:rPr lang="en-AU" smtClean="0"/>
              <a:t>Chapter 4 — The Processor — </a:t>
            </a:r>
            <a:fld id="{E8BB3125-2DF6-417D-AC63-E6E496B8E957}" type="slidenum">
              <a:rPr lang="en-AU" smtClean="0"/>
              <a:t>26</a:t>
            </a:fld>
            <a:endParaRPr lang="en-AU" smtClean="0"/>
          </a:p>
        </p:txBody>
      </p:sp>
      <p:pic>
        <p:nvPicPr>
          <p:cNvPr id="187395" name="Picture 5" descr="f04-17-P374493"/>
          <p:cNvPicPr>
            <a:picLocks noChangeAspect="1" noChangeArrowheads="1"/>
          </p:cNvPicPr>
          <p:nvPr/>
        </p:nvPicPr>
        <p:blipFill>
          <a:blip r:embed="rId3"/>
          <a:stretch>
            <a:fillRect/>
          </a:stretch>
        </p:blipFill>
        <p:spPr bwMode="auto">
          <a:xfrm>
            <a:off x="1187450" y="1196975"/>
            <a:ext cx="6680200" cy="5191125"/>
          </a:xfrm>
          <a:prstGeom prst="rect">
            <a:avLst/>
          </a:prstGeom>
          <a:noFill/>
          <a:ln w="9525">
            <a:noFill/>
            <a:miter lim="800000"/>
          </a:ln>
        </p:spPr>
      </p:pic>
      <p:sp>
        <p:nvSpPr>
          <p:cNvPr id="187396" name="Rectangle 4"/>
          <p:cNvSpPr>
            <a:spLocks noGrp="1" noChangeArrowheads="1"/>
          </p:cNvSpPr>
          <p:nvPr>
            <p:ph type="title"/>
          </p:nvPr>
        </p:nvSpPr>
        <p:spPr/>
        <p:txBody>
          <a:bodyPr/>
          <a:lstStyle/>
          <a:p>
            <a:pPr eaLnBrk="1" hangingPunct="1"/>
            <a:r>
              <a:rPr lang="en-AU" smtClean="0"/>
              <a:t>Datapath With Control</a:t>
            </a:r>
          </a:p>
        </p:txBody>
      </p:sp>
    </p:spTree>
  </p:cSld>
  <p:clrMapOvr>
    <a:masterClrMapping/>
  </p:clrMapOvr>
  <p:transition/>
  <p:timing/>
</p:sld>
</file>

<file path=ppt/slides/slide2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88418" name="Footer Placeholder 2"/>
          <p:cNvSpPr>
            <a:spLocks noGrp="1"/>
          </p:cNvSpPr>
          <p:nvPr>
            <p:ph type="ftr" sz="quarter" idx="10"/>
          </p:nvPr>
        </p:nvSpPr>
        <p:spPr>
          <a:noFill/>
        </p:spPr>
        <p:txBody>
          <a:bodyPr/>
          <a:lstStyle/>
          <a:p>
            <a:r>
              <a:rPr lang="en-AU" smtClean="0"/>
              <a:t>Chapter 4 — The Processor — </a:t>
            </a:r>
            <a:fld id="{38BBB606-1F25-4217-AA41-6EA1047F386A}" type="slidenum">
              <a:rPr lang="en-AU" smtClean="0"/>
              <a:t>27</a:t>
            </a:fld>
            <a:endParaRPr lang="en-AU" smtClean="0"/>
          </a:p>
        </p:txBody>
      </p:sp>
      <p:pic>
        <p:nvPicPr>
          <p:cNvPr id="188419" name="Picture 6" descr="f04-19-P374493"/>
          <p:cNvPicPr>
            <a:picLocks noChangeAspect="1" noChangeArrowheads="1"/>
          </p:cNvPicPr>
          <p:nvPr/>
        </p:nvPicPr>
        <p:blipFill>
          <a:blip r:embed="rId3"/>
          <a:stretch>
            <a:fillRect/>
          </a:stretch>
        </p:blipFill>
        <p:spPr bwMode="auto">
          <a:xfrm>
            <a:off x="1187450" y="1196975"/>
            <a:ext cx="6680200" cy="5191125"/>
          </a:xfrm>
          <a:prstGeom prst="rect">
            <a:avLst/>
          </a:prstGeom>
          <a:noFill/>
          <a:ln w="9525">
            <a:noFill/>
            <a:miter lim="800000"/>
          </a:ln>
        </p:spPr>
      </p:pic>
      <p:sp>
        <p:nvSpPr>
          <p:cNvPr id="188420" name="Rectangle 4"/>
          <p:cNvSpPr>
            <a:spLocks noGrp="1" noChangeArrowheads="1"/>
          </p:cNvSpPr>
          <p:nvPr>
            <p:ph type="title"/>
          </p:nvPr>
        </p:nvSpPr>
        <p:spPr/>
        <p:txBody>
          <a:bodyPr/>
          <a:lstStyle/>
          <a:p>
            <a:pPr eaLnBrk="1" hangingPunct="1"/>
            <a:r>
              <a:rPr lang="en-AU" smtClean="0"/>
              <a:t>R-Type Instruction</a:t>
            </a:r>
          </a:p>
        </p:txBody>
      </p:sp>
    </p:spTree>
  </p:cSld>
  <p:clrMapOvr>
    <a:masterClrMapping/>
  </p:clrMapOvr>
  <p:transition/>
  <p:timing/>
</p:sld>
</file>

<file path=ppt/slides/slide2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89442" name="Footer Placeholder 2"/>
          <p:cNvSpPr>
            <a:spLocks noGrp="1"/>
          </p:cNvSpPr>
          <p:nvPr>
            <p:ph type="ftr" sz="quarter" idx="10"/>
          </p:nvPr>
        </p:nvSpPr>
        <p:spPr>
          <a:noFill/>
        </p:spPr>
        <p:txBody>
          <a:bodyPr/>
          <a:lstStyle/>
          <a:p>
            <a:r>
              <a:rPr lang="en-AU" smtClean="0"/>
              <a:t>Chapter 4 — The Processor — </a:t>
            </a:r>
            <a:fld id="{C8F4B2BD-6801-404D-BA1E-D97F9515644B}" type="slidenum">
              <a:rPr lang="en-AU" smtClean="0"/>
              <a:t>28</a:t>
            </a:fld>
            <a:endParaRPr lang="en-AU" smtClean="0"/>
          </a:p>
        </p:txBody>
      </p:sp>
      <p:pic>
        <p:nvPicPr>
          <p:cNvPr id="189443" name="Picture 6" descr="f04-20-P374493"/>
          <p:cNvPicPr>
            <a:picLocks noChangeAspect="1" noChangeArrowheads="1"/>
          </p:cNvPicPr>
          <p:nvPr/>
        </p:nvPicPr>
        <p:blipFill>
          <a:blip r:embed="rId3"/>
          <a:stretch>
            <a:fillRect/>
          </a:stretch>
        </p:blipFill>
        <p:spPr bwMode="auto">
          <a:xfrm>
            <a:off x="1187450" y="1196975"/>
            <a:ext cx="6680200" cy="5191125"/>
          </a:xfrm>
          <a:prstGeom prst="rect">
            <a:avLst/>
          </a:prstGeom>
          <a:noFill/>
          <a:ln w="9525">
            <a:noFill/>
            <a:miter lim="800000"/>
          </a:ln>
        </p:spPr>
      </p:pic>
      <p:sp>
        <p:nvSpPr>
          <p:cNvPr id="189444" name="Rectangle 4"/>
          <p:cNvSpPr>
            <a:spLocks noGrp="1" noChangeArrowheads="1"/>
          </p:cNvSpPr>
          <p:nvPr>
            <p:ph type="title"/>
          </p:nvPr>
        </p:nvSpPr>
        <p:spPr/>
        <p:txBody>
          <a:bodyPr/>
          <a:lstStyle/>
          <a:p>
            <a:pPr eaLnBrk="1" hangingPunct="1"/>
            <a:r>
              <a:rPr lang="en-AU" smtClean="0"/>
              <a:t>Load Instruction</a:t>
            </a:r>
          </a:p>
        </p:txBody>
      </p:sp>
    </p:spTree>
  </p:cSld>
  <p:clrMapOvr>
    <a:masterClrMapping/>
  </p:clrMapOvr>
  <p:transition/>
  <p:timing/>
</p:sld>
</file>

<file path=ppt/slides/slide2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90466" name="Footer Placeholder 2"/>
          <p:cNvSpPr>
            <a:spLocks noGrp="1"/>
          </p:cNvSpPr>
          <p:nvPr>
            <p:ph type="ftr" sz="quarter" idx="10"/>
          </p:nvPr>
        </p:nvSpPr>
        <p:spPr>
          <a:noFill/>
        </p:spPr>
        <p:txBody>
          <a:bodyPr/>
          <a:lstStyle/>
          <a:p>
            <a:r>
              <a:rPr lang="en-AU" smtClean="0"/>
              <a:t>Chapter 4 — The Processor — </a:t>
            </a:r>
            <a:fld id="{A56A4767-5245-4E66-9653-45BCDBF1B7CB}" type="slidenum">
              <a:rPr lang="en-AU" smtClean="0"/>
              <a:t>29</a:t>
            </a:fld>
            <a:endParaRPr lang="en-AU" smtClean="0"/>
          </a:p>
        </p:txBody>
      </p:sp>
      <p:pic>
        <p:nvPicPr>
          <p:cNvPr id="190467" name="Picture 6" descr="f04-21-P374493"/>
          <p:cNvPicPr>
            <a:picLocks noChangeAspect="1" noChangeArrowheads="1"/>
          </p:cNvPicPr>
          <p:nvPr/>
        </p:nvPicPr>
        <p:blipFill>
          <a:blip r:embed="rId3"/>
          <a:stretch>
            <a:fillRect/>
          </a:stretch>
        </p:blipFill>
        <p:spPr bwMode="auto">
          <a:xfrm>
            <a:off x="1187450" y="1196975"/>
            <a:ext cx="6680200" cy="5191125"/>
          </a:xfrm>
          <a:prstGeom prst="rect">
            <a:avLst/>
          </a:prstGeom>
          <a:noFill/>
          <a:ln w="9525">
            <a:noFill/>
            <a:miter lim="800000"/>
          </a:ln>
        </p:spPr>
      </p:pic>
      <p:sp>
        <p:nvSpPr>
          <p:cNvPr id="190468" name="Rectangle 4"/>
          <p:cNvSpPr>
            <a:spLocks noGrp="1" noChangeArrowheads="1"/>
          </p:cNvSpPr>
          <p:nvPr>
            <p:ph type="title"/>
          </p:nvPr>
        </p:nvSpPr>
        <p:spPr/>
        <p:txBody>
          <a:bodyPr/>
          <a:lstStyle/>
          <a:p>
            <a:pPr eaLnBrk="1" hangingPunct="1"/>
            <a:r>
              <a:rPr lang="en-AU" smtClean="0"/>
              <a:t>Branch-on-Equal Instruction</a:t>
            </a:r>
          </a:p>
        </p:txBody>
      </p:sp>
    </p:spTree>
  </p:cSld>
  <p:clrMapOvr>
    <a:masterClrMapping/>
  </p:clrMapOvr>
  <p:transition/>
  <p:timing/>
</p:sld>
</file>

<file path=ppt/slides/slide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75778" name="Title 1"/>
          <p:cNvSpPr>
            <a:spLocks noGrp="1"/>
          </p:cNvSpPr>
          <p:nvPr>
            <p:ph type="title"/>
          </p:nvPr>
        </p:nvSpPr>
        <p:spPr>
          <a:xfrm>
            <a:off x="704850" y="1268413"/>
            <a:ext cx="8259763" cy="585787"/>
          </a:xfrm>
        </p:spPr>
        <p:txBody>
          <a:bodyPr/>
          <a:lstStyle/>
          <a:p>
            <a:r>
              <a:rPr lang="en-US" sz="3200" b="0" i="1" smtClean="0"/>
              <a:t>Job:</a:t>
            </a:r>
            <a:r>
              <a:rPr lang="en-US" sz="3200" b="0" smtClean="0"/>
              <a:t> Manufacture </a:t>
            </a:r>
            <a:r>
              <a:rPr lang="en-US" sz="3200" b="0" i="1" smtClean="0"/>
              <a:t>n</a:t>
            </a:r>
            <a:r>
              <a:rPr lang="en-US" sz="3200" b="0" smtClean="0"/>
              <a:t> cars</a:t>
            </a:r>
            <a:endParaRPr lang="en-IN" sz="3200" b="0" smtClean="0"/>
          </a:p>
        </p:txBody>
      </p:sp>
      <p:sp>
        <p:nvSpPr>
          <p:cNvPr id="164867" name="Footer Placeholder 3"/>
          <p:cNvSpPr>
            <a:spLocks noGrp="1"/>
          </p:cNvSpPr>
          <p:nvPr>
            <p:ph type="ftr" sz="quarter" idx="10"/>
          </p:nvPr>
        </p:nvSpPr>
        <p:spPr>
          <a:noFill/>
        </p:spPr>
        <p:txBody>
          <a:bodyPr/>
          <a:lstStyle/>
          <a:p>
            <a:r>
              <a:rPr lang="en-AU" smtClean="0"/>
              <a:t>Chapter 4 — The Processor — </a:t>
            </a:r>
            <a:fld id="{BAA00600-1B08-4326-8ECA-828F111FD829}" type="slidenum">
              <a:rPr lang="en-AU" smtClean="0"/>
              <a:t>3</a:t>
            </a:fld>
            <a:endParaRPr lang="en-AU" smtClean="0"/>
          </a:p>
        </p:txBody>
      </p:sp>
      <p:sp>
        <p:nvSpPr>
          <p:cNvPr id="164868" name="TextBox 3"/>
          <p:cNvSpPr txBox="1">
            <a:spLocks noChangeArrowheads="1"/>
          </p:cNvSpPr>
          <p:nvPr/>
        </p:nvSpPr>
        <p:spPr bwMode="auto">
          <a:xfrm>
            <a:off x="1116013" y="404813"/>
            <a:ext cx="5688012" cy="646112"/>
          </a:xfrm>
          <a:prstGeom prst="rect">
            <a:avLst/>
          </a:prstGeom>
          <a:noFill/>
          <a:ln w="9525">
            <a:noFill/>
            <a:miter lim="800000"/>
          </a:ln>
        </p:spPr>
        <p:txBody>
          <a:bodyPr>
            <a:spAutoFit/>
          </a:bodyPr>
          <a:lstStyle/>
          <a:p>
            <a:r>
              <a:rPr lang="en-US" sz="3600"/>
              <a:t>Description</a:t>
            </a:r>
            <a:endParaRPr lang="en-IN" sz="3600"/>
          </a:p>
        </p:txBody>
      </p:sp>
      <p:sp>
        <p:nvSpPr>
          <p:cNvPr id="5" name="TextBox 4"/>
          <p:cNvSpPr txBox="1">
            <a:spLocks noChangeArrowheads="1"/>
          </p:cNvSpPr>
          <p:nvPr/>
        </p:nvSpPr>
        <p:spPr bwMode="auto">
          <a:xfrm>
            <a:off x="704850" y="1989138"/>
            <a:ext cx="6696075" cy="1076325"/>
          </a:xfrm>
          <a:prstGeom prst="rect">
            <a:avLst/>
          </a:prstGeom>
          <a:noFill/>
          <a:ln w="9525">
            <a:noFill/>
            <a:miter lim="800000"/>
          </a:ln>
        </p:spPr>
        <p:txBody>
          <a:bodyPr>
            <a:spAutoFit/>
          </a:bodyPr>
          <a:lstStyle/>
          <a:p>
            <a:pPr algn="l"/>
            <a:r>
              <a:rPr lang="en-US" sz="3200"/>
              <a:t>Multiple phases are needed to complete production;</a:t>
            </a:r>
            <a:endParaRPr lang="en-IN" sz="3200"/>
          </a:p>
        </p:txBody>
      </p:sp>
      <p:sp>
        <p:nvSpPr>
          <p:cNvPr id="6" name="TextBox 5"/>
          <p:cNvSpPr txBox="1">
            <a:spLocks noChangeArrowheads="1"/>
          </p:cNvSpPr>
          <p:nvPr/>
        </p:nvSpPr>
        <p:spPr bwMode="auto">
          <a:xfrm>
            <a:off x="704850" y="3109913"/>
            <a:ext cx="8259763" cy="1076325"/>
          </a:xfrm>
          <a:prstGeom prst="rect">
            <a:avLst/>
          </a:prstGeom>
          <a:noFill/>
          <a:ln w="9525">
            <a:noFill/>
            <a:miter lim="800000"/>
          </a:ln>
        </p:spPr>
        <p:txBody>
          <a:bodyPr>
            <a:spAutoFit/>
          </a:bodyPr>
          <a:lstStyle/>
          <a:p>
            <a:pPr algn="l"/>
            <a:r>
              <a:rPr lang="en-US" sz="3200"/>
              <a:t>Each phase needs specific expertise/</a:t>
            </a:r>
          </a:p>
          <a:p>
            <a:pPr algn="l"/>
            <a:r>
              <a:rPr lang="en-US" sz="3200"/>
              <a:t>instruments/time</a:t>
            </a:r>
            <a:endParaRPr lang="en-IN"/>
          </a:p>
        </p:txBody>
      </p:sp>
      <p:sp>
        <p:nvSpPr>
          <p:cNvPr id="8" name="TextBox 7"/>
          <p:cNvSpPr txBox="1"/>
          <p:nvPr/>
        </p:nvSpPr>
        <p:spPr>
          <a:xfrm>
            <a:off x="704850" y="4265613"/>
            <a:ext cx="7970838" cy="1323975"/>
          </a:xfrm>
          <a:prstGeom prst="rect">
            <a:avLst/>
          </a:prstGeom>
          <a:noFill/>
        </p:spPr>
        <p:txBody>
          <a:bodyPr>
            <a:spAutoFit/>
          </a:bodyPr>
          <a:lstStyle/>
          <a:p>
            <a:pPr algn="just">
              <a:defRPr/>
            </a:pPr>
            <a:r>
              <a:rPr lang="en-US" sz="3200" i="1">
                <a:solidFill>
                  <a:schemeClr val="tx2">
                    <a:lumMod val="75000"/>
                  </a:schemeClr>
                </a:solidFill>
              </a:rPr>
              <a:t>Goal:</a:t>
            </a:r>
            <a:r>
              <a:rPr lang="en-US" sz="3200">
                <a:solidFill>
                  <a:schemeClr val="tx2">
                    <a:lumMod val="75000"/>
                  </a:schemeClr>
                </a:solidFill>
              </a:rPr>
              <a:t> How  to optimize the total completion time (cost) for producing </a:t>
            </a:r>
            <a:r>
              <a:rPr lang="en-US" sz="3200" i="1">
                <a:solidFill>
                  <a:schemeClr val="tx2">
                    <a:lumMod val="75000"/>
                  </a:schemeClr>
                </a:solidFill>
              </a:rPr>
              <a:t>n</a:t>
            </a:r>
            <a:r>
              <a:rPr lang="en-US" sz="3200">
                <a:solidFill>
                  <a:schemeClr val="tx2">
                    <a:lumMod val="75000"/>
                  </a:schemeClr>
                </a:solidFill>
              </a:rPr>
              <a:t> cars</a:t>
            </a:r>
            <a:endParaRPr lang="en-IN" sz="3200">
              <a:solidFill>
                <a:schemeClr val="tx2">
                  <a:lumMod val="75000"/>
                </a:schemeClr>
              </a:solidFill>
            </a:endParaRPr>
          </a:p>
          <a:p>
            <a:pPr>
              <a:defRPr/>
            </a:pPr>
            <a:endParaRPr lang="en-I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778"/>
                                        </p:tgtEl>
                                        <p:attrNameLst>
                                          <p:attrName>style.visibility</p:attrName>
                                        </p:attrNameLst>
                                      </p:cBhvr>
                                      <p:to>
                                        <p:strVal val="visible"/>
                                      </p:to>
                                    </p:set>
                                    <p:animEffect transition="in" filter="blinds(horizontal)">
                                      <p:cBhvr>
                                        <p:cTn id="7" dur="500"/>
                                        <p:tgtEl>
                                          <p:spTgt spid="75778"/>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8" grpId="0"/>
      <p:bldP spid="5" grpId="0"/>
      <p:bldP spid="6" grpId="0"/>
      <p:bldP spid="8" grpId="0"/>
    </p:bldLst>
  </p:timing>
</p:sld>
</file>

<file path=ppt/slides/slide3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91490" name="Footer Placeholder 3"/>
          <p:cNvSpPr>
            <a:spLocks noGrp="1"/>
          </p:cNvSpPr>
          <p:nvPr>
            <p:ph type="ftr" sz="quarter" idx="10"/>
          </p:nvPr>
        </p:nvSpPr>
        <p:spPr>
          <a:noFill/>
        </p:spPr>
        <p:txBody>
          <a:bodyPr/>
          <a:lstStyle/>
          <a:p>
            <a:r>
              <a:rPr lang="en-AU" smtClean="0"/>
              <a:t>Chapter 4 — The Processor — </a:t>
            </a:r>
            <a:fld id="{F89E0280-1F18-4183-8739-488596324707}" type="slidenum">
              <a:rPr lang="en-AU" smtClean="0"/>
              <a:t>30</a:t>
            </a:fld>
            <a:endParaRPr lang="en-AU" smtClean="0"/>
          </a:p>
        </p:txBody>
      </p:sp>
      <p:sp>
        <p:nvSpPr>
          <p:cNvPr id="191491" name="Rectangle 2"/>
          <p:cNvSpPr>
            <a:spLocks noGrp="1" noChangeArrowheads="1"/>
          </p:cNvSpPr>
          <p:nvPr>
            <p:ph type="title"/>
          </p:nvPr>
        </p:nvSpPr>
        <p:spPr/>
        <p:txBody>
          <a:bodyPr/>
          <a:lstStyle/>
          <a:p>
            <a:pPr eaLnBrk="1" hangingPunct="1"/>
            <a:r>
              <a:rPr lang="en-AU" smtClean="0"/>
              <a:t>Implementing Jumps</a:t>
            </a:r>
          </a:p>
        </p:txBody>
      </p:sp>
      <p:sp>
        <p:nvSpPr>
          <p:cNvPr id="191492" name="Rectangle 3"/>
          <p:cNvSpPr>
            <a:spLocks noGrp="1" noChangeArrowheads="1"/>
          </p:cNvSpPr>
          <p:nvPr>
            <p:ph type="body" idx="1"/>
          </p:nvPr>
        </p:nvSpPr>
        <p:spPr>
          <a:xfrm>
            <a:off x="684213" y="2349500"/>
            <a:ext cx="8270875" cy="3887788"/>
          </a:xfrm>
        </p:spPr>
        <p:txBody>
          <a:bodyPr/>
          <a:lstStyle/>
          <a:p>
            <a:pPr eaLnBrk="1" hangingPunct="1"/>
            <a:r>
              <a:rPr lang="en-AU" smtClean="0"/>
              <a:t>Jump uses word address</a:t>
            </a:r>
          </a:p>
          <a:p>
            <a:pPr eaLnBrk="1" hangingPunct="1"/>
            <a:r>
              <a:rPr lang="en-AU" smtClean="0"/>
              <a:t>Update PC with concatenation of</a:t>
            </a:r>
          </a:p>
          <a:p>
            <a:pPr lvl="1" eaLnBrk="1" hangingPunct="1"/>
            <a:r>
              <a:rPr lang="en-AU" smtClean="0"/>
              <a:t>Top 4 bits of old PC</a:t>
            </a:r>
          </a:p>
          <a:p>
            <a:pPr lvl="1" eaLnBrk="1" hangingPunct="1"/>
            <a:r>
              <a:rPr lang="en-AU" smtClean="0"/>
              <a:t>26-bit jump address</a:t>
            </a:r>
          </a:p>
          <a:p>
            <a:pPr lvl="1" eaLnBrk="1" hangingPunct="1"/>
            <a:r>
              <a:rPr lang="en-AU" smtClean="0"/>
              <a:t>00</a:t>
            </a:r>
          </a:p>
          <a:p>
            <a:pPr eaLnBrk="1" hangingPunct="1"/>
            <a:r>
              <a:rPr lang="en-AU" smtClean="0"/>
              <a:t>Need an extra control signal decoded from opcode</a:t>
            </a:r>
          </a:p>
        </p:txBody>
      </p:sp>
      <p:grpSp>
        <p:nvGrpSpPr>
          <p:cNvPr id="191493" name="Group 14"/>
          <p:cNvGrpSpPr/>
          <p:nvPr/>
        </p:nvGrpSpPr>
        <p:grpSpPr>
          <a:xfrm>
            <a:off x="1835150" y="1412875"/>
            <a:ext cx="6913563" cy="773113"/>
            <a:chOff x="1156" y="890"/>
            <a:chExt cx="4355" cy="487"/>
          </a:xfrm>
        </p:grpSpPr>
        <p:sp>
          <p:nvSpPr>
            <p:cNvPr id="191495" name="Text Box 5"/>
            <p:cNvSpPr txBox="1">
              <a:spLocks noChangeArrowheads="1"/>
            </p:cNvSpPr>
            <p:nvPr/>
          </p:nvSpPr>
          <p:spPr bwMode="auto">
            <a:xfrm>
              <a:off x="1156" y="890"/>
              <a:ext cx="817" cy="262"/>
            </a:xfrm>
            <a:prstGeom prst="rect">
              <a:avLst/>
            </a:prstGeom>
            <a:noFill/>
            <a:ln w="19050">
              <a:solidFill>
                <a:schemeClr val="tx1"/>
              </a:solidFill>
              <a:miter lim="800000"/>
            </a:ln>
          </p:spPr>
          <p:txBody>
            <a:bodyPr>
              <a:spAutoFit/>
            </a:bodyPr>
            <a:lstStyle/>
            <a:p>
              <a:r>
                <a:rPr lang="en-US" sz="2000"/>
                <a:t>2</a:t>
              </a:r>
              <a:endParaRPr lang="en-AU" sz="2000"/>
            </a:p>
          </p:txBody>
        </p:sp>
        <p:sp>
          <p:nvSpPr>
            <p:cNvPr id="191496" name="Text Box 8"/>
            <p:cNvSpPr txBox="1">
              <a:spLocks noChangeArrowheads="1"/>
            </p:cNvSpPr>
            <p:nvPr/>
          </p:nvSpPr>
          <p:spPr bwMode="auto">
            <a:xfrm>
              <a:off x="1973" y="890"/>
              <a:ext cx="3538" cy="262"/>
            </a:xfrm>
            <a:prstGeom prst="rect">
              <a:avLst/>
            </a:prstGeom>
            <a:noFill/>
            <a:ln w="19050">
              <a:solidFill>
                <a:schemeClr val="tx1"/>
              </a:solidFill>
              <a:miter lim="800000"/>
            </a:ln>
          </p:spPr>
          <p:txBody>
            <a:bodyPr>
              <a:spAutoFit/>
            </a:bodyPr>
            <a:lstStyle/>
            <a:p>
              <a:r>
                <a:rPr lang="en-US" sz="2000"/>
                <a:t>address</a:t>
              </a:r>
              <a:endParaRPr lang="en-AU" sz="2000"/>
            </a:p>
          </p:txBody>
        </p:sp>
        <p:sp>
          <p:nvSpPr>
            <p:cNvPr id="191497" name="Text Box 9"/>
            <p:cNvSpPr txBox="1">
              <a:spLocks noChangeArrowheads="1"/>
            </p:cNvSpPr>
            <p:nvPr/>
          </p:nvSpPr>
          <p:spPr bwMode="auto">
            <a:xfrm>
              <a:off x="1332" y="1165"/>
              <a:ext cx="436" cy="212"/>
            </a:xfrm>
            <a:prstGeom prst="rect">
              <a:avLst/>
            </a:prstGeom>
            <a:noFill/>
            <a:ln w="9525">
              <a:noFill/>
              <a:miter lim="800000"/>
            </a:ln>
          </p:spPr>
          <p:txBody>
            <a:bodyPr wrap="none">
              <a:spAutoFit/>
            </a:bodyPr>
            <a:lstStyle/>
            <a:p>
              <a:r>
                <a:rPr lang="en-US"/>
                <a:t>31:26</a:t>
              </a:r>
              <a:endParaRPr lang="en-AU"/>
            </a:p>
          </p:txBody>
        </p:sp>
        <p:sp>
          <p:nvSpPr>
            <p:cNvPr id="191498" name="Text Box 12"/>
            <p:cNvSpPr txBox="1">
              <a:spLocks noChangeArrowheads="1"/>
            </p:cNvSpPr>
            <p:nvPr/>
          </p:nvSpPr>
          <p:spPr bwMode="auto">
            <a:xfrm>
              <a:off x="3560" y="1165"/>
              <a:ext cx="411" cy="212"/>
            </a:xfrm>
            <a:prstGeom prst="rect">
              <a:avLst/>
            </a:prstGeom>
            <a:noFill/>
            <a:ln w="9525">
              <a:noFill/>
              <a:miter lim="800000"/>
            </a:ln>
          </p:spPr>
          <p:txBody>
            <a:bodyPr>
              <a:spAutoFit/>
            </a:bodyPr>
            <a:lstStyle/>
            <a:p>
              <a:r>
                <a:rPr lang="en-US"/>
                <a:t>25:0</a:t>
              </a:r>
              <a:endParaRPr lang="en-AU"/>
            </a:p>
          </p:txBody>
        </p:sp>
      </p:grpSp>
      <p:sp>
        <p:nvSpPr>
          <p:cNvPr id="191494" name="Text Box 13"/>
          <p:cNvSpPr txBox="1">
            <a:spLocks noChangeArrowheads="1"/>
          </p:cNvSpPr>
          <p:nvPr/>
        </p:nvSpPr>
        <p:spPr bwMode="auto">
          <a:xfrm>
            <a:off x="811213" y="1489075"/>
            <a:ext cx="742950" cy="366713"/>
          </a:xfrm>
          <a:prstGeom prst="rect">
            <a:avLst/>
          </a:prstGeom>
          <a:noFill/>
          <a:ln w="9525">
            <a:noFill/>
            <a:miter lim="800000"/>
          </a:ln>
        </p:spPr>
        <p:txBody>
          <a:bodyPr wrap="none">
            <a:spAutoFit/>
          </a:bodyPr>
          <a:lstStyle/>
          <a:p>
            <a:pPr algn="l"/>
            <a:r>
              <a:rPr lang="en-US" sz="1800"/>
              <a:t>Jump</a:t>
            </a:r>
            <a:endParaRPr lang="en-AU" sz="1800"/>
          </a:p>
        </p:txBody>
      </p:sp>
    </p:spTree>
  </p:cSld>
  <p:clrMapOvr>
    <a:masterClrMapping/>
  </p:clrMapOvr>
  <p:transition/>
  <p:timing/>
</p:sld>
</file>

<file path=ppt/slides/slide3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92514" name="Footer Placeholder 2"/>
          <p:cNvSpPr>
            <a:spLocks noGrp="1"/>
          </p:cNvSpPr>
          <p:nvPr>
            <p:ph type="ftr" sz="quarter" idx="10"/>
          </p:nvPr>
        </p:nvSpPr>
        <p:spPr>
          <a:noFill/>
        </p:spPr>
        <p:txBody>
          <a:bodyPr/>
          <a:lstStyle/>
          <a:p>
            <a:r>
              <a:rPr lang="en-AU" smtClean="0"/>
              <a:t>Chapter 4 — The Processor — </a:t>
            </a:r>
            <a:fld id="{F5FD8E1D-A397-4A6E-B13A-07D9881DEAE0}" type="slidenum">
              <a:rPr lang="en-AU" smtClean="0"/>
              <a:t>31</a:t>
            </a:fld>
            <a:endParaRPr lang="en-AU" smtClean="0"/>
          </a:p>
        </p:txBody>
      </p:sp>
      <p:pic>
        <p:nvPicPr>
          <p:cNvPr id="192515" name="Picture 6" descr="f04-24-P374493"/>
          <p:cNvPicPr>
            <a:picLocks noChangeAspect="1" noChangeArrowheads="1"/>
          </p:cNvPicPr>
          <p:nvPr/>
        </p:nvPicPr>
        <p:blipFill>
          <a:blip r:embed="rId3"/>
          <a:stretch>
            <a:fillRect/>
          </a:stretch>
        </p:blipFill>
        <p:spPr bwMode="auto">
          <a:xfrm>
            <a:off x="1258888" y="1196975"/>
            <a:ext cx="6680200" cy="5243513"/>
          </a:xfrm>
          <a:prstGeom prst="rect">
            <a:avLst/>
          </a:prstGeom>
          <a:noFill/>
          <a:ln w="9525">
            <a:noFill/>
            <a:miter lim="800000"/>
          </a:ln>
        </p:spPr>
      </p:pic>
      <p:sp>
        <p:nvSpPr>
          <p:cNvPr id="192516" name="Rectangle 4"/>
          <p:cNvSpPr>
            <a:spLocks noGrp="1" noChangeArrowheads="1"/>
          </p:cNvSpPr>
          <p:nvPr>
            <p:ph type="title"/>
          </p:nvPr>
        </p:nvSpPr>
        <p:spPr/>
        <p:txBody>
          <a:bodyPr/>
          <a:lstStyle/>
          <a:p>
            <a:pPr eaLnBrk="1" hangingPunct="1"/>
            <a:r>
              <a:rPr lang="en-AU" smtClean="0"/>
              <a:t>Datapath With Jumps Added</a:t>
            </a:r>
          </a:p>
        </p:txBody>
      </p:sp>
      <p:sp>
        <p:nvSpPr>
          <p:cNvPr id="5" name="TextBox 4"/>
          <p:cNvSpPr txBox="1">
            <a:spLocks noChangeArrowheads="1"/>
          </p:cNvSpPr>
          <p:nvPr/>
        </p:nvSpPr>
        <p:spPr bwMode="auto">
          <a:xfrm>
            <a:off x="1931988" y="5916613"/>
            <a:ext cx="6007100" cy="523875"/>
          </a:xfrm>
          <a:prstGeom prst="rect">
            <a:avLst/>
          </a:prstGeom>
          <a:solidFill>
            <a:srgbClr val="0070C0"/>
          </a:solidFill>
          <a:ln w="9525">
            <a:noFill/>
            <a:miter lim="800000"/>
          </a:ln>
        </p:spPr>
        <p:txBody>
          <a:bodyPr>
            <a:spAutoFit/>
          </a:bodyPr>
          <a:lstStyle/>
          <a:p>
            <a:r>
              <a:rPr lang="en-US" sz="2800">
                <a:solidFill>
                  <a:schemeClr val="bg1"/>
                </a:solidFill>
              </a:rPr>
              <a:t>IF </a:t>
            </a:r>
            <a:r>
              <a:rPr lang="en-US" sz="2800">
                <a:solidFill>
                  <a:schemeClr val="bg1"/>
                </a:solidFill>
                <a:sym typeface="Symbol" pitchFamily="18" charset="2"/>
              </a:rPr>
              <a:t> </a:t>
            </a:r>
            <a:r>
              <a:rPr lang="en-US" sz="2800">
                <a:solidFill>
                  <a:schemeClr val="bg1"/>
                </a:solidFill>
              </a:rPr>
              <a:t>ID/RR </a:t>
            </a:r>
            <a:r>
              <a:rPr lang="en-US" sz="2800">
                <a:solidFill>
                  <a:schemeClr val="bg1"/>
                </a:solidFill>
                <a:sym typeface="Symbol" pitchFamily="18" charset="2"/>
              </a:rPr>
              <a:t> </a:t>
            </a:r>
            <a:r>
              <a:rPr lang="en-US" sz="2800">
                <a:solidFill>
                  <a:schemeClr val="bg1"/>
                </a:solidFill>
              </a:rPr>
              <a:t>EX </a:t>
            </a:r>
            <a:r>
              <a:rPr lang="en-US" sz="2800">
                <a:solidFill>
                  <a:schemeClr val="bg1"/>
                </a:solidFill>
                <a:sym typeface="Symbol" pitchFamily="18" charset="2"/>
              </a:rPr>
              <a:t> </a:t>
            </a:r>
            <a:r>
              <a:rPr lang="en-US" sz="2800">
                <a:solidFill>
                  <a:schemeClr val="bg1"/>
                </a:solidFill>
              </a:rPr>
              <a:t>Mem </a:t>
            </a:r>
            <a:r>
              <a:rPr lang="en-US" sz="2800">
                <a:solidFill>
                  <a:schemeClr val="bg1"/>
                </a:solidFill>
                <a:sym typeface="Symbol" pitchFamily="18" charset="2"/>
              </a:rPr>
              <a:t> </a:t>
            </a:r>
            <a:r>
              <a:rPr lang="en-US" sz="2800">
                <a:solidFill>
                  <a:schemeClr val="bg1"/>
                </a:solidFill>
              </a:rPr>
              <a:t>WB </a:t>
            </a:r>
            <a:endParaRPr lang="en-IN" sz="2800">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blinds(horizontal)">
                                      <p:cBhvr>
                                        <p:cTn id="7" dur="500"/>
                                        <p:tgtEl>
                                          <p:spTgt spid="5">
                                            <p:bg/>
                                          </p:spTgt>
                                        </p:tgtEl>
                                      </p:cBhvr>
                                    </p:animEffect>
                                  </p:childTnLst>
                                </p:cTn>
                              </p:par>
                            </p:childTnLst>
                          </p:cTn>
                        </p:par>
                      </p:childTnLst>
                    </p:cTn>
                  </p:par>
                  <p:par>
                    <p:cTn id="8" fill="hold" nodeType="clickPar">
                      <p:stCondLst>
                        <p:cond delay="indefinite"/>
                        <p:cond evt="onBegin" delay="0">
                          <p:tn val="7"/>
                        </p:cond>
                      </p:stCondLst>
                      <p:childTnLst>
                        <p:par>
                          <p:cTn id="9" fill="hold" nodeType="after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childTnLst>
                          </p:cTn>
                        </p:par>
                      </p:childTnLst>
                    </p:cTn>
                  </p:par>
                  <p:par>
                    <p:cTn id="13" fill="hold" nodeType="clickPar">
                      <p:stCondLst>
                        <p:cond delay="indefinite"/>
                        <p:cond evt="onBegin" delay="0">
                          <p:tn val="12"/>
                        </p:cond>
                      </p:stCondLst>
                      <p:childTnLst>
                        <p:par>
                          <p:cTn id="14" fill="hold" nodeType="afterGroup">
                            <p:stCondLst>
                              <p:cond delay="0"/>
                            </p:stCondLst>
                            <p:childTnLst>
                              <p:par>
                                <p:cTn id="15" presetID="3" presetClass="entr" presetSubtype="10" fill="hold" grpId="1" nodeType="clickEffect">
                                  <p:stCondLst>
                                    <p:cond delay="0"/>
                                  </p:stCondLst>
                                  <p:childTnLst>
                                    <p:set>
                                      <p:cBhvr>
                                        <p:cTn id="16" dur="1" fill="hold">
                                          <p:stCondLst>
                                            <p:cond delay="0"/>
                                          </p:stCondLst>
                                        </p:cTn>
                                        <p:tgtEl>
                                          <p:spTgt spid="5">
                                            <p:bg/>
                                          </p:spTgt>
                                        </p:tgtEl>
                                        <p:attrNameLst>
                                          <p:attrName>style.visibility</p:attrName>
                                        </p:attrNameLst>
                                      </p:cBhvr>
                                      <p:to>
                                        <p:strVal val="visible"/>
                                      </p:to>
                                    </p:set>
                                    <p:animEffect transition="in" filter="blinds(horizontal)">
                                      <p:cBhvr>
                                        <p:cTn id="17" dur="500"/>
                                        <p:tgtEl>
                                          <p:spTgt spid="5">
                                            <p:bg/>
                                          </p:spTgt>
                                        </p:tgtEl>
                                      </p:cBhvr>
                                    </p:animEffect>
                                  </p:childTnLst>
                                </p:cTn>
                              </p:par>
                              <p:par>
                                <p:cTn id="18" presetID="3" presetClass="entr" presetSubtype="10" fill="hold" grpId="1" nodeType="with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blinds(horizontal)">
                                      <p:cBhvr>
                                        <p:cTn id="2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animBg="1"/>
      <p:bldP spid="5" grpId="1" build="allAtOnce" animBg="1"/>
    </p:bldLst>
  </p:timing>
</p:sld>
</file>

<file path=ppt/slides/slide3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93538" name="Footer Placeholder 3"/>
          <p:cNvSpPr>
            <a:spLocks noGrp="1"/>
          </p:cNvSpPr>
          <p:nvPr>
            <p:ph type="ftr" sz="quarter" idx="10"/>
          </p:nvPr>
        </p:nvSpPr>
        <p:spPr>
          <a:noFill/>
        </p:spPr>
        <p:txBody>
          <a:bodyPr/>
          <a:lstStyle/>
          <a:p>
            <a:r>
              <a:rPr lang="en-AU" smtClean="0"/>
              <a:t>Chapter 4 — The Processor — </a:t>
            </a:r>
            <a:fld id="{38CCD506-3EA3-4E30-80F4-FA9BF7F73A87}" type="slidenum">
              <a:rPr lang="en-AU" smtClean="0"/>
              <a:t>32</a:t>
            </a:fld>
            <a:endParaRPr lang="en-AU" smtClean="0"/>
          </a:p>
        </p:txBody>
      </p:sp>
      <p:sp>
        <p:nvSpPr>
          <p:cNvPr id="193539" name="Rectangle 2"/>
          <p:cNvSpPr>
            <a:spLocks noGrp="1" noChangeArrowheads="1"/>
          </p:cNvSpPr>
          <p:nvPr>
            <p:ph type="title"/>
          </p:nvPr>
        </p:nvSpPr>
        <p:spPr>
          <a:noFill/>
        </p:spPr>
        <p:txBody>
          <a:bodyPr/>
          <a:lstStyle/>
          <a:p>
            <a:pPr eaLnBrk="1" hangingPunct="1"/>
            <a:r>
              <a:rPr lang="en-US" smtClean="0"/>
              <a:t>Performance Issues</a:t>
            </a:r>
            <a:endParaRPr lang="en-AU" smtClean="0"/>
          </a:p>
        </p:txBody>
      </p:sp>
      <p:sp>
        <p:nvSpPr>
          <p:cNvPr id="193540" name="Rectangle 3"/>
          <p:cNvSpPr>
            <a:spLocks noGrp="1" noChangeArrowheads="1"/>
          </p:cNvSpPr>
          <p:nvPr>
            <p:ph type="body" idx="1"/>
          </p:nvPr>
        </p:nvSpPr>
        <p:spPr>
          <a:noFill/>
        </p:spPr>
        <p:txBody>
          <a:bodyPr/>
          <a:lstStyle/>
          <a:p>
            <a:pPr eaLnBrk="1" hangingPunct="1"/>
            <a:r>
              <a:rPr lang="en-US" smtClean="0"/>
              <a:t>Longest delay determines clock period</a:t>
            </a:r>
          </a:p>
          <a:p>
            <a:pPr lvl="1" eaLnBrk="1" hangingPunct="1"/>
            <a:r>
              <a:rPr lang="en-US" smtClean="0"/>
              <a:t>Critical path: load instruction</a:t>
            </a:r>
          </a:p>
          <a:p>
            <a:pPr lvl="1" eaLnBrk="1" hangingPunct="1"/>
            <a:r>
              <a:rPr lang="en-US" smtClean="0"/>
              <a:t>Instruction memory </a:t>
            </a:r>
            <a:r>
              <a:rPr lang="en-US" smtClean="0">
                <a:sym typeface="Symbol" pitchFamily="18" charset="2"/>
              </a:rPr>
              <a:t></a:t>
            </a:r>
            <a:r>
              <a:rPr lang="en-US" smtClean="0"/>
              <a:t> register file </a:t>
            </a:r>
            <a:r>
              <a:rPr lang="en-US" smtClean="0">
                <a:sym typeface="Symbol" pitchFamily="18" charset="2"/>
              </a:rPr>
              <a:t></a:t>
            </a:r>
            <a:r>
              <a:rPr lang="en-US" smtClean="0"/>
              <a:t> ALU </a:t>
            </a:r>
            <a:r>
              <a:rPr lang="en-US" smtClean="0">
                <a:sym typeface="Symbol" pitchFamily="18" charset="2"/>
              </a:rPr>
              <a:t></a:t>
            </a:r>
            <a:r>
              <a:rPr lang="en-US" smtClean="0"/>
              <a:t> data memory </a:t>
            </a:r>
            <a:r>
              <a:rPr lang="en-US" smtClean="0">
                <a:sym typeface="Symbol" pitchFamily="18" charset="2"/>
              </a:rPr>
              <a:t></a:t>
            </a:r>
            <a:r>
              <a:rPr lang="en-US" smtClean="0"/>
              <a:t> register file</a:t>
            </a:r>
          </a:p>
          <a:p>
            <a:pPr eaLnBrk="1" hangingPunct="1"/>
            <a:r>
              <a:rPr lang="en-US" smtClean="0"/>
              <a:t>Not feasible to vary period for different instructions</a:t>
            </a:r>
          </a:p>
          <a:p>
            <a:pPr eaLnBrk="1" hangingPunct="1"/>
            <a:r>
              <a:rPr lang="en-US" smtClean="0"/>
              <a:t>Violates design principle</a:t>
            </a:r>
          </a:p>
          <a:p>
            <a:pPr lvl="1" eaLnBrk="1" hangingPunct="1"/>
            <a:r>
              <a:rPr lang="en-US" smtClean="0"/>
              <a:t>Making the common case fast</a:t>
            </a:r>
          </a:p>
          <a:p>
            <a:pPr eaLnBrk="1" hangingPunct="1"/>
            <a:r>
              <a:rPr lang="en-US" smtClean="0"/>
              <a:t>We will improve performance by pipelining</a:t>
            </a:r>
          </a:p>
        </p:txBody>
      </p:sp>
    </p:spTree>
  </p:cSld>
  <p:clrMapOvr>
    <a:masterClrMapping/>
  </p:clrMapOvr>
  <p:transition/>
  <p:timing/>
</p:sld>
</file>

<file path=ppt/slides/slide3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194562" name="Rectangle 2"/>
          <p:cNvSpPr>
            <a:spLocks noChangeArrowheads="1"/>
          </p:cNvSpPr>
          <p:nvPr/>
        </p:nvSpPr>
        <p:spPr bwMode="auto">
          <a:xfrm>
            <a:off x="533400" y="0"/>
            <a:ext cx="8458200" cy="965200"/>
          </a:xfrm>
          <a:prstGeom prst="rect">
            <a:avLst/>
          </a:prstGeom>
          <a:noFill/>
          <a:ln w="12700">
            <a:noFill/>
            <a:miter lim="800000"/>
          </a:ln>
        </p:spPr>
        <p:txBody>
          <a:bodyPr lIns="90488" tIns="44450" rIns="90488" bIns="44450" anchor="ctr"/>
          <a:lstStyle/>
          <a:p>
            <a:pPr algn="l"/>
            <a:r>
              <a:rPr lang="en-US" sz="2800" b="1">
                <a:solidFill>
                  <a:srgbClr val="000000"/>
                </a:solidFill>
              </a:rPr>
              <a:t>			Key Points</a:t>
            </a:r>
          </a:p>
        </p:txBody>
      </p:sp>
      <p:sp>
        <p:nvSpPr>
          <p:cNvPr id="194563" name="Rectangle 3"/>
          <p:cNvSpPr>
            <a:spLocks noChangeArrowheads="1"/>
          </p:cNvSpPr>
          <p:nvPr/>
        </p:nvSpPr>
        <p:spPr bwMode="auto">
          <a:xfrm>
            <a:off x="457200" y="1117600"/>
            <a:ext cx="8458200" cy="3895725"/>
          </a:xfrm>
          <a:prstGeom prst="rect">
            <a:avLst/>
          </a:prstGeom>
          <a:noFill/>
          <a:ln w="12700">
            <a:noFill/>
            <a:miter lim="800000"/>
          </a:ln>
        </p:spPr>
        <p:txBody>
          <a:bodyPr lIns="90488" tIns="44450" rIns="90488" bIns="44450"/>
          <a:lstStyle/>
          <a:p>
            <a:pPr marL="342900" indent="-342900" algn="l">
              <a:spcBef>
                <a:spcPct val="20000"/>
              </a:spcBef>
              <a:buSzTx/>
              <a:buFontTx/>
              <a:buChar char="•"/>
            </a:pPr>
            <a:r>
              <a:rPr lang="en-US" sz="2400">
                <a:solidFill>
                  <a:srgbClr val="000000"/>
                </a:solidFill>
              </a:rPr>
              <a:t>CPU is just a collection of state and combinational logic</a:t>
            </a:r>
          </a:p>
          <a:p>
            <a:pPr marL="342900" indent="-342900" algn="l">
              <a:spcBef>
                <a:spcPct val="20000"/>
              </a:spcBef>
              <a:buSzTx/>
            </a:pPr>
            <a:endParaRPr lang="en-US" sz="2400">
              <a:solidFill>
                <a:srgbClr val="000000"/>
              </a:solidFill>
            </a:endParaRPr>
          </a:p>
          <a:p>
            <a:pPr marL="342900" indent="-342900" algn="l">
              <a:spcBef>
                <a:spcPct val="20000"/>
              </a:spcBef>
              <a:buSzTx/>
              <a:buFontTx/>
              <a:buChar char="•"/>
            </a:pPr>
            <a:r>
              <a:rPr lang="en-US" sz="2400">
                <a:solidFill>
                  <a:srgbClr val="000000"/>
                </a:solidFill>
              </a:rPr>
              <a:t>We have just designed a processor, at least in terms of functionality</a:t>
            </a:r>
          </a:p>
          <a:p>
            <a:pPr marL="342900" indent="-342900" algn="l">
              <a:spcBef>
                <a:spcPct val="20000"/>
              </a:spcBef>
              <a:buSzTx/>
            </a:pPr>
            <a:endParaRPr lang="en-US" sz="2400">
              <a:solidFill>
                <a:srgbClr val="000000"/>
              </a:solidFill>
            </a:endParaRPr>
          </a:p>
          <a:p>
            <a:pPr marL="342900" indent="-342900" algn="l">
              <a:spcBef>
                <a:spcPct val="20000"/>
              </a:spcBef>
              <a:buSzTx/>
              <a:buFontTx/>
              <a:buChar char="•"/>
            </a:pPr>
            <a:r>
              <a:rPr lang="en-US" sz="2400">
                <a:solidFill>
                  <a:srgbClr val="000000"/>
                </a:solidFill>
              </a:rPr>
              <a:t>CPU time = IC * CPI * CCT</a:t>
            </a:r>
          </a:p>
          <a:p>
            <a:pPr marL="742950" lvl="1" indent="-285750" algn="l">
              <a:spcBef>
                <a:spcPct val="20000"/>
              </a:spcBef>
              <a:buSzTx/>
              <a:buFontTx/>
              <a:buChar char="–"/>
            </a:pPr>
            <a:r>
              <a:rPr lang="en-US" sz="2400">
                <a:solidFill>
                  <a:srgbClr val="000000"/>
                </a:solidFill>
              </a:rPr>
              <a:t>single-cycle machine degrades performance</a:t>
            </a:r>
          </a:p>
          <a:p>
            <a:pPr marL="742950" lvl="1" indent="-285750" algn="l">
              <a:spcBef>
                <a:spcPct val="20000"/>
              </a:spcBef>
              <a:buSzTx/>
              <a:buFontTx/>
              <a:buChar char="–"/>
            </a:pPr>
            <a:r>
              <a:rPr lang="en-US" sz="2400">
                <a:solidFill>
                  <a:srgbClr val="000000"/>
                </a:solidFill>
              </a:rPr>
              <a:t>Needs improved techniques such as pipelining</a:t>
            </a:r>
          </a:p>
        </p:txBody>
      </p:sp>
    </p:spTree>
  </p:cSld>
  <p:clrMapOvr>
    <a:masterClrMapping/>
  </p:clrMapOvr>
  <p:transition/>
  <p:timing/>
</p:sld>
</file>

<file path=ppt/slides/slide3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95586" name="Rectangle 2"/>
          <p:cNvSpPr>
            <a:spLocks noChangeArrowheads="1"/>
          </p:cNvSpPr>
          <p:nvPr/>
        </p:nvSpPr>
        <p:spPr bwMode="auto">
          <a:xfrm>
            <a:off x="533400" y="0"/>
            <a:ext cx="8458200" cy="965200"/>
          </a:xfrm>
          <a:prstGeom prst="rect">
            <a:avLst/>
          </a:prstGeom>
          <a:noFill/>
          <a:ln w="12700">
            <a:noFill/>
            <a:miter lim="800000"/>
          </a:ln>
        </p:spPr>
        <p:txBody>
          <a:bodyPr lIns="90488" tIns="44450" rIns="90488" bIns="44450" anchor="ctr"/>
          <a:lstStyle/>
          <a:p>
            <a:pPr algn="l"/>
            <a:r>
              <a:rPr lang="en-US" sz="2800" b="1">
                <a:solidFill>
                  <a:srgbClr val="000000"/>
                </a:solidFill>
              </a:rPr>
              <a:t>			Goal of Pipelining</a:t>
            </a:r>
          </a:p>
        </p:txBody>
      </p:sp>
      <p:sp>
        <p:nvSpPr>
          <p:cNvPr id="132099" name="Rectangle 3"/>
          <p:cNvSpPr>
            <a:spLocks noChangeArrowheads="1"/>
          </p:cNvSpPr>
          <p:nvPr/>
        </p:nvSpPr>
        <p:spPr bwMode="auto">
          <a:xfrm>
            <a:off x="533400" y="965200"/>
            <a:ext cx="8458200" cy="3895725"/>
          </a:xfrm>
          <a:prstGeom prst="rect">
            <a:avLst/>
          </a:prstGeom>
          <a:noFill/>
          <a:ln w="12700">
            <a:noFill/>
            <a:miter lim="800000"/>
          </a:ln>
        </p:spPr>
        <p:txBody>
          <a:bodyPr lIns="90488" tIns="44450" rIns="90488" bIns="44450"/>
          <a:lstStyle/>
          <a:p>
            <a:pPr marL="342900" indent="-342900" algn="l">
              <a:spcBef>
                <a:spcPct val="20000"/>
              </a:spcBef>
              <a:buSzTx/>
            </a:pPr>
            <a:endParaRPr lang="en-US" sz="2400">
              <a:solidFill>
                <a:srgbClr val="000000"/>
              </a:solidFill>
            </a:endParaRPr>
          </a:p>
          <a:p>
            <a:pPr marL="342900" indent="-342900" algn="l">
              <a:spcBef>
                <a:spcPct val="20000"/>
              </a:spcBef>
              <a:buSzTx/>
              <a:buFontTx/>
              <a:buChar char="•"/>
            </a:pPr>
            <a:r>
              <a:rPr lang="en-US" sz="2800">
                <a:solidFill>
                  <a:srgbClr val="000000"/>
                </a:solidFill>
              </a:rPr>
              <a:t>CPU-time = IC * CPI * CCT</a:t>
            </a:r>
          </a:p>
          <a:p>
            <a:pPr marL="342900" indent="-342900" algn="l">
              <a:spcBef>
                <a:spcPct val="20000"/>
              </a:spcBef>
              <a:buSzTx/>
              <a:buFontTx/>
              <a:buChar char="•"/>
            </a:pPr>
            <a:endParaRPr lang="en-US" sz="2800">
              <a:solidFill>
                <a:srgbClr val="000000"/>
              </a:solidFill>
            </a:endParaRPr>
          </a:p>
          <a:p>
            <a:pPr marL="342900" indent="-342900" algn="l">
              <a:spcBef>
                <a:spcPct val="20000"/>
              </a:spcBef>
              <a:buSzTx/>
              <a:buFontTx/>
              <a:buChar char="•"/>
            </a:pPr>
            <a:r>
              <a:rPr lang="en-US" sz="2800">
                <a:solidFill>
                  <a:srgbClr val="000000"/>
                </a:solidFill>
              </a:rPr>
              <a:t>How to reduce CPU-time??</a:t>
            </a:r>
          </a:p>
          <a:p>
            <a:pPr marL="342900" indent="-342900" algn="l">
              <a:spcBef>
                <a:spcPct val="20000"/>
              </a:spcBef>
              <a:buSzTx/>
              <a:buFontTx/>
              <a:buChar char="•"/>
            </a:pPr>
            <a:endParaRPr lang="en-US" sz="2800">
              <a:solidFill>
                <a:srgbClr val="000000"/>
              </a:solidFill>
            </a:endParaRPr>
          </a:p>
          <a:p>
            <a:pPr marL="342900" indent="-342900" algn="l">
              <a:spcBef>
                <a:spcPct val="20000"/>
              </a:spcBef>
              <a:buSzTx/>
              <a:buFontTx/>
              <a:buChar char="•"/>
            </a:pPr>
            <a:r>
              <a:rPr lang="en-US" sz="2800">
                <a:solidFill>
                  <a:srgbClr val="000000"/>
                </a:solidFill>
              </a:rPr>
              <a:t>Improvement due to pipelining can be viewed as from two perspectives</a:t>
            </a:r>
          </a:p>
          <a:p>
            <a:pPr marL="342900" indent="-342900" algn="l">
              <a:spcBef>
                <a:spcPct val="20000"/>
              </a:spcBef>
              <a:buSzTx/>
              <a:buFontTx/>
              <a:buChar char="•"/>
            </a:pPr>
            <a:endParaRPr lang="en-US" sz="2800">
              <a:solidFill>
                <a:srgbClr val="000000"/>
              </a:solidFill>
            </a:endParaRPr>
          </a:p>
          <a:p>
            <a:pPr marL="742950" lvl="1" indent="-285750" algn="l">
              <a:spcBef>
                <a:spcPct val="20000"/>
              </a:spcBef>
              <a:buSzTx/>
              <a:buFontTx/>
              <a:buChar char="–"/>
            </a:pPr>
            <a:r>
              <a:rPr lang="en-US" sz="2400">
                <a:solidFill>
                  <a:srgbClr val="000000"/>
                </a:solidFill>
              </a:rPr>
              <a:t>Reduces effective CCT (for single-cycle CPUs)</a:t>
            </a:r>
          </a:p>
          <a:p>
            <a:pPr marL="742950" lvl="1" indent="-285750" algn="l">
              <a:spcBef>
                <a:spcPct val="20000"/>
              </a:spcBef>
              <a:buSzTx/>
              <a:buFontTx/>
              <a:buChar char="–"/>
            </a:pPr>
            <a:endParaRPr lang="en-US" sz="2400">
              <a:solidFill>
                <a:srgbClr val="000000"/>
              </a:solidFill>
            </a:endParaRPr>
          </a:p>
          <a:p>
            <a:pPr marL="742950" lvl="1" indent="-285750" algn="l">
              <a:spcBef>
                <a:spcPct val="20000"/>
              </a:spcBef>
              <a:buSzTx/>
              <a:buFontTx/>
              <a:buChar char="–"/>
            </a:pPr>
            <a:r>
              <a:rPr lang="en-US" sz="2400">
                <a:solidFill>
                  <a:srgbClr val="000000"/>
                </a:solidFill>
              </a:rPr>
              <a:t>Reduces CPI (for multi-cycle CPUs)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2099">
                                            <p:txEl>
                                              <p:pRg st="1" end="1"/>
                                            </p:txEl>
                                          </p:spTgt>
                                        </p:tgtEl>
                                        <p:attrNameLst>
                                          <p:attrName>style.visibility</p:attrName>
                                        </p:attrNameLst>
                                      </p:cBhvr>
                                      <p:to>
                                        <p:strVal val="visible"/>
                                      </p:to>
                                    </p:set>
                                    <p:animEffect transition="in" filter="blinds(horizontal)">
                                      <p:cBhvr>
                                        <p:cTn id="7" dur="500"/>
                                        <p:tgtEl>
                                          <p:spTgt spid="132099">
                                            <p:txEl>
                                              <p:pRg st="1" end="1"/>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32099">
                                            <p:txEl>
                                              <p:pRg st="3" end="3"/>
                                            </p:txEl>
                                          </p:spTgt>
                                        </p:tgtEl>
                                        <p:attrNameLst>
                                          <p:attrName>style.visibility</p:attrName>
                                        </p:attrNameLst>
                                      </p:cBhvr>
                                      <p:to>
                                        <p:strVal val="visible"/>
                                      </p:to>
                                    </p:set>
                                    <p:animEffect transition="in" filter="blinds(horizontal)">
                                      <p:cBhvr>
                                        <p:cTn id="12" dur="500"/>
                                        <p:tgtEl>
                                          <p:spTgt spid="132099">
                                            <p:txEl>
                                              <p:pRg st="3" end="3"/>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32099">
                                            <p:txEl>
                                              <p:pRg st="5" end="5"/>
                                            </p:txEl>
                                          </p:spTgt>
                                        </p:tgtEl>
                                        <p:attrNameLst>
                                          <p:attrName>style.visibility</p:attrName>
                                        </p:attrNameLst>
                                      </p:cBhvr>
                                      <p:to>
                                        <p:strVal val="visible"/>
                                      </p:to>
                                    </p:set>
                                    <p:animEffect transition="in" filter="blinds(horizontal)">
                                      <p:cBhvr>
                                        <p:cTn id="17" dur="500"/>
                                        <p:tgtEl>
                                          <p:spTgt spid="132099">
                                            <p:txEl>
                                              <p:pRg st="5" end="5"/>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32099">
                                            <p:txEl>
                                              <p:pRg st="7" end="7"/>
                                            </p:txEl>
                                          </p:spTgt>
                                        </p:tgtEl>
                                        <p:attrNameLst>
                                          <p:attrName>style.visibility</p:attrName>
                                        </p:attrNameLst>
                                      </p:cBhvr>
                                      <p:to>
                                        <p:strVal val="visible"/>
                                      </p:to>
                                    </p:set>
                                    <p:animEffect transition="in" filter="blinds(horizontal)">
                                      <p:cBhvr>
                                        <p:cTn id="22" dur="500"/>
                                        <p:tgtEl>
                                          <p:spTgt spid="132099">
                                            <p:txEl>
                                              <p:pRg st="7" end="7"/>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32099">
                                            <p:txEl>
                                              <p:pRg st="9" end="9"/>
                                            </p:txEl>
                                          </p:spTgt>
                                        </p:tgtEl>
                                        <p:attrNameLst>
                                          <p:attrName>style.visibility</p:attrName>
                                        </p:attrNameLst>
                                      </p:cBhvr>
                                      <p:to>
                                        <p:strVal val="visible"/>
                                      </p:to>
                                    </p:set>
                                    <p:animEffect transition="in" filter="blinds(horizontal)">
                                      <p:cBhvr>
                                        <p:cTn id="27" dur="500"/>
                                        <p:tgtEl>
                                          <p:spTgt spid="13209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97634" name="Slide Number Placeholder 5"/>
          <p:cNvSpPr>
            <a:spLocks noGrp="1"/>
          </p:cNvSpPr>
          <p:nvPr>
            <p:ph type="sldNum" sz="quarter" idx="12"/>
          </p:nvPr>
        </p:nvSpPr>
        <p:spPr>
          <a:noFill/>
        </p:spPr>
        <p:txBody>
          <a:bodyPr/>
          <a:lstStyle/>
          <a:p>
            <a:fld id="{0FA62652-E08D-42D9-8DC2-412DB3B2B6CE}" type="slidenum">
              <a:rPr lang="en-US" smtClean="0"/>
              <a:t>35</a:t>
            </a:fld>
            <a:endParaRPr lang="en-US" smtClean="0"/>
          </a:p>
        </p:txBody>
      </p:sp>
      <p:sp>
        <p:nvSpPr>
          <p:cNvPr id="197635" name="Rectangle 2"/>
          <p:cNvSpPr>
            <a:spLocks noGrp="1" noChangeArrowheads="1"/>
          </p:cNvSpPr>
          <p:nvPr>
            <p:ph type="title"/>
          </p:nvPr>
        </p:nvSpPr>
        <p:spPr>
          <a:xfrm>
            <a:off x="1066800" y="304800"/>
            <a:ext cx="7162800" cy="1143000"/>
          </a:xfrm>
          <a:noFill/>
        </p:spPr>
        <p:txBody>
          <a:bodyPr lIns="90488" tIns="44450" rIns="90488" bIns="44450"/>
          <a:lstStyle/>
          <a:p>
            <a:r>
              <a:rPr lang="en-US" smtClean="0">
                <a:solidFill>
                  <a:srgbClr val="FF3300"/>
                </a:solidFill>
              </a:rPr>
              <a:t>What Is Pipelining</a:t>
            </a:r>
          </a:p>
        </p:txBody>
      </p:sp>
      <p:sp>
        <p:nvSpPr>
          <p:cNvPr id="53251" name="Rectangle 3"/>
          <p:cNvSpPr>
            <a:spLocks noGrp="1" noChangeArrowheads="1"/>
          </p:cNvSpPr>
          <p:nvPr>
            <p:ph type="body" idx="1"/>
          </p:nvPr>
        </p:nvSpPr>
        <p:spPr>
          <a:xfrm>
            <a:off x="609600" y="1447800"/>
            <a:ext cx="4902200" cy="4114800"/>
          </a:xfrm>
          <a:noFill/>
        </p:spPr>
        <p:txBody>
          <a:bodyPr lIns="90488" tIns="44450" rIns="90488" bIns="44450"/>
          <a:lstStyle/>
          <a:p>
            <a:pPr marL="285750" indent="-285750"/>
            <a:r>
              <a:rPr lang="en-US" sz="2400" smtClean="0"/>
              <a:t>Laundry Example</a:t>
            </a:r>
          </a:p>
          <a:p>
            <a:pPr marL="285750" indent="-285750"/>
            <a:endParaRPr lang="en-US" sz="2400" smtClean="0"/>
          </a:p>
          <a:p>
            <a:pPr marL="285750" indent="-285750"/>
            <a:r>
              <a:rPr lang="en-US" sz="2400" smtClean="0"/>
              <a:t>Four users A, B, C, D</a:t>
            </a:r>
            <a:br>
              <a:rPr lang="en-US" sz="2400" smtClean="0"/>
            </a:br>
            <a:r>
              <a:rPr lang="en-US" sz="2400" smtClean="0"/>
              <a:t>each have one load of clothes </a:t>
            </a:r>
            <a:br>
              <a:rPr lang="en-US" sz="2400" smtClean="0"/>
            </a:br>
            <a:r>
              <a:rPr lang="en-US" sz="2400" smtClean="0"/>
              <a:t>to wash, dry, and fold</a:t>
            </a:r>
          </a:p>
          <a:p>
            <a:pPr marL="285750" indent="-285750">
              <a:spcBef>
                <a:spcPct val="0"/>
              </a:spcBef>
            </a:pPr>
            <a:endParaRPr lang="en-US" sz="2400" smtClean="0"/>
          </a:p>
          <a:p>
            <a:pPr marL="285750" indent="-285750"/>
            <a:r>
              <a:rPr lang="en-US" sz="2400" smtClean="0"/>
              <a:t>Washer takes 30 minutes</a:t>
            </a:r>
          </a:p>
          <a:p>
            <a:pPr marL="285750" indent="-285750">
              <a:buFontTx/>
              <a:buNone/>
            </a:pPr>
            <a:endParaRPr lang="en-US" sz="2400" smtClean="0"/>
          </a:p>
          <a:p>
            <a:pPr marL="285750" indent="-285750"/>
            <a:r>
              <a:rPr lang="en-US" sz="2400" smtClean="0"/>
              <a:t>Dryer takes 40 minutes</a:t>
            </a:r>
          </a:p>
          <a:p>
            <a:pPr marL="285750" indent="-285750">
              <a:buFontTx/>
              <a:buNone/>
            </a:pPr>
            <a:endParaRPr lang="en-US" sz="2400" smtClean="0"/>
          </a:p>
          <a:p>
            <a:pPr marL="285750" indent="-285750"/>
            <a:r>
              <a:rPr lang="en-US" sz="2400" smtClean="0"/>
              <a:t>Folder takes 20 minutes</a:t>
            </a:r>
          </a:p>
        </p:txBody>
      </p:sp>
      <p:grpSp>
        <p:nvGrpSpPr>
          <p:cNvPr id="2" name="Group 4"/>
          <p:cNvGrpSpPr/>
          <p:nvPr/>
        </p:nvGrpSpPr>
        <p:grpSpPr>
          <a:xfrm>
            <a:off x="6718300" y="4513263"/>
            <a:ext cx="673100" cy="800100"/>
            <a:chOff x="4228" y="2820"/>
            <a:chExt cx="424" cy="504"/>
          </a:xfrm>
        </p:grpSpPr>
        <p:grpSp>
          <p:nvGrpSpPr>
            <p:cNvPr id="197667" name="Group 5"/>
            <p:cNvGrpSpPr/>
            <p:nvPr/>
          </p:nvGrpSpPr>
          <p:grpSpPr>
            <a:xfrm>
              <a:off x="4228" y="2820"/>
              <a:ext cx="424" cy="504"/>
              <a:chOff x="4228" y="2820"/>
              <a:chExt cx="424" cy="504"/>
            </a:xfrm>
          </p:grpSpPr>
          <p:sp>
            <p:nvSpPr>
              <p:cNvPr id="197670" name="AutoShape 6"/>
              <p:cNvSpPr>
                <a:spLocks noChangeArrowheads="1"/>
              </p:cNvSpPr>
              <p:nvPr/>
            </p:nvSpPr>
            <p:spPr bwMode="auto">
              <a:xfrm>
                <a:off x="4228" y="2900"/>
                <a:ext cx="424" cy="424"/>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sp>
            <p:nvSpPr>
              <p:cNvPr id="197671" name="AutoShape 7"/>
              <p:cNvSpPr>
                <a:spLocks noChangeArrowheads="1"/>
              </p:cNvSpPr>
              <p:nvPr/>
            </p:nvSpPr>
            <p:spPr bwMode="auto">
              <a:xfrm>
                <a:off x="4324" y="2820"/>
                <a:ext cx="328" cy="88"/>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grpSp>
        <p:sp>
          <p:nvSpPr>
            <p:cNvPr id="197668" name="Oval 8"/>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p>
              <a:pPr algn="l"/>
              <a:endParaRPr lang="en-IN" sz="2400">
                <a:solidFill>
                  <a:srgbClr val="000000"/>
                </a:solidFill>
              </a:endParaRPr>
            </a:p>
          </p:txBody>
        </p:sp>
        <p:sp>
          <p:nvSpPr>
            <p:cNvPr id="197669" name="AutoShape 9"/>
            <p:cNvSpPr>
              <a:spLocks noChangeArrowheads="1"/>
            </p:cNvSpPr>
            <p:nvPr/>
          </p:nvSpPr>
          <p:spPr bwMode="auto">
            <a:xfrm>
              <a:off x="4280" y="3096"/>
              <a:ext cx="224" cy="96"/>
            </a:xfrm>
            <a:prstGeom prst="octagon">
              <a:avLst>
                <a:gd name="adj" fmla="val 29278"/>
              </a:avLst>
            </a:prstGeom>
            <a:solidFill>
              <a:srgbClr val="A2C1FE"/>
            </a:solidFill>
            <a:ln w="25400">
              <a:solidFill>
                <a:schemeClr val="tx1"/>
              </a:solidFill>
              <a:miter lim="800000"/>
            </a:ln>
          </p:spPr>
          <p:txBody>
            <a:bodyPr wrap="none" anchor="ctr"/>
            <a:lstStyle/>
            <a:p>
              <a:pPr algn="l"/>
              <a:endParaRPr lang="en-IN" sz="2400">
                <a:solidFill>
                  <a:srgbClr val="000000"/>
                </a:solidFill>
              </a:endParaRPr>
            </a:p>
          </p:txBody>
        </p:sp>
      </p:grpSp>
      <p:grpSp>
        <p:nvGrpSpPr>
          <p:cNvPr id="4" name="Group 10"/>
          <p:cNvGrpSpPr/>
          <p:nvPr/>
        </p:nvGrpSpPr>
        <p:grpSpPr>
          <a:xfrm>
            <a:off x="6862763" y="5446713"/>
            <a:ext cx="661987" cy="649287"/>
            <a:chOff x="4319" y="3408"/>
            <a:chExt cx="417" cy="409"/>
          </a:xfrm>
        </p:grpSpPr>
        <p:grpSp>
          <p:nvGrpSpPr>
            <p:cNvPr id="197659" name="Group 11"/>
            <p:cNvGrpSpPr/>
            <p:nvPr/>
          </p:nvGrpSpPr>
          <p:grpSpPr>
            <a:xfrm>
              <a:off x="4321" y="3601"/>
              <a:ext cx="415" cy="216"/>
              <a:chOff x="4321" y="3601"/>
              <a:chExt cx="415" cy="216"/>
            </a:xfrm>
          </p:grpSpPr>
          <p:sp>
            <p:nvSpPr>
              <p:cNvPr id="197663" name="Freeform 12"/>
              <p:cNvSpPr/>
              <p:nvPr/>
            </p:nvSpPr>
            <p:spPr bwMode="auto">
              <a:xfrm>
                <a:off x="4523" y="3602"/>
                <a:ext cx="96" cy="215"/>
              </a:xfrm>
              <a:custGeom>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w="12700" cap="rnd">
                <a:noFill/>
                <a:prstDash val="dash"/>
                <a:round/>
                <a:headEnd type="none" w="med" len="med"/>
                <a:tailEnd type="none" w="med" len="med"/>
              </a:ln>
            </p:spPr>
            <p:txBody>
              <a:bodyPr/>
              <a:lstStyle/>
              <a:p>
                <a:endParaRPr lang="en-IN"/>
              </a:p>
            </p:txBody>
          </p:sp>
          <p:sp>
            <p:nvSpPr>
              <p:cNvPr id="197664" name="Rectangle 13"/>
              <p:cNvSpPr>
                <a:spLocks noChangeArrowheads="1"/>
              </p:cNvSpPr>
              <p:nvPr/>
            </p:nvSpPr>
            <p:spPr bwMode="auto">
              <a:xfrm>
                <a:off x="4518" y="3601"/>
                <a:ext cx="218" cy="12"/>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197665" name="Rectangle 14"/>
              <p:cNvSpPr>
                <a:spLocks noChangeArrowheads="1"/>
              </p:cNvSpPr>
              <p:nvPr/>
            </p:nvSpPr>
            <p:spPr bwMode="auto">
              <a:xfrm>
                <a:off x="4517" y="3692"/>
                <a:ext cx="218" cy="13"/>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197666" name="Rectangle 15"/>
              <p:cNvSpPr>
                <a:spLocks noChangeArrowheads="1"/>
              </p:cNvSpPr>
              <p:nvPr/>
            </p:nvSpPr>
            <p:spPr bwMode="auto">
              <a:xfrm>
                <a:off x="4321" y="3692"/>
                <a:ext cx="116" cy="13"/>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grpSp>
        <p:grpSp>
          <p:nvGrpSpPr>
            <p:cNvPr id="197660" name="Group 16"/>
            <p:cNvGrpSpPr/>
            <p:nvPr/>
          </p:nvGrpSpPr>
          <p:grpSpPr>
            <a:xfrm>
              <a:off x="4319" y="3408"/>
              <a:ext cx="217" cy="409"/>
              <a:chOff x="4319" y="3408"/>
              <a:chExt cx="217" cy="409"/>
            </a:xfrm>
          </p:grpSpPr>
          <p:sp>
            <p:nvSpPr>
              <p:cNvPr id="197661" name="Oval 17"/>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p>
                <a:pPr algn="l"/>
                <a:endParaRPr lang="en-IN" sz="2400">
                  <a:solidFill>
                    <a:srgbClr val="000000"/>
                  </a:solidFill>
                </a:endParaRPr>
              </a:p>
            </p:txBody>
          </p:sp>
          <p:sp>
            <p:nvSpPr>
              <p:cNvPr id="197662" name="Freeform 18"/>
              <p:cNvSpPr/>
              <p:nvPr/>
            </p:nvSpPr>
            <p:spPr bwMode="auto">
              <a:xfrm>
                <a:off x="4319" y="3485"/>
                <a:ext cx="217" cy="332"/>
              </a:xfrm>
              <a:custGeom>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6"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w="12700" cap="rnd">
                <a:noFill/>
                <a:prstDash val="dash"/>
                <a:round/>
                <a:headEnd type="none" w="med" len="med"/>
                <a:tailEnd type="none" w="med" len="med"/>
              </a:ln>
            </p:spPr>
            <p:txBody>
              <a:bodyPr/>
              <a:lstStyle/>
              <a:p>
                <a:endParaRPr lang="en-IN"/>
              </a:p>
            </p:txBody>
          </p:sp>
        </p:grpSp>
      </p:grpSp>
      <p:grpSp>
        <p:nvGrpSpPr>
          <p:cNvPr id="7" name="Group 19"/>
          <p:cNvGrpSpPr/>
          <p:nvPr/>
        </p:nvGrpSpPr>
        <p:grpSpPr>
          <a:xfrm>
            <a:off x="6692900" y="3440113"/>
            <a:ext cx="673100" cy="800100"/>
            <a:chOff x="4212" y="2144"/>
            <a:chExt cx="424" cy="504"/>
          </a:xfrm>
        </p:grpSpPr>
        <p:grpSp>
          <p:nvGrpSpPr>
            <p:cNvPr id="197653" name="Group 20"/>
            <p:cNvGrpSpPr/>
            <p:nvPr/>
          </p:nvGrpSpPr>
          <p:grpSpPr>
            <a:xfrm>
              <a:off x="4212" y="2144"/>
              <a:ext cx="424" cy="504"/>
              <a:chOff x="4212" y="2144"/>
              <a:chExt cx="424" cy="504"/>
            </a:xfrm>
          </p:grpSpPr>
          <p:grpSp>
            <p:nvGrpSpPr>
              <p:cNvPr id="197655" name="Group 21"/>
              <p:cNvGrpSpPr/>
              <p:nvPr/>
            </p:nvGrpSpPr>
            <p:grpSpPr>
              <a:xfrm>
                <a:off x="4212" y="2144"/>
                <a:ext cx="424" cy="504"/>
                <a:chOff x="4212" y="2144"/>
                <a:chExt cx="424" cy="504"/>
              </a:xfrm>
            </p:grpSpPr>
            <p:sp>
              <p:nvSpPr>
                <p:cNvPr id="197657" name="AutoShape 22"/>
                <p:cNvSpPr>
                  <a:spLocks noChangeArrowheads="1"/>
                </p:cNvSpPr>
                <p:nvPr/>
              </p:nvSpPr>
              <p:spPr bwMode="auto">
                <a:xfrm>
                  <a:off x="4212" y="2224"/>
                  <a:ext cx="424" cy="424"/>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sp>
              <p:nvSpPr>
                <p:cNvPr id="197658" name="AutoShape 23"/>
                <p:cNvSpPr>
                  <a:spLocks noChangeArrowheads="1"/>
                </p:cNvSpPr>
                <p:nvPr/>
              </p:nvSpPr>
              <p:spPr bwMode="auto">
                <a:xfrm>
                  <a:off x="4308" y="2144"/>
                  <a:ext cx="328" cy="88"/>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grpSp>
          <p:sp>
            <p:nvSpPr>
              <p:cNvPr id="197656" name="AutoShape 24"/>
              <p:cNvSpPr>
                <a:spLocks noChangeArrowheads="1"/>
              </p:cNvSpPr>
              <p:nvPr/>
            </p:nvSpPr>
            <p:spPr bwMode="auto">
              <a:xfrm>
                <a:off x="4296" y="2260"/>
                <a:ext cx="224" cy="32"/>
              </a:xfrm>
              <a:prstGeom prst="parallelogram">
                <a:avLst>
                  <a:gd name="adj" fmla="val 174903"/>
                </a:avLst>
              </a:prstGeom>
              <a:solidFill>
                <a:srgbClr val="F6BF69"/>
              </a:solidFill>
              <a:ln w="25400">
                <a:solidFill>
                  <a:schemeClr val="tx1"/>
                </a:solidFill>
                <a:miter lim="800000"/>
              </a:ln>
            </p:spPr>
            <p:txBody>
              <a:bodyPr wrap="none" anchor="ctr"/>
              <a:lstStyle/>
              <a:p>
                <a:pPr algn="l"/>
                <a:endParaRPr lang="en-IN" sz="2400">
                  <a:solidFill>
                    <a:srgbClr val="000000"/>
                  </a:solidFill>
                </a:endParaRPr>
              </a:p>
            </p:txBody>
          </p:sp>
        </p:grpSp>
        <p:sp>
          <p:nvSpPr>
            <p:cNvPr id="197654" name="Oval 25"/>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p>
              <a:pPr algn="l"/>
              <a:endParaRPr lang="en-IN" sz="2400">
                <a:solidFill>
                  <a:srgbClr val="000000"/>
                </a:solidFill>
              </a:endParaRPr>
            </a:p>
          </p:txBody>
        </p:sp>
      </p:grpSp>
      <p:grpSp>
        <p:nvGrpSpPr>
          <p:cNvPr id="10" name="Group 26"/>
          <p:cNvGrpSpPr/>
          <p:nvPr/>
        </p:nvGrpSpPr>
        <p:grpSpPr>
          <a:xfrm>
            <a:off x="5867400" y="2589213"/>
            <a:ext cx="2224088" cy="534987"/>
            <a:chOff x="3692" y="1708"/>
            <a:chExt cx="1401" cy="337"/>
          </a:xfrm>
        </p:grpSpPr>
        <p:grpSp>
          <p:nvGrpSpPr>
            <p:cNvPr id="197641" name="Group 27"/>
            <p:cNvGrpSpPr/>
            <p:nvPr/>
          </p:nvGrpSpPr>
          <p:grpSpPr>
            <a:xfrm>
              <a:off x="3692" y="1708"/>
              <a:ext cx="329" cy="337"/>
              <a:chOff x="3692" y="1708"/>
              <a:chExt cx="329" cy="337"/>
            </a:xfrm>
          </p:grpSpPr>
          <p:sp>
            <p:nvSpPr>
              <p:cNvPr id="197651" name="Freeform 28"/>
              <p:cNvSpPr/>
              <p:nvPr/>
            </p:nvSpPr>
            <p:spPr bwMode="auto">
              <a:xfrm>
                <a:off x="3692" y="1708"/>
                <a:ext cx="329" cy="295"/>
              </a:xfrm>
              <a:custGeom>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en-IN"/>
              </a:p>
            </p:txBody>
          </p:sp>
          <p:sp>
            <p:nvSpPr>
              <p:cNvPr id="197652" name="Rectangle 29"/>
              <p:cNvSpPr>
                <a:spLocks noChangeArrowheads="1"/>
              </p:cNvSpPr>
              <p:nvPr/>
            </p:nvSpPr>
            <p:spPr bwMode="auto">
              <a:xfrm>
                <a:off x="3743" y="1759"/>
                <a:ext cx="253"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A</a:t>
                </a:r>
              </a:p>
            </p:txBody>
          </p:sp>
        </p:grpSp>
        <p:grpSp>
          <p:nvGrpSpPr>
            <p:cNvPr id="197642" name="Group 30"/>
            <p:cNvGrpSpPr/>
            <p:nvPr/>
          </p:nvGrpSpPr>
          <p:grpSpPr>
            <a:xfrm>
              <a:off x="4052" y="1708"/>
              <a:ext cx="329" cy="337"/>
              <a:chOff x="4052" y="1708"/>
              <a:chExt cx="329" cy="337"/>
            </a:xfrm>
          </p:grpSpPr>
          <p:sp>
            <p:nvSpPr>
              <p:cNvPr id="197649" name="Freeform 31"/>
              <p:cNvSpPr/>
              <p:nvPr/>
            </p:nvSpPr>
            <p:spPr bwMode="auto">
              <a:xfrm>
                <a:off x="4052" y="1708"/>
                <a:ext cx="329" cy="295"/>
              </a:xfrm>
              <a:custGeom>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en-IN"/>
              </a:p>
            </p:txBody>
          </p:sp>
          <p:sp>
            <p:nvSpPr>
              <p:cNvPr id="197650" name="Rectangle 32"/>
              <p:cNvSpPr>
                <a:spLocks noChangeArrowheads="1"/>
              </p:cNvSpPr>
              <p:nvPr/>
            </p:nvSpPr>
            <p:spPr bwMode="auto">
              <a:xfrm>
                <a:off x="4103" y="1759"/>
                <a:ext cx="253"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B</a:t>
                </a:r>
              </a:p>
            </p:txBody>
          </p:sp>
        </p:grpSp>
        <p:grpSp>
          <p:nvGrpSpPr>
            <p:cNvPr id="197643" name="Group 33"/>
            <p:cNvGrpSpPr/>
            <p:nvPr/>
          </p:nvGrpSpPr>
          <p:grpSpPr>
            <a:xfrm>
              <a:off x="4412" y="1708"/>
              <a:ext cx="329" cy="337"/>
              <a:chOff x="4412" y="1708"/>
              <a:chExt cx="329" cy="337"/>
            </a:xfrm>
          </p:grpSpPr>
          <p:sp>
            <p:nvSpPr>
              <p:cNvPr id="197647" name="Freeform 34"/>
              <p:cNvSpPr/>
              <p:nvPr/>
            </p:nvSpPr>
            <p:spPr bwMode="auto">
              <a:xfrm>
                <a:off x="4412" y="1708"/>
                <a:ext cx="329" cy="295"/>
              </a:xfrm>
              <a:custGeom>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en-IN"/>
              </a:p>
            </p:txBody>
          </p:sp>
          <p:sp>
            <p:nvSpPr>
              <p:cNvPr id="197648" name="Rectangle 35"/>
              <p:cNvSpPr>
                <a:spLocks noChangeArrowheads="1"/>
              </p:cNvSpPr>
              <p:nvPr/>
            </p:nvSpPr>
            <p:spPr bwMode="auto">
              <a:xfrm>
                <a:off x="4463" y="1759"/>
                <a:ext cx="253"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C</a:t>
                </a:r>
              </a:p>
            </p:txBody>
          </p:sp>
        </p:grpSp>
        <p:grpSp>
          <p:nvGrpSpPr>
            <p:cNvPr id="197644" name="Group 36"/>
            <p:cNvGrpSpPr/>
            <p:nvPr/>
          </p:nvGrpSpPr>
          <p:grpSpPr>
            <a:xfrm>
              <a:off x="4764" y="1708"/>
              <a:ext cx="329" cy="337"/>
              <a:chOff x="4764" y="1708"/>
              <a:chExt cx="329" cy="337"/>
            </a:xfrm>
          </p:grpSpPr>
          <p:sp>
            <p:nvSpPr>
              <p:cNvPr id="197645" name="Freeform 37"/>
              <p:cNvSpPr/>
              <p:nvPr/>
            </p:nvSpPr>
            <p:spPr bwMode="auto">
              <a:xfrm>
                <a:off x="4764" y="1708"/>
                <a:ext cx="329" cy="295"/>
              </a:xfrm>
              <a:custGeom>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en-IN"/>
              </a:p>
            </p:txBody>
          </p:sp>
          <p:sp>
            <p:nvSpPr>
              <p:cNvPr id="197646" name="Rectangle 38"/>
              <p:cNvSpPr>
                <a:spLocks noChangeArrowheads="1"/>
              </p:cNvSpPr>
              <p:nvPr/>
            </p:nvSpPr>
            <p:spPr bwMode="auto">
              <a:xfrm>
                <a:off x="4815" y="1759"/>
                <a:ext cx="253"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D</a:t>
                </a: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53251">
                                            <p:txEl>
                                              <p:pRg st="2" end="2"/>
                                            </p:txEl>
                                          </p:spTgt>
                                        </p:tgtEl>
                                        <p:attrNameLst>
                                          <p:attrName>style.visibility</p:attrName>
                                        </p:attrNameLst>
                                      </p:cBhvr>
                                      <p:to>
                                        <p:strVal val="visible"/>
                                      </p:to>
                                    </p:set>
                                    <p:animEffect transition="in" filter="blinds(horizontal)">
                                      <p:cBhvr>
                                        <p:cTn id="7" dur="500"/>
                                        <p:tgtEl>
                                          <p:spTgt spid="53251">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3251">
                                            <p:txEl>
                                              <p:pRg st="4" end="4"/>
                                            </p:txEl>
                                          </p:spTgt>
                                        </p:tgtEl>
                                        <p:attrNameLst>
                                          <p:attrName>style.visibility</p:attrName>
                                        </p:attrNameLst>
                                      </p:cBhvr>
                                      <p:to>
                                        <p:strVal val="visible"/>
                                      </p:to>
                                    </p:set>
                                  </p:childTnLst>
                                </p:cTn>
                              </p:par>
                              <p:par>
                                <p:cTn id="15" presetID="3" presetClass="entr" presetSubtype="1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3251">
                                            <p:txEl>
                                              <p:pRg st="6" end="6"/>
                                            </p:txEl>
                                          </p:spTgt>
                                        </p:tgtEl>
                                        <p:attrNameLst>
                                          <p:attrName>style.visibility</p:attrName>
                                        </p:attrNameLst>
                                      </p:cBhvr>
                                      <p:to>
                                        <p:strVal val="visible"/>
                                      </p:to>
                                    </p:set>
                                    <p:animEffect transition="in" filter="blinds(horizontal)">
                                      <p:cBhvr>
                                        <p:cTn id="22" dur="500"/>
                                        <p:tgtEl>
                                          <p:spTgt spid="53251">
                                            <p:txEl>
                                              <p:pRg st="6" end="6"/>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linds(horizontal)">
                                      <p:cBhvr>
                                        <p:cTn id="25" dur="500"/>
                                        <p:tgtEl>
                                          <p:spTgt spid="2"/>
                                        </p:tgtEl>
                                      </p:cBhvr>
                                    </p:animEffect>
                                  </p:childTnLst>
                                </p:cTn>
                              </p:par>
                            </p:childTnLst>
                          </p:cTn>
                        </p:par>
                      </p:childTnLst>
                    </p:cTn>
                  </p:par>
                  <p:par>
                    <p:cTn id="26" fill="hold" nodeType="clickPar">
                      <p:stCondLst>
                        <p:cond delay="indefinite"/>
                      </p:stCondLst>
                      <p:childTnLst>
                        <p:par>
                          <p:cTn id="27" fill="hold" nodeType="after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53251">
                                            <p:txEl>
                                              <p:pRg st="8" end="8"/>
                                            </p:txEl>
                                          </p:spTgt>
                                        </p:tgtEl>
                                        <p:attrNameLst>
                                          <p:attrName>style.visibility</p:attrName>
                                        </p:attrNameLst>
                                      </p:cBhvr>
                                      <p:to>
                                        <p:strVal val="visible"/>
                                      </p:to>
                                    </p:set>
                                    <p:animEffect transition="in" filter="blinds(horizontal)">
                                      <p:cBhvr>
                                        <p:cTn id="30" dur="500"/>
                                        <p:tgtEl>
                                          <p:spTgt spid="53251">
                                            <p:txEl>
                                              <p:pRg st="8" end="8"/>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blinds(horizontal)">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98658" name="Slide Number Placeholder 5"/>
          <p:cNvSpPr>
            <a:spLocks noGrp="1"/>
          </p:cNvSpPr>
          <p:nvPr>
            <p:ph type="sldNum" sz="quarter" idx="12"/>
          </p:nvPr>
        </p:nvSpPr>
        <p:spPr>
          <a:noFill/>
        </p:spPr>
        <p:txBody>
          <a:bodyPr/>
          <a:lstStyle/>
          <a:p>
            <a:fld id="{60835558-5F26-4AC2-9568-1986B297F169}" type="slidenum">
              <a:rPr lang="en-US" smtClean="0"/>
              <a:t>36</a:t>
            </a:fld>
            <a:endParaRPr lang="en-US" smtClean="0"/>
          </a:p>
        </p:txBody>
      </p:sp>
      <p:sp>
        <p:nvSpPr>
          <p:cNvPr id="198659" name="Rectangle 2"/>
          <p:cNvSpPr>
            <a:spLocks noGrp="1" noChangeArrowheads="1"/>
          </p:cNvSpPr>
          <p:nvPr>
            <p:ph type="title"/>
          </p:nvPr>
        </p:nvSpPr>
        <p:spPr>
          <a:xfrm>
            <a:off x="552450" y="57150"/>
            <a:ext cx="8210550" cy="1143000"/>
          </a:xfrm>
          <a:noFill/>
        </p:spPr>
        <p:txBody>
          <a:bodyPr lIns="90488" tIns="44450" rIns="90488" bIns="44450"/>
          <a:lstStyle/>
          <a:p>
            <a:r>
              <a:rPr lang="en-US" sz="3200" smtClean="0">
                <a:solidFill>
                  <a:srgbClr val="FF3300"/>
                </a:solidFill>
              </a:rPr>
              <a:t>What Is Pipelining: Laundry Example</a:t>
            </a:r>
          </a:p>
        </p:txBody>
      </p:sp>
      <p:sp>
        <p:nvSpPr>
          <p:cNvPr id="55299" name="Rectangle 3"/>
          <p:cNvSpPr>
            <a:spLocks noGrp="1" noChangeArrowheads="1"/>
          </p:cNvSpPr>
          <p:nvPr>
            <p:ph type="body" idx="1"/>
          </p:nvPr>
        </p:nvSpPr>
        <p:spPr>
          <a:xfrm>
            <a:off x="171450" y="5556250"/>
            <a:ext cx="8839200" cy="825500"/>
          </a:xfrm>
          <a:noFill/>
          <a:ln w="12700">
            <a:solidFill>
              <a:schemeClr val="tx2"/>
            </a:solidFill>
          </a:ln>
        </p:spPr>
        <p:txBody>
          <a:bodyPr lIns="90488" tIns="44450" rIns="90488" bIns="44450"/>
          <a:lstStyle/>
          <a:p>
            <a:pPr marL="285750" indent="-285750">
              <a:buFontTx/>
              <a:buNone/>
            </a:pPr>
            <a:r>
              <a:rPr lang="en-US" sz="2000" smtClean="0"/>
              <a:t>Sequential laundry takes 6 hours for four users; Work finishes at 00:00</a:t>
            </a:r>
          </a:p>
          <a:p>
            <a:pPr marL="285750" indent="-285750">
              <a:buFontTx/>
              <a:buNone/>
            </a:pPr>
            <a:r>
              <a:rPr lang="en-US" sz="2000" smtClean="0"/>
              <a:t>If they learned pipelining, how long would  laundry take? </a:t>
            </a:r>
          </a:p>
        </p:txBody>
      </p:sp>
      <p:sp>
        <p:nvSpPr>
          <p:cNvPr id="198661" name="Rectangle 16"/>
          <p:cNvSpPr>
            <a:spLocks noChangeArrowheads="1"/>
          </p:cNvSpPr>
          <p:nvPr/>
        </p:nvSpPr>
        <p:spPr bwMode="auto">
          <a:xfrm>
            <a:off x="1477963" y="2081213"/>
            <a:ext cx="520700" cy="454025"/>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30</a:t>
            </a:r>
          </a:p>
        </p:txBody>
      </p:sp>
      <p:sp>
        <p:nvSpPr>
          <p:cNvPr id="198662" name="Rectangle 21"/>
          <p:cNvSpPr>
            <a:spLocks noChangeArrowheads="1"/>
          </p:cNvSpPr>
          <p:nvPr/>
        </p:nvSpPr>
        <p:spPr bwMode="auto">
          <a:xfrm>
            <a:off x="2062163" y="2081213"/>
            <a:ext cx="520700" cy="454025"/>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40</a:t>
            </a:r>
          </a:p>
        </p:txBody>
      </p:sp>
      <p:sp>
        <p:nvSpPr>
          <p:cNvPr id="198663" name="Rectangle 22"/>
          <p:cNvSpPr>
            <a:spLocks noChangeArrowheads="1"/>
          </p:cNvSpPr>
          <p:nvPr/>
        </p:nvSpPr>
        <p:spPr bwMode="auto">
          <a:xfrm>
            <a:off x="2582863" y="2081213"/>
            <a:ext cx="520700" cy="454025"/>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20</a:t>
            </a:r>
          </a:p>
        </p:txBody>
      </p:sp>
      <p:sp>
        <p:nvSpPr>
          <p:cNvPr id="198664" name="Line 23"/>
          <p:cNvSpPr>
            <a:spLocks noChangeShapeType="1"/>
          </p:cNvSpPr>
          <p:nvPr/>
        </p:nvSpPr>
        <p:spPr bwMode="auto">
          <a:xfrm flipH="1">
            <a:off x="2006600" y="1898650"/>
            <a:ext cx="0" cy="304800"/>
          </a:xfrm>
          <a:prstGeom prst="line">
            <a:avLst/>
          </a:prstGeom>
          <a:noFill/>
          <a:ln w="12700">
            <a:solidFill>
              <a:schemeClr val="tx1"/>
            </a:solidFill>
            <a:round/>
          </a:ln>
        </p:spPr>
        <p:txBody>
          <a:bodyPr wrap="none" anchor="ctr"/>
          <a:lstStyle/>
          <a:p>
            <a:endParaRPr lang="en-IN"/>
          </a:p>
        </p:txBody>
      </p:sp>
      <p:sp>
        <p:nvSpPr>
          <p:cNvPr id="198665" name="Line 24"/>
          <p:cNvSpPr>
            <a:spLocks noChangeShapeType="1"/>
          </p:cNvSpPr>
          <p:nvPr/>
        </p:nvSpPr>
        <p:spPr bwMode="auto">
          <a:xfrm flipH="1">
            <a:off x="2641600" y="1898650"/>
            <a:ext cx="0" cy="304800"/>
          </a:xfrm>
          <a:prstGeom prst="line">
            <a:avLst/>
          </a:prstGeom>
          <a:noFill/>
          <a:ln w="12700">
            <a:solidFill>
              <a:schemeClr val="tx1"/>
            </a:solidFill>
            <a:round/>
          </a:ln>
        </p:spPr>
        <p:txBody>
          <a:bodyPr wrap="none" anchor="ctr"/>
          <a:lstStyle/>
          <a:p>
            <a:endParaRPr lang="en-IN"/>
          </a:p>
        </p:txBody>
      </p:sp>
      <p:sp>
        <p:nvSpPr>
          <p:cNvPr id="198666" name="Line 25"/>
          <p:cNvSpPr>
            <a:spLocks noChangeShapeType="1"/>
          </p:cNvSpPr>
          <p:nvPr/>
        </p:nvSpPr>
        <p:spPr bwMode="auto">
          <a:xfrm flipH="1">
            <a:off x="3048000" y="1898650"/>
            <a:ext cx="0" cy="304800"/>
          </a:xfrm>
          <a:prstGeom prst="line">
            <a:avLst/>
          </a:prstGeom>
          <a:noFill/>
          <a:ln w="12700">
            <a:solidFill>
              <a:schemeClr val="tx1"/>
            </a:solidFill>
            <a:round/>
          </a:ln>
        </p:spPr>
        <p:txBody>
          <a:bodyPr wrap="none" anchor="ctr"/>
          <a:lstStyle/>
          <a:p>
            <a:endParaRPr lang="en-IN"/>
          </a:p>
        </p:txBody>
      </p:sp>
      <p:sp>
        <p:nvSpPr>
          <p:cNvPr id="198667" name="Rectangle 26"/>
          <p:cNvSpPr>
            <a:spLocks noChangeArrowheads="1"/>
          </p:cNvSpPr>
          <p:nvPr/>
        </p:nvSpPr>
        <p:spPr bwMode="auto">
          <a:xfrm>
            <a:off x="3052763" y="2081213"/>
            <a:ext cx="520700" cy="454025"/>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30</a:t>
            </a:r>
          </a:p>
        </p:txBody>
      </p:sp>
      <p:sp>
        <p:nvSpPr>
          <p:cNvPr id="198668" name="Rectangle 31"/>
          <p:cNvSpPr>
            <a:spLocks noChangeArrowheads="1"/>
          </p:cNvSpPr>
          <p:nvPr/>
        </p:nvSpPr>
        <p:spPr bwMode="auto">
          <a:xfrm>
            <a:off x="3636963" y="2081213"/>
            <a:ext cx="520700" cy="454025"/>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40</a:t>
            </a:r>
          </a:p>
        </p:txBody>
      </p:sp>
      <p:sp>
        <p:nvSpPr>
          <p:cNvPr id="198669" name="Rectangle 32"/>
          <p:cNvSpPr>
            <a:spLocks noChangeArrowheads="1"/>
          </p:cNvSpPr>
          <p:nvPr/>
        </p:nvSpPr>
        <p:spPr bwMode="auto">
          <a:xfrm>
            <a:off x="4157663" y="2081213"/>
            <a:ext cx="520700" cy="454025"/>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20</a:t>
            </a:r>
          </a:p>
        </p:txBody>
      </p:sp>
      <p:sp>
        <p:nvSpPr>
          <p:cNvPr id="198670" name="Line 33"/>
          <p:cNvSpPr>
            <a:spLocks noChangeShapeType="1"/>
          </p:cNvSpPr>
          <p:nvPr/>
        </p:nvSpPr>
        <p:spPr bwMode="auto">
          <a:xfrm flipH="1">
            <a:off x="3581400" y="1898650"/>
            <a:ext cx="0" cy="304800"/>
          </a:xfrm>
          <a:prstGeom prst="line">
            <a:avLst/>
          </a:prstGeom>
          <a:noFill/>
          <a:ln w="12700">
            <a:solidFill>
              <a:schemeClr val="tx1"/>
            </a:solidFill>
            <a:round/>
          </a:ln>
        </p:spPr>
        <p:txBody>
          <a:bodyPr wrap="none" anchor="ctr"/>
          <a:lstStyle/>
          <a:p>
            <a:endParaRPr lang="en-IN"/>
          </a:p>
        </p:txBody>
      </p:sp>
      <p:sp>
        <p:nvSpPr>
          <p:cNvPr id="198671" name="Line 34"/>
          <p:cNvSpPr>
            <a:spLocks noChangeShapeType="1"/>
          </p:cNvSpPr>
          <p:nvPr/>
        </p:nvSpPr>
        <p:spPr bwMode="auto">
          <a:xfrm flipH="1">
            <a:off x="4216400" y="1898650"/>
            <a:ext cx="0" cy="304800"/>
          </a:xfrm>
          <a:prstGeom prst="line">
            <a:avLst/>
          </a:prstGeom>
          <a:noFill/>
          <a:ln w="12700">
            <a:solidFill>
              <a:schemeClr val="tx1"/>
            </a:solidFill>
            <a:round/>
          </a:ln>
        </p:spPr>
        <p:txBody>
          <a:bodyPr wrap="none" anchor="ctr"/>
          <a:lstStyle/>
          <a:p>
            <a:endParaRPr lang="en-IN"/>
          </a:p>
        </p:txBody>
      </p:sp>
      <p:sp>
        <p:nvSpPr>
          <p:cNvPr id="198672" name="Line 35"/>
          <p:cNvSpPr>
            <a:spLocks noChangeShapeType="1"/>
          </p:cNvSpPr>
          <p:nvPr/>
        </p:nvSpPr>
        <p:spPr bwMode="auto">
          <a:xfrm flipH="1">
            <a:off x="4622800" y="1898650"/>
            <a:ext cx="0" cy="304800"/>
          </a:xfrm>
          <a:prstGeom prst="line">
            <a:avLst/>
          </a:prstGeom>
          <a:noFill/>
          <a:ln w="12700">
            <a:solidFill>
              <a:schemeClr val="tx1"/>
            </a:solidFill>
            <a:round/>
          </a:ln>
        </p:spPr>
        <p:txBody>
          <a:bodyPr wrap="none" anchor="ctr"/>
          <a:lstStyle/>
          <a:p>
            <a:endParaRPr lang="en-IN"/>
          </a:p>
        </p:txBody>
      </p:sp>
      <p:sp>
        <p:nvSpPr>
          <p:cNvPr id="198673" name="Rectangle 36"/>
          <p:cNvSpPr>
            <a:spLocks noChangeArrowheads="1"/>
          </p:cNvSpPr>
          <p:nvPr/>
        </p:nvSpPr>
        <p:spPr bwMode="auto">
          <a:xfrm>
            <a:off x="4627563" y="2081213"/>
            <a:ext cx="520700" cy="454025"/>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30</a:t>
            </a:r>
          </a:p>
        </p:txBody>
      </p:sp>
      <p:sp>
        <p:nvSpPr>
          <p:cNvPr id="198674" name="Rectangle 41"/>
          <p:cNvSpPr>
            <a:spLocks noChangeArrowheads="1"/>
          </p:cNvSpPr>
          <p:nvPr/>
        </p:nvSpPr>
        <p:spPr bwMode="auto">
          <a:xfrm>
            <a:off x="5211763" y="2081213"/>
            <a:ext cx="520700" cy="454025"/>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40</a:t>
            </a:r>
          </a:p>
        </p:txBody>
      </p:sp>
      <p:sp>
        <p:nvSpPr>
          <p:cNvPr id="198675" name="Rectangle 42"/>
          <p:cNvSpPr>
            <a:spLocks noChangeArrowheads="1"/>
          </p:cNvSpPr>
          <p:nvPr/>
        </p:nvSpPr>
        <p:spPr bwMode="auto">
          <a:xfrm>
            <a:off x="5732463" y="2081213"/>
            <a:ext cx="520700" cy="454025"/>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20</a:t>
            </a:r>
          </a:p>
        </p:txBody>
      </p:sp>
      <p:sp>
        <p:nvSpPr>
          <p:cNvPr id="198676" name="Line 43"/>
          <p:cNvSpPr>
            <a:spLocks noChangeShapeType="1"/>
          </p:cNvSpPr>
          <p:nvPr/>
        </p:nvSpPr>
        <p:spPr bwMode="auto">
          <a:xfrm flipH="1">
            <a:off x="5156200" y="1898650"/>
            <a:ext cx="0" cy="304800"/>
          </a:xfrm>
          <a:prstGeom prst="line">
            <a:avLst/>
          </a:prstGeom>
          <a:noFill/>
          <a:ln w="12700">
            <a:solidFill>
              <a:schemeClr val="tx1"/>
            </a:solidFill>
            <a:round/>
          </a:ln>
        </p:spPr>
        <p:txBody>
          <a:bodyPr wrap="none" anchor="ctr"/>
          <a:lstStyle/>
          <a:p>
            <a:endParaRPr lang="en-IN"/>
          </a:p>
        </p:txBody>
      </p:sp>
      <p:sp>
        <p:nvSpPr>
          <p:cNvPr id="198677" name="Line 44"/>
          <p:cNvSpPr>
            <a:spLocks noChangeShapeType="1"/>
          </p:cNvSpPr>
          <p:nvPr/>
        </p:nvSpPr>
        <p:spPr bwMode="auto">
          <a:xfrm flipH="1">
            <a:off x="5791200" y="1898650"/>
            <a:ext cx="0" cy="304800"/>
          </a:xfrm>
          <a:prstGeom prst="line">
            <a:avLst/>
          </a:prstGeom>
          <a:noFill/>
          <a:ln w="12700">
            <a:solidFill>
              <a:schemeClr val="tx1"/>
            </a:solidFill>
            <a:round/>
          </a:ln>
        </p:spPr>
        <p:txBody>
          <a:bodyPr wrap="none" anchor="ctr"/>
          <a:lstStyle/>
          <a:p>
            <a:endParaRPr lang="en-IN"/>
          </a:p>
        </p:txBody>
      </p:sp>
      <p:sp>
        <p:nvSpPr>
          <p:cNvPr id="198678" name="Line 45"/>
          <p:cNvSpPr>
            <a:spLocks noChangeShapeType="1"/>
          </p:cNvSpPr>
          <p:nvPr/>
        </p:nvSpPr>
        <p:spPr bwMode="auto">
          <a:xfrm flipH="1">
            <a:off x="6197600" y="1898650"/>
            <a:ext cx="0" cy="304800"/>
          </a:xfrm>
          <a:prstGeom prst="line">
            <a:avLst/>
          </a:prstGeom>
          <a:noFill/>
          <a:ln w="12700">
            <a:solidFill>
              <a:schemeClr val="tx1"/>
            </a:solidFill>
            <a:round/>
          </a:ln>
        </p:spPr>
        <p:txBody>
          <a:bodyPr wrap="none" anchor="ctr"/>
          <a:lstStyle/>
          <a:p>
            <a:endParaRPr lang="en-IN"/>
          </a:p>
        </p:txBody>
      </p:sp>
      <p:sp>
        <p:nvSpPr>
          <p:cNvPr id="198679" name="Rectangle 46"/>
          <p:cNvSpPr>
            <a:spLocks noChangeArrowheads="1"/>
          </p:cNvSpPr>
          <p:nvPr/>
        </p:nvSpPr>
        <p:spPr bwMode="auto">
          <a:xfrm>
            <a:off x="6202363" y="2081213"/>
            <a:ext cx="520700" cy="454025"/>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30</a:t>
            </a:r>
          </a:p>
        </p:txBody>
      </p:sp>
      <p:sp>
        <p:nvSpPr>
          <p:cNvPr id="198680" name="Rectangle 51"/>
          <p:cNvSpPr>
            <a:spLocks noChangeArrowheads="1"/>
          </p:cNvSpPr>
          <p:nvPr/>
        </p:nvSpPr>
        <p:spPr bwMode="auto">
          <a:xfrm>
            <a:off x="6786563" y="2081213"/>
            <a:ext cx="520700" cy="454025"/>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40</a:t>
            </a:r>
          </a:p>
        </p:txBody>
      </p:sp>
      <p:sp>
        <p:nvSpPr>
          <p:cNvPr id="198681" name="Rectangle 52"/>
          <p:cNvSpPr>
            <a:spLocks noChangeArrowheads="1"/>
          </p:cNvSpPr>
          <p:nvPr/>
        </p:nvSpPr>
        <p:spPr bwMode="auto">
          <a:xfrm>
            <a:off x="7307263" y="2081213"/>
            <a:ext cx="520700" cy="454025"/>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20</a:t>
            </a:r>
          </a:p>
        </p:txBody>
      </p:sp>
      <p:sp>
        <p:nvSpPr>
          <p:cNvPr id="198682" name="Line 53"/>
          <p:cNvSpPr>
            <a:spLocks noChangeShapeType="1"/>
          </p:cNvSpPr>
          <p:nvPr/>
        </p:nvSpPr>
        <p:spPr bwMode="auto">
          <a:xfrm flipH="1">
            <a:off x="6731000" y="1898650"/>
            <a:ext cx="0" cy="304800"/>
          </a:xfrm>
          <a:prstGeom prst="line">
            <a:avLst/>
          </a:prstGeom>
          <a:noFill/>
          <a:ln w="12700">
            <a:solidFill>
              <a:schemeClr val="tx1"/>
            </a:solidFill>
            <a:round/>
          </a:ln>
        </p:spPr>
        <p:txBody>
          <a:bodyPr wrap="none" anchor="ctr"/>
          <a:lstStyle/>
          <a:p>
            <a:endParaRPr lang="en-IN"/>
          </a:p>
        </p:txBody>
      </p:sp>
      <p:sp>
        <p:nvSpPr>
          <p:cNvPr id="198683" name="Line 54"/>
          <p:cNvSpPr>
            <a:spLocks noChangeShapeType="1"/>
          </p:cNvSpPr>
          <p:nvPr/>
        </p:nvSpPr>
        <p:spPr bwMode="auto">
          <a:xfrm flipH="1">
            <a:off x="7366000" y="1898650"/>
            <a:ext cx="0" cy="304800"/>
          </a:xfrm>
          <a:prstGeom prst="line">
            <a:avLst/>
          </a:prstGeom>
          <a:noFill/>
          <a:ln w="12700">
            <a:solidFill>
              <a:schemeClr val="tx1"/>
            </a:solidFill>
            <a:round/>
          </a:ln>
        </p:spPr>
        <p:txBody>
          <a:bodyPr wrap="none" anchor="ctr"/>
          <a:lstStyle/>
          <a:p>
            <a:endParaRPr lang="en-IN"/>
          </a:p>
        </p:txBody>
      </p:sp>
      <p:sp>
        <p:nvSpPr>
          <p:cNvPr id="198684" name="Line 55"/>
          <p:cNvSpPr>
            <a:spLocks noChangeShapeType="1"/>
          </p:cNvSpPr>
          <p:nvPr/>
        </p:nvSpPr>
        <p:spPr bwMode="auto">
          <a:xfrm flipH="1">
            <a:off x="7772400" y="1898650"/>
            <a:ext cx="0" cy="304800"/>
          </a:xfrm>
          <a:prstGeom prst="line">
            <a:avLst/>
          </a:prstGeom>
          <a:noFill/>
          <a:ln w="12700">
            <a:solidFill>
              <a:schemeClr val="tx1"/>
            </a:solidFill>
            <a:round/>
          </a:ln>
        </p:spPr>
        <p:txBody>
          <a:bodyPr wrap="none" anchor="ctr"/>
          <a:lstStyle/>
          <a:p>
            <a:endParaRPr lang="en-IN"/>
          </a:p>
        </p:txBody>
      </p:sp>
      <p:grpSp>
        <p:nvGrpSpPr>
          <p:cNvPr id="2" name="Group 150"/>
          <p:cNvGrpSpPr/>
          <p:nvPr/>
        </p:nvGrpSpPr>
        <p:grpSpPr>
          <a:xfrm>
            <a:off x="844550" y="2070100"/>
            <a:ext cx="2182813" cy="1111250"/>
            <a:chOff x="844550" y="2070100"/>
            <a:chExt cx="2182813" cy="1111250"/>
          </a:xfrm>
        </p:grpSpPr>
        <p:grpSp>
          <p:nvGrpSpPr>
            <p:cNvPr id="198793" name="Group 17"/>
            <p:cNvGrpSpPr/>
            <p:nvPr/>
          </p:nvGrpSpPr>
          <p:grpSpPr>
            <a:xfrm>
              <a:off x="1511300" y="2070100"/>
              <a:ext cx="1498600" cy="0"/>
              <a:chOff x="952" y="1304"/>
              <a:chExt cx="944" cy="0"/>
            </a:xfrm>
          </p:grpSpPr>
          <p:sp>
            <p:nvSpPr>
              <p:cNvPr id="198817" name="Line 18"/>
              <p:cNvSpPr>
                <a:spLocks noChangeShapeType="1"/>
              </p:cNvSpPr>
              <p:nvPr/>
            </p:nvSpPr>
            <p:spPr bwMode="auto">
              <a:xfrm>
                <a:off x="952" y="1304"/>
                <a:ext cx="288" cy="0"/>
              </a:xfrm>
              <a:prstGeom prst="line">
                <a:avLst/>
              </a:prstGeom>
              <a:noFill/>
              <a:ln w="50800">
                <a:solidFill>
                  <a:srgbClr val="F6BF69"/>
                </a:solidFill>
                <a:round/>
              </a:ln>
            </p:spPr>
            <p:txBody>
              <a:bodyPr wrap="none" anchor="ctr"/>
              <a:lstStyle/>
              <a:p>
                <a:endParaRPr lang="en-IN"/>
              </a:p>
            </p:txBody>
          </p:sp>
          <p:sp>
            <p:nvSpPr>
              <p:cNvPr id="198818" name="Line 19"/>
              <p:cNvSpPr>
                <a:spLocks noChangeShapeType="1"/>
              </p:cNvSpPr>
              <p:nvPr/>
            </p:nvSpPr>
            <p:spPr bwMode="auto">
              <a:xfrm>
                <a:off x="1280" y="1304"/>
                <a:ext cx="360" cy="0"/>
              </a:xfrm>
              <a:prstGeom prst="line">
                <a:avLst/>
              </a:prstGeom>
              <a:noFill/>
              <a:ln w="50800">
                <a:solidFill>
                  <a:srgbClr val="A2C1FE"/>
                </a:solidFill>
                <a:round/>
              </a:ln>
            </p:spPr>
            <p:txBody>
              <a:bodyPr wrap="none" anchor="ctr"/>
              <a:lstStyle/>
              <a:p>
                <a:endParaRPr lang="en-IN"/>
              </a:p>
            </p:txBody>
          </p:sp>
          <p:sp>
            <p:nvSpPr>
              <p:cNvPr id="198819" name="Line 20"/>
              <p:cNvSpPr>
                <a:spLocks noChangeShapeType="1"/>
              </p:cNvSpPr>
              <p:nvPr/>
            </p:nvSpPr>
            <p:spPr bwMode="auto">
              <a:xfrm>
                <a:off x="1680" y="1304"/>
                <a:ext cx="216" cy="0"/>
              </a:xfrm>
              <a:prstGeom prst="line">
                <a:avLst/>
              </a:prstGeom>
              <a:noFill/>
              <a:ln w="50800">
                <a:solidFill>
                  <a:schemeClr val="hlink"/>
                </a:solidFill>
                <a:round/>
              </a:ln>
            </p:spPr>
            <p:txBody>
              <a:bodyPr wrap="none" anchor="ctr"/>
              <a:lstStyle/>
              <a:p>
                <a:endParaRPr lang="en-IN"/>
              </a:p>
            </p:txBody>
          </p:sp>
        </p:grpSp>
        <p:grpSp>
          <p:nvGrpSpPr>
            <p:cNvPr id="198794" name="Group 146"/>
            <p:cNvGrpSpPr/>
            <p:nvPr/>
          </p:nvGrpSpPr>
          <p:grpSpPr>
            <a:xfrm>
              <a:off x="844550" y="2470150"/>
              <a:ext cx="2182813" cy="711200"/>
              <a:chOff x="844550" y="2470150"/>
              <a:chExt cx="2182813" cy="711200"/>
            </a:xfrm>
          </p:grpSpPr>
          <p:grpSp>
            <p:nvGrpSpPr>
              <p:cNvPr id="198795" name="Group 4"/>
              <p:cNvGrpSpPr/>
              <p:nvPr/>
            </p:nvGrpSpPr>
            <p:grpSpPr>
              <a:xfrm>
                <a:off x="844550" y="2571750"/>
                <a:ext cx="522288" cy="534988"/>
                <a:chOff x="532" y="1620"/>
                <a:chExt cx="329" cy="337"/>
              </a:xfrm>
            </p:grpSpPr>
            <p:sp>
              <p:nvSpPr>
                <p:cNvPr id="198815" name="Freeform 5"/>
                <p:cNvSpPr/>
                <p:nvPr/>
              </p:nvSpPr>
              <p:spPr bwMode="auto">
                <a:xfrm>
                  <a:off x="532" y="1620"/>
                  <a:ext cx="329" cy="295"/>
                </a:xfrm>
                <a:custGeom>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en-IN"/>
                </a:p>
              </p:txBody>
            </p:sp>
            <p:sp>
              <p:nvSpPr>
                <p:cNvPr id="198816" name="Rectangle 6"/>
                <p:cNvSpPr>
                  <a:spLocks noChangeArrowheads="1"/>
                </p:cNvSpPr>
                <p:nvPr/>
              </p:nvSpPr>
              <p:spPr bwMode="auto">
                <a:xfrm>
                  <a:off x="583" y="1671"/>
                  <a:ext cx="253"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A</a:t>
                  </a:r>
                </a:p>
              </p:txBody>
            </p:sp>
          </p:grpSp>
          <p:grpSp>
            <p:nvGrpSpPr>
              <p:cNvPr id="198796" name="Group 56"/>
              <p:cNvGrpSpPr/>
              <p:nvPr/>
            </p:nvGrpSpPr>
            <p:grpSpPr>
              <a:xfrm>
                <a:off x="1492250" y="2470150"/>
                <a:ext cx="1535113" cy="711200"/>
                <a:chOff x="940" y="1556"/>
                <a:chExt cx="967" cy="448"/>
              </a:xfrm>
            </p:grpSpPr>
            <p:grpSp>
              <p:nvGrpSpPr>
                <p:cNvPr id="198797" name="Group 57"/>
                <p:cNvGrpSpPr/>
                <p:nvPr/>
              </p:nvGrpSpPr>
              <p:grpSpPr>
                <a:xfrm>
                  <a:off x="940" y="1556"/>
                  <a:ext cx="305" cy="448"/>
                  <a:chOff x="940" y="1556"/>
                  <a:chExt cx="305" cy="448"/>
                </a:xfrm>
              </p:grpSpPr>
              <p:grpSp>
                <p:nvGrpSpPr>
                  <p:cNvPr id="198811" name="Group 58"/>
                  <p:cNvGrpSpPr/>
                  <p:nvPr/>
                </p:nvGrpSpPr>
                <p:grpSpPr>
                  <a:xfrm>
                    <a:off x="940" y="1556"/>
                    <a:ext cx="305" cy="448"/>
                    <a:chOff x="940" y="1556"/>
                    <a:chExt cx="305" cy="448"/>
                  </a:xfrm>
                </p:grpSpPr>
                <p:sp>
                  <p:nvSpPr>
                    <p:cNvPr id="198813" name="AutoShape 59"/>
                    <p:cNvSpPr>
                      <a:spLocks noChangeArrowheads="1"/>
                    </p:cNvSpPr>
                    <p:nvPr/>
                  </p:nvSpPr>
                  <p:spPr bwMode="auto">
                    <a:xfrm>
                      <a:off x="940" y="1627"/>
                      <a:ext cx="305" cy="377"/>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sp>
                  <p:nvSpPr>
                    <p:cNvPr id="198814" name="AutoShape 60"/>
                    <p:cNvSpPr>
                      <a:spLocks noChangeArrowheads="1"/>
                    </p:cNvSpPr>
                    <p:nvPr/>
                  </p:nvSpPr>
                  <p:spPr bwMode="auto">
                    <a:xfrm>
                      <a:off x="1010" y="1556"/>
                      <a:ext cx="235" cy="78"/>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grpSp>
              <p:sp>
                <p:nvSpPr>
                  <p:cNvPr id="198812" name="AutoShape 61"/>
                  <p:cNvSpPr>
                    <a:spLocks noChangeArrowheads="1"/>
                  </p:cNvSpPr>
                  <p:nvPr/>
                </p:nvSpPr>
                <p:spPr bwMode="auto">
                  <a:xfrm>
                    <a:off x="1002" y="1660"/>
                    <a:ext cx="158" cy="27"/>
                  </a:xfrm>
                  <a:prstGeom prst="parallelogram">
                    <a:avLst>
                      <a:gd name="adj" fmla="val 146215"/>
                    </a:avLst>
                  </a:prstGeom>
                  <a:solidFill>
                    <a:srgbClr val="F6BF69"/>
                  </a:solidFill>
                  <a:ln w="25400">
                    <a:solidFill>
                      <a:schemeClr val="tx1"/>
                    </a:solidFill>
                    <a:miter lim="800000"/>
                  </a:ln>
                </p:spPr>
                <p:txBody>
                  <a:bodyPr wrap="none" anchor="ctr"/>
                  <a:lstStyle/>
                  <a:p>
                    <a:pPr algn="l"/>
                    <a:endParaRPr lang="en-IN" sz="2400">
                      <a:solidFill>
                        <a:srgbClr val="000000"/>
                      </a:solidFill>
                    </a:endParaRPr>
                  </a:p>
                </p:txBody>
              </p:sp>
            </p:grpSp>
            <p:grpSp>
              <p:nvGrpSpPr>
                <p:cNvPr id="198798" name="Group 62"/>
                <p:cNvGrpSpPr/>
                <p:nvPr/>
              </p:nvGrpSpPr>
              <p:grpSpPr>
                <a:xfrm>
                  <a:off x="1241" y="1556"/>
                  <a:ext cx="378" cy="448"/>
                  <a:chOff x="1241" y="1556"/>
                  <a:chExt cx="378" cy="448"/>
                </a:xfrm>
              </p:grpSpPr>
              <p:grpSp>
                <p:nvGrpSpPr>
                  <p:cNvPr id="198806" name="Group 63"/>
                  <p:cNvGrpSpPr/>
                  <p:nvPr/>
                </p:nvGrpSpPr>
                <p:grpSpPr>
                  <a:xfrm>
                    <a:off x="1241" y="1556"/>
                    <a:ext cx="378" cy="448"/>
                    <a:chOff x="1241" y="1556"/>
                    <a:chExt cx="378" cy="448"/>
                  </a:xfrm>
                </p:grpSpPr>
                <p:sp>
                  <p:nvSpPr>
                    <p:cNvPr id="198809" name="AutoShape 64"/>
                    <p:cNvSpPr>
                      <a:spLocks noChangeArrowheads="1"/>
                    </p:cNvSpPr>
                    <p:nvPr/>
                  </p:nvSpPr>
                  <p:spPr bwMode="auto">
                    <a:xfrm>
                      <a:off x="1241" y="1627"/>
                      <a:ext cx="378" cy="377"/>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sp>
                  <p:nvSpPr>
                    <p:cNvPr id="198810" name="AutoShape 65"/>
                    <p:cNvSpPr>
                      <a:spLocks noChangeArrowheads="1"/>
                    </p:cNvSpPr>
                    <p:nvPr/>
                  </p:nvSpPr>
                  <p:spPr bwMode="auto">
                    <a:xfrm>
                      <a:off x="1327" y="1556"/>
                      <a:ext cx="292" cy="78"/>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grpSp>
              <p:sp>
                <p:nvSpPr>
                  <p:cNvPr id="198807" name="Oval 66"/>
                  <p:cNvSpPr>
                    <a:spLocks noChangeArrowheads="1"/>
                  </p:cNvSpPr>
                  <p:nvPr/>
                </p:nvSpPr>
                <p:spPr bwMode="auto">
                  <a:xfrm>
                    <a:off x="1356" y="1592"/>
                    <a:ext cx="49" cy="27"/>
                  </a:xfrm>
                  <a:prstGeom prst="ellipse">
                    <a:avLst/>
                  </a:prstGeom>
                  <a:solidFill>
                    <a:schemeClr val="bg1"/>
                  </a:solidFill>
                  <a:ln w="12700">
                    <a:solidFill>
                      <a:schemeClr val="tx1"/>
                    </a:solidFill>
                    <a:round/>
                  </a:ln>
                </p:spPr>
                <p:txBody>
                  <a:bodyPr wrap="none" anchor="ctr"/>
                  <a:lstStyle/>
                  <a:p>
                    <a:pPr algn="l"/>
                    <a:endParaRPr lang="en-IN" sz="2400">
                      <a:solidFill>
                        <a:srgbClr val="000000"/>
                      </a:solidFill>
                    </a:endParaRPr>
                  </a:p>
                </p:txBody>
              </p:sp>
              <p:sp>
                <p:nvSpPr>
                  <p:cNvPr id="198808" name="AutoShape 67"/>
                  <p:cNvSpPr>
                    <a:spLocks noChangeArrowheads="1"/>
                  </p:cNvSpPr>
                  <p:nvPr/>
                </p:nvSpPr>
                <p:spPr bwMode="auto">
                  <a:xfrm>
                    <a:off x="1288" y="1802"/>
                    <a:ext cx="198" cy="84"/>
                  </a:xfrm>
                  <a:prstGeom prst="octagon">
                    <a:avLst>
                      <a:gd name="adj" fmla="val 29278"/>
                    </a:avLst>
                  </a:prstGeom>
                  <a:solidFill>
                    <a:srgbClr val="A2C1FE"/>
                  </a:solidFill>
                  <a:ln w="25400">
                    <a:solidFill>
                      <a:schemeClr val="tx1"/>
                    </a:solidFill>
                    <a:miter lim="800000"/>
                  </a:ln>
                </p:spPr>
                <p:txBody>
                  <a:bodyPr wrap="none" anchor="ctr"/>
                  <a:lstStyle/>
                  <a:p>
                    <a:pPr algn="l"/>
                    <a:endParaRPr lang="en-IN" sz="2400">
                      <a:solidFill>
                        <a:srgbClr val="000000"/>
                      </a:solidFill>
                    </a:endParaRPr>
                  </a:p>
                </p:txBody>
              </p:sp>
            </p:grpSp>
            <p:sp>
              <p:nvSpPr>
                <p:cNvPr id="198799" name="Freeform 68"/>
                <p:cNvSpPr/>
                <p:nvPr/>
              </p:nvSpPr>
              <p:spPr bwMode="auto">
                <a:xfrm>
                  <a:off x="1805" y="1785"/>
                  <a:ext cx="86" cy="192"/>
                </a:xfrm>
                <a:custGeom>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prstDash val="dash"/>
                  <a:round/>
                  <a:headEnd type="none" w="med" len="med"/>
                  <a:tailEnd type="none" w="med" len="med"/>
                </a:ln>
              </p:spPr>
              <p:txBody>
                <a:bodyPr/>
                <a:lstStyle/>
                <a:p>
                  <a:endParaRPr lang="en-IN"/>
                </a:p>
              </p:txBody>
            </p:sp>
            <p:sp>
              <p:nvSpPr>
                <p:cNvPr id="198800" name="Rectangle 69"/>
                <p:cNvSpPr>
                  <a:spLocks noChangeArrowheads="1"/>
                </p:cNvSpPr>
                <p:nvPr/>
              </p:nvSpPr>
              <p:spPr bwMode="auto">
                <a:xfrm>
                  <a:off x="1801" y="1785"/>
                  <a:ext cx="106"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198801" name="Rectangle 70"/>
                <p:cNvSpPr>
                  <a:spLocks noChangeArrowheads="1"/>
                </p:cNvSpPr>
                <p:nvPr/>
              </p:nvSpPr>
              <p:spPr bwMode="auto">
                <a:xfrm>
                  <a:off x="1808" y="1866"/>
                  <a:ext cx="82"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198802" name="Rectangle 71"/>
                <p:cNvSpPr>
                  <a:spLocks noChangeArrowheads="1"/>
                </p:cNvSpPr>
                <p:nvPr/>
              </p:nvSpPr>
              <p:spPr bwMode="auto">
                <a:xfrm>
                  <a:off x="1625" y="1866"/>
                  <a:ext cx="103" cy="11"/>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grpSp>
              <p:nvGrpSpPr>
                <p:cNvPr id="198803" name="Group 72"/>
                <p:cNvGrpSpPr/>
                <p:nvPr/>
              </p:nvGrpSpPr>
              <p:grpSpPr>
                <a:xfrm>
                  <a:off x="1623" y="1613"/>
                  <a:ext cx="194" cy="364"/>
                  <a:chOff x="1623" y="1613"/>
                  <a:chExt cx="194" cy="364"/>
                </a:xfrm>
              </p:grpSpPr>
              <p:sp>
                <p:nvSpPr>
                  <p:cNvPr id="198804" name="Oval 73"/>
                  <p:cNvSpPr>
                    <a:spLocks noChangeArrowheads="1"/>
                  </p:cNvSpPr>
                  <p:nvPr/>
                </p:nvSpPr>
                <p:spPr bwMode="auto">
                  <a:xfrm>
                    <a:off x="1699" y="1613"/>
                    <a:ext cx="48" cy="48"/>
                  </a:xfrm>
                  <a:prstGeom prst="ellipse">
                    <a:avLst/>
                  </a:prstGeom>
                  <a:solidFill>
                    <a:srgbClr val="FC0128"/>
                  </a:solidFill>
                  <a:ln w="12700">
                    <a:solidFill>
                      <a:srgbClr val="000000"/>
                    </a:solidFill>
                    <a:round/>
                  </a:ln>
                </p:spPr>
                <p:txBody>
                  <a:bodyPr wrap="none" anchor="ctr"/>
                  <a:lstStyle/>
                  <a:p>
                    <a:pPr algn="l"/>
                    <a:endParaRPr lang="en-IN" sz="2400">
                      <a:solidFill>
                        <a:srgbClr val="000000"/>
                      </a:solidFill>
                    </a:endParaRPr>
                  </a:p>
                </p:txBody>
              </p:sp>
              <p:sp>
                <p:nvSpPr>
                  <p:cNvPr id="198805" name="Freeform 74"/>
                  <p:cNvSpPr/>
                  <p:nvPr/>
                </p:nvSpPr>
                <p:spPr bwMode="auto">
                  <a:xfrm>
                    <a:off x="1623" y="1681"/>
                    <a:ext cx="194" cy="296"/>
                  </a:xfrm>
                  <a:custGeom>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 cap="rnd">
                    <a:noFill/>
                    <a:prstDash val="dash"/>
                    <a:round/>
                    <a:headEnd type="none" w="med" len="med"/>
                    <a:tailEnd type="none" w="med" len="med"/>
                  </a:ln>
                </p:spPr>
                <p:txBody>
                  <a:bodyPr/>
                  <a:lstStyle/>
                  <a:p>
                    <a:endParaRPr lang="en-IN"/>
                  </a:p>
                </p:txBody>
              </p:sp>
            </p:grpSp>
          </p:grpSp>
        </p:grpSp>
      </p:grpSp>
      <p:sp>
        <p:nvSpPr>
          <p:cNvPr id="198686" name="Rectangle 75"/>
          <p:cNvSpPr>
            <a:spLocks noChangeArrowheads="1"/>
          </p:cNvSpPr>
          <p:nvPr/>
        </p:nvSpPr>
        <p:spPr bwMode="auto">
          <a:xfrm>
            <a:off x="1116013" y="976313"/>
            <a:ext cx="892175" cy="454025"/>
          </a:xfrm>
          <a:prstGeom prst="rect">
            <a:avLst/>
          </a:prstGeom>
          <a:noFill/>
          <a:ln w="12700" cmpd="tri">
            <a:noFill/>
            <a:prstDash val="dash"/>
            <a:miter lim="800000"/>
          </a:ln>
        </p:spPr>
        <p:txBody>
          <a:bodyPr wrap="none" lIns="90488" tIns="44450" rIns="90488" bIns="44450">
            <a:spAutoFit/>
          </a:bodyPr>
          <a:lstStyle/>
          <a:p>
            <a:pPr algn="l"/>
            <a:r>
              <a:rPr lang="en-US" sz="2400" b="1">
                <a:solidFill>
                  <a:srgbClr val="000000"/>
                </a:solidFill>
              </a:rPr>
              <a:t>6 PM</a:t>
            </a:r>
          </a:p>
        </p:txBody>
      </p:sp>
      <p:sp>
        <p:nvSpPr>
          <p:cNvPr id="198687" name="Line 76"/>
          <p:cNvSpPr>
            <a:spLocks noChangeShapeType="1"/>
          </p:cNvSpPr>
          <p:nvPr/>
        </p:nvSpPr>
        <p:spPr bwMode="auto">
          <a:xfrm>
            <a:off x="1479550" y="1562100"/>
            <a:ext cx="6324600" cy="0"/>
          </a:xfrm>
          <a:prstGeom prst="line">
            <a:avLst/>
          </a:prstGeom>
          <a:noFill/>
          <a:ln w="12700">
            <a:solidFill>
              <a:schemeClr val="tx1"/>
            </a:solidFill>
            <a:round/>
            <a:tailEnd type="triangle" w="med" len="med"/>
          </a:ln>
        </p:spPr>
        <p:txBody>
          <a:bodyPr wrap="none" anchor="ctr"/>
          <a:lstStyle/>
          <a:p>
            <a:endParaRPr lang="en-IN"/>
          </a:p>
        </p:txBody>
      </p:sp>
      <p:sp>
        <p:nvSpPr>
          <p:cNvPr id="198688" name="Line 77"/>
          <p:cNvSpPr>
            <a:spLocks noChangeShapeType="1"/>
          </p:cNvSpPr>
          <p:nvPr/>
        </p:nvSpPr>
        <p:spPr bwMode="auto">
          <a:xfrm flipH="1">
            <a:off x="1473200" y="1428750"/>
            <a:ext cx="0" cy="304800"/>
          </a:xfrm>
          <a:prstGeom prst="line">
            <a:avLst/>
          </a:prstGeom>
          <a:noFill/>
          <a:ln w="12700">
            <a:solidFill>
              <a:schemeClr val="tx1"/>
            </a:solidFill>
            <a:round/>
          </a:ln>
        </p:spPr>
        <p:txBody>
          <a:bodyPr wrap="none" anchor="ctr"/>
          <a:lstStyle/>
          <a:p>
            <a:endParaRPr lang="en-IN"/>
          </a:p>
        </p:txBody>
      </p:sp>
      <p:sp>
        <p:nvSpPr>
          <p:cNvPr id="198689" name="Rectangle 78"/>
          <p:cNvSpPr>
            <a:spLocks noChangeArrowheads="1"/>
          </p:cNvSpPr>
          <p:nvPr/>
        </p:nvSpPr>
        <p:spPr bwMode="auto">
          <a:xfrm>
            <a:off x="2347913" y="989013"/>
            <a:ext cx="350837" cy="454025"/>
          </a:xfrm>
          <a:prstGeom prst="rect">
            <a:avLst/>
          </a:prstGeom>
          <a:noFill/>
          <a:ln w="12700" cmpd="tri">
            <a:noFill/>
            <a:prstDash val="dash"/>
            <a:miter lim="800000"/>
          </a:ln>
        </p:spPr>
        <p:txBody>
          <a:bodyPr wrap="none" lIns="90488" tIns="44450" rIns="90488" bIns="44450">
            <a:spAutoFit/>
          </a:bodyPr>
          <a:lstStyle/>
          <a:p>
            <a:pPr algn="l"/>
            <a:r>
              <a:rPr lang="en-US" sz="2400" b="1">
                <a:solidFill>
                  <a:srgbClr val="000000"/>
                </a:solidFill>
              </a:rPr>
              <a:t>7</a:t>
            </a:r>
          </a:p>
        </p:txBody>
      </p:sp>
      <p:sp>
        <p:nvSpPr>
          <p:cNvPr id="198690" name="Rectangle 79"/>
          <p:cNvSpPr>
            <a:spLocks noChangeArrowheads="1"/>
          </p:cNvSpPr>
          <p:nvPr/>
        </p:nvSpPr>
        <p:spPr bwMode="auto">
          <a:xfrm>
            <a:off x="3414713" y="989013"/>
            <a:ext cx="350837" cy="454025"/>
          </a:xfrm>
          <a:prstGeom prst="rect">
            <a:avLst/>
          </a:prstGeom>
          <a:noFill/>
          <a:ln w="12700" cmpd="tri">
            <a:noFill/>
            <a:prstDash val="dash"/>
            <a:miter lim="800000"/>
          </a:ln>
        </p:spPr>
        <p:txBody>
          <a:bodyPr wrap="none" lIns="90488" tIns="44450" rIns="90488" bIns="44450">
            <a:spAutoFit/>
          </a:bodyPr>
          <a:lstStyle/>
          <a:p>
            <a:pPr algn="l"/>
            <a:r>
              <a:rPr lang="en-US" sz="2400" b="1">
                <a:solidFill>
                  <a:srgbClr val="000000"/>
                </a:solidFill>
              </a:rPr>
              <a:t>8</a:t>
            </a:r>
          </a:p>
        </p:txBody>
      </p:sp>
      <p:sp>
        <p:nvSpPr>
          <p:cNvPr id="198691" name="Rectangle 80"/>
          <p:cNvSpPr>
            <a:spLocks noChangeArrowheads="1"/>
          </p:cNvSpPr>
          <p:nvPr/>
        </p:nvSpPr>
        <p:spPr bwMode="auto">
          <a:xfrm>
            <a:off x="4430713" y="989013"/>
            <a:ext cx="350837" cy="454025"/>
          </a:xfrm>
          <a:prstGeom prst="rect">
            <a:avLst/>
          </a:prstGeom>
          <a:noFill/>
          <a:ln w="12700" cmpd="tri">
            <a:noFill/>
            <a:prstDash val="dash"/>
            <a:miter lim="800000"/>
          </a:ln>
        </p:spPr>
        <p:txBody>
          <a:bodyPr wrap="none" lIns="90488" tIns="44450" rIns="90488" bIns="44450">
            <a:spAutoFit/>
          </a:bodyPr>
          <a:lstStyle/>
          <a:p>
            <a:pPr algn="l"/>
            <a:r>
              <a:rPr lang="en-US" sz="2400" b="1">
                <a:solidFill>
                  <a:srgbClr val="000000"/>
                </a:solidFill>
              </a:rPr>
              <a:t>9</a:t>
            </a:r>
          </a:p>
        </p:txBody>
      </p:sp>
      <p:sp>
        <p:nvSpPr>
          <p:cNvPr id="198692" name="Rectangle 81"/>
          <p:cNvSpPr>
            <a:spLocks noChangeArrowheads="1"/>
          </p:cNvSpPr>
          <p:nvPr/>
        </p:nvSpPr>
        <p:spPr bwMode="auto">
          <a:xfrm>
            <a:off x="5370513" y="1001713"/>
            <a:ext cx="520700" cy="454025"/>
          </a:xfrm>
          <a:prstGeom prst="rect">
            <a:avLst/>
          </a:prstGeom>
          <a:noFill/>
          <a:ln w="12700" cmpd="tri">
            <a:noFill/>
            <a:prstDash val="dash"/>
            <a:miter lim="800000"/>
          </a:ln>
        </p:spPr>
        <p:txBody>
          <a:bodyPr wrap="none" lIns="90488" tIns="44450" rIns="90488" bIns="44450">
            <a:spAutoFit/>
          </a:bodyPr>
          <a:lstStyle/>
          <a:p>
            <a:pPr algn="l"/>
            <a:r>
              <a:rPr lang="en-US" sz="2400" b="1">
                <a:solidFill>
                  <a:srgbClr val="000000"/>
                </a:solidFill>
              </a:rPr>
              <a:t>10</a:t>
            </a:r>
          </a:p>
        </p:txBody>
      </p:sp>
      <p:sp>
        <p:nvSpPr>
          <p:cNvPr id="198693" name="Rectangle 82"/>
          <p:cNvSpPr>
            <a:spLocks noChangeArrowheads="1"/>
          </p:cNvSpPr>
          <p:nvPr/>
        </p:nvSpPr>
        <p:spPr bwMode="auto">
          <a:xfrm>
            <a:off x="6462713" y="989013"/>
            <a:ext cx="520700" cy="454025"/>
          </a:xfrm>
          <a:prstGeom prst="rect">
            <a:avLst/>
          </a:prstGeom>
          <a:noFill/>
          <a:ln w="12700" cmpd="tri">
            <a:noFill/>
            <a:prstDash val="dash"/>
            <a:miter lim="800000"/>
          </a:ln>
        </p:spPr>
        <p:txBody>
          <a:bodyPr wrap="none" lIns="90488" tIns="44450" rIns="90488" bIns="44450">
            <a:spAutoFit/>
          </a:bodyPr>
          <a:lstStyle/>
          <a:p>
            <a:pPr algn="l"/>
            <a:r>
              <a:rPr lang="en-US" sz="2400" b="1">
                <a:solidFill>
                  <a:srgbClr val="000000"/>
                </a:solidFill>
              </a:rPr>
              <a:t>11</a:t>
            </a:r>
          </a:p>
        </p:txBody>
      </p:sp>
      <p:sp>
        <p:nvSpPr>
          <p:cNvPr id="198694" name="Rectangle 83"/>
          <p:cNvSpPr>
            <a:spLocks noChangeArrowheads="1"/>
          </p:cNvSpPr>
          <p:nvPr/>
        </p:nvSpPr>
        <p:spPr bwMode="auto">
          <a:xfrm>
            <a:off x="7137400" y="976313"/>
            <a:ext cx="1447800" cy="454025"/>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Midnight</a:t>
            </a:r>
          </a:p>
        </p:txBody>
      </p:sp>
      <p:grpSp>
        <p:nvGrpSpPr>
          <p:cNvPr id="12" name="Group 151"/>
          <p:cNvGrpSpPr/>
          <p:nvPr/>
        </p:nvGrpSpPr>
        <p:grpSpPr>
          <a:xfrm>
            <a:off x="831850" y="2070100"/>
            <a:ext cx="3752850" cy="1862138"/>
            <a:chOff x="831850" y="2070100"/>
            <a:chExt cx="3752850" cy="1862138"/>
          </a:xfrm>
        </p:grpSpPr>
        <p:grpSp>
          <p:nvGrpSpPr>
            <p:cNvPr id="198766" name="Group 27"/>
            <p:cNvGrpSpPr/>
            <p:nvPr/>
          </p:nvGrpSpPr>
          <p:grpSpPr>
            <a:xfrm>
              <a:off x="3086100" y="2070100"/>
              <a:ext cx="1498600" cy="0"/>
              <a:chOff x="1944" y="1304"/>
              <a:chExt cx="944" cy="0"/>
            </a:xfrm>
          </p:grpSpPr>
          <p:sp>
            <p:nvSpPr>
              <p:cNvPr id="198790" name="Line 28"/>
              <p:cNvSpPr>
                <a:spLocks noChangeShapeType="1"/>
              </p:cNvSpPr>
              <p:nvPr/>
            </p:nvSpPr>
            <p:spPr bwMode="auto">
              <a:xfrm>
                <a:off x="1944" y="1304"/>
                <a:ext cx="288" cy="0"/>
              </a:xfrm>
              <a:prstGeom prst="line">
                <a:avLst/>
              </a:prstGeom>
              <a:noFill/>
              <a:ln w="50800">
                <a:solidFill>
                  <a:srgbClr val="F6BF69"/>
                </a:solidFill>
                <a:round/>
              </a:ln>
            </p:spPr>
            <p:txBody>
              <a:bodyPr wrap="none" anchor="ctr"/>
              <a:lstStyle/>
              <a:p>
                <a:endParaRPr lang="en-IN"/>
              </a:p>
            </p:txBody>
          </p:sp>
          <p:sp>
            <p:nvSpPr>
              <p:cNvPr id="198791" name="Line 29"/>
              <p:cNvSpPr>
                <a:spLocks noChangeShapeType="1"/>
              </p:cNvSpPr>
              <p:nvPr/>
            </p:nvSpPr>
            <p:spPr bwMode="auto">
              <a:xfrm>
                <a:off x="2272" y="1304"/>
                <a:ext cx="360" cy="0"/>
              </a:xfrm>
              <a:prstGeom prst="line">
                <a:avLst/>
              </a:prstGeom>
              <a:noFill/>
              <a:ln w="50800">
                <a:solidFill>
                  <a:srgbClr val="A2C1FE"/>
                </a:solidFill>
                <a:round/>
              </a:ln>
            </p:spPr>
            <p:txBody>
              <a:bodyPr wrap="none" anchor="ctr"/>
              <a:lstStyle/>
              <a:p>
                <a:endParaRPr lang="en-IN"/>
              </a:p>
            </p:txBody>
          </p:sp>
          <p:sp>
            <p:nvSpPr>
              <p:cNvPr id="198792" name="Line 30"/>
              <p:cNvSpPr>
                <a:spLocks noChangeShapeType="1"/>
              </p:cNvSpPr>
              <p:nvPr/>
            </p:nvSpPr>
            <p:spPr bwMode="auto">
              <a:xfrm>
                <a:off x="2672" y="1304"/>
                <a:ext cx="216" cy="0"/>
              </a:xfrm>
              <a:prstGeom prst="line">
                <a:avLst/>
              </a:prstGeom>
              <a:noFill/>
              <a:ln w="50800">
                <a:solidFill>
                  <a:schemeClr val="hlink"/>
                </a:solidFill>
                <a:round/>
              </a:ln>
            </p:spPr>
            <p:txBody>
              <a:bodyPr wrap="none" anchor="ctr"/>
              <a:lstStyle/>
              <a:p>
                <a:endParaRPr lang="en-IN"/>
              </a:p>
            </p:txBody>
          </p:sp>
        </p:grpSp>
        <p:grpSp>
          <p:nvGrpSpPr>
            <p:cNvPr id="198767" name="Group 147"/>
            <p:cNvGrpSpPr/>
            <p:nvPr/>
          </p:nvGrpSpPr>
          <p:grpSpPr>
            <a:xfrm>
              <a:off x="831850" y="3206750"/>
              <a:ext cx="3719513" cy="725488"/>
              <a:chOff x="831850" y="3206750"/>
              <a:chExt cx="3719513" cy="725488"/>
            </a:xfrm>
          </p:grpSpPr>
          <p:grpSp>
            <p:nvGrpSpPr>
              <p:cNvPr id="198768" name="Group 7"/>
              <p:cNvGrpSpPr/>
              <p:nvPr/>
            </p:nvGrpSpPr>
            <p:grpSpPr>
              <a:xfrm>
                <a:off x="831850" y="3397250"/>
                <a:ext cx="522288" cy="534988"/>
                <a:chOff x="524" y="2140"/>
                <a:chExt cx="329" cy="337"/>
              </a:xfrm>
            </p:grpSpPr>
            <p:sp>
              <p:nvSpPr>
                <p:cNvPr id="198788" name="Freeform 8"/>
                <p:cNvSpPr/>
                <p:nvPr/>
              </p:nvSpPr>
              <p:spPr bwMode="auto">
                <a:xfrm>
                  <a:off x="524" y="2140"/>
                  <a:ext cx="329" cy="295"/>
                </a:xfrm>
                <a:custGeom>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en-IN"/>
                </a:p>
              </p:txBody>
            </p:sp>
            <p:sp>
              <p:nvSpPr>
                <p:cNvPr id="198789" name="Rectangle 9"/>
                <p:cNvSpPr>
                  <a:spLocks noChangeArrowheads="1"/>
                </p:cNvSpPr>
                <p:nvPr/>
              </p:nvSpPr>
              <p:spPr bwMode="auto">
                <a:xfrm>
                  <a:off x="575" y="2191"/>
                  <a:ext cx="253"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B</a:t>
                  </a:r>
                </a:p>
              </p:txBody>
            </p:sp>
          </p:grpSp>
          <p:grpSp>
            <p:nvGrpSpPr>
              <p:cNvPr id="198769" name="Group 84"/>
              <p:cNvGrpSpPr/>
              <p:nvPr/>
            </p:nvGrpSpPr>
            <p:grpSpPr>
              <a:xfrm>
                <a:off x="3016250" y="3206750"/>
                <a:ext cx="1535113" cy="711200"/>
                <a:chOff x="1900" y="2020"/>
                <a:chExt cx="967" cy="448"/>
              </a:xfrm>
            </p:grpSpPr>
            <p:grpSp>
              <p:nvGrpSpPr>
                <p:cNvPr id="198770" name="Group 85"/>
                <p:cNvGrpSpPr/>
                <p:nvPr/>
              </p:nvGrpSpPr>
              <p:grpSpPr>
                <a:xfrm>
                  <a:off x="1900" y="2020"/>
                  <a:ext cx="305" cy="448"/>
                  <a:chOff x="1900" y="2020"/>
                  <a:chExt cx="305" cy="448"/>
                </a:xfrm>
              </p:grpSpPr>
              <p:grpSp>
                <p:nvGrpSpPr>
                  <p:cNvPr id="198784" name="Group 86"/>
                  <p:cNvGrpSpPr/>
                  <p:nvPr/>
                </p:nvGrpSpPr>
                <p:grpSpPr>
                  <a:xfrm>
                    <a:off x="1900" y="2020"/>
                    <a:ext cx="305" cy="448"/>
                    <a:chOff x="1900" y="2020"/>
                    <a:chExt cx="305" cy="448"/>
                  </a:xfrm>
                </p:grpSpPr>
                <p:sp>
                  <p:nvSpPr>
                    <p:cNvPr id="198786" name="AutoShape 87"/>
                    <p:cNvSpPr>
                      <a:spLocks noChangeArrowheads="1"/>
                    </p:cNvSpPr>
                    <p:nvPr/>
                  </p:nvSpPr>
                  <p:spPr bwMode="auto">
                    <a:xfrm>
                      <a:off x="1900" y="2091"/>
                      <a:ext cx="305" cy="377"/>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sp>
                  <p:nvSpPr>
                    <p:cNvPr id="198787" name="AutoShape 88"/>
                    <p:cNvSpPr>
                      <a:spLocks noChangeArrowheads="1"/>
                    </p:cNvSpPr>
                    <p:nvPr/>
                  </p:nvSpPr>
                  <p:spPr bwMode="auto">
                    <a:xfrm>
                      <a:off x="1970" y="2020"/>
                      <a:ext cx="235" cy="78"/>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grpSp>
              <p:sp>
                <p:nvSpPr>
                  <p:cNvPr id="198785" name="AutoShape 89"/>
                  <p:cNvSpPr>
                    <a:spLocks noChangeArrowheads="1"/>
                  </p:cNvSpPr>
                  <p:nvPr/>
                </p:nvSpPr>
                <p:spPr bwMode="auto">
                  <a:xfrm>
                    <a:off x="1962" y="2124"/>
                    <a:ext cx="158" cy="27"/>
                  </a:xfrm>
                  <a:prstGeom prst="parallelogram">
                    <a:avLst>
                      <a:gd name="adj" fmla="val 146215"/>
                    </a:avLst>
                  </a:prstGeom>
                  <a:solidFill>
                    <a:srgbClr val="F6BF69"/>
                  </a:solidFill>
                  <a:ln w="25400">
                    <a:solidFill>
                      <a:schemeClr val="tx1"/>
                    </a:solidFill>
                    <a:miter lim="800000"/>
                  </a:ln>
                </p:spPr>
                <p:txBody>
                  <a:bodyPr wrap="none" anchor="ctr"/>
                  <a:lstStyle/>
                  <a:p>
                    <a:pPr algn="l"/>
                    <a:endParaRPr lang="en-IN" sz="2400">
                      <a:solidFill>
                        <a:srgbClr val="000000"/>
                      </a:solidFill>
                    </a:endParaRPr>
                  </a:p>
                </p:txBody>
              </p:sp>
            </p:grpSp>
            <p:grpSp>
              <p:nvGrpSpPr>
                <p:cNvPr id="198771" name="Group 90"/>
                <p:cNvGrpSpPr/>
                <p:nvPr/>
              </p:nvGrpSpPr>
              <p:grpSpPr>
                <a:xfrm>
                  <a:off x="2201" y="2020"/>
                  <a:ext cx="378" cy="448"/>
                  <a:chOff x="2201" y="2020"/>
                  <a:chExt cx="378" cy="448"/>
                </a:xfrm>
              </p:grpSpPr>
              <p:grpSp>
                <p:nvGrpSpPr>
                  <p:cNvPr id="198779" name="Group 91"/>
                  <p:cNvGrpSpPr/>
                  <p:nvPr/>
                </p:nvGrpSpPr>
                <p:grpSpPr>
                  <a:xfrm>
                    <a:off x="2201" y="2020"/>
                    <a:ext cx="378" cy="448"/>
                    <a:chOff x="2201" y="2020"/>
                    <a:chExt cx="378" cy="448"/>
                  </a:xfrm>
                </p:grpSpPr>
                <p:sp>
                  <p:nvSpPr>
                    <p:cNvPr id="198782" name="AutoShape 92"/>
                    <p:cNvSpPr>
                      <a:spLocks noChangeArrowheads="1"/>
                    </p:cNvSpPr>
                    <p:nvPr/>
                  </p:nvSpPr>
                  <p:spPr bwMode="auto">
                    <a:xfrm>
                      <a:off x="2201" y="2091"/>
                      <a:ext cx="378" cy="377"/>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sp>
                  <p:nvSpPr>
                    <p:cNvPr id="198783" name="AutoShape 93"/>
                    <p:cNvSpPr>
                      <a:spLocks noChangeArrowheads="1"/>
                    </p:cNvSpPr>
                    <p:nvPr/>
                  </p:nvSpPr>
                  <p:spPr bwMode="auto">
                    <a:xfrm>
                      <a:off x="2287" y="2020"/>
                      <a:ext cx="292" cy="78"/>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grpSp>
              <p:sp>
                <p:nvSpPr>
                  <p:cNvPr id="198780" name="Oval 94"/>
                  <p:cNvSpPr>
                    <a:spLocks noChangeArrowheads="1"/>
                  </p:cNvSpPr>
                  <p:nvPr/>
                </p:nvSpPr>
                <p:spPr bwMode="auto">
                  <a:xfrm>
                    <a:off x="2316" y="2056"/>
                    <a:ext cx="49" cy="27"/>
                  </a:xfrm>
                  <a:prstGeom prst="ellipse">
                    <a:avLst/>
                  </a:prstGeom>
                  <a:solidFill>
                    <a:schemeClr val="bg1"/>
                  </a:solidFill>
                  <a:ln w="12700">
                    <a:solidFill>
                      <a:schemeClr val="tx1"/>
                    </a:solidFill>
                    <a:round/>
                  </a:ln>
                </p:spPr>
                <p:txBody>
                  <a:bodyPr wrap="none" anchor="ctr"/>
                  <a:lstStyle/>
                  <a:p>
                    <a:pPr algn="l"/>
                    <a:endParaRPr lang="en-IN" sz="2400">
                      <a:solidFill>
                        <a:srgbClr val="000000"/>
                      </a:solidFill>
                    </a:endParaRPr>
                  </a:p>
                </p:txBody>
              </p:sp>
              <p:sp>
                <p:nvSpPr>
                  <p:cNvPr id="198781" name="AutoShape 95"/>
                  <p:cNvSpPr>
                    <a:spLocks noChangeArrowheads="1"/>
                  </p:cNvSpPr>
                  <p:nvPr/>
                </p:nvSpPr>
                <p:spPr bwMode="auto">
                  <a:xfrm>
                    <a:off x="2248" y="2266"/>
                    <a:ext cx="198" cy="84"/>
                  </a:xfrm>
                  <a:prstGeom prst="octagon">
                    <a:avLst>
                      <a:gd name="adj" fmla="val 29278"/>
                    </a:avLst>
                  </a:prstGeom>
                  <a:solidFill>
                    <a:srgbClr val="A2C1FE"/>
                  </a:solidFill>
                  <a:ln w="25400">
                    <a:solidFill>
                      <a:schemeClr val="tx1"/>
                    </a:solidFill>
                    <a:miter lim="800000"/>
                  </a:ln>
                </p:spPr>
                <p:txBody>
                  <a:bodyPr wrap="none" anchor="ctr"/>
                  <a:lstStyle/>
                  <a:p>
                    <a:pPr algn="l"/>
                    <a:endParaRPr lang="en-IN" sz="2400">
                      <a:solidFill>
                        <a:srgbClr val="000000"/>
                      </a:solidFill>
                    </a:endParaRPr>
                  </a:p>
                </p:txBody>
              </p:sp>
            </p:grpSp>
            <p:sp>
              <p:nvSpPr>
                <p:cNvPr id="198772" name="Freeform 96"/>
                <p:cNvSpPr/>
                <p:nvPr/>
              </p:nvSpPr>
              <p:spPr bwMode="auto">
                <a:xfrm>
                  <a:off x="2765" y="2249"/>
                  <a:ext cx="86" cy="192"/>
                </a:xfrm>
                <a:custGeom>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prstDash val="dash"/>
                  <a:round/>
                  <a:headEnd type="none" w="med" len="med"/>
                  <a:tailEnd type="none" w="med" len="med"/>
                </a:ln>
              </p:spPr>
              <p:txBody>
                <a:bodyPr/>
                <a:lstStyle/>
                <a:p>
                  <a:endParaRPr lang="en-IN"/>
                </a:p>
              </p:txBody>
            </p:sp>
            <p:sp>
              <p:nvSpPr>
                <p:cNvPr id="198773" name="Rectangle 97"/>
                <p:cNvSpPr>
                  <a:spLocks noChangeArrowheads="1"/>
                </p:cNvSpPr>
                <p:nvPr/>
              </p:nvSpPr>
              <p:spPr bwMode="auto">
                <a:xfrm>
                  <a:off x="2761" y="2249"/>
                  <a:ext cx="106"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198774" name="Rectangle 98"/>
                <p:cNvSpPr>
                  <a:spLocks noChangeArrowheads="1"/>
                </p:cNvSpPr>
                <p:nvPr/>
              </p:nvSpPr>
              <p:spPr bwMode="auto">
                <a:xfrm>
                  <a:off x="2768" y="2330"/>
                  <a:ext cx="82"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198775" name="Rectangle 99"/>
                <p:cNvSpPr>
                  <a:spLocks noChangeArrowheads="1"/>
                </p:cNvSpPr>
                <p:nvPr/>
              </p:nvSpPr>
              <p:spPr bwMode="auto">
                <a:xfrm>
                  <a:off x="2585" y="2330"/>
                  <a:ext cx="103" cy="11"/>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grpSp>
              <p:nvGrpSpPr>
                <p:cNvPr id="198776" name="Group 100"/>
                <p:cNvGrpSpPr/>
                <p:nvPr/>
              </p:nvGrpSpPr>
              <p:grpSpPr>
                <a:xfrm>
                  <a:off x="2583" y="2077"/>
                  <a:ext cx="194" cy="364"/>
                  <a:chOff x="2583" y="2077"/>
                  <a:chExt cx="194" cy="364"/>
                </a:xfrm>
              </p:grpSpPr>
              <p:sp>
                <p:nvSpPr>
                  <p:cNvPr id="198777" name="Oval 101"/>
                  <p:cNvSpPr>
                    <a:spLocks noChangeArrowheads="1"/>
                  </p:cNvSpPr>
                  <p:nvPr/>
                </p:nvSpPr>
                <p:spPr bwMode="auto">
                  <a:xfrm>
                    <a:off x="2659" y="2077"/>
                    <a:ext cx="48" cy="48"/>
                  </a:xfrm>
                  <a:prstGeom prst="ellipse">
                    <a:avLst/>
                  </a:prstGeom>
                  <a:solidFill>
                    <a:srgbClr val="FC0128"/>
                  </a:solidFill>
                  <a:ln w="12700">
                    <a:solidFill>
                      <a:srgbClr val="000000"/>
                    </a:solidFill>
                    <a:round/>
                  </a:ln>
                </p:spPr>
                <p:txBody>
                  <a:bodyPr wrap="none" anchor="ctr"/>
                  <a:lstStyle/>
                  <a:p>
                    <a:pPr algn="l"/>
                    <a:endParaRPr lang="en-IN" sz="2400">
                      <a:solidFill>
                        <a:srgbClr val="000000"/>
                      </a:solidFill>
                    </a:endParaRPr>
                  </a:p>
                </p:txBody>
              </p:sp>
              <p:sp>
                <p:nvSpPr>
                  <p:cNvPr id="198778" name="Freeform 102"/>
                  <p:cNvSpPr/>
                  <p:nvPr/>
                </p:nvSpPr>
                <p:spPr bwMode="auto">
                  <a:xfrm>
                    <a:off x="2583" y="2145"/>
                    <a:ext cx="194" cy="296"/>
                  </a:xfrm>
                  <a:custGeom>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 cap="rnd">
                    <a:noFill/>
                    <a:prstDash val="dash"/>
                    <a:round/>
                    <a:headEnd type="none" w="med" len="med"/>
                    <a:tailEnd type="none" w="med" len="med"/>
                  </a:ln>
                </p:spPr>
                <p:txBody>
                  <a:bodyPr/>
                  <a:lstStyle/>
                  <a:p>
                    <a:endParaRPr lang="en-IN"/>
                  </a:p>
                </p:txBody>
              </p:sp>
            </p:grpSp>
          </p:grpSp>
        </p:grpSp>
      </p:grpSp>
      <p:grpSp>
        <p:nvGrpSpPr>
          <p:cNvPr id="22" name="Group 152"/>
          <p:cNvGrpSpPr/>
          <p:nvPr/>
        </p:nvGrpSpPr>
        <p:grpSpPr>
          <a:xfrm>
            <a:off x="806450" y="2070100"/>
            <a:ext cx="5353050" cy="2598738"/>
            <a:chOff x="806450" y="2070100"/>
            <a:chExt cx="5353050" cy="2598738"/>
          </a:xfrm>
        </p:grpSpPr>
        <p:grpSp>
          <p:nvGrpSpPr>
            <p:cNvPr id="198739" name="Group 37"/>
            <p:cNvGrpSpPr/>
            <p:nvPr/>
          </p:nvGrpSpPr>
          <p:grpSpPr>
            <a:xfrm>
              <a:off x="4660900" y="2070100"/>
              <a:ext cx="1498600" cy="0"/>
              <a:chOff x="2936" y="1304"/>
              <a:chExt cx="944" cy="0"/>
            </a:xfrm>
          </p:grpSpPr>
          <p:sp>
            <p:nvSpPr>
              <p:cNvPr id="198763" name="Line 38"/>
              <p:cNvSpPr>
                <a:spLocks noChangeShapeType="1"/>
              </p:cNvSpPr>
              <p:nvPr/>
            </p:nvSpPr>
            <p:spPr bwMode="auto">
              <a:xfrm>
                <a:off x="2936" y="1304"/>
                <a:ext cx="288" cy="0"/>
              </a:xfrm>
              <a:prstGeom prst="line">
                <a:avLst/>
              </a:prstGeom>
              <a:noFill/>
              <a:ln w="50800">
                <a:solidFill>
                  <a:srgbClr val="F6BF69"/>
                </a:solidFill>
                <a:round/>
              </a:ln>
            </p:spPr>
            <p:txBody>
              <a:bodyPr wrap="none" anchor="ctr"/>
              <a:lstStyle/>
              <a:p>
                <a:endParaRPr lang="en-IN"/>
              </a:p>
            </p:txBody>
          </p:sp>
          <p:sp>
            <p:nvSpPr>
              <p:cNvPr id="198764" name="Line 39"/>
              <p:cNvSpPr>
                <a:spLocks noChangeShapeType="1"/>
              </p:cNvSpPr>
              <p:nvPr/>
            </p:nvSpPr>
            <p:spPr bwMode="auto">
              <a:xfrm>
                <a:off x="3264" y="1304"/>
                <a:ext cx="360" cy="0"/>
              </a:xfrm>
              <a:prstGeom prst="line">
                <a:avLst/>
              </a:prstGeom>
              <a:noFill/>
              <a:ln w="50800">
                <a:solidFill>
                  <a:srgbClr val="A2C1FE"/>
                </a:solidFill>
                <a:round/>
              </a:ln>
            </p:spPr>
            <p:txBody>
              <a:bodyPr wrap="none" anchor="ctr"/>
              <a:lstStyle/>
              <a:p>
                <a:endParaRPr lang="en-IN"/>
              </a:p>
            </p:txBody>
          </p:sp>
          <p:sp>
            <p:nvSpPr>
              <p:cNvPr id="198765" name="Line 40"/>
              <p:cNvSpPr>
                <a:spLocks noChangeShapeType="1"/>
              </p:cNvSpPr>
              <p:nvPr/>
            </p:nvSpPr>
            <p:spPr bwMode="auto">
              <a:xfrm>
                <a:off x="3664" y="1304"/>
                <a:ext cx="216" cy="0"/>
              </a:xfrm>
              <a:prstGeom prst="line">
                <a:avLst/>
              </a:prstGeom>
              <a:noFill/>
              <a:ln w="50800">
                <a:solidFill>
                  <a:schemeClr val="hlink"/>
                </a:solidFill>
                <a:round/>
              </a:ln>
            </p:spPr>
            <p:txBody>
              <a:bodyPr wrap="none" anchor="ctr"/>
              <a:lstStyle/>
              <a:p>
                <a:endParaRPr lang="en-IN"/>
              </a:p>
            </p:txBody>
          </p:sp>
        </p:grpSp>
        <p:grpSp>
          <p:nvGrpSpPr>
            <p:cNvPr id="198740" name="Group 148"/>
            <p:cNvGrpSpPr/>
            <p:nvPr/>
          </p:nvGrpSpPr>
          <p:grpSpPr>
            <a:xfrm>
              <a:off x="806450" y="3917950"/>
              <a:ext cx="5192713" cy="750888"/>
              <a:chOff x="806450" y="3917950"/>
              <a:chExt cx="5192713" cy="750888"/>
            </a:xfrm>
          </p:grpSpPr>
          <p:grpSp>
            <p:nvGrpSpPr>
              <p:cNvPr id="198741" name="Group 10"/>
              <p:cNvGrpSpPr/>
              <p:nvPr/>
            </p:nvGrpSpPr>
            <p:grpSpPr>
              <a:xfrm>
                <a:off x="806450" y="4133850"/>
                <a:ext cx="522288" cy="534988"/>
                <a:chOff x="508" y="2604"/>
                <a:chExt cx="329" cy="337"/>
              </a:xfrm>
            </p:grpSpPr>
            <p:sp>
              <p:nvSpPr>
                <p:cNvPr id="198761" name="Freeform 11"/>
                <p:cNvSpPr/>
                <p:nvPr/>
              </p:nvSpPr>
              <p:spPr bwMode="auto">
                <a:xfrm>
                  <a:off x="508" y="2604"/>
                  <a:ext cx="329" cy="295"/>
                </a:xfrm>
                <a:custGeom>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en-IN"/>
                </a:p>
              </p:txBody>
            </p:sp>
            <p:sp>
              <p:nvSpPr>
                <p:cNvPr id="198762" name="Rectangle 12"/>
                <p:cNvSpPr>
                  <a:spLocks noChangeArrowheads="1"/>
                </p:cNvSpPr>
                <p:nvPr/>
              </p:nvSpPr>
              <p:spPr bwMode="auto">
                <a:xfrm>
                  <a:off x="559" y="2655"/>
                  <a:ext cx="253"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C</a:t>
                  </a:r>
                </a:p>
              </p:txBody>
            </p:sp>
          </p:grpSp>
          <p:grpSp>
            <p:nvGrpSpPr>
              <p:cNvPr id="198742" name="Group 103"/>
              <p:cNvGrpSpPr/>
              <p:nvPr/>
            </p:nvGrpSpPr>
            <p:grpSpPr>
              <a:xfrm>
                <a:off x="4464050" y="3917950"/>
                <a:ext cx="1535113" cy="711200"/>
                <a:chOff x="2812" y="2468"/>
                <a:chExt cx="967" cy="448"/>
              </a:xfrm>
            </p:grpSpPr>
            <p:grpSp>
              <p:nvGrpSpPr>
                <p:cNvPr id="198743" name="Group 104"/>
                <p:cNvGrpSpPr/>
                <p:nvPr/>
              </p:nvGrpSpPr>
              <p:grpSpPr>
                <a:xfrm>
                  <a:off x="2812" y="2468"/>
                  <a:ext cx="305" cy="448"/>
                  <a:chOff x="2812" y="2468"/>
                  <a:chExt cx="305" cy="448"/>
                </a:xfrm>
              </p:grpSpPr>
              <p:grpSp>
                <p:nvGrpSpPr>
                  <p:cNvPr id="198757" name="Group 105"/>
                  <p:cNvGrpSpPr/>
                  <p:nvPr/>
                </p:nvGrpSpPr>
                <p:grpSpPr>
                  <a:xfrm>
                    <a:off x="2812" y="2468"/>
                    <a:ext cx="305" cy="448"/>
                    <a:chOff x="2812" y="2468"/>
                    <a:chExt cx="305" cy="448"/>
                  </a:xfrm>
                </p:grpSpPr>
                <p:sp>
                  <p:nvSpPr>
                    <p:cNvPr id="198759" name="AutoShape 106"/>
                    <p:cNvSpPr>
                      <a:spLocks noChangeArrowheads="1"/>
                    </p:cNvSpPr>
                    <p:nvPr/>
                  </p:nvSpPr>
                  <p:spPr bwMode="auto">
                    <a:xfrm>
                      <a:off x="2812" y="2539"/>
                      <a:ext cx="305" cy="377"/>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sp>
                  <p:nvSpPr>
                    <p:cNvPr id="198760" name="AutoShape 107"/>
                    <p:cNvSpPr>
                      <a:spLocks noChangeArrowheads="1"/>
                    </p:cNvSpPr>
                    <p:nvPr/>
                  </p:nvSpPr>
                  <p:spPr bwMode="auto">
                    <a:xfrm>
                      <a:off x="2882" y="2468"/>
                      <a:ext cx="235" cy="78"/>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grpSp>
              <p:sp>
                <p:nvSpPr>
                  <p:cNvPr id="198758" name="AutoShape 108"/>
                  <p:cNvSpPr>
                    <a:spLocks noChangeArrowheads="1"/>
                  </p:cNvSpPr>
                  <p:nvPr/>
                </p:nvSpPr>
                <p:spPr bwMode="auto">
                  <a:xfrm>
                    <a:off x="2874" y="2572"/>
                    <a:ext cx="158" cy="27"/>
                  </a:xfrm>
                  <a:prstGeom prst="parallelogram">
                    <a:avLst>
                      <a:gd name="adj" fmla="val 146215"/>
                    </a:avLst>
                  </a:prstGeom>
                  <a:solidFill>
                    <a:srgbClr val="F6BF69"/>
                  </a:solidFill>
                  <a:ln w="25400">
                    <a:solidFill>
                      <a:schemeClr val="tx1"/>
                    </a:solidFill>
                    <a:miter lim="800000"/>
                  </a:ln>
                </p:spPr>
                <p:txBody>
                  <a:bodyPr wrap="none" anchor="ctr"/>
                  <a:lstStyle/>
                  <a:p>
                    <a:pPr algn="l"/>
                    <a:endParaRPr lang="en-IN" sz="2400">
                      <a:solidFill>
                        <a:srgbClr val="000000"/>
                      </a:solidFill>
                    </a:endParaRPr>
                  </a:p>
                </p:txBody>
              </p:sp>
            </p:grpSp>
            <p:grpSp>
              <p:nvGrpSpPr>
                <p:cNvPr id="198744" name="Group 109"/>
                <p:cNvGrpSpPr/>
                <p:nvPr/>
              </p:nvGrpSpPr>
              <p:grpSpPr>
                <a:xfrm>
                  <a:off x="3113" y="2468"/>
                  <a:ext cx="378" cy="448"/>
                  <a:chOff x="3113" y="2468"/>
                  <a:chExt cx="378" cy="448"/>
                </a:xfrm>
              </p:grpSpPr>
              <p:grpSp>
                <p:nvGrpSpPr>
                  <p:cNvPr id="198752" name="Group 110"/>
                  <p:cNvGrpSpPr/>
                  <p:nvPr/>
                </p:nvGrpSpPr>
                <p:grpSpPr>
                  <a:xfrm>
                    <a:off x="3113" y="2468"/>
                    <a:ext cx="378" cy="448"/>
                    <a:chOff x="3113" y="2468"/>
                    <a:chExt cx="378" cy="448"/>
                  </a:xfrm>
                </p:grpSpPr>
                <p:sp>
                  <p:nvSpPr>
                    <p:cNvPr id="198755" name="AutoShape 111"/>
                    <p:cNvSpPr>
                      <a:spLocks noChangeArrowheads="1"/>
                    </p:cNvSpPr>
                    <p:nvPr/>
                  </p:nvSpPr>
                  <p:spPr bwMode="auto">
                    <a:xfrm>
                      <a:off x="3113" y="2539"/>
                      <a:ext cx="378" cy="377"/>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sp>
                  <p:nvSpPr>
                    <p:cNvPr id="198756" name="AutoShape 112"/>
                    <p:cNvSpPr>
                      <a:spLocks noChangeArrowheads="1"/>
                    </p:cNvSpPr>
                    <p:nvPr/>
                  </p:nvSpPr>
                  <p:spPr bwMode="auto">
                    <a:xfrm>
                      <a:off x="3199" y="2468"/>
                      <a:ext cx="292" cy="78"/>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grpSp>
              <p:sp>
                <p:nvSpPr>
                  <p:cNvPr id="198753" name="Oval 113"/>
                  <p:cNvSpPr>
                    <a:spLocks noChangeArrowheads="1"/>
                  </p:cNvSpPr>
                  <p:nvPr/>
                </p:nvSpPr>
                <p:spPr bwMode="auto">
                  <a:xfrm>
                    <a:off x="3228" y="2504"/>
                    <a:ext cx="49" cy="27"/>
                  </a:xfrm>
                  <a:prstGeom prst="ellipse">
                    <a:avLst/>
                  </a:prstGeom>
                  <a:solidFill>
                    <a:schemeClr val="bg1"/>
                  </a:solidFill>
                  <a:ln w="12700">
                    <a:solidFill>
                      <a:schemeClr val="tx1"/>
                    </a:solidFill>
                    <a:round/>
                  </a:ln>
                </p:spPr>
                <p:txBody>
                  <a:bodyPr wrap="none" anchor="ctr"/>
                  <a:lstStyle/>
                  <a:p>
                    <a:pPr algn="l"/>
                    <a:endParaRPr lang="en-IN" sz="2400">
                      <a:solidFill>
                        <a:srgbClr val="000000"/>
                      </a:solidFill>
                    </a:endParaRPr>
                  </a:p>
                </p:txBody>
              </p:sp>
              <p:sp>
                <p:nvSpPr>
                  <p:cNvPr id="198754" name="AutoShape 114"/>
                  <p:cNvSpPr>
                    <a:spLocks noChangeArrowheads="1"/>
                  </p:cNvSpPr>
                  <p:nvPr/>
                </p:nvSpPr>
                <p:spPr bwMode="auto">
                  <a:xfrm>
                    <a:off x="3160" y="2714"/>
                    <a:ext cx="198" cy="84"/>
                  </a:xfrm>
                  <a:prstGeom prst="octagon">
                    <a:avLst>
                      <a:gd name="adj" fmla="val 29278"/>
                    </a:avLst>
                  </a:prstGeom>
                  <a:solidFill>
                    <a:srgbClr val="A2C1FE"/>
                  </a:solidFill>
                  <a:ln w="25400">
                    <a:solidFill>
                      <a:schemeClr val="tx1"/>
                    </a:solidFill>
                    <a:miter lim="800000"/>
                  </a:ln>
                </p:spPr>
                <p:txBody>
                  <a:bodyPr wrap="none" anchor="ctr"/>
                  <a:lstStyle/>
                  <a:p>
                    <a:pPr algn="l"/>
                    <a:endParaRPr lang="en-IN" sz="2400">
                      <a:solidFill>
                        <a:srgbClr val="000000"/>
                      </a:solidFill>
                    </a:endParaRPr>
                  </a:p>
                </p:txBody>
              </p:sp>
            </p:grpSp>
            <p:sp>
              <p:nvSpPr>
                <p:cNvPr id="198745" name="Freeform 115"/>
                <p:cNvSpPr/>
                <p:nvPr/>
              </p:nvSpPr>
              <p:spPr bwMode="auto">
                <a:xfrm>
                  <a:off x="3677" y="2697"/>
                  <a:ext cx="86" cy="192"/>
                </a:xfrm>
                <a:custGeom>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prstDash val="dash"/>
                  <a:round/>
                  <a:headEnd type="none" w="med" len="med"/>
                  <a:tailEnd type="none" w="med" len="med"/>
                </a:ln>
              </p:spPr>
              <p:txBody>
                <a:bodyPr/>
                <a:lstStyle/>
                <a:p>
                  <a:endParaRPr lang="en-IN"/>
                </a:p>
              </p:txBody>
            </p:sp>
            <p:sp>
              <p:nvSpPr>
                <p:cNvPr id="198746" name="Rectangle 116"/>
                <p:cNvSpPr>
                  <a:spLocks noChangeArrowheads="1"/>
                </p:cNvSpPr>
                <p:nvPr/>
              </p:nvSpPr>
              <p:spPr bwMode="auto">
                <a:xfrm>
                  <a:off x="3673" y="2697"/>
                  <a:ext cx="106"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198747" name="Rectangle 117"/>
                <p:cNvSpPr>
                  <a:spLocks noChangeArrowheads="1"/>
                </p:cNvSpPr>
                <p:nvPr/>
              </p:nvSpPr>
              <p:spPr bwMode="auto">
                <a:xfrm>
                  <a:off x="3680" y="2778"/>
                  <a:ext cx="82"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198748" name="Rectangle 118"/>
                <p:cNvSpPr>
                  <a:spLocks noChangeArrowheads="1"/>
                </p:cNvSpPr>
                <p:nvPr/>
              </p:nvSpPr>
              <p:spPr bwMode="auto">
                <a:xfrm>
                  <a:off x="3497" y="2778"/>
                  <a:ext cx="103" cy="11"/>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grpSp>
              <p:nvGrpSpPr>
                <p:cNvPr id="198749" name="Group 119"/>
                <p:cNvGrpSpPr/>
                <p:nvPr/>
              </p:nvGrpSpPr>
              <p:grpSpPr>
                <a:xfrm>
                  <a:off x="3495" y="2525"/>
                  <a:ext cx="194" cy="364"/>
                  <a:chOff x="3495" y="2525"/>
                  <a:chExt cx="194" cy="364"/>
                </a:xfrm>
              </p:grpSpPr>
              <p:sp>
                <p:nvSpPr>
                  <p:cNvPr id="198750" name="Oval 120"/>
                  <p:cNvSpPr>
                    <a:spLocks noChangeArrowheads="1"/>
                  </p:cNvSpPr>
                  <p:nvPr/>
                </p:nvSpPr>
                <p:spPr bwMode="auto">
                  <a:xfrm>
                    <a:off x="3571" y="2525"/>
                    <a:ext cx="48" cy="48"/>
                  </a:xfrm>
                  <a:prstGeom prst="ellipse">
                    <a:avLst/>
                  </a:prstGeom>
                  <a:solidFill>
                    <a:srgbClr val="FC0128"/>
                  </a:solidFill>
                  <a:ln w="12700">
                    <a:solidFill>
                      <a:srgbClr val="000000"/>
                    </a:solidFill>
                    <a:round/>
                  </a:ln>
                </p:spPr>
                <p:txBody>
                  <a:bodyPr wrap="none" anchor="ctr"/>
                  <a:lstStyle/>
                  <a:p>
                    <a:pPr algn="l"/>
                    <a:endParaRPr lang="en-IN" sz="2400">
                      <a:solidFill>
                        <a:srgbClr val="000000"/>
                      </a:solidFill>
                    </a:endParaRPr>
                  </a:p>
                </p:txBody>
              </p:sp>
              <p:sp>
                <p:nvSpPr>
                  <p:cNvPr id="198751" name="Freeform 121"/>
                  <p:cNvSpPr/>
                  <p:nvPr/>
                </p:nvSpPr>
                <p:spPr bwMode="auto">
                  <a:xfrm>
                    <a:off x="3495" y="2593"/>
                    <a:ext cx="194" cy="296"/>
                  </a:xfrm>
                  <a:custGeom>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 cap="rnd">
                    <a:noFill/>
                    <a:prstDash val="dash"/>
                    <a:round/>
                    <a:headEnd type="none" w="med" len="med"/>
                    <a:tailEnd type="none" w="med" len="med"/>
                  </a:ln>
                </p:spPr>
                <p:txBody>
                  <a:bodyPr/>
                  <a:lstStyle/>
                  <a:p>
                    <a:endParaRPr lang="en-IN"/>
                  </a:p>
                </p:txBody>
              </p:sp>
            </p:grpSp>
          </p:grpSp>
        </p:grpSp>
      </p:grpSp>
      <p:grpSp>
        <p:nvGrpSpPr>
          <p:cNvPr id="196608" name="Group 153"/>
          <p:cNvGrpSpPr/>
          <p:nvPr/>
        </p:nvGrpSpPr>
        <p:grpSpPr>
          <a:xfrm>
            <a:off x="793750" y="2070100"/>
            <a:ext cx="6940550" cy="3348038"/>
            <a:chOff x="793750" y="2070100"/>
            <a:chExt cx="6940550" cy="3348038"/>
          </a:xfrm>
        </p:grpSpPr>
        <p:grpSp>
          <p:nvGrpSpPr>
            <p:cNvPr id="198712" name="Group 47"/>
            <p:cNvGrpSpPr/>
            <p:nvPr/>
          </p:nvGrpSpPr>
          <p:grpSpPr>
            <a:xfrm>
              <a:off x="6235700" y="2070100"/>
              <a:ext cx="1498600" cy="0"/>
              <a:chOff x="3928" y="1304"/>
              <a:chExt cx="944" cy="0"/>
            </a:xfrm>
          </p:grpSpPr>
          <p:sp>
            <p:nvSpPr>
              <p:cNvPr id="198736" name="Line 48"/>
              <p:cNvSpPr>
                <a:spLocks noChangeShapeType="1"/>
              </p:cNvSpPr>
              <p:nvPr/>
            </p:nvSpPr>
            <p:spPr bwMode="auto">
              <a:xfrm>
                <a:off x="3928" y="1304"/>
                <a:ext cx="288" cy="0"/>
              </a:xfrm>
              <a:prstGeom prst="line">
                <a:avLst/>
              </a:prstGeom>
              <a:noFill/>
              <a:ln w="50800">
                <a:solidFill>
                  <a:srgbClr val="F6BF69"/>
                </a:solidFill>
                <a:round/>
              </a:ln>
            </p:spPr>
            <p:txBody>
              <a:bodyPr wrap="none" anchor="ctr"/>
              <a:lstStyle/>
              <a:p>
                <a:endParaRPr lang="en-IN"/>
              </a:p>
            </p:txBody>
          </p:sp>
          <p:sp>
            <p:nvSpPr>
              <p:cNvPr id="198737" name="Line 49"/>
              <p:cNvSpPr>
                <a:spLocks noChangeShapeType="1"/>
              </p:cNvSpPr>
              <p:nvPr/>
            </p:nvSpPr>
            <p:spPr bwMode="auto">
              <a:xfrm>
                <a:off x="4256" y="1304"/>
                <a:ext cx="360" cy="0"/>
              </a:xfrm>
              <a:prstGeom prst="line">
                <a:avLst/>
              </a:prstGeom>
              <a:noFill/>
              <a:ln w="50800">
                <a:solidFill>
                  <a:srgbClr val="A2C1FE"/>
                </a:solidFill>
                <a:round/>
              </a:ln>
            </p:spPr>
            <p:txBody>
              <a:bodyPr wrap="none" anchor="ctr"/>
              <a:lstStyle/>
              <a:p>
                <a:endParaRPr lang="en-IN"/>
              </a:p>
            </p:txBody>
          </p:sp>
          <p:sp>
            <p:nvSpPr>
              <p:cNvPr id="198738" name="Line 50"/>
              <p:cNvSpPr>
                <a:spLocks noChangeShapeType="1"/>
              </p:cNvSpPr>
              <p:nvPr/>
            </p:nvSpPr>
            <p:spPr bwMode="auto">
              <a:xfrm>
                <a:off x="4656" y="1304"/>
                <a:ext cx="216" cy="0"/>
              </a:xfrm>
              <a:prstGeom prst="line">
                <a:avLst/>
              </a:prstGeom>
              <a:noFill/>
              <a:ln w="50800">
                <a:solidFill>
                  <a:schemeClr val="hlink"/>
                </a:solidFill>
                <a:round/>
              </a:ln>
            </p:spPr>
            <p:txBody>
              <a:bodyPr wrap="none" anchor="ctr"/>
              <a:lstStyle/>
              <a:p>
                <a:endParaRPr lang="en-IN"/>
              </a:p>
            </p:txBody>
          </p:sp>
        </p:grpSp>
        <p:grpSp>
          <p:nvGrpSpPr>
            <p:cNvPr id="198713" name="Group 149"/>
            <p:cNvGrpSpPr/>
            <p:nvPr/>
          </p:nvGrpSpPr>
          <p:grpSpPr>
            <a:xfrm>
              <a:off x="793750" y="4705350"/>
              <a:ext cx="6856413" cy="712788"/>
              <a:chOff x="793750" y="4705350"/>
              <a:chExt cx="6856413" cy="712788"/>
            </a:xfrm>
          </p:grpSpPr>
          <p:grpSp>
            <p:nvGrpSpPr>
              <p:cNvPr id="198714" name="Group 13"/>
              <p:cNvGrpSpPr/>
              <p:nvPr/>
            </p:nvGrpSpPr>
            <p:grpSpPr>
              <a:xfrm>
                <a:off x="793750" y="4883150"/>
                <a:ext cx="522288" cy="534988"/>
                <a:chOff x="500" y="3076"/>
                <a:chExt cx="329" cy="337"/>
              </a:xfrm>
            </p:grpSpPr>
            <p:sp>
              <p:nvSpPr>
                <p:cNvPr id="198734" name="Freeform 14"/>
                <p:cNvSpPr/>
                <p:nvPr/>
              </p:nvSpPr>
              <p:spPr bwMode="auto">
                <a:xfrm>
                  <a:off x="500" y="3076"/>
                  <a:ext cx="329" cy="295"/>
                </a:xfrm>
                <a:custGeom>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en-IN"/>
                </a:p>
              </p:txBody>
            </p:sp>
            <p:sp>
              <p:nvSpPr>
                <p:cNvPr id="198735" name="Rectangle 15"/>
                <p:cNvSpPr>
                  <a:spLocks noChangeArrowheads="1"/>
                </p:cNvSpPr>
                <p:nvPr/>
              </p:nvSpPr>
              <p:spPr bwMode="auto">
                <a:xfrm>
                  <a:off x="551" y="3127"/>
                  <a:ext cx="253"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D</a:t>
                  </a:r>
                </a:p>
              </p:txBody>
            </p:sp>
          </p:grpSp>
          <p:grpSp>
            <p:nvGrpSpPr>
              <p:cNvPr id="198715" name="Group 122"/>
              <p:cNvGrpSpPr/>
              <p:nvPr/>
            </p:nvGrpSpPr>
            <p:grpSpPr>
              <a:xfrm>
                <a:off x="6115050" y="4705350"/>
                <a:ext cx="1535113" cy="711200"/>
                <a:chOff x="3852" y="2964"/>
                <a:chExt cx="967" cy="448"/>
              </a:xfrm>
            </p:grpSpPr>
            <p:grpSp>
              <p:nvGrpSpPr>
                <p:cNvPr id="198716" name="Group 123"/>
                <p:cNvGrpSpPr/>
                <p:nvPr/>
              </p:nvGrpSpPr>
              <p:grpSpPr>
                <a:xfrm>
                  <a:off x="3852" y="2964"/>
                  <a:ext cx="305" cy="448"/>
                  <a:chOff x="3852" y="2964"/>
                  <a:chExt cx="305" cy="448"/>
                </a:xfrm>
              </p:grpSpPr>
              <p:grpSp>
                <p:nvGrpSpPr>
                  <p:cNvPr id="198730" name="Group 124"/>
                  <p:cNvGrpSpPr/>
                  <p:nvPr/>
                </p:nvGrpSpPr>
                <p:grpSpPr>
                  <a:xfrm>
                    <a:off x="3852" y="2964"/>
                    <a:ext cx="305" cy="448"/>
                    <a:chOff x="3852" y="2964"/>
                    <a:chExt cx="305" cy="448"/>
                  </a:xfrm>
                </p:grpSpPr>
                <p:sp>
                  <p:nvSpPr>
                    <p:cNvPr id="198732" name="AutoShape 125"/>
                    <p:cNvSpPr>
                      <a:spLocks noChangeArrowheads="1"/>
                    </p:cNvSpPr>
                    <p:nvPr/>
                  </p:nvSpPr>
                  <p:spPr bwMode="auto">
                    <a:xfrm>
                      <a:off x="3852" y="3035"/>
                      <a:ext cx="305" cy="377"/>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sp>
                  <p:nvSpPr>
                    <p:cNvPr id="198733" name="AutoShape 126"/>
                    <p:cNvSpPr>
                      <a:spLocks noChangeArrowheads="1"/>
                    </p:cNvSpPr>
                    <p:nvPr/>
                  </p:nvSpPr>
                  <p:spPr bwMode="auto">
                    <a:xfrm>
                      <a:off x="3922" y="2964"/>
                      <a:ext cx="235" cy="78"/>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grpSp>
              <p:sp>
                <p:nvSpPr>
                  <p:cNvPr id="198731" name="AutoShape 127"/>
                  <p:cNvSpPr>
                    <a:spLocks noChangeArrowheads="1"/>
                  </p:cNvSpPr>
                  <p:nvPr/>
                </p:nvSpPr>
                <p:spPr bwMode="auto">
                  <a:xfrm>
                    <a:off x="3914" y="3068"/>
                    <a:ext cx="158" cy="27"/>
                  </a:xfrm>
                  <a:prstGeom prst="parallelogram">
                    <a:avLst>
                      <a:gd name="adj" fmla="val 146215"/>
                    </a:avLst>
                  </a:prstGeom>
                  <a:solidFill>
                    <a:srgbClr val="F6BF69"/>
                  </a:solidFill>
                  <a:ln w="25400">
                    <a:solidFill>
                      <a:schemeClr val="tx1"/>
                    </a:solidFill>
                    <a:miter lim="800000"/>
                  </a:ln>
                </p:spPr>
                <p:txBody>
                  <a:bodyPr wrap="none" anchor="ctr"/>
                  <a:lstStyle/>
                  <a:p>
                    <a:pPr algn="l"/>
                    <a:endParaRPr lang="en-IN" sz="2400">
                      <a:solidFill>
                        <a:srgbClr val="000000"/>
                      </a:solidFill>
                    </a:endParaRPr>
                  </a:p>
                </p:txBody>
              </p:sp>
            </p:grpSp>
            <p:grpSp>
              <p:nvGrpSpPr>
                <p:cNvPr id="198717" name="Group 128"/>
                <p:cNvGrpSpPr/>
                <p:nvPr/>
              </p:nvGrpSpPr>
              <p:grpSpPr>
                <a:xfrm>
                  <a:off x="4153" y="2964"/>
                  <a:ext cx="378" cy="448"/>
                  <a:chOff x="4153" y="2964"/>
                  <a:chExt cx="378" cy="448"/>
                </a:xfrm>
              </p:grpSpPr>
              <p:grpSp>
                <p:nvGrpSpPr>
                  <p:cNvPr id="198725" name="Group 129"/>
                  <p:cNvGrpSpPr/>
                  <p:nvPr/>
                </p:nvGrpSpPr>
                <p:grpSpPr>
                  <a:xfrm>
                    <a:off x="4153" y="2964"/>
                    <a:ext cx="378" cy="448"/>
                    <a:chOff x="4153" y="2964"/>
                    <a:chExt cx="378" cy="448"/>
                  </a:xfrm>
                </p:grpSpPr>
                <p:sp>
                  <p:nvSpPr>
                    <p:cNvPr id="198728" name="AutoShape 130"/>
                    <p:cNvSpPr>
                      <a:spLocks noChangeArrowheads="1"/>
                    </p:cNvSpPr>
                    <p:nvPr/>
                  </p:nvSpPr>
                  <p:spPr bwMode="auto">
                    <a:xfrm>
                      <a:off x="4153" y="3035"/>
                      <a:ext cx="378" cy="377"/>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sp>
                  <p:nvSpPr>
                    <p:cNvPr id="198729" name="AutoShape 131"/>
                    <p:cNvSpPr>
                      <a:spLocks noChangeArrowheads="1"/>
                    </p:cNvSpPr>
                    <p:nvPr/>
                  </p:nvSpPr>
                  <p:spPr bwMode="auto">
                    <a:xfrm>
                      <a:off x="4239" y="2964"/>
                      <a:ext cx="292" cy="78"/>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grpSp>
              <p:sp>
                <p:nvSpPr>
                  <p:cNvPr id="198726" name="Oval 132"/>
                  <p:cNvSpPr>
                    <a:spLocks noChangeArrowheads="1"/>
                  </p:cNvSpPr>
                  <p:nvPr/>
                </p:nvSpPr>
                <p:spPr bwMode="auto">
                  <a:xfrm>
                    <a:off x="4268" y="3000"/>
                    <a:ext cx="49" cy="27"/>
                  </a:xfrm>
                  <a:prstGeom prst="ellipse">
                    <a:avLst/>
                  </a:prstGeom>
                  <a:solidFill>
                    <a:schemeClr val="bg1"/>
                  </a:solidFill>
                  <a:ln w="12700">
                    <a:solidFill>
                      <a:schemeClr val="tx1"/>
                    </a:solidFill>
                    <a:round/>
                  </a:ln>
                </p:spPr>
                <p:txBody>
                  <a:bodyPr wrap="none" anchor="ctr"/>
                  <a:lstStyle/>
                  <a:p>
                    <a:pPr algn="l"/>
                    <a:endParaRPr lang="en-IN" sz="2400">
                      <a:solidFill>
                        <a:srgbClr val="000000"/>
                      </a:solidFill>
                    </a:endParaRPr>
                  </a:p>
                </p:txBody>
              </p:sp>
              <p:sp>
                <p:nvSpPr>
                  <p:cNvPr id="198727" name="AutoShape 133"/>
                  <p:cNvSpPr>
                    <a:spLocks noChangeArrowheads="1"/>
                  </p:cNvSpPr>
                  <p:nvPr/>
                </p:nvSpPr>
                <p:spPr bwMode="auto">
                  <a:xfrm>
                    <a:off x="4200" y="3210"/>
                    <a:ext cx="198" cy="84"/>
                  </a:xfrm>
                  <a:prstGeom prst="octagon">
                    <a:avLst>
                      <a:gd name="adj" fmla="val 29278"/>
                    </a:avLst>
                  </a:prstGeom>
                  <a:solidFill>
                    <a:srgbClr val="A2C1FE"/>
                  </a:solidFill>
                  <a:ln w="25400">
                    <a:solidFill>
                      <a:schemeClr val="tx1"/>
                    </a:solidFill>
                    <a:miter lim="800000"/>
                  </a:ln>
                </p:spPr>
                <p:txBody>
                  <a:bodyPr wrap="none" anchor="ctr"/>
                  <a:lstStyle/>
                  <a:p>
                    <a:pPr algn="l"/>
                    <a:endParaRPr lang="en-IN" sz="2400">
                      <a:solidFill>
                        <a:srgbClr val="000000"/>
                      </a:solidFill>
                    </a:endParaRPr>
                  </a:p>
                </p:txBody>
              </p:sp>
            </p:grpSp>
            <p:sp>
              <p:nvSpPr>
                <p:cNvPr id="198718" name="Freeform 134"/>
                <p:cNvSpPr/>
                <p:nvPr/>
              </p:nvSpPr>
              <p:spPr bwMode="auto">
                <a:xfrm>
                  <a:off x="4717" y="3193"/>
                  <a:ext cx="86" cy="192"/>
                </a:xfrm>
                <a:custGeom>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prstDash val="dash"/>
                  <a:round/>
                  <a:headEnd type="none" w="med" len="med"/>
                  <a:tailEnd type="none" w="med" len="med"/>
                </a:ln>
              </p:spPr>
              <p:txBody>
                <a:bodyPr/>
                <a:lstStyle/>
                <a:p>
                  <a:endParaRPr lang="en-IN"/>
                </a:p>
              </p:txBody>
            </p:sp>
            <p:sp>
              <p:nvSpPr>
                <p:cNvPr id="198719" name="Rectangle 135"/>
                <p:cNvSpPr>
                  <a:spLocks noChangeArrowheads="1"/>
                </p:cNvSpPr>
                <p:nvPr/>
              </p:nvSpPr>
              <p:spPr bwMode="auto">
                <a:xfrm>
                  <a:off x="4713" y="3193"/>
                  <a:ext cx="106"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198720" name="Rectangle 136"/>
                <p:cNvSpPr>
                  <a:spLocks noChangeArrowheads="1"/>
                </p:cNvSpPr>
                <p:nvPr/>
              </p:nvSpPr>
              <p:spPr bwMode="auto">
                <a:xfrm>
                  <a:off x="4720" y="3274"/>
                  <a:ext cx="82"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198721" name="Rectangle 137"/>
                <p:cNvSpPr>
                  <a:spLocks noChangeArrowheads="1"/>
                </p:cNvSpPr>
                <p:nvPr/>
              </p:nvSpPr>
              <p:spPr bwMode="auto">
                <a:xfrm>
                  <a:off x="4537" y="3274"/>
                  <a:ext cx="103" cy="11"/>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grpSp>
              <p:nvGrpSpPr>
                <p:cNvPr id="198722" name="Group 138"/>
                <p:cNvGrpSpPr/>
                <p:nvPr/>
              </p:nvGrpSpPr>
              <p:grpSpPr>
                <a:xfrm>
                  <a:off x="4535" y="3021"/>
                  <a:ext cx="194" cy="364"/>
                  <a:chOff x="4535" y="3021"/>
                  <a:chExt cx="194" cy="364"/>
                </a:xfrm>
              </p:grpSpPr>
              <p:sp>
                <p:nvSpPr>
                  <p:cNvPr id="198723" name="Oval 139"/>
                  <p:cNvSpPr>
                    <a:spLocks noChangeArrowheads="1"/>
                  </p:cNvSpPr>
                  <p:nvPr/>
                </p:nvSpPr>
                <p:spPr bwMode="auto">
                  <a:xfrm>
                    <a:off x="4611" y="3021"/>
                    <a:ext cx="48" cy="48"/>
                  </a:xfrm>
                  <a:prstGeom prst="ellipse">
                    <a:avLst/>
                  </a:prstGeom>
                  <a:solidFill>
                    <a:srgbClr val="FC0128"/>
                  </a:solidFill>
                  <a:ln w="12700">
                    <a:solidFill>
                      <a:srgbClr val="000000"/>
                    </a:solidFill>
                    <a:round/>
                  </a:ln>
                </p:spPr>
                <p:txBody>
                  <a:bodyPr wrap="none" anchor="ctr"/>
                  <a:lstStyle/>
                  <a:p>
                    <a:pPr algn="l"/>
                    <a:endParaRPr lang="en-IN" sz="2400">
                      <a:solidFill>
                        <a:srgbClr val="000000"/>
                      </a:solidFill>
                    </a:endParaRPr>
                  </a:p>
                </p:txBody>
              </p:sp>
              <p:sp>
                <p:nvSpPr>
                  <p:cNvPr id="198724" name="Freeform 140"/>
                  <p:cNvSpPr/>
                  <p:nvPr/>
                </p:nvSpPr>
                <p:spPr bwMode="auto">
                  <a:xfrm>
                    <a:off x="4535" y="3089"/>
                    <a:ext cx="194" cy="296"/>
                  </a:xfrm>
                  <a:custGeom>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 cap="rnd">
                    <a:noFill/>
                    <a:prstDash val="dash"/>
                    <a:round/>
                    <a:headEnd type="none" w="med" len="med"/>
                    <a:tailEnd type="none" w="med" len="med"/>
                  </a:ln>
                </p:spPr>
                <p:txBody>
                  <a:bodyPr/>
                  <a:lstStyle/>
                  <a:p>
                    <a:endParaRPr lang="en-IN"/>
                  </a:p>
                </p:txBody>
              </p:sp>
            </p:grpSp>
          </p:grpSp>
        </p:grpSp>
      </p:grpSp>
      <p:sp>
        <p:nvSpPr>
          <p:cNvPr id="55437" name="Rectangle 141"/>
          <p:cNvSpPr>
            <a:spLocks noChangeArrowheads="1"/>
          </p:cNvSpPr>
          <p:nvPr/>
        </p:nvSpPr>
        <p:spPr bwMode="auto">
          <a:xfrm>
            <a:off x="150813" y="2454275"/>
            <a:ext cx="358775" cy="2835275"/>
          </a:xfrm>
          <a:prstGeom prst="rect">
            <a:avLst/>
          </a:prstGeom>
          <a:noFill/>
          <a:ln w="12700" cmpd="tri">
            <a:noFill/>
            <a:prstDash val="dash"/>
            <a:miter lim="800000"/>
          </a:ln>
        </p:spPr>
        <p:txBody>
          <a:bodyPr wrap="none" lIns="90488" tIns="44450" rIns="90488" bIns="44450">
            <a:spAutoFit/>
          </a:bodyPr>
          <a:lstStyle/>
          <a:p>
            <a:r>
              <a:rPr lang="en-US" sz="1800" i="1">
                <a:solidFill>
                  <a:srgbClr val="000000"/>
                </a:solidFill>
              </a:rPr>
              <a:t>T</a:t>
            </a:r>
          </a:p>
          <a:p>
            <a:r>
              <a:rPr lang="en-US" sz="1800" i="1">
                <a:solidFill>
                  <a:srgbClr val="000000"/>
                </a:solidFill>
              </a:rPr>
              <a:t>a</a:t>
            </a:r>
          </a:p>
          <a:p>
            <a:r>
              <a:rPr lang="en-US" sz="1800" i="1">
                <a:solidFill>
                  <a:srgbClr val="000000"/>
                </a:solidFill>
              </a:rPr>
              <a:t>s</a:t>
            </a:r>
          </a:p>
          <a:p>
            <a:r>
              <a:rPr lang="en-US" sz="1800" i="1">
                <a:solidFill>
                  <a:srgbClr val="000000"/>
                </a:solidFill>
              </a:rPr>
              <a:t>k</a:t>
            </a:r>
          </a:p>
          <a:p>
            <a:endParaRPr lang="en-US" sz="1800" i="1">
              <a:solidFill>
                <a:srgbClr val="000000"/>
              </a:solidFill>
            </a:endParaRPr>
          </a:p>
          <a:p>
            <a:r>
              <a:rPr lang="en-US" sz="1800" i="1">
                <a:solidFill>
                  <a:srgbClr val="000000"/>
                </a:solidFill>
              </a:rPr>
              <a:t>O</a:t>
            </a:r>
          </a:p>
          <a:p>
            <a:r>
              <a:rPr lang="en-US" sz="1800" i="1">
                <a:solidFill>
                  <a:srgbClr val="000000"/>
                </a:solidFill>
              </a:rPr>
              <a:t>r</a:t>
            </a:r>
          </a:p>
          <a:p>
            <a:r>
              <a:rPr lang="en-US" sz="1800" i="1">
                <a:solidFill>
                  <a:srgbClr val="000000"/>
                </a:solidFill>
              </a:rPr>
              <a:t>d</a:t>
            </a:r>
          </a:p>
          <a:p>
            <a:r>
              <a:rPr lang="en-US" sz="1800" i="1">
                <a:solidFill>
                  <a:srgbClr val="000000"/>
                </a:solidFill>
              </a:rPr>
              <a:t>e</a:t>
            </a:r>
          </a:p>
          <a:p>
            <a:r>
              <a:rPr lang="en-US" sz="1800" i="1">
                <a:solidFill>
                  <a:srgbClr val="000000"/>
                </a:solidFill>
              </a:rPr>
              <a:t>r</a:t>
            </a:r>
          </a:p>
        </p:txBody>
      </p:sp>
      <p:sp>
        <p:nvSpPr>
          <p:cNvPr id="55438" name="Line 142"/>
          <p:cNvSpPr>
            <a:spLocks noChangeShapeType="1"/>
          </p:cNvSpPr>
          <p:nvPr/>
        </p:nvSpPr>
        <p:spPr bwMode="auto">
          <a:xfrm flipH="1">
            <a:off x="635000" y="2305050"/>
            <a:ext cx="0" cy="3035300"/>
          </a:xfrm>
          <a:prstGeom prst="line">
            <a:avLst/>
          </a:prstGeom>
          <a:noFill/>
          <a:ln w="12700">
            <a:solidFill>
              <a:schemeClr val="tx1"/>
            </a:solidFill>
            <a:round/>
            <a:tailEnd type="triangle" w="med" len="med"/>
          </a:ln>
        </p:spPr>
        <p:txBody>
          <a:bodyPr wrap="none" anchor="ctr"/>
          <a:lstStyle/>
          <a:p>
            <a:endParaRPr lang="en-IN"/>
          </a:p>
        </p:txBody>
      </p:sp>
      <p:sp>
        <p:nvSpPr>
          <p:cNvPr id="198700" name="Rectangle 143"/>
          <p:cNvSpPr>
            <a:spLocks noChangeArrowheads="1"/>
          </p:cNvSpPr>
          <p:nvPr/>
        </p:nvSpPr>
        <p:spPr bwMode="auto">
          <a:xfrm>
            <a:off x="4125913" y="1527175"/>
            <a:ext cx="1963737" cy="366713"/>
          </a:xfrm>
          <a:prstGeom prst="rect">
            <a:avLst/>
          </a:prstGeom>
          <a:noFill/>
          <a:ln w="12700" cmpd="tri">
            <a:noFill/>
            <a:prstDash val="dash"/>
            <a:miter lim="800000"/>
          </a:ln>
        </p:spPr>
        <p:txBody>
          <a:bodyPr wrap="none" lIns="90488" tIns="44450" rIns="90488" bIns="44450">
            <a:spAutoFit/>
          </a:bodyPr>
          <a:lstStyle/>
          <a:p>
            <a:pPr algn="l"/>
            <a:r>
              <a:rPr lang="en-US" sz="1800" i="1">
                <a:solidFill>
                  <a:srgbClr val="000000"/>
                </a:solidFill>
              </a:rPr>
              <a:t>Time </a:t>
            </a:r>
            <a:r>
              <a:rPr lang="en-US" sz="1800">
                <a:solidFill>
                  <a:srgbClr val="000000"/>
                </a:solidFill>
              </a:rPr>
              <a:t>(in minutes</a:t>
            </a:r>
            <a:r>
              <a:rPr lang="en-US" sz="1800" i="1">
                <a:solidFill>
                  <a:srgbClr val="000000"/>
                </a:solidFill>
              </a:rPr>
              <a:t>)</a:t>
            </a:r>
          </a:p>
        </p:txBody>
      </p:sp>
      <p:cxnSp>
        <p:nvCxnSpPr>
          <p:cNvPr id="156" name="Straight Connector 155"/>
          <p:cNvCxnSpPr>
            <a:cxnSpLocks noChangeShapeType="1"/>
          </p:cNvCxnSpPr>
          <p:nvPr/>
        </p:nvCxnSpPr>
        <p:spPr bwMode="auto">
          <a:xfrm flipH="1">
            <a:off x="7772400" y="1676400"/>
            <a:ext cx="0" cy="3657600"/>
          </a:xfrm>
          <a:prstGeom prst="line">
            <a:avLst/>
          </a:prstGeom>
          <a:noFill/>
          <a:ln w="38100" algn="ctr">
            <a:solidFill>
              <a:srgbClr val="FF3300"/>
            </a:solidFill>
            <a:prstDash val="dash"/>
            <a:round/>
          </a:ln>
        </p:spPr>
      </p:cxnSp>
      <p:sp>
        <p:nvSpPr>
          <p:cNvPr id="157" name="TextBox 156"/>
          <p:cNvSpPr txBox="1"/>
          <p:nvPr/>
        </p:nvSpPr>
        <p:spPr>
          <a:xfrm>
            <a:off x="1600200" y="4114800"/>
            <a:ext cx="2362200" cy="1323975"/>
          </a:xfrm>
          <a:prstGeom prst="rect">
            <a:avLst/>
          </a:prstGeom>
          <a:solidFill>
            <a:schemeClr val="accent6"/>
          </a:solidFill>
        </p:spPr>
        <p:txBody>
          <a:bodyPr>
            <a:spAutoFit/>
          </a:bodyPr>
          <a:lstStyle/>
          <a:p>
            <a:pPr algn="l">
              <a:defRPr/>
            </a:pPr>
            <a:r>
              <a:rPr lang="en-US" sz="2000">
                <a:solidFill>
                  <a:srgbClr val="FFFFFF"/>
                </a:solidFill>
                <a:latin typeface="Arial" pitchFamily="34" charset="0"/>
              </a:rPr>
              <a:t>washing 30 </a:t>
            </a:r>
            <a:r>
              <a:rPr lang="en-US" sz="2000" i="1" err="1">
                <a:solidFill>
                  <a:srgbClr val="FFFFFF"/>
                </a:solidFill>
                <a:latin typeface="Arial" pitchFamily="34" charset="0"/>
              </a:rPr>
              <a:t>mins</a:t>
            </a:r>
            <a:endParaRPr lang="en-US" sz="2000" i="1">
              <a:solidFill>
                <a:srgbClr val="FFFFFF"/>
              </a:solidFill>
              <a:latin typeface="Arial" pitchFamily="34" charset="0"/>
            </a:endParaRPr>
          </a:p>
          <a:p>
            <a:pPr algn="l">
              <a:defRPr/>
            </a:pPr>
            <a:r>
              <a:rPr lang="en-US" sz="2000">
                <a:solidFill>
                  <a:srgbClr val="FFFFFF"/>
                </a:solidFill>
                <a:latin typeface="Arial" pitchFamily="34" charset="0"/>
              </a:rPr>
              <a:t>drying 40 </a:t>
            </a:r>
            <a:r>
              <a:rPr lang="en-US" sz="2000" i="1" err="1">
                <a:solidFill>
                  <a:srgbClr val="FFFFFF"/>
                </a:solidFill>
                <a:latin typeface="Arial" pitchFamily="34" charset="0"/>
              </a:rPr>
              <a:t>mins</a:t>
            </a:r>
            <a:endParaRPr lang="en-US" sz="2000" i="1">
              <a:solidFill>
                <a:srgbClr val="FFFFFF"/>
              </a:solidFill>
              <a:latin typeface="Arial" pitchFamily="34" charset="0"/>
            </a:endParaRPr>
          </a:p>
          <a:p>
            <a:pPr algn="l">
              <a:defRPr/>
            </a:pPr>
            <a:r>
              <a:rPr lang="en-US" sz="2000">
                <a:solidFill>
                  <a:srgbClr val="FFFFFF"/>
                </a:solidFill>
                <a:latin typeface="Arial" pitchFamily="34" charset="0"/>
              </a:rPr>
              <a:t>folding 20 </a:t>
            </a:r>
            <a:r>
              <a:rPr lang="en-US" sz="2000" i="1" err="1">
                <a:solidFill>
                  <a:srgbClr val="FFFFFF"/>
                </a:solidFill>
                <a:latin typeface="Arial" pitchFamily="34" charset="0"/>
              </a:rPr>
              <a:t>mins</a:t>
            </a:r>
            <a:endParaRPr lang="en-US" sz="2000" i="1">
              <a:solidFill>
                <a:srgbClr val="FFFFFF"/>
              </a:solidFill>
              <a:latin typeface="Arial" pitchFamily="34" charset="0"/>
            </a:endParaRPr>
          </a:p>
          <a:p>
            <a:pPr algn="l">
              <a:defRPr/>
            </a:pPr>
            <a:r>
              <a:rPr lang="en-US" sz="2000" b="1" i="1">
                <a:solidFill>
                  <a:srgbClr val="FFFFFF"/>
                </a:solidFill>
                <a:latin typeface="Arial" pitchFamily="34" charset="0"/>
              </a:rPr>
              <a:t>Total: </a:t>
            </a:r>
            <a:r>
              <a:rPr lang="en-US" sz="2000" b="1">
                <a:solidFill>
                  <a:srgbClr val="FFFFFF"/>
                </a:solidFill>
                <a:latin typeface="Arial" pitchFamily="34" charset="0"/>
              </a:rPr>
              <a:t>90 </a:t>
            </a:r>
            <a:r>
              <a:rPr lang="en-US" sz="2000" b="1" i="1" err="1">
                <a:solidFill>
                  <a:srgbClr val="FFFFFF"/>
                </a:solidFill>
                <a:latin typeface="Arial" pitchFamily="34" charset="0"/>
              </a:rPr>
              <a:t>mins</a:t>
            </a:r>
            <a:endParaRPr lang="en-IN" sz="2000" b="1" i="1">
              <a:solidFill>
                <a:srgbClr val="FFFFFF"/>
              </a:solidFill>
              <a:latin typeface="Arial" pitchFamily="34" charset="0"/>
            </a:endParaRPr>
          </a:p>
        </p:txBody>
      </p:sp>
      <p:grpSp>
        <p:nvGrpSpPr>
          <p:cNvPr id="55303" name="Group 168"/>
          <p:cNvGrpSpPr/>
          <p:nvPr/>
        </p:nvGrpSpPr>
        <p:grpSpPr>
          <a:xfrm>
            <a:off x="3897313" y="2535238"/>
            <a:ext cx="3722687" cy="989012"/>
            <a:chOff x="3897314" y="2535238"/>
            <a:chExt cx="3722686" cy="989072"/>
          </a:xfrm>
        </p:grpSpPr>
        <p:sp>
          <p:nvSpPr>
            <p:cNvPr id="158" name="TextBox 157"/>
            <p:cNvSpPr txBox="1"/>
            <p:nvPr/>
          </p:nvSpPr>
          <p:spPr>
            <a:xfrm>
              <a:off x="5257801" y="3124236"/>
              <a:ext cx="2362199" cy="400074"/>
            </a:xfrm>
            <a:prstGeom prst="rect">
              <a:avLst/>
            </a:prstGeom>
            <a:solidFill>
              <a:schemeClr val="accent6"/>
            </a:solidFill>
          </p:spPr>
          <p:txBody>
            <a:bodyPr>
              <a:spAutoFit/>
            </a:bodyPr>
            <a:lstStyle/>
            <a:p>
              <a:pPr algn="l">
                <a:defRPr/>
              </a:pPr>
              <a:r>
                <a:rPr lang="en-US" sz="2000" b="1" i="1">
                  <a:solidFill>
                    <a:srgbClr val="FFFFFF"/>
                  </a:solidFill>
                  <a:latin typeface="Arial" pitchFamily="34" charset="0"/>
                </a:rPr>
                <a:t>Washer is idle</a:t>
              </a:r>
              <a:endParaRPr lang="en-IN" sz="2000" b="1" i="1">
                <a:solidFill>
                  <a:srgbClr val="FFFFFF"/>
                </a:solidFill>
                <a:latin typeface="Arial" pitchFamily="34" charset="0"/>
              </a:endParaRPr>
            </a:p>
          </p:txBody>
        </p:sp>
        <p:cxnSp>
          <p:nvCxnSpPr>
            <p:cNvPr id="198711" name="Shape 159"/>
            <p:cNvCxnSpPr>
              <a:cxnSpLocks noChangeShapeType="1"/>
              <a:endCxn id="198668" idx="2"/>
            </p:cNvCxnSpPr>
            <p:nvPr/>
          </p:nvCxnSpPr>
          <p:spPr bwMode="auto">
            <a:xfrm rot="10800000">
              <a:off x="3897314" y="2535238"/>
              <a:ext cx="1741491" cy="436562"/>
            </a:xfrm>
            <a:prstGeom prst="bentConnector2">
              <a:avLst/>
            </a:prstGeom>
            <a:noFill/>
            <a:ln w="38100" algn="ctr">
              <a:solidFill>
                <a:srgbClr val="FF0000"/>
              </a:solidFill>
              <a:round/>
              <a:tailEnd type="arrow" w="med" len="med"/>
            </a:ln>
          </p:spPr>
        </p:cxnSp>
      </p:grpSp>
      <p:cxnSp>
        <p:nvCxnSpPr>
          <p:cNvPr id="164" name="Straight Connector 163"/>
          <p:cNvCxnSpPr>
            <a:cxnSpLocks noChangeShapeType="1"/>
          </p:cNvCxnSpPr>
          <p:nvPr/>
        </p:nvCxnSpPr>
        <p:spPr bwMode="auto">
          <a:xfrm flipH="1">
            <a:off x="5638800" y="2971800"/>
            <a:ext cx="0" cy="152400"/>
          </a:xfrm>
          <a:prstGeom prst="line">
            <a:avLst/>
          </a:prstGeom>
          <a:noFill/>
          <a:ln w="38100" algn="ctr">
            <a:solidFill>
              <a:srgbClr val="FF0000"/>
            </a:solidFill>
            <a:round/>
          </a:ln>
        </p:spPr>
      </p:cxnSp>
      <p:cxnSp>
        <p:nvCxnSpPr>
          <p:cNvPr id="165" name="Shape 164"/>
          <p:cNvCxnSpPr>
            <a:cxnSpLocks noChangeShapeType="1"/>
          </p:cNvCxnSpPr>
          <p:nvPr/>
        </p:nvCxnSpPr>
        <p:spPr bwMode="auto">
          <a:xfrm rot="10800000">
            <a:off x="5410200" y="2459038"/>
            <a:ext cx="1741488" cy="436562"/>
          </a:xfrm>
          <a:prstGeom prst="bentConnector2">
            <a:avLst/>
          </a:prstGeom>
          <a:noFill/>
          <a:ln w="38100" algn="ctr">
            <a:solidFill>
              <a:srgbClr val="FF0000"/>
            </a:solidFill>
            <a:round/>
            <a:tailEnd type="arrow" w="med" len="med"/>
          </a:ln>
        </p:spPr>
      </p:cxnSp>
      <p:cxnSp>
        <p:nvCxnSpPr>
          <p:cNvPr id="166" name="Straight Connector 165"/>
          <p:cNvCxnSpPr>
            <a:cxnSpLocks noChangeShapeType="1"/>
          </p:cNvCxnSpPr>
          <p:nvPr/>
        </p:nvCxnSpPr>
        <p:spPr bwMode="auto">
          <a:xfrm flipH="1">
            <a:off x="7162800" y="2895600"/>
            <a:ext cx="0" cy="152400"/>
          </a:xfrm>
          <a:prstGeom prst="line">
            <a:avLst/>
          </a:prstGeom>
          <a:noFill/>
          <a:ln w="38100" algn="ctr">
            <a:solidFill>
              <a:srgbClr val="FF0000"/>
            </a:solidFill>
            <a:round/>
          </a:ln>
        </p:spPr>
      </p:cxnSp>
      <p:grpSp>
        <p:nvGrpSpPr>
          <p:cNvPr id="55304" name="Group 166"/>
          <p:cNvGrpSpPr/>
          <p:nvPr/>
        </p:nvGrpSpPr>
        <p:grpSpPr>
          <a:xfrm>
            <a:off x="2152650" y="1001713"/>
            <a:ext cx="2157413" cy="2973387"/>
            <a:chOff x="2152651" y="1001713"/>
            <a:chExt cx="2157411" cy="2973387"/>
          </a:xfrm>
        </p:grpSpPr>
        <p:cxnSp>
          <p:nvCxnSpPr>
            <p:cNvPr id="198708" name="Straight Connector 161"/>
            <p:cNvCxnSpPr>
              <a:cxnSpLocks noChangeShapeType="1"/>
            </p:cNvCxnSpPr>
            <p:nvPr/>
          </p:nvCxnSpPr>
          <p:spPr bwMode="auto">
            <a:xfrm flipH="1">
              <a:off x="3263156" y="1676400"/>
              <a:ext cx="12700" cy="2298700"/>
            </a:xfrm>
            <a:prstGeom prst="line">
              <a:avLst/>
            </a:prstGeom>
            <a:noFill/>
            <a:ln w="38100" algn="ctr">
              <a:solidFill>
                <a:srgbClr val="009900"/>
              </a:solidFill>
              <a:round/>
            </a:ln>
          </p:spPr>
        </p:cxnSp>
        <p:sp>
          <p:nvSpPr>
            <p:cNvPr id="198709" name="TextBox 162"/>
            <p:cNvSpPr txBox="1">
              <a:spLocks noChangeArrowheads="1"/>
            </p:cNvSpPr>
            <p:nvPr/>
          </p:nvSpPr>
          <p:spPr bwMode="auto">
            <a:xfrm>
              <a:off x="2152651" y="1001713"/>
              <a:ext cx="2157411" cy="1015663"/>
            </a:xfrm>
            <a:prstGeom prst="rect">
              <a:avLst/>
            </a:prstGeom>
            <a:solidFill>
              <a:srgbClr val="FF0000"/>
            </a:solidFill>
            <a:ln w="9525">
              <a:solidFill>
                <a:srgbClr val="008000"/>
              </a:solidFill>
              <a:miter lim="800000"/>
            </a:ln>
          </p:spPr>
          <p:txBody>
            <a:bodyPr>
              <a:spAutoFit/>
            </a:bodyPr>
            <a:lstStyle/>
            <a:p>
              <a:r>
                <a:rPr lang="en-US" sz="2000">
                  <a:solidFill>
                    <a:schemeClr val="bg1"/>
                  </a:solidFill>
                </a:rPr>
                <a:t>Only one resource is busy at a time</a:t>
              </a:r>
              <a:endParaRPr lang="en-IN" sz="2000">
                <a:solidFill>
                  <a:schemeClr val="bg1"/>
                </a:solidFil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5438"/>
                                        </p:tgtEl>
                                        <p:attrNameLst>
                                          <p:attrName>style.visibility</p:attrName>
                                        </p:attrNameLst>
                                      </p:cBhvr>
                                      <p:to>
                                        <p:strVal val="visible"/>
                                      </p:to>
                                    </p:set>
                                    <p:animEffect transition="in" filter="blinds(horizontal)">
                                      <p:cBhvr>
                                        <p:cTn id="10" dur="500"/>
                                        <p:tgtEl>
                                          <p:spTgt spid="5543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5437"/>
                                        </p:tgtEl>
                                        <p:attrNameLst>
                                          <p:attrName>style.visibility</p:attrName>
                                        </p:attrNameLst>
                                      </p:cBhvr>
                                      <p:to>
                                        <p:strVal val="visible"/>
                                      </p:to>
                                    </p:set>
                                    <p:animEffect transition="in" filter="blinds(horizontal)">
                                      <p:cBhvr>
                                        <p:cTn id="13" dur="500"/>
                                        <p:tgtEl>
                                          <p:spTgt spid="55437"/>
                                        </p:tgtEl>
                                      </p:cBhvr>
                                    </p:animEffect>
                                  </p:childTnLst>
                                </p:cTn>
                              </p:par>
                            </p:childTnLst>
                          </p:cTn>
                        </p:par>
                      </p:childTnLst>
                    </p:cTn>
                  </p:par>
                  <p:par>
                    <p:cTn id="14" fill="hold" nodeType="clickPar">
                      <p:stCondLst>
                        <p:cond delay="indefinite"/>
                      </p:stCondLst>
                      <p:childTnLst>
                        <p:par>
                          <p:cTn id="15" fill="hold" nodeType="after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57"/>
                                        </p:tgtEl>
                                        <p:attrNameLst>
                                          <p:attrName>style.visibility</p:attrName>
                                        </p:attrNameLst>
                                      </p:cBhvr>
                                      <p:to>
                                        <p:strVal val="visible"/>
                                      </p:to>
                                    </p:set>
                                    <p:animEffect transition="in" filter="blinds(horizontal)">
                                      <p:cBhvr>
                                        <p:cTn id="18" dur="500"/>
                                        <p:tgtEl>
                                          <p:spTgt spid="157"/>
                                        </p:tgtEl>
                                      </p:cBhvr>
                                    </p:animEffect>
                                  </p:childTnLst>
                                </p:cTn>
                              </p:par>
                            </p:childTnLst>
                          </p:cTn>
                        </p:par>
                      </p:childTnLst>
                    </p:cTn>
                  </p:par>
                  <p:par>
                    <p:cTn id="19" fill="hold" nodeType="clickPar">
                      <p:stCondLst>
                        <p:cond delay="indefinite"/>
                      </p:stCondLst>
                      <p:childTnLst>
                        <p:par>
                          <p:cTn id="20" fill="hold" nodeType="after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childTnLst>
                          </p:cTn>
                        </p:par>
                      </p:childTnLst>
                    </p:cTn>
                  </p:par>
                  <p:par>
                    <p:cTn id="24" fill="hold" nodeType="clickPar">
                      <p:stCondLst>
                        <p:cond delay="indefinite"/>
                      </p:stCondLst>
                      <p:childTnLst>
                        <p:par>
                          <p:cTn id="25" fill="hold" nodeType="after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blinds(horizontal)">
                                      <p:cBhvr>
                                        <p:cTn id="28" dur="500"/>
                                        <p:tgtEl>
                                          <p:spTgt spid="22"/>
                                        </p:tgtEl>
                                      </p:cBhvr>
                                    </p:animEffect>
                                  </p:childTnLst>
                                </p:cTn>
                              </p:par>
                            </p:childTnLst>
                          </p:cTn>
                        </p:par>
                      </p:childTnLst>
                    </p:cTn>
                  </p:par>
                  <p:par>
                    <p:cTn id="29" fill="hold" nodeType="clickPar">
                      <p:stCondLst>
                        <p:cond delay="indefinite"/>
                      </p:stCondLst>
                      <p:childTnLst>
                        <p:par>
                          <p:cTn id="30" fill="hold" nodeType="after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196608"/>
                                        </p:tgtEl>
                                        <p:attrNameLst>
                                          <p:attrName>style.visibility</p:attrName>
                                        </p:attrNameLst>
                                      </p:cBhvr>
                                      <p:to>
                                        <p:strVal val="visible"/>
                                      </p:to>
                                    </p:set>
                                    <p:animEffect transition="in" filter="blinds(horizontal)">
                                      <p:cBhvr>
                                        <p:cTn id="33" dur="500"/>
                                        <p:tgtEl>
                                          <p:spTgt spid="196608"/>
                                        </p:tgtEl>
                                      </p:cBhvr>
                                    </p:animEffect>
                                  </p:childTnLst>
                                </p:cTn>
                              </p:par>
                              <p:par>
                                <p:cTn id="34" presetID="3" presetClass="entr" presetSubtype="10" fill="hold" nodeType="withEffect">
                                  <p:stCondLst>
                                    <p:cond delay="0"/>
                                  </p:stCondLst>
                                  <p:childTnLst>
                                    <p:set>
                                      <p:cBhvr>
                                        <p:cTn id="35" dur="1" fill="hold">
                                          <p:stCondLst>
                                            <p:cond delay="0"/>
                                          </p:stCondLst>
                                        </p:cTn>
                                        <p:tgtEl>
                                          <p:spTgt spid="156"/>
                                        </p:tgtEl>
                                        <p:attrNameLst>
                                          <p:attrName>style.visibility</p:attrName>
                                        </p:attrNameLst>
                                      </p:cBhvr>
                                      <p:to>
                                        <p:strVal val="visible"/>
                                      </p:to>
                                    </p:set>
                                    <p:animEffect transition="in" filter="blinds(horizontal)">
                                      <p:cBhvr>
                                        <p:cTn id="36" dur="500"/>
                                        <p:tgtEl>
                                          <p:spTgt spid="156"/>
                                        </p:tgtEl>
                                      </p:cBhvr>
                                    </p:animEffect>
                                  </p:childTnLst>
                                </p:cTn>
                              </p:par>
                            </p:childTnLst>
                          </p:cTn>
                        </p:par>
                      </p:childTnLst>
                    </p:cTn>
                  </p:par>
                  <p:par>
                    <p:cTn id="37" fill="hold" nodeType="clickPar">
                      <p:stCondLst>
                        <p:cond delay="indefinite"/>
                      </p:stCondLst>
                      <p:childTnLst>
                        <p:par>
                          <p:cTn id="38" fill="hold" nodeType="afterGroup">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55299">
                                            <p:bg/>
                                          </p:spTgt>
                                        </p:tgtEl>
                                        <p:attrNameLst>
                                          <p:attrName>style.visibility</p:attrName>
                                        </p:attrNameLst>
                                      </p:cBhvr>
                                      <p:to>
                                        <p:strVal val="visible"/>
                                      </p:to>
                                    </p:set>
                                    <p:animEffect transition="in" filter="blinds(horizontal)">
                                      <p:cBhvr>
                                        <p:cTn id="41" dur="500"/>
                                        <p:tgtEl>
                                          <p:spTgt spid="55299">
                                            <p:bg/>
                                          </p:spTgt>
                                        </p:tgtEl>
                                      </p:cBhvr>
                                    </p:animEffect>
                                  </p:childTnLst>
                                </p:cTn>
                              </p:par>
                            </p:childTnLst>
                          </p:cTn>
                        </p:par>
                      </p:childTnLst>
                    </p:cTn>
                  </p:par>
                  <p:par>
                    <p:cTn id="42" fill="hold" nodeType="clickPar">
                      <p:stCondLst>
                        <p:cond delay="indefinite"/>
                      </p:stCondLst>
                      <p:childTnLst>
                        <p:par>
                          <p:cTn id="43" fill="hold" nodeType="after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55299">
                                            <p:txEl>
                                              <p:pRg st="0" end="0"/>
                                            </p:txEl>
                                          </p:spTgt>
                                        </p:tgtEl>
                                        <p:attrNameLst>
                                          <p:attrName>style.visibility</p:attrName>
                                        </p:attrNameLst>
                                      </p:cBhvr>
                                      <p:to>
                                        <p:strVal val="visible"/>
                                      </p:to>
                                    </p:set>
                                    <p:animEffect transition="in" filter="blinds(horizontal)">
                                      <p:cBhvr>
                                        <p:cTn id="46" dur="500"/>
                                        <p:tgtEl>
                                          <p:spTgt spid="55299">
                                            <p:txEl>
                                              <p:pRg st="0" end="0"/>
                                            </p:txEl>
                                          </p:spTgt>
                                        </p:tgtEl>
                                      </p:cBhvr>
                                    </p:animEffect>
                                  </p:childTnLst>
                                </p:cTn>
                              </p:par>
                            </p:childTnLst>
                          </p:cTn>
                        </p:par>
                      </p:childTnLst>
                    </p:cTn>
                  </p:par>
                  <p:par>
                    <p:cTn id="47" fill="hold" nodeType="clickPar">
                      <p:stCondLst>
                        <p:cond delay="indefinite"/>
                      </p:stCondLst>
                      <p:childTnLst>
                        <p:par>
                          <p:cTn id="48" fill="hold" nodeType="afterGroup">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55299">
                                            <p:txEl>
                                              <p:pRg st="1" end="1"/>
                                            </p:txEl>
                                          </p:spTgt>
                                        </p:tgtEl>
                                        <p:attrNameLst>
                                          <p:attrName>style.visibility</p:attrName>
                                        </p:attrNameLst>
                                      </p:cBhvr>
                                      <p:to>
                                        <p:strVal val="visible"/>
                                      </p:to>
                                    </p:set>
                                    <p:animEffect transition="in" filter="blinds(horizontal)">
                                      <p:cBhvr>
                                        <p:cTn id="51" dur="500"/>
                                        <p:tgtEl>
                                          <p:spTgt spid="55299">
                                            <p:txEl>
                                              <p:pRg st="1" end="1"/>
                                            </p:txEl>
                                          </p:spTgt>
                                        </p:tgtEl>
                                      </p:cBhvr>
                                    </p:animEffect>
                                  </p:childTnLst>
                                </p:cTn>
                              </p:par>
                            </p:childTnLst>
                          </p:cTn>
                        </p:par>
                      </p:childTnLst>
                    </p:cTn>
                  </p:par>
                  <p:par>
                    <p:cTn id="52" fill="hold" nodeType="clickPar">
                      <p:stCondLst>
                        <p:cond delay="indefinite"/>
                      </p:stCondLst>
                      <p:childTnLst>
                        <p:par>
                          <p:cTn id="53" fill="hold" nodeType="afterGroup">
                            <p:stCondLst>
                              <p:cond delay="0"/>
                            </p:stCondLst>
                            <p:childTnLst>
                              <p:par>
                                <p:cTn id="54" presetID="3" presetClass="entr" presetSubtype="10" fill="hold" nodeType="clickEffect">
                                  <p:stCondLst>
                                    <p:cond delay="0"/>
                                  </p:stCondLst>
                                  <p:childTnLst>
                                    <p:set>
                                      <p:cBhvr>
                                        <p:cTn id="55" dur="1" fill="hold">
                                          <p:stCondLst>
                                            <p:cond delay="0"/>
                                          </p:stCondLst>
                                        </p:cTn>
                                        <p:tgtEl>
                                          <p:spTgt spid="55303"/>
                                        </p:tgtEl>
                                        <p:attrNameLst>
                                          <p:attrName>style.visibility</p:attrName>
                                        </p:attrNameLst>
                                      </p:cBhvr>
                                      <p:to>
                                        <p:strVal val="visible"/>
                                      </p:to>
                                    </p:set>
                                    <p:animEffect transition="in" filter="blinds(horizontal)">
                                      <p:cBhvr>
                                        <p:cTn id="56" dur="500"/>
                                        <p:tgtEl>
                                          <p:spTgt spid="55303"/>
                                        </p:tgtEl>
                                      </p:cBhvr>
                                    </p:animEffect>
                                  </p:childTnLst>
                                </p:cTn>
                              </p:par>
                              <p:par>
                                <p:cTn id="57" presetID="3" presetClass="entr" presetSubtype="10" fill="hold" nodeType="withEffect">
                                  <p:stCondLst>
                                    <p:cond delay="0"/>
                                  </p:stCondLst>
                                  <p:childTnLst>
                                    <p:set>
                                      <p:cBhvr>
                                        <p:cTn id="58" dur="1" fill="hold">
                                          <p:stCondLst>
                                            <p:cond delay="0"/>
                                          </p:stCondLst>
                                        </p:cTn>
                                        <p:tgtEl>
                                          <p:spTgt spid="164"/>
                                        </p:tgtEl>
                                        <p:attrNameLst>
                                          <p:attrName>style.visibility</p:attrName>
                                        </p:attrNameLst>
                                      </p:cBhvr>
                                      <p:to>
                                        <p:strVal val="visible"/>
                                      </p:to>
                                    </p:set>
                                    <p:animEffect transition="in" filter="blinds(horizontal)">
                                      <p:cBhvr>
                                        <p:cTn id="59" dur="500"/>
                                        <p:tgtEl>
                                          <p:spTgt spid="164"/>
                                        </p:tgtEl>
                                      </p:cBhvr>
                                    </p:animEffect>
                                  </p:childTnLst>
                                </p:cTn>
                              </p:par>
                            </p:childTnLst>
                          </p:cTn>
                        </p:par>
                      </p:childTnLst>
                    </p:cTn>
                  </p:par>
                  <p:par>
                    <p:cTn id="60" fill="hold" nodeType="clickPar">
                      <p:stCondLst>
                        <p:cond delay="indefinite"/>
                      </p:stCondLst>
                      <p:childTnLst>
                        <p:par>
                          <p:cTn id="61" fill="hold" nodeType="afterGroup">
                            <p:stCondLst>
                              <p:cond delay="0"/>
                            </p:stCondLst>
                            <p:childTnLst>
                              <p:par>
                                <p:cTn id="62" presetID="3" presetClass="entr" presetSubtype="10" fill="hold" nodeType="clickEffect">
                                  <p:stCondLst>
                                    <p:cond delay="0"/>
                                  </p:stCondLst>
                                  <p:childTnLst>
                                    <p:set>
                                      <p:cBhvr>
                                        <p:cTn id="63" dur="1" fill="hold">
                                          <p:stCondLst>
                                            <p:cond delay="0"/>
                                          </p:stCondLst>
                                        </p:cTn>
                                        <p:tgtEl>
                                          <p:spTgt spid="165"/>
                                        </p:tgtEl>
                                        <p:attrNameLst>
                                          <p:attrName>style.visibility</p:attrName>
                                        </p:attrNameLst>
                                      </p:cBhvr>
                                      <p:to>
                                        <p:strVal val="visible"/>
                                      </p:to>
                                    </p:set>
                                    <p:animEffect transition="in" filter="blinds(horizontal)">
                                      <p:cBhvr>
                                        <p:cTn id="64" dur="500"/>
                                        <p:tgtEl>
                                          <p:spTgt spid="165"/>
                                        </p:tgtEl>
                                      </p:cBhvr>
                                    </p:animEffect>
                                  </p:childTnLst>
                                </p:cTn>
                              </p:par>
                              <p:par>
                                <p:cTn id="65" presetID="3" presetClass="entr" presetSubtype="10" fill="hold" nodeType="withEffect">
                                  <p:stCondLst>
                                    <p:cond delay="0"/>
                                  </p:stCondLst>
                                  <p:childTnLst>
                                    <p:set>
                                      <p:cBhvr>
                                        <p:cTn id="66" dur="1" fill="hold">
                                          <p:stCondLst>
                                            <p:cond delay="0"/>
                                          </p:stCondLst>
                                        </p:cTn>
                                        <p:tgtEl>
                                          <p:spTgt spid="166"/>
                                        </p:tgtEl>
                                        <p:attrNameLst>
                                          <p:attrName>style.visibility</p:attrName>
                                        </p:attrNameLst>
                                      </p:cBhvr>
                                      <p:to>
                                        <p:strVal val="visible"/>
                                      </p:to>
                                    </p:set>
                                    <p:animEffect transition="in" filter="blinds(horizontal)">
                                      <p:cBhvr>
                                        <p:cTn id="67" dur="500"/>
                                        <p:tgtEl>
                                          <p:spTgt spid="166"/>
                                        </p:tgtEl>
                                      </p:cBhvr>
                                    </p:animEffect>
                                  </p:childTnLst>
                                </p:cTn>
                              </p:par>
                            </p:childTnLst>
                          </p:cTn>
                        </p:par>
                      </p:childTnLst>
                    </p:cTn>
                  </p:par>
                  <p:par>
                    <p:cTn id="68" fill="hold" nodeType="clickPar">
                      <p:stCondLst>
                        <p:cond delay="indefinite"/>
                      </p:stCondLst>
                      <p:childTnLst>
                        <p:par>
                          <p:cTn id="69" fill="hold" nodeType="after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55304"/>
                                        </p:tgtEl>
                                        <p:attrNameLst>
                                          <p:attrName>style.visibility</p:attrName>
                                        </p:attrNameLst>
                                      </p:cBhvr>
                                      <p:to>
                                        <p:strVal val="visible"/>
                                      </p:to>
                                    </p:set>
                                    <p:animEffect transition="in" filter="blinds(horizontal)">
                                      <p:cBhvr>
                                        <p:cTn id="72" dur="500"/>
                                        <p:tgtEl>
                                          <p:spTgt spid="55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build="p" animBg="1"/>
      <p:bldP spid="55437" grpId="0"/>
      <p:bldP spid="55438" grpId="0" animBg="1"/>
      <p:bldP spid="157" grpId="0" animBg="1"/>
    </p:bldLst>
  </p:timing>
</p:sld>
</file>

<file path=ppt/slides/slide3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99682" name="Slide Number Placeholder 5"/>
          <p:cNvSpPr>
            <a:spLocks noGrp="1"/>
          </p:cNvSpPr>
          <p:nvPr>
            <p:ph type="sldNum" sz="quarter" idx="12"/>
          </p:nvPr>
        </p:nvSpPr>
        <p:spPr>
          <a:noFill/>
        </p:spPr>
        <p:txBody>
          <a:bodyPr/>
          <a:lstStyle/>
          <a:p>
            <a:fld id="{4859AA81-9346-44F6-8825-BBBCD49F01A0}" type="slidenum">
              <a:rPr lang="en-US" smtClean="0"/>
              <a:t>37</a:t>
            </a:fld>
            <a:endParaRPr lang="en-US" smtClean="0"/>
          </a:p>
        </p:txBody>
      </p:sp>
      <p:sp>
        <p:nvSpPr>
          <p:cNvPr id="199683" name="Rectangle 1026"/>
          <p:cNvSpPr>
            <a:spLocks noGrp="1" noChangeArrowheads="1"/>
          </p:cNvSpPr>
          <p:nvPr>
            <p:ph type="title"/>
          </p:nvPr>
        </p:nvSpPr>
        <p:spPr>
          <a:xfrm>
            <a:off x="990600" y="247650"/>
            <a:ext cx="7162800" cy="666750"/>
          </a:xfrm>
          <a:noFill/>
        </p:spPr>
        <p:txBody>
          <a:bodyPr lIns="90488" tIns="44450" rIns="90488" bIns="44450"/>
          <a:lstStyle/>
          <a:p>
            <a:r>
              <a:rPr lang="en-US" smtClean="0">
                <a:solidFill>
                  <a:srgbClr val="FF3300"/>
                </a:solidFill>
              </a:rPr>
              <a:t>Basic Idea of Pipelining</a:t>
            </a:r>
            <a:r>
              <a:rPr lang="en-US" smtClean="0"/>
              <a:t> </a:t>
            </a:r>
            <a:br>
              <a:rPr lang="en-US" smtClean="0"/>
            </a:br>
            <a:endParaRPr lang="en-US" sz="3200" b="0" smtClean="0"/>
          </a:p>
        </p:txBody>
      </p:sp>
      <p:sp>
        <p:nvSpPr>
          <p:cNvPr id="57349" name="Freeform 1029"/>
          <p:cNvSpPr/>
          <p:nvPr/>
        </p:nvSpPr>
        <p:spPr bwMode="auto">
          <a:xfrm>
            <a:off x="1130300" y="3028950"/>
            <a:ext cx="522288" cy="468313"/>
          </a:xfrm>
          <a:custGeom>
            <a:gdLst>
              <a:gd name="T0" fmla="*/ 2147483647 w 329"/>
              <a:gd name="T1" fmla="*/ 2147483647 h 295"/>
              <a:gd name="T2" fmla="*/ 2147483647 w 329"/>
              <a:gd name="T3" fmla="*/ 2147483647 h 295"/>
              <a:gd name="T4" fmla="*/ 2147483647 w 329"/>
              <a:gd name="T5" fmla="*/ 0 h 295"/>
              <a:gd name="T6" fmla="*/ 2147483647 w 329"/>
              <a:gd name="T7" fmla="*/ 0 h 295"/>
              <a:gd name="T8" fmla="*/ 2147483647 w 329"/>
              <a:gd name="T9" fmla="*/ 2147483647 h 295"/>
              <a:gd name="T10" fmla="*/ 2147483647 w 329"/>
              <a:gd name="T11" fmla="*/ 2147483647 h 295"/>
              <a:gd name="T12" fmla="*/ 2147483647 w 329"/>
              <a:gd name="T13" fmla="*/ 2147483647 h 295"/>
              <a:gd name="T14" fmla="*/ 2147483647 w 329"/>
              <a:gd name="T15" fmla="*/ 2147483647 h 295"/>
              <a:gd name="T16" fmla="*/ 2147483647 w 329"/>
              <a:gd name="T17" fmla="*/ 2147483647 h 295"/>
              <a:gd name="T18" fmla="*/ 2147483647 w 329"/>
              <a:gd name="T19" fmla="*/ 2147483647 h 295"/>
              <a:gd name="T20" fmla="*/ 2147483647 w 329"/>
              <a:gd name="T21" fmla="*/ 2147483647 h 295"/>
              <a:gd name="T22" fmla="*/ 2147483647 w 329"/>
              <a:gd name="T23" fmla="*/ 2147483647 h 295"/>
              <a:gd name="T24" fmla="*/ 2147483647 w 329"/>
              <a:gd name="T25" fmla="*/ 2147483647 h 295"/>
              <a:gd name="T26" fmla="*/ 2147483647 w 329"/>
              <a:gd name="T27" fmla="*/ 2147483647 h 295"/>
              <a:gd name="T28" fmla="*/ 2147483647 w 329"/>
              <a:gd name="T29" fmla="*/ 2147483647 h 295"/>
              <a:gd name="T30" fmla="*/ 2147483647 w 329"/>
              <a:gd name="T31" fmla="*/ 2147483647 h 295"/>
              <a:gd name="T32" fmla="*/ 2147483647 w 329"/>
              <a:gd name="T33" fmla="*/ 2147483647 h 295"/>
              <a:gd name="T34" fmla="*/ 2147483647 w 329"/>
              <a:gd name="T35" fmla="*/ 2147483647 h 295"/>
              <a:gd name="T36" fmla="*/ 2147483647 w 329"/>
              <a:gd name="T37" fmla="*/ 2147483647 h 295"/>
              <a:gd name="T38" fmla="*/ 2147483647 w 329"/>
              <a:gd name="T39" fmla="*/ 2147483647 h 295"/>
              <a:gd name="T40" fmla="*/ 2147483647 w 329"/>
              <a:gd name="T41" fmla="*/ 2147483647 h 295"/>
              <a:gd name="T42" fmla="*/ 2147483647 w 329"/>
              <a:gd name="T43" fmla="*/ 2147483647 h 295"/>
              <a:gd name="T44" fmla="*/ 2147483647 w 329"/>
              <a:gd name="T45" fmla="*/ 2147483647 h 295"/>
              <a:gd name="T46" fmla="*/ 2147483647 w 329"/>
              <a:gd name="T47" fmla="*/ 2147483647 h 295"/>
              <a:gd name="T48" fmla="*/ 2147483647 w 329"/>
              <a:gd name="T49" fmla="*/ 2147483647 h 295"/>
              <a:gd name="T50" fmla="*/ 2147483647 w 329"/>
              <a:gd name="T51" fmla="*/ 2147483647 h 295"/>
              <a:gd name="T52" fmla="*/ 0 w 329"/>
              <a:gd name="T53" fmla="*/ 2147483647 h 295"/>
              <a:gd name="T54" fmla="*/ 2147483647 w 329"/>
              <a:gd name="T55" fmla="*/ 2147483647 h 295"/>
              <a:gd name="T56" fmla="*/ 2147483647 w 329"/>
              <a:gd name="T57" fmla="*/ 2147483647 h 295"/>
              <a:gd name="T58" fmla="*/ 2147483647 w 329"/>
              <a:gd name="T59" fmla="*/ 2147483647 h 295"/>
              <a:gd name="T60" fmla="*/ 2147483647 w 329"/>
              <a:gd name="T61" fmla="*/ 2147483647 h 295"/>
              <a:gd name="T62" fmla="*/ 2147483647 w 329"/>
              <a:gd name="T63" fmla="*/ 2147483647 h 295"/>
              <a:gd name="T64" fmla="*/ 2147483647 w 329"/>
              <a:gd name="T65" fmla="*/ 2147483647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en-IN"/>
          </a:p>
        </p:txBody>
      </p:sp>
      <p:sp>
        <p:nvSpPr>
          <p:cNvPr id="57350" name="Rectangle 1030"/>
          <p:cNvSpPr>
            <a:spLocks noChangeArrowheads="1"/>
          </p:cNvSpPr>
          <p:nvPr/>
        </p:nvSpPr>
        <p:spPr bwMode="auto">
          <a:xfrm>
            <a:off x="1211263" y="3109913"/>
            <a:ext cx="401637" cy="454025"/>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A</a:t>
            </a:r>
          </a:p>
        </p:txBody>
      </p:sp>
      <p:grpSp>
        <p:nvGrpSpPr>
          <p:cNvPr id="2" name="Group 1031"/>
          <p:cNvGrpSpPr/>
          <p:nvPr/>
        </p:nvGrpSpPr>
        <p:grpSpPr>
          <a:xfrm>
            <a:off x="1117600" y="3879850"/>
            <a:ext cx="522288" cy="534988"/>
            <a:chOff x="704" y="2444"/>
            <a:chExt cx="329" cy="337"/>
          </a:xfrm>
        </p:grpSpPr>
        <p:sp>
          <p:nvSpPr>
            <p:cNvPr id="199814" name="Freeform 1032"/>
            <p:cNvSpPr/>
            <p:nvPr/>
          </p:nvSpPr>
          <p:spPr bwMode="auto">
            <a:xfrm>
              <a:off x="704" y="2444"/>
              <a:ext cx="329" cy="295"/>
            </a:xfrm>
            <a:custGeom>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en-IN"/>
            </a:p>
          </p:txBody>
        </p:sp>
        <p:sp>
          <p:nvSpPr>
            <p:cNvPr id="199815" name="Rectangle 1033"/>
            <p:cNvSpPr>
              <a:spLocks noChangeArrowheads="1"/>
            </p:cNvSpPr>
            <p:nvPr/>
          </p:nvSpPr>
          <p:spPr bwMode="auto">
            <a:xfrm>
              <a:off x="755" y="2495"/>
              <a:ext cx="253"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B</a:t>
              </a:r>
            </a:p>
          </p:txBody>
        </p:sp>
      </p:grpSp>
      <p:grpSp>
        <p:nvGrpSpPr>
          <p:cNvPr id="3" name="Group 1034"/>
          <p:cNvGrpSpPr/>
          <p:nvPr/>
        </p:nvGrpSpPr>
        <p:grpSpPr>
          <a:xfrm>
            <a:off x="1079500" y="4629150"/>
            <a:ext cx="522288" cy="534988"/>
            <a:chOff x="680" y="2916"/>
            <a:chExt cx="329" cy="337"/>
          </a:xfrm>
        </p:grpSpPr>
        <p:sp>
          <p:nvSpPr>
            <p:cNvPr id="199812" name="Freeform 1035"/>
            <p:cNvSpPr/>
            <p:nvPr/>
          </p:nvSpPr>
          <p:spPr bwMode="auto">
            <a:xfrm>
              <a:off x="680" y="2916"/>
              <a:ext cx="329" cy="295"/>
            </a:xfrm>
            <a:custGeom>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en-IN"/>
            </a:p>
          </p:txBody>
        </p:sp>
        <p:sp>
          <p:nvSpPr>
            <p:cNvPr id="199813" name="Rectangle 1036"/>
            <p:cNvSpPr>
              <a:spLocks noChangeArrowheads="1"/>
            </p:cNvSpPr>
            <p:nvPr/>
          </p:nvSpPr>
          <p:spPr bwMode="auto">
            <a:xfrm>
              <a:off x="731" y="2967"/>
              <a:ext cx="253"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C</a:t>
              </a:r>
            </a:p>
          </p:txBody>
        </p:sp>
      </p:grpSp>
      <p:grpSp>
        <p:nvGrpSpPr>
          <p:cNvPr id="4" name="Group 1037"/>
          <p:cNvGrpSpPr/>
          <p:nvPr/>
        </p:nvGrpSpPr>
        <p:grpSpPr>
          <a:xfrm>
            <a:off x="1079500" y="5353050"/>
            <a:ext cx="522288" cy="534988"/>
            <a:chOff x="680" y="3372"/>
            <a:chExt cx="329" cy="337"/>
          </a:xfrm>
        </p:grpSpPr>
        <p:sp>
          <p:nvSpPr>
            <p:cNvPr id="199810" name="Freeform 1038"/>
            <p:cNvSpPr/>
            <p:nvPr/>
          </p:nvSpPr>
          <p:spPr bwMode="auto">
            <a:xfrm>
              <a:off x="680" y="3372"/>
              <a:ext cx="329" cy="295"/>
            </a:xfrm>
            <a:custGeom>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en-IN"/>
            </a:p>
          </p:txBody>
        </p:sp>
        <p:sp>
          <p:nvSpPr>
            <p:cNvPr id="199811" name="Rectangle 1039"/>
            <p:cNvSpPr>
              <a:spLocks noChangeArrowheads="1"/>
            </p:cNvSpPr>
            <p:nvPr/>
          </p:nvSpPr>
          <p:spPr bwMode="auto">
            <a:xfrm>
              <a:off x="731" y="3423"/>
              <a:ext cx="253"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D</a:t>
              </a:r>
            </a:p>
          </p:txBody>
        </p:sp>
      </p:grpSp>
      <p:sp>
        <p:nvSpPr>
          <p:cNvPr id="199689" name="Rectangle 1040"/>
          <p:cNvSpPr>
            <a:spLocks noChangeArrowheads="1"/>
          </p:cNvSpPr>
          <p:nvPr/>
        </p:nvSpPr>
        <p:spPr bwMode="auto">
          <a:xfrm>
            <a:off x="1401763" y="1433513"/>
            <a:ext cx="892175" cy="454025"/>
          </a:xfrm>
          <a:prstGeom prst="rect">
            <a:avLst/>
          </a:prstGeom>
          <a:noFill/>
          <a:ln w="12700" cmpd="tri">
            <a:noFill/>
            <a:prstDash val="dash"/>
            <a:miter lim="800000"/>
          </a:ln>
        </p:spPr>
        <p:txBody>
          <a:bodyPr wrap="none" lIns="90488" tIns="44450" rIns="90488" bIns="44450">
            <a:spAutoFit/>
          </a:bodyPr>
          <a:lstStyle/>
          <a:p>
            <a:pPr algn="l"/>
            <a:r>
              <a:rPr lang="en-US" sz="2400" b="1">
                <a:solidFill>
                  <a:srgbClr val="000000"/>
                </a:solidFill>
              </a:rPr>
              <a:t>6 PM</a:t>
            </a:r>
          </a:p>
        </p:txBody>
      </p:sp>
      <p:sp>
        <p:nvSpPr>
          <p:cNvPr id="199690" name="Line 1041"/>
          <p:cNvSpPr>
            <a:spLocks noChangeShapeType="1"/>
          </p:cNvSpPr>
          <p:nvPr/>
        </p:nvSpPr>
        <p:spPr bwMode="auto">
          <a:xfrm>
            <a:off x="1765300" y="2019300"/>
            <a:ext cx="6324600" cy="0"/>
          </a:xfrm>
          <a:prstGeom prst="line">
            <a:avLst/>
          </a:prstGeom>
          <a:noFill/>
          <a:ln w="12700">
            <a:solidFill>
              <a:schemeClr val="tx1"/>
            </a:solidFill>
            <a:round/>
            <a:tailEnd type="triangle" w="med" len="med"/>
          </a:ln>
        </p:spPr>
        <p:txBody>
          <a:bodyPr wrap="none" anchor="ctr"/>
          <a:lstStyle/>
          <a:p>
            <a:endParaRPr lang="en-IN"/>
          </a:p>
        </p:txBody>
      </p:sp>
      <p:sp>
        <p:nvSpPr>
          <p:cNvPr id="199691" name="Line 1042"/>
          <p:cNvSpPr>
            <a:spLocks noChangeShapeType="1"/>
          </p:cNvSpPr>
          <p:nvPr/>
        </p:nvSpPr>
        <p:spPr bwMode="auto">
          <a:xfrm flipH="1">
            <a:off x="1758950" y="1885950"/>
            <a:ext cx="0" cy="304800"/>
          </a:xfrm>
          <a:prstGeom prst="line">
            <a:avLst/>
          </a:prstGeom>
          <a:noFill/>
          <a:ln w="12700">
            <a:solidFill>
              <a:schemeClr val="tx1"/>
            </a:solidFill>
            <a:round/>
          </a:ln>
        </p:spPr>
        <p:txBody>
          <a:bodyPr wrap="none" anchor="ctr"/>
          <a:lstStyle/>
          <a:p>
            <a:endParaRPr lang="en-IN"/>
          </a:p>
        </p:txBody>
      </p:sp>
      <p:sp>
        <p:nvSpPr>
          <p:cNvPr id="199692" name="Rectangle 1043"/>
          <p:cNvSpPr>
            <a:spLocks noChangeArrowheads="1"/>
          </p:cNvSpPr>
          <p:nvPr/>
        </p:nvSpPr>
        <p:spPr bwMode="auto">
          <a:xfrm>
            <a:off x="2633663" y="1446213"/>
            <a:ext cx="350837" cy="454025"/>
          </a:xfrm>
          <a:prstGeom prst="rect">
            <a:avLst/>
          </a:prstGeom>
          <a:noFill/>
          <a:ln w="12700" cmpd="tri">
            <a:noFill/>
            <a:prstDash val="dash"/>
            <a:miter lim="800000"/>
          </a:ln>
        </p:spPr>
        <p:txBody>
          <a:bodyPr wrap="none" lIns="90488" tIns="44450" rIns="90488" bIns="44450">
            <a:spAutoFit/>
          </a:bodyPr>
          <a:lstStyle/>
          <a:p>
            <a:pPr algn="l"/>
            <a:r>
              <a:rPr lang="en-US" sz="2400" b="1">
                <a:solidFill>
                  <a:srgbClr val="000000"/>
                </a:solidFill>
              </a:rPr>
              <a:t>7</a:t>
            </a:r>
          </a:p>
        </p:txBody>
      </p:sp>
      <p:sp>
        <p:nvSpPr>
          <p:cNvPr id="199693" name="Rectangle 1044"/>
          <p:cNvSpPr>
            <a:spLocks noChangeArrowheads="1"/>
          </p:cNvSpPr>
          <p:nvPr/>
        </p:nvSpPr>
        <p:spPr bwMode="auto">
          <a:xfrm>
            <a:off x="3700463" y="1446213"/>
            <a:ext cx="350837" cy="454025"/>
          </a:xfrm>
          <a:prstGeom prst="rect">
            <a:avLst/>
          </a:prstGeom>
          <a:noFill/>
          <a:ln w="12700" cmpd="tri">
            <a:noFill/>
            <a:prstDash val="dash"/>
            <a:miter lim="800000"/>
          </a:ln>
        </p:spPr>
        <p:txBody>
          <a:bodyPr wrap="none" lIns="90488" tIns="44450" rIns="90488" bIns="44450">
            <a:spAutoFit/>
          </a:bodyPr>
          <a:lstStyle/>
          <a:p>
            <a:pPr algn="l"/>
            <a:r>
              <a:rPr lang="en-US" sz="2400" b="1">
                <a:solidFill>
                  <a:srgbClr val="000000"/>
                </a:solidFill>
              </a:rPr>
              <a:t>8</a:t>
            </a:r>
          </a:p>
        </p:txBody>
      </p:sp>
      <p:sp>
        <p:nvSpPr>
          <p:cNvPr id="199694" name="Rectangle 1045"/>
          <p:cNvSpPr>
            <a:spLocks noChangeArrowheads="1"/>
          </p:cNvSpPr>
          <p:nvPr/>
        </p:nvSpPr>
        <p:spPr bwMode="auto">
          <a:xfrm>
            <a:off x="4716463" y="1446213"/>
            <a:ext cx="350837" cy="454025"/>
          </a:xfrm>
          <a:prstGeom prst="rect">
            <a:avLst/>
          </a:prstGeom>
          <a:noFill/>
          <a:ln w="12700" cmpd="tri">
            <a:noFill/>
            <a:prstDash val="dash"/>
            <a:miter lim="800000"/>
          </a:ln>
        </p:spPr>
        <p:txBody>
          <a:bodyPr wrap="none" lIns="90488" tIns="44450" rIns="90488" bIns="44450">
            <a:spAutoFit/>
          </a:bodyPr>
          <a:lstStyle/>
          <a:p>
            <a:pPr algn="l"/>
            <a:r>
              <a:rPr lang="en-US" sz="2400" b="1">
                <a:solidFill>
                  <a:srgbClr val="000000"/>
                </a:solidFill>
              </a:rPr>
              <a:t>9</a:t>
            </a:r>
          </a:p>
        </p:txBody>
      </p:sp>
      <p:sp>
        <p:nvSpPr>
          <p:cNvPr id="199695" name="Rectangle 1046"/>
          <p:cNvSpPr>
            <a:spLocks noChangeArrowheads="1"/>
          </p:cNvSpPr>
          <p:nvPr/>
        </p:nvSpPr>
        <p:spPr bwMode="auto">
          <a:xfrm>
            <a:off x="5656263" y="1458913"/>
            <a:ext cx="520700" cy="454025"/>
          </a:xfrm>
          <a:prstGeom prst="rect">
            <a:avLst/>
          </a:prstGeom>
          <a:noFill/>
          <a:ln w="12700" cmpd="tri">
            <a:noFill/>
            <a:prstDash val="dash"/>
            <a:miter lim="800000"/>
          </a:ln>
        </p:spPr>
        <p:txBody>
          <a:bodyPr wrap="none" lIns="90488" tIns="44450" rIns="90488" bIns="44450">
            <a:spAutoFit/>
          </a:bodyPr>
          <a:lstStyle/>
          <a:p>
            <a:pPr algn="l"/>
            <a:r>
              <a:rPr lang="en-US" sz="2400" b="1">
                <a:solidFill>
                  <a:srgbClr val="000000"/>
                </a:solidFill>
              </a:rPr>
              <a:t>10</a:t>
            </a:r>
          </a:p>
        </p:txBody>
      </p:sp>
      <p:sp>
        <p:nvSpPr>
          <p:cNvPr id="199696" name="Rectangle 1047"/>
          <p:cNvSpPr>
            <a:spLocks noChangeArrowheads="1"/>
          </p:cNvSpPr>
          <p:nvPr/>
        </p:nvSpPr>
        <p:spPr bwMode="auto">
          <a:xfrm>
            <a:off x="6748463" y="1446213"/>
            <a:ext cx="520700" cy="454025"/>
          </a:xfrm>
          <a:prstGeom prst="rect">
            <a:avLst/>
          </a:prstGeom>
          <a:noFill/>
          <a:ln w="12700" cmpd="tri">
            <a:noFill/>
            <a:prstDash val="dash"/>
            <a:miter lim="800000"/>
          </a:ln>
        </p:spPr>
        <p:txBody>
          <a:bodyPr wrap="none" lIns="90488" tIns="44450" rIns="90488" bIns="44450">
            <a:spAutoFit/>
          </a:bodyPr>
          <a:lstStyle/>
          <a:p>
            <a:pPr algn="l"/>
            <a:r>
              <a:rPr lang="en-US" sz="2400" b="1">
                <a:solidFill>
                  <a:srgbClr val="000000"/>
                </a:solidFill>
              </a:rPr>
              <a:t>11</a:t>
            </a:r>
          </a:p>
        </p:txBody>
      </p:sp>
      <p:sp>
        <p:nvSpPr>
          <p:cNvPr id="199697" name="Rectangle 1048"/>
          <p:cNvSpPr>
            <a:spLocks noChangeArrowheads="1"/>
          </p:cNvSpPr>
          <p:nvPr/>
        </p:nvSpPr>
        <p:spPr bwMode="auto">
          <a:xfrm>
            <a:off x="7423150" y="1433513"/>
            <a:ext cx="1447800" cy="454025"/>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Midnight</a:t>
            </a:r>
          </a:p>
        </p:txBody>
      </p:sp>
      <p:grpSp>
        <p:nvGrpSpPr>
          <p:cNvPr id="5" name="Group 1050"/>
          <p:cNvGrpSpPr/>
          <p:nvPr/>
        </p:nvGrpSpPr>
        <p:grpSpPr>
          <a:xfrm>
            <a:off x="1803400" y="2927350"/>
            <a:ext cx="1552575" cy="712788"/>
            <a:chOff x="1136" y="1844"/>
            <a:chExt cx="967" cy="448"/>
          </a:xfrm>
        </p:grpSpPr>
        <p:grpSp>
          <p:nvGrpSpPr>
            <p:cNvPr id="199792" name="Group 1051"/>
            <p:cNvGrpSpPr/>
            <p:nvPr/>
          </p:nvGrpSpPr>
          <p:grpSpPr>
            <a:xfrm>
              <a:off x="1136" y="1844"/>
              <a:ext cx="305" cy="448"/>
              <a:chOff x="1136" y="1844"/>
              <a:chExt cx="305" cy="448"/>
            </a:xfrm>
          </p:grpSpPr>
          <p:grpSp>
            <p:nvGrpSpPr>
              <p:cNvPr id="199806" name="Group 1052"/>
              <p:cNvGrpSpPr/>
              <p:nvPr/>
            </p:nvGrpSpPr>
            <p:grpSpPr>
              <a:xfrm>
                <a:off x="1136" y="1844"/>
                <a:ext cx="305" cy="448"/>
                <a:chOff x="1136" y="1844"/>
                <a:chExt cx="305" cy="448"/>
              </a:xfrm>
            </p:grpSpPr>
            <p:sp>
              <p:nvSpPr>
                <p:cNvPr id="199808" name="AutoShape 1053"/>
                <p:cNvSpPr>
                  <a:spLocks noChangeArrowheads="1"/>
                </p:cNvSpPr>
                <p:nvPr/>
              </p:nvSpPr>
              <p:spPr bwMode="auto">
                <a:xfrm>
                  <a:off x="1136" y="1915"/>
                  <a:ext cx="305" cy="377"/>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sp>
              <p:nvSpPr>
                <p:cNvPr id="199809" name="AutoShape 1054"/>
                <p:cNvSpPr>
                  <a:spLocks noChangeArrowheads="1"/>
                </p:cNvSpPr>
                <p:nvPr/>
              </p:nvSpPr>
              <p:spPr bwMode="auto">
                <a:xfrm>
                  <a:off x="1206" y="1844"/>
                  <a:ext cx="235" cy="78"/>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grpSp>
          <p:sp>
            <p:nvSpPr>
              <p:cNvPr id="199807" name="AutoShape 1055"/>
              <p:cNvSpPr>
                <a:spLocks noChangeArrowheads="1"/>
              </p:cNvSpPr>
              <p:nvPr/>
            </p:nvSpPr>
            <p:spPr bwMode="auto">
              <a:xfrm>
                <a:off x="1198" y="1948"/>
                <a:ext cx="158" cy="27"/>
              </a:xfrm>
              <a:prstGeom prst="parallelogram">
                <a:avLst>
                  <a:gd name="adj" fmla="val 146215"/>
                </a:avLst>
              </a:prstGeom>
              <a:solidFill>
                <a:srgbClr val="F6BF69"/>
              </a:solidFill>
              <a:ln w="25400">
                <a:solidFill>
                  <a:schemeClr val="tx1"/>
                </a:solidFill>
                <a:miter lim="800000"/>
              </a:ln>
            </p:spPr>
            <p:txBody>
              <a:bodyPr wrap="none" anchor="ctr"/>
              <a:lstStyle/>
              <a:p>
                <a:pPr algn="l"/>
                <a:endParaRPr lang="en-IN" sz="2400">
                  <a:solidFill>
                    <a:srgbClr val="000000"/>
                  </a:solidFill>
                </a:endParaRPr>
              </a:p>
            </p:txBody>
          </p:sp>
        </p:grpSp>
        <p:grpSp>
          <p:nvGrpSpPr>
            <p:cNvPr id="199793" name="Group 1056"/>
            <p:cNvGrpSpPr/>
            <p:nvPr/>
          </p:nvGrpSpPr>
          <p:grpSpPr>
            <a:xfrm>
              <a:off x="1437" y="1844"/>
              <a:ext cx="378" cy="448"/>
              <a:chOff x="1437" y="1844"/>
              <a:chExt cx="378" cy="448"/>
            </a:xfrm>
          </p:grpSpPr>
          <p:grpSp>
            <p:nvGrpSpPr>
              <p:cNvPr id="199801" name="Group 1057"/>
              <p:cNvGrpSpPr/>
              <p:nvPr/>
            </p:nvGrpSpPr>
            <p:grpSpPr>
              <a:xfrm>
                <a:off x="1437" y="1844"/>
                <a:ext cx="378" cy="448"/>
                <a:chOff x="1437" y="1844"/>
                <a:chExt cx="378" cy="448"/>
              </a:xfrm>
            </p:grpSpPr>
            <p:sp>
              <p:nvSpPr>
                <p:cNvPr id="199804" name="AutoShape 1058"/>
                <p:cNvSpPr>
                  <a:spLocks noChangeArrowheads="1"/>
                </p:cNvSpPr>
                <p:nvPr/>
              </p:nvSpPr>
              <p:spPr bwMode="auto">
                <a:xfrm>
                  <a:off x="1437" y="1915"/>
                  <a:ext cx="378" cy="377"/>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sp>
              <p:nvSpPr>
                <p:cNvPr id="199805" name="AutoShape 1059"/>
                <p:cNvSpPr>
                  <a:spLocks noChangeArrowheads="1"/>
                </p:cNvSpPr>
                <p:nvPr/>
              </p:nvSpPr>
              <p:spPr bwMode="auto">
                <a:xfrm>
                  <a:off x="1523" y="1844"/>
                  <a:ext cx="292" cy="78"/>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grpSp>
          <p:sp>
            <p:nvSpPr>
              <p:cNvPr id="199802" name="Oval 1060"/>
              <p:cNvSpPr>
                <a:spLocks noChangeArrowheads="1"/>
              </p:cNvSpPr>
              <p:nvPr/>
            </p:nvSpPr>
            <p:spPr bwMode="auto">
              <a:xfrm>
                <a:off x="1552" y="1880"/>
                <a:ext cx="49" cy="27"/>
              </a:xfrm>
              <a:prstGeom prst="ellipse">
                <a:avLst/>
              </a:prstGeom>
              <a:solidFill>
                <a:schemeClr val="bg1"/>
              </a:solidFill>
              <a:ln w="12700">
                <a:solidFill>
                  <a:schemeClr val="tx1"/>
                </a:solidFill>
                <a:round/>
              </a:ln>
            </p:spPr>
            <p:txBody>
              <a:bodyPr wrap="none" anchor="ctr"/>
              <a:lstStyle/>
              <a:p>
                <a:pPr algn="l"/>
                <a:endParaRPr lang="en-IN" sz="2400">
                  <a:solidFill>
                    <a:srgbClr val="000000"/>
                  </a:solidFill>
                </a:endParaRPr>
              </a:p>
            </p:txBody>
          </p:sp>
          <p:sp>
            <p:nvSpPr>
              <p:cNvPr id="199803" name="AutoShape 1061"/>
              <p:cNvSpPr>
                <a:spLocks noChangeArrowheads="1"/>
              </p:cNvSpPr>
              <p:nvPr/>
            </p:nvSpPr>
            <p:spPr bwMode="auto">
              <a:xfrm>
                <a:off x="1484" y="2090"/>
                <a:ext cx="198" cy="84"/>
              </a:xfrm>
              <a:prstGeom prst="octagon">
                <a:avLst>
                  <a:gd name="adj" fmla="val 29278"/>
                </a:avLst>
              </a:prstGeom>
              <a:solidFill>
                <a:srgbClr val="A2C1FE"/>
              </a:solidFill>
              <a:ln w="25400">
                <a:solidFill>
                  <a:schemeClr val="tx1"/>
                </a:solidFill>
                <a:miter lim="800000"/>
              </a:ln>
            </p:spPr>
            <p:txBody>
              <a:bodyPr wrap="none" anchor="ctr"/>
              <a:lstStyle/>
              <a:p>
                <a:pPr algn="l"/>
                <a:endParaRPr lang="en-IN" sz="2400">
                  <a:solidFill>
                    <a:srgbClr val="000000"/>
                  </a:solidFill>
                </a:endParaRPr>
              </a:p>
            </p:txBody>
          </p:sp>
        </p:grpSp>
        <p:sp>
          <p:nvSpPr>
            <p:cNvPr id="199794" name="Freeform 1062"/>
            <p:cNvSpPr/>
            <p:nvPr/>
          </p:nvSpPr>
          <p:spPr bwMode="auto">
            <a:xfrm>
              <a:off x="2001" y="2073"/>
              <a:ext cx="86" cy="192"/>
            </a:xfrm>
            <a:custGeom>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prstDash val="dash"/>
              <a:round/>
              <a:headEnd type="none" w="med" len="med"/>
              <a:tailEnd type="none" w="med" len="med"/>
            </a:ln>
          </p:spPr>
          <p:txBody>
            <a:bodyPr/>
            <a:lstStyle/>
            <a:p>
              <a:endParaRPr lang="en-IN"/>
            </a:p>
          </p:txBody>
        </p:sp>
        <p:sp>
          <p:nvSpPr>
            <p:cNvPr id="199795" name="Rectangle 1063"/>
            <p:cNvSpPr>
              <a:spLocks noChangeArrowheads="1"/>
            </p:cNvSpPr>
            <p:nvPr/>
          </p:nvSpPr>
          <p:spPr bwMode="auto">
            <a:xfrm>
              <a:off x="1997" y="2073"/>
              <a:ext cx="106"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199796" name="Rectangle 1064"/>
            <p:cNvSpPr>
              <a:spLocks noChangeArrowheads="1"/>
            </p:cNvSpPr>
            <p:nvPr/>
          </p:nvSpPr>
          <p:spPr bwMode="auto">
            <a:xfrm>
              <a:off x="2004" y="2154"/>
              <a:ext cx="82"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199797" name="Rectangle 1065"/>
            <p:cNvSpPr>
              <a:spLocks noChangeArrowheads="1"/>
            </p:cNvSpPr>
            <p:nvPr/>
          </p:nvSpPr>
          <p:spPr bwMode="auto">
            <a:xfrm>
              <a:off x="1821" y="2154"/>
              <a:ext cx="103" cy="11"/>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grpSp>
          <p:nvGrpSpPr>
            <p:cNvPr id="199798" name="Group 1066"/>
            <p:cNvGrpSpPr/>
            <p:nvPr/>
          </p:nvGrpSpPr>
          <p:grpSpPr>
            <a:xfrm>
              <a:off x="1819" y="1901"/>
              <a:ext cx="194" cy="364"/>
              <a:chOff x="1819" y="1901"/>
              <a:chExt cx="194" cy="364"/>
            </a:xfrm>
          </p:grpSpPr>
          <p:sp>
            <p:nvSpPr>
              <p:cNvPr id="199799" name="Oval 1067"/>
              <p:cNvSpPr>
                <a:spLocks noChangeArrowheads="1"/>
              </p:cNvSpPr>
              <p:nvPr/>
            </p:nvSpPr>
            <p:spPr bwMode="auto">
              <a:xfrm>
                <a:off x="1895" y="1901"/>
                <a:ext cx="48" cy="48"/>
              </a:xfrm>
              <a:prstGeom prst="ellipse">
                <a:avLst/>
              </a:prstGeom>
              <a:solidFill>
                <a:srgbClr val="FC0128"/>
              </a:solidFill>
              <a:ln w="12700">
                <a:solidFill>
                  <a:srgbClr val="000000"/>
                </a:solidFill>
                <a:round/>
              </a:ln>
            </p:spPr>
            <p:txBody>
              <a:bodyPr wrap="none" anchor="ctr"/>
              <a:lstStyle/>
              <a:p>
                <a:pPr algn="l"/>
                <a:endParaRPr lang="en-IN" sz="2400">
                  <a:solidFill>
                    <a:srgbClr val="000000"/>
                  </a:solidFill>
                </a:endParaRPr>
              </a:p>
            </p:txBody>
          </p:sp>
          <p:sp>
            <p:nvSpPr>
              <p:cNvPr id="199800" name="Freeform 1068"/>
              <p:cNvSpPr/>
              <p:nvPr/>
            </p:nvSpPr>
            <p:spPr bwMode="auto">
              <a:xfrm>
                <a:off x="1819" y="1969"/>
                <a:ext cx="194" cy="296"/>
              </a:xfrm>
              <a:custGeom>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 cap="rnd">
                <a:noFill/>
                <a:prstDash val="dash"/>
                <a:round/>
                <a:headEnd type="none" w="med" len="med"/>
                <a:tailEnd type="none" w="med" len="med"/>
              </a:ln>
            </p:spPr>
            <p:txBody>
              <a:bodyPr/>
              <a:lstStyle/>
              <a:p>
                <a:endParaRPr lang="en-IN"/>
              </a:p>
            </p:txBody>
          </p:sp>
        </p:grpSp>
      </p:grpSp>
      <p:grpSp>
        <p:nvGrpSpPr>
          <p:cNvPr id="11" name="Group 1069"/>
          <p:cNvGrpSpPr/>
          <p:nvPr/>
        </p:nvGrpSpPr>
        <p:grpSpPr>
          <a:xfrm>
            <a:off x="2446338" y="3665538"/>
            <a:ext cx="1552575" cy="712787"/>
            <a:chOff x="1536" y="2308"/>
            <a:chExt cx="967" cy="448"/>
          </a:xfrm>
        </p:grpSpPr>
        <p:grpSp>
          <p:nvGrpSpPr>
            <p:cNvPr id="199774" name="Group 1070"/>
            <p:cNvGrpSpPr/>
            <p:nvPr/>
          </p:nvGrpSpPr>
          <p:grpSpPr>
            <a:xfrm>
              <a:off x="1536" y="2308"/>
              <a:ext cx="305" cy="448"/>
              <a:chOff x="1536" y="2308"/>
              <a:chExt cx="305" cy="448"/>
            </a:xfrm>
          </p:grpSpPr>
          <p:grpSp>
            <p:nvGrpSpPr>
              <p:cNvPr id="199788" name="Group 1071"/>
              <p:cNvGrpSpPr/>
              <p:nvPr/>
            </p:nvGrpSpPr>
            <p:grpSpPr>
              <a:xfrm>
                <a:off x="1536" y="2308"/>
                <a:ext cx="305" cy="448"/>
                <a:chOff x="1536" y="2308"/>
                <a:chExt cx="305" cy="448"/>
              </a:xfrm>
            </p:grpSpPr>
            <p:sp>
              <p:nvSpPr>
                <p:cNvPr id="199790" name="AutoShape 1072"/>
                <p:cNvSpPr>
                  <a:spLocks noChangeArrowheads="1"/>
                </p:cNvSpPr>
                <p:nvPr/>
              </p:nvSpPr>
              <p:spPr bwMode="auto">
                <a:xfrm>
                  <a:off x="1536" y="2379"/>
                  <a:ext cx="305" cy="377"/>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sp>
              <p:nvSpPr>
                <p:cNvPr id="199791" name="AutoShape 1073"/>
                <p:cNvSpPr>
                  <a:spLocks noChangeArrowheads="1"/>
                </p:cNvSpPr>
                <p:nvPr/>
              </p:nvSpPr>
              <p:spPr bwMode="auto">
                <a:xfrm>
                  <a:off x="1606" y="2308"/>
                  <a:ext cx="235" cy="78"/>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grpSp>
          <p:sp>
            <p:nvSpPr>
              <p:cNvPr id="199789" name="AutoShape 1074"/>
              <p:cNvSpPr>
                <a:spLocks noChangeArrowheads="1"/>
              </p:cNvSpPr>
              <p:nvPr/>
            </p:nvSpPr>
            <p:spPr bwMode="auto">
              <a:xfrm>
                <a:off x="1598" y="2412"/>
                <a:ext cx="158" cy="27"/>
              </a:xfrm>
              <a:prstGeom prst="parallelogram">
                <a:avLst>
                  <a:gd name="adj" fmla="val 146215"/>
                </a:avLst>
              </a:prstGeom>
              <a:solidFill>
                <a:srgbClr val="F6BF69"/>
              </a:solidFill>
              <a:ln w="25400">
                <a:solidFill>
                  <a:schemeClr val="tx1"/>
                </a:solidFill>
                <a:miter lim="800000"/>
              </a:ln>
            </p:spPr>
            <p:txBody>
              <a:bodyPr wrap="none" anchor="ctr"/>
              <a:lstStyle/>
              <a:p>
                <a:pPr algn="l"/>
                <a:endParaRPr lang="en-IN" sz="2400">
                  <a:solidFill>
                    <a:srgbClr val="000000"/>
                  </a:solidFill>
                </a:endParaRPr>
              </a:p>
            </p:txBody>
          </p:sp>
        </p:grpSp>
        <p:grpSp>
          <p:nvGrpSpPr>
            <p:cNvPr id="199775" name="Group 1075"/>
            <p:cNvGrpSpPr/>
            <p:nvPr/>
          </p:nvGrpSpPr>
          <p:grpSpPr>
            <a:xfrm>
              <a:off x="1837" y="2308"/>
              <a:ext cx="378" cy="448"/>
              <a:chOff x="1837" y="2308"/>
              <a:chExt cx="378" cy="448"/>
            </a:xfrm>
          </p:grpSpPr>
          <p:grpSp>
            <p:nvGrpSpPr>
              <p:cNvPr id="199783" name="Group 1076"/>
              <p:cNvGrpSpPr/>
              <p:nvPr/>
            </p:nvGrpSpPr>
            <p:grpSpPr>
              <a:xfrm>
                <a:off x="1837" y="2308"/>
                <a:ext cx="378" cy="448"/>
                <a:chOff x="1837" y="2308"/>
                <a:chExt cx="378" cy="448"/>
              </a:xfrm>
            </p:grpSpPr>
            <p:sp>
              <p:nvSpPr>
                <p:cNvPr id="199786" name="AutoShape 1077"/>
                <p:cNvSpPr>
                  <a:spLocks noChangeArrowheads="1"/>
                </p:cNvSpPr>
                <p:nvPr/>
              </p:nvSpPr>
              <p:spPr bwMode="auto">
                <a:xfrm>
                  <a:off x="1837" y="2379"/>
                  <a:ext cx="378" cy="377"/>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sp>
              <p:nvSpPr>
                <p:cNvPr id="199787" name="AutoShape 1078"/>
                <p:cNvSpPr>
                  <a:spLocks noChangeArrowheads="1"/>
                </p:cNvSpPr>
                <p:nvPr/>
              </p:nvSpPr>
              <p:spPr bwMode="auto">
                <a:xfrm>
                  <a:off x="1923" y="2308"/>
                  <a:ext cx="292" cy="78"/>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grpSp>
          <p:sp>
            <p:nvSpPr>
              <p:cNvPr id="199784" name="Oval 1079"/>
              <p:cNvSpPr>
                <a:spLocks noChangeArrowheads="1"/>
              </p:cNvSpPr>
              <p:nvPr/>
            </p:nvSpPr>
            <p:spPr bwMode="auto">
              <a:xfrm>
                <a:off x="1952" y="2344"/>
                <a:ext cx="49" cy="27"/>
              </a:xfrm>
              <a:prstGeom prst="ellipse">
                <a:avLst/>
              </a:prstGeom>
              <a:solidFill>
                <a:schemeClr val="bg1"/>
              </a:solidFill>
              <a:ln w="12700">
                <a:solidFill>
                  <a:schemeClr val="tx1"/>
                </a:solidFill>
                <a:round/>
              </a:ln>
            </p:spPr>
            <p:txBody>
              <a:bodyPr wrap="none" anchor="ctr"/>
              <a:lstStyle/>
              <a:p>
                <a:pPr algn="l"/>
                <a:endParaRPr lang="en-IN" sz="2400">
                  <a:solidFill>
                    <a:srgbClr val="000000"/>
                  </a:solidFill>
                </a:endParaRPr>
              </a:p>
            </p:txBody>
          </p:sp>
          <p:sp>
            <p:nvSpPr>
              <p:cNvPr id="199785" name="AutoShape 1080"/>
              <p:cNvSpPr>
                <a:spLocks noChangeArrowheads="1"/>
              </p:cNvSpPr>
              <p:nvPr/>
            </p:nvSpPr>
            <p:spPr bwMode="auto">
              <a:xfrm>
                <a:off x="1884" y="2554"/>
                <a:ext cx="198" cy="84"/>
              </a:xfrm>
              <a:prstGeom prst="octagon">
                <a:avLst>
                  <a:gd name="adj" fmla="val 29278"/>
                </a:avLst>
              </a:prstGeom>
              <a:solidFill>
                <a:srgbClr val="A2C1FE"/>
              </a:solidFill>
              <a:ln w="25400">
                <a:solidFill>
                  <a:schemeClr val="tx1"/>
                </a:solidFill>
                <a:miter lim="800000"/>
              </a:ln>
            </p:spPr>
            <p:txBody>
              <a:bodyPr wrap="none" anchor="ctr"/>
              <a:lstStyle/>
              <a:p>
                <a:pPr algn="l"/>
                <a:endParaRPr lang="en-IN" sz="2400">
                  <a:solidFill>
                    <a:srgbClr val="000000"/>
                  </a:solidFill>
                </a:endParaRPr>
              </a:p>
            </p:txBody>
          </p:sp>
        </p:grpSp>
        <p:sp>
          <p:nvSpPr>
            <p:cNvPr id="199776" name="Freeform 1081"/>
            <p:cNvSpPr/>
            <p:nvPr/>
          </p:nvSpPr>
          <p:spPr bwMode="auto">
            <a:xfrm>
              <a:off x="2401" y="2537"/>
              <a:ext cx="86" cy="192"/>
            </a:xfrm>
            <a:custGeom>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prstDash val="dash"/>
              <a:round/>
              <a:headEnd type="none" w="med" len="med"/>
              <a:tailEnd type="none" w="med" len="med"/>
            </a:ln>
          </p:spPr>
          <p:txBody>
            <a:bodyPr/>
            <a:lstStyle/>
            <a:p>
              <a:endParaRPr lang="en-IN"/>
            </a:p>
          </p:txBody>
        </p:sp>
        <p:sp>
          <p:nvSpPr>
            <p:cNvPr id="199777" name="Rectangle 1082"/>
            <p:cNvSpPr>
              <a:spLocks noChangeArrowheads="1"/>
            </p:cNvSpPr>
            <p:nvPr/>
          </p:nvSpPr>
          <p:spPr bwMode="auto">
            <a:xfrm>
              <a:off x="2397" y="2537"/>
              <a:ext cx="106"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199778" name="Rectangle 1083"/>
            <p:cNvSpPr>
              <a:spLocks noChangeArrowheads="1"/>
            </p:cNvSpPr>
            <p:nvPr/>
          </p:nvSpPr>
          <p:spPr bwMode="auto">
            <a:xfrm>
              <a:off x="2404" y="2618"/>
              <a:ext cx="82"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199779" name="Rectangle 1084"/>
            <p:cNvSpPr>
              <a:spLocks noChangeArrowheads="1"/>
            </p:cNvSpPr>
            <p:nvPr/>
          </p:nvSpPr>
          <p:spPr bwMode="auto">
            <a:xfrm>
              <a:off x="2221" y="2618"/>
              <a:ext cx="103" cy="11"/>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grpSp>
          <p:nvGrpSpPr>
            <p:cNvPr id="199780" name="Group 1085"/>
            <p:cNvGrpSpPr/>
            <p:nvPr/>
          </p:nvGrpSpPr>
          <p:grpSpPr>
            <a:xfrm>
              <a:off x="2219" y="2365"/>
              <a:ext cx="194" cy="364"/>
              <a:chOff x="2219" y="2365"/>
              <a:chExt cx="194" cy="364"/>
            </a:xfrm>
          </p:grpSpPr>
          <p:sp>
            <p:nvSpPr>
              <p:cNvPr id="199781" name="Oval 1086"/>
              <p:cNvSpPr>
                <a:spLocks noChangeArrowheads="1"/>
              </p:cNvSpPr>
              <p:nvPr/>
            </p:nvSpPr>
            <p:spPr bwMode="auto">
              <a:xfrm>
                <a:off x="2295" y="2365"/>
                <a:ext cx="48" cy="48"/>
              </a:xfrm>
              <a:prstGeom prst="ellipse">
                <a:avLst/>
              </a:prstGeom>
              <a:solidFill>
                <a:srgbClr val="FC0128"/>
              </a:solidFill>
              <a:ln w="12700">
                <a:solidFill>
                  <a:srgbClr val="000000"/>
                </a:solidFill>
                <a:round/>
              </a:ln>
            </p:spPr>
            <p:txBody>
              <a:bodyPr wrap="none" anchor="ctr"/>
              <a:lstStyle/>
              <a:p>
                <a:pPr algn="l"/>
                <a:endParaRPr lang="en-IN" sz="2400">
                  <a:solidFill>
                    <a:srgbClr val="000000"/>
                  </a:solidFill>
                </a:endParaRPr>
              </a:p>
            </p:txBody>
          </p:sp>
          <p:sp>
            <p:nvSpPr>
              <p:cNvPr id="199782" name="Freeform 1087"/>
              <p:cNvSpPr/>
              <p:nvPr/>
            </p:nvSpPr>
            <p:spPr bwMode="auto">
              <a:xfrm>
                <a:off x="2219" y="2433"/>
                <a:ext cx="194" cy="296"/>
              </a:xfrm>
              <a:custGeom>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 cap="rnd">
                <a:noFill/>
                <a:prstDash val="dash"/>
                <a:round/>
                <a:headEnd type="none" w="med" len="med"/>
                <a:tailEnd type="none" w="med" len="med"/>
              </a:ln>
            </p:spPr>
            <p:txBody>
              <a:bodyPr/>
              <a:lstStyle/>
              <a:p>
                <a:endParaRPr lang="en-IN"/>
              </a:p>
            </p:txBody>
          </p:sp>
        </p:grpSp>
      </p:grpSp>
      <p:grpSp>
        <p:nvGrpSpPr>
          <p:cNvPr id="17" name="Group 1088"/>
          <p:cNvGrpSpPr/>
          <p:nvPr/>
        </p:nvGrpSpPr>
        <p:grpSpPr>
          <a:xfrm>
            <a:off x="3113088" y="4441825"/>
            <a:ext cx="1552575" cy="712788"/>
            <a:chOff x="1952" y="2796"/>
            <a:chExt cx="967" cy="448"/>
          </a:xfrm>
        </p:grpSpPr>
        <p:grpSp>
          <p:nvGrpSpPr>
            <p:cNvPr id="199756" name="Group 1089"/>
            <p:cNvGrpSpPr/>
            <p:nvPr/>
          </p:nvGrpSpPr>
          <p:grpSpPr>
            <a:xfrm>
              <a:off x="1952" y="2796"/>
              <a:ext cx="305" cy="448"/>
              <a:chOff x="1952" y="2796"/>
              <a:chExt cx="305" cy="448"/>
            </a:xfrm>
          </p:grpSpPr>
          <p:grpSp>
            <p:nvGrpSpPr>
              <p:cNvPr id="199770" name="Group 1090"/>
              <p:cNvGrpSpPr/>
              <p:nvPr/>
            </p:nvGrpSpPr>
            <p:grpSpPr>
              <a:xfrm>
                <a:off x="1952" y="2796"/>
                <a:ext cx="305" cy="448"/>
                <a:chOff x="1952" y="2796"/>
                <a:chExt cx="305" cy="448"/>
              </a:xfrm>
            </p:grpSpPr>
            <p:sp>
              <p:nvSpPr>
                <p:cNvPr id="199772" name="AutoShape 1091"/>
                <p:cNvSpPr>
                  <a:spLocks noChangeArrowheads="1"/>
                </p:cNvSpPr>
                <p:nvPr/>
              </p:nvSpPr>
              <p:spPr bwMode="auto">
                <a:xfrm>
                  <a:off x="1952" y="2867"/>
                  <a:ext cx="305" cy="377"/>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sp>
              <p:nvSpPr>
                <p:cNvPr id="199773" name="AutoShape 1092"/>
                <p:cNvSpPr>
                  <a:spLocks noChangeArrowheads="1"/>
                </p:cNvSpPr>
                <p:nvPr/>
              </p:nvSpPr>
              <p:spPr bwMode="auto">
                <a:xfrm>
                  <a:off x="2022" y="2796"/>
                  <a:ext cx="235" cy="78"/>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grpSp>
          <p:sp>
            <p:nvSpPr>
              <p:cNvPr id="199771" name="AutoShape 1093"/>
              <p:cNvSpPr>
                <a:spLocks noChangeArrowheads="1"/>
              </p:cNvSpPr>
              <p:nvPr/>
            </p:nvSpPr>
            <p:spPr bwMode="auto">
              <a:xfrm>
                <a:off x="2014" y="2900"/>
                <a:ext cx="158" cy="27"/>
              </a:xfrm>
              <a:prstGeom prst="parallelogram">
                <a:avLst>
                  <a:gd name="adj" fmla="val 146215"/>
                </a:avLst>
              </a:prstGeom>
              <a:solidFill>
                <a:srgbClr val="F6BF69"/>
              </a:solidFill>
              <a:ln w="25400">
                <a:solidFill>
                  <a:schemeClr val="tx1"/>
                </a:solidFill>
                <a:miter lim="800000"/>
              </a:ln>
            </p:spPr>
            <p:txBody>
              <a:bodyPr wrap="none" anchor="ctr"/>
              <a:lstStyle/>
              <a:p>
                <a:pPr algn="l"/>
                <a:endParaRPr lang="en-IN" sz="2400">
                  <a:solidFill>
                    <a:srgbClr val="000000"/>
                  </a:solidFill>
                </a:endParaRPr>
              </a:p>
            </p:txBody>
          </p:sp>
        </p:grpSp>
        <p:grpSp>
          <p:nvGrpSpPr>
            <p:cNvPr id="199757" name="Group 1094"/>
            <p:cNvGrpSpPr/>
            <p:nvPr/>
          </p:nvGrpSpPr>
          <p:grpSpPr>
            <a:xfrm>
              <a:off x="2253" y="2796"/>
              <a:ext cx="378" cy="448"/>
              <a:chOff x="2253" y="2796"/>
              <a:chExt cx="378" cy="448"/>
            </a:xfrm>
          </p:grpSpPr>
          <p:grpSp>
            <p:nvGrpSpPr>
              <p:cNvPr id="199765" name="Group 1095"/>
              <p:cNvGrpSpPr/>
              <p:nvPr/>
            </p:nvGrpSpPr>
            <p:grpSpPr>
              <a:xfrm>
                <a:off x="2253" y="2796"/>
                <a:ext cx="378" cy="448"/>
                <a:chOff x="2253" y="2796"/>
                <a:chExt cx="378" cy="448"/>
              </a:xfrm>
            </p:grpSpPr>
            <p:sp>
              <p:nvSpPr>
                <p:cNvPr id="199768" name="AutoShape 1096"/>
                <p:cNvSpPr>
                  <a:spLocks noChangeArrowheads="1"/>
                </p:cNvSpPr>
                <p:nvPr/>
              </p:nvSpPr>
              <p:spPr bwMode="auto">
                <a:xfrm>
                  <a:off x="2253" y="2867"/>
                  <a:ext cx="378" cy="377"/>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sp>
              <p:nvSpPr>
                <p:cNvPr id="199769" name="AutoShape 1097"/>
                <p:cNvSpPr>
                  <a:spLocks noChangeArrowheads="1"/>
                </p:cNvSpPr>
                <p:nvPr/>
              </p:nvSpPr>
              <p:spPr bwMode="auto">
                <a:xfrm>
                  <a:off x="2339" y="2796"/>
                  <a:ext cx="292" cy="78"/>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grpSp>
          <p:sp>
            <p:nvSpPr>
              <p:cNvPr id="199766" name="Oval 1098"/>
              <p:cNvSpPr>
                <a:spLocks noChangeArrowheads="1"/>
              </p:cNvSpPr>
              <p:nvPr/>
            </p:nvSpPr>
            <p:spPr bwMode="auto">
              <a:xfrm>
                <a:off x="2368" y="2832"/>
                <a:ext cx="49" cy="27"/>
              </a:xfrm>
              <a:prstGeom prst="ellipse">
                <a:avLst/>
              </a:prstGeom>
              <a:solidFill>
                <a:schemeClr val="bg1"/>
              </a:solidFill>
              <a:ln w="12700">
                <a:solidFill>
                  <a:schemeClr val="tx1"/>
                </a:solidFill>
                <a:round/>
              </a:ln>
            </p:spPr>
            <p:txBody>
              <a:bodyPr wrap="none" anchor="ctr"/>
              <a:lstStyle/>
              <a:p>
                <a:pPr algn="l"/>
                <a:endParaRPr lang="en-IN" sz="2400">
                  <a:solidFill>
                    <a:srgbClr val="000000"/>
                  </a:solidFill>
                </a:endParaRPr>
              </a:p>
            </p:txBody>
          </p:sp>
          <p:sp>
            <p:nvSpPr>
              <p:cNvPr id="199767" name="AutoShape 1099"/>
              <p:cNvSpPr>
                <a:spLocks noChangeArrowheads="1"/>
              </p:cNvSpPr>
              <p:nvPr/>
            </p:nvSpPr>
            <p:spPr bwMode="auto">
              <a:xfrm>
                <a:off x="2300" y="3042"/>
                <a:ext cx="198" cy="84"/>
              </a:xfrm>
              <a:prstGeom prst="octagon">
                <a:avLst>
                  <a:gd name="adj" fmla="val 29278"/>
                </a:avLst>
              </a:prstGeom>
              <a:solidFill>
                <a:srgbClr val="A2C1FE"/>
              </a:solidFill>
              <a:ln w="25400">
                <a:solidFill>
                  <a:schemeClr val="tx1"/>
                </a:solidFill>
                <a:miter lim="800000"/>
              </a:ln>
            </p:spPr>
            <p:txBody>
              <a:bodyPr wrap="none" anchor="ctr"/>
              <a:lstStyle/>
              <a:p>
                <a:pPr algn="l"/>
                <a:endParaRPr lang="en-IN" sz="2400">
                  <a:solidFill>
                    <a:srgbClr val="000000"/>
                  </a:solidFill>
                </a:endParaRPr>
              </a:p>
            </p:txBody>
          </p:sp>
        </p:grpSp>
        <p:sp>
          <p:nvSpPr>
            <p:cNvPr id="199758" name="Freeform 1100"/>
            <p:cNvSpPr/>
            <p:nvPr/>
          </p:nvSpPr>
          <p:spPr bwMode="auto">
            <a:xfrm>
              <a:off x="2817" y="3025"/>
              <a:ext cx="86" cy="192"/>
            </a:xfrm>
            <a:custGeom>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prstDash val="dash"/>
              <a:round/>
              <a:headEnd type="none" w="med" len="med"/>
              <a:tailEnd type="none" w="med" len="med"/>
            </a:ln>
          </p:spPr>
          <p:txBody>
            <a:bodyPr/>
            <a:lstStyle/>
            <a:p>
              <a:endParaRPr lang="en-IN"/>
            </a:p>
          </p:txBody>
        </p:sp>
        <p:sp>
          <p:nvSpPr>
            <p:cNvPr id="199759" name="Rectangle 1101"/>
            <p:cNvSpPr>
              <a:spLocks noChangeArrowheads="1"/>
            </p:cNvSpPr>
            <p:nvPr/>
          </p:nvSpPr>
          <p:spPr bwMode="auto">
            <a:xfrm>
              <a:off x="2813" y="3025"/>
              <a:ext cx="106"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199760" name="Rectangle 1102"/>
            <p:cNvSpPr>
              <a:spLocks noChangeArrowheads="1"/>
            </p:cNvSpPr>
            <p:nvPr/>
          </p:nvSpPr>
          <p:spPr bwMode="auto">
            <a:xfrm>
              <a:off x="2820" y="3106"/>
              <a:ext cx="82"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199761" name="Rectangle 1103"/>
            <p:cNvSpPr>
              <a:spLocks noChangeArrowheads="1"/>
            </p:cNvSpPr>
            <p:nvPr/>
          </p:nvSpPr>
          <p:spPr bwMode="auto">
            <a:xfrm>
              <a:off x="2637" y="3106"/>
              <a:ext cx="103" cy="11"/>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grpSp>
          <p:nvGrpSpPr>
            <p:cNvPr id="199762" name="Group 1104"/>
            <p:cNvGrpSpPr/>
            <p:nvPr/>
          </p:nvGrpSpPr>
          <p:grpSpPr>
            <a:xfrm>
              <a:off x="2635" y="2853"/>
              <a:ext cx="194" cy="364"/>
              <a:chOff x="2635" y="2853"/>
              <a:chExt cx="194" cy="364"/>
            </a:xfrm>
          </p:grpSpPr>
          <p:sp>
            <p:nvSpPr>
              <p:cNvPr id="199763" name="Oval 1105"/>
              <p:cNvSpPr>
                <a:spLocks noChangeArrowheads="1"/>
              </p:cNvSpPr>
              <p:nvPr/>
            </p:nvSpPr>
            <p:spPr bwMode="auto">
              <a:xfrm>
                <a:off x="2711" y="2853"/>
                <a:ext cx="48" cy="48"/>
              </a:xfrm>
              <a:prstGeom prst="ellipse">
                <a:avLst/>
              </a:prstGeom>
              <a:solidFill>
                <a:srgbClr val="FC0128"/>
              </a:solidFill>
              <a:ln w="12700">
                <a:solidFill>
                  <a:srgbClr val="000000"/>
                </a:solidFill>
                <a:round/>
              </a:ln>
            </p:spPr>
            <p:txBody>
              <a:bodyPr wrap="none" anchor="ctr"/>
              <a:lstStyle/>
              <a:p>
                <a:pPr algn="l"/>
                <a:endParaRPr lang="en-IN" sz="2400">
                  <a:solidFill>
                    <a:srgbClr val="000000"/>
                  </a:solidFill>
                </a:endParaRPr>
              </a:p>
            </p:txBody>
          </p:sp>
          <p:sp>
            <p:nvSpPr>
              <p:cNvPr id="199764" name="Freeform 1106"/>
              <p:cNvSpPr/>
              <p:nvPr/>
            </p:nvSpPr>
            <p:spPr bwMode="auto">
              <a:xfrm>
                <a:off x="2635" y="2921"/>
                <a:ext cx="194" cy="296"/>
              </a:xfrm>
              <a:custGeom>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 cap="rnd">
                <a:noFill/>
                <a:prstDash val="dash"/>
                <a:round/>
                <a:headEnd type="none" w="med" len="med"/>
                <a:tailEnd type="none" w="med" len="med"/>
              </a:ln>
            </p:spPr>
            <p:txBody>
              <a:bodyPr/>
              <a:lstStyle/>
              <a:p>
                <a:endParaRPr lang="en-IN"/>
              </a:p>
            </p:txBody>
          </p:sp>
        </p:grpSp>
      </p:grpSp>
      <p:grpSp>
        <p:nvGrpSpPr>
          <p:cNvPr id="23" name="Group 1107"/>
          <p:cNvGrpSpPr/>
          <p:nvPr/>
        </p:nvGrpSpPr>
        <p:grpSpPr>
          <a:xfrm>
            <a:off x="3781425" y="5154613"/>
            <a:ext cx="1552575" cy="712787"/>
            <a:chOff x="2368" y="3244"/>
            <a:chExt cx="967" cy="448"/>
          </a:xfrm>
        </p:grpSpPr>
        <p:grpSp>
          <p:nvGrpSpPr>
            <p:cNvPr id="199738" name="Group 1108"/>
            <p:cNvGrpSpPr/>
            <p:nvPr/>
          </p:nvGrpSpPr>
          <p:grpSpPr>
            <a:xfrm>
              <a:off x="2368" y="3244"/>
              <a:ext cx="305" cy="448"/>
              <a:chOff x="2368" y="3244"/>
              <a:chExt cx="305" cy="448"/>
            </a:xfrm>
          </p:grpSpPr>
          <p:grpSp>
            <p:nvGrpSpPr>
              <p:cNvPr id="199752" name="Group 1109"/>
              <p:cNvGrpSpPr/>
              <p:nvPr/>
            </p:nvGrpSpPr>
            <p:grpSpPr>
              <a:xfrm>
                <a:off x="2368" y="3244"/>
                <a:ext cx="305" cy="448"/>
                <a:chOff x="2368" y="3244"/>
                <a:chExt cx="305" cy="448"/>
              </a:xfrm>
            </p:grpSpPr>
            <p:sp>
              <p:nvSpPr>
                <p:cNvPr id="199754" name="AutoShape 1110"/>
                <p:cNvSpPr>
                  <a:spLocks noChangeArrowheads="1"/>
                </p:cNvSpPr>
                <p:nvPr/>
              </p:nvSpPr>
              <p:spPr bwMode="auto">
                <a:xfrm>
                  <a:off x="2368" y="3315"/>
                  <a:ext cx="305" cy="377"/>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sp>
              <p:nvSpPr>
                <p:cNvPr id="199755" name="AutoShape 1111"/>
                <p:cNvSpPr>
                  <a:spLocks noChangeArrowheads="1"/>
                </p:cNvSpPr>
                <p:nvPr/>
              </p:nvSpPr>
              <p:spPr bwMode="auto">
                <a:xfrm>
                  <a:off x="2438" y="3244"/>
                  <a:ext cx="235" cy="78"/>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grpSp>
          <p:sp>
            <p:nvSpPr>
              <p:cNvPr id="199753" name="AutoShape 1112"/>
              <p:cNvSpPr>
                <a:spLocks noChangeArrowheads="1"/>
              </p:cNvSpPr>
              <p:nvPr/>
            </p:nvSpPr>
            <p:spPr bwMode="auto">
              <a:xfrm>
                <a:off x="2430" y="3348"/>
                <a:ext cx="158" cy="27"/>
              </a:xfrm>
              <a:prstGeom prst="parallelogram">
                <a:avLst>
                  <a:gd name="adj" fmla="val 146215"/>
                </a:avLst>
              </a:prstGeom>
              <a:solidFill>
                <a:srgbClr val="F6BF69"/>
              </a:solidFill>
              <a:ln w="25400">
                <a:solidFill>
                  <a:schemeClr val="tx1"/>
                </a:solidFill>
                <a:miter lim="800000"/>
              </a:ln>
            </p:spPr>
            <p:txBody>
              <a:bodyPr wrap="none" anchor="ctr"/>
              <a:lstStyle/>
              <a:p>
                <a:pPr algn="l"/>
                <a:endParaRPr lang="en-IN" sz="2400">
                  <a:solidFill>
                    <a:srgbClr val="000000"/>
                  </a:solidFill>
                </a:endParaRPr>
              </a:p>
            </p:txBody>
          </p:sp>
        </p:grpSp>
        <p:grpSp>
          <p:nvGrpSpPr>
            <p:cNvPr id="199739" name="Group 1113"/>
            <p:cNvGrpSpPr/>
            <p:nvPr/>
          </p:nvGrpSpPr>
          <p:grpSpPr>
            <a:xfrm>
              <a:off x="2669" y="3244"/>
              <a:ext cx="378" cy="448"/>
              <a:chOff x="2669" y="3244"/>
              <a:chExt cx="378" cy="448"/>
            </a:xfrm>
          </p:grpSpPr>
          <p:grpSp>
            <p:nvGrpSpPr>
              <p:cNvPr id="199747" name="Group 1114"/>
              <p:cNvGrpSpPr/>
              <p:nvPr/>
            </p:nvGrpSpPr>
            <p:grpSpPr>
              <a:xfrm>
                <a:off x="2669" y="3244"/>
                <a:ext cx="378" cy="448"/>
                <a:chOff x="2669" y="3244"/>
                <a:chExt cx="378" cy="448"/>
              </a:xfrm>
            </p:grpSpPr>
            <p:sp>
              <p:nvSpPr>
                <p:cNvPr id="199750" name="AutoShape 1115"/>
                <p:cNvSpPr>
                  <a:spLocks noChangeArrowheads="1"/>
                </p:cNvSpPr>
                <p:nvPr/>
              </p:nvSpPr>
              <p:spPr bwMode="auto">
                <a:xfrm>
                  <a:off x="2669" y="3315"/>
                  <a:ext cx="378" cy="377"/>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sp>
              <p:nvSpPr>
                <p:cNvPr id="199751" name="AutoShape 1116"/>
                <p:cNvSpPr>
                  <a:spLocks noChangeArrowheads="1"/>
                </p:cNvSpPr>
                <p:nvPr/>
              </p:nvSpPr>
              <p:spPr bwMode="auto">
                <a:xfrm>
                  <a:off x="2755" y="3244"/>
                  <a:ext cx="292" cy="78"/>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grpSp>
          <p:sp>
            <p:nvSpPr>
              <p:cNvPr id="199748" name="Oval 1117"/>
              <p:cNvSpPr>
                <a:spLocks noChangeArrowheads="1"/>
              </p:cNvSpPr>
              <p:nvPr/>
            </p:nvSpPr>
            <p:spPr bwMode="auto">
              <a:xfrm>
                <a:off x="2784" y="3280"/>
                <a:ext cx="49" cy="27"/>
              </a:xfrm>
              <a:prstGeom prst="ellipse">
                <a:avLst/>
              </a:prstGeom>
              <a:solidFill>
                <a:schemeClr val="bg1"/>
              </a:solidFill>
              <a:ln w="12700">
                <a:solidFill>
                  <a:schemeClr val="tx1"/>
                </a:solidFill>
                <a:round/>
              </a:ln>
            </p:spPr>
            <p:txBody>
              <a:bodyPr wrap="none" anchor="ctr"/>
              <a:lstStyle/>
              <a:p>
                <a:pPr algn="l"/>
                <a:endParaRPr lang="en-IN" sz="2400">
                  <a:solidFill>
                    <a:srgbClr val="000000"/>
                  </a:solidFill>
                </a:endParaRPr>
              </a:p>
            </p:txBody>
          </p:sp>
          <p:sp>
            <p:nvSpPr>
              <p:cNvPr id="199749" name="AutoShape 1118"/>
              <p:cNvSpPr>
                <a:spLocks noChangeArrowheads="1"/>
              </p:cNvSpPr>
              <p:nvPr/>
            </p:nvSpPr>
            <p:spPr bwMode="auto">
              <a:xfrm>
                <a:off x="2716" y="3490"/>
                <a:ext cx="198" cy="84"/>
              </a:xfrm>
              <a:prstGeom prst="octagon">
                <a:avLst>
                  <a:gd name="adj" fmla="val 29278"/>
                </a:avLst>
              </a:prstGeom>
              <a:solidFill>
                <a:srgbClr val="A2C1FE"/>
              </a:solidFill>
              <a:ln w="25400">
                <a:solidFill>
                  <a:schemeClr val="tx1"/>
                </a:solidFill>
                <a:miter lim="800000"/>
              </a:ln>
            </p:spPr>
            <p:txBody>
              <a:bodyPr wrap="none" anchor="ctr"/>
              <a:lstStyle/>
              <a:p>
                <a:pPr algn="l"/>
                <a:endParaRPr lang="en-IN" sz="2400">
                  <a:solidFill>
                    <a:srgbClr val="000000"/>
                  </a:solidFill>
                </a:endParaRPr>
              </a:p>
            </p:txBody>
          </p:sp>
        </p:grpSp>
        <p:sp>
          <p:nvSpPr>
            <p:cNvPr id="199740" name="Freeform 1119"/>
            <p:cNvSpPr/>
            <p:nvPr/>
          </p:nvSpPr>
          <p:spPr bwMode="auto">
            <a:xfrm>
              <a:off x="3233" y="3473"/>
              <a:ext cx="86" cy="192"/>
            </a:xfrm>
            <a:custGeom>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prstDash val="dash"/>
              <a:round/>
              <a:headEnd type="none" w="med" len="med"/>
              <a:tailEnd type="none" w="med" len="med"/>
            </a:ln>
          </p:spPr>
          <p:txBody>
            <a:bodyPr/>
            <a:lstStyle/>
            <a:p>
              <a:endParaRPr lang="en-IN"/>
            </a:p>
          </p:txBody>
        </p:sp>
        <p:sp>
          <p:nvSpPr>
            <p:cNvPr id="199741" name="Rectangle 1120"/>
            <p:cNvSpPr>
              <a:spLocks noChangeArrowheads="1"/>
            </p:cNvSpPr>
            <p:nvPr/>
          </p:nvSpPr>
          <p:spPr bwMode="auto">
            <a:xfrm>
              <a:off x="3229" y="3473"/>
              <a:ext cx="106"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199742" name="Rectangle 1121"/>
            <p:cNvSpPr>
              <a:spLocks noChangeArrowheads="1"/>
            </p:cNvSpPr>
            <p:nvPr/>
          </p:nvSpPr>
          <p:spPr bwMode="auto">
            <a:xfrm>
              <a:off x="3236" y="3554"/>
              <a:ext cx="82"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199743" name="Rectangle 1122"/>
            <p:cNvSpPr>
              <a:spLocks noChangeArrowheads="1"/>
            </p:cNvSpPr>
            <p:nvPr/>
          </p:nvSpPr>
          <p:spPr bwMode="auto">
            <a:xfrm>
              <a:off x="3053" y="3554"/>
              <a:ext cx="103" cy="11"/>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grpSp>
          <p:nvGrpSpPr>
            <p:cNvPr id="199744" name="Group 1123"/>
            <p:cNvGrpSpPr/>
            <p:nvPr/>
          </p:nvGrpSpPr>
          <p:grpSpPr>
            <a:xfrm>
              <a:off x="3051" y="3301"/>
              <a:ext cx="194" cy="364"/>
              <a:chOff x="3051" y="3301"/>
              <a:chExt cx="194" cy="364"/>
            </a:xfrm>
          </p:grpSpPr>
          <p:sp>
            <p:nvSpPr>
              <p:cNvPr id="199745" name="Oval 1124"/>
              <p:cNvSpPr>
                <a:spLocks noChangeArrowheads="1"/>
              </p:cNvSpPr>
              <p:nvPr/>
            </p:nvSpPr>
            <p:spPr bwMode="auto">
              <a:xfrm>
                <a:off x="3127" y="3301"/>
                <a:ext cx="48" cy="48"/>
              </a:xfrm>
              <a:prstGeom prst="ellipse">
                <a:avLst/>
              </a:prstGeom>
              <a:solidFill>
                <a:srgbClr val="FC0128"/>
              </a:solidFill>
              <a:ln w="12700">
                <a:solidFill>
                  <a:srgbClr val="000000"/>
                </a:solidFill>
                <a:round/>
              </a:ln>
            </p:spPr>
            <p:txBody>
              <a:bodyPr wrap="none" anchor="ctr"/>
              <a:lstStyle/>
              <a:p>
                <a:pPr algn="l"/>
                <a:endParaRPr lang="en-IN" sz="2400">
                  <a:solidFill>
                    <a:srgbClr val="000000"/>
                  </a:solidFill>
                </a:endParaRPr>
              </a:p>
            </p:txBody>
          </p:sp>
          <p:sp>
            <p:nvSpPr>
              <p:cNvPr id="199746" name="Freeform 1125"/>
              <p:cNvSpPr/>
              <p:nvPr/>
            </p:nvSpPr>
            <p:spPr bwMode="auto">
              <a:xfrm>
                <a:off x="3051" y="3369"/>
                <a:ext cx="194" cy="296"/>
              </a:xfrm>
              <a:custGeom>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 cap="rnd">
                <a:noFill/>
                <a:prstDash val="dash"/>
                <a:round/>
                <a:headEnd type="none" w="med" len="med"/>
                <a:tailEnd type="none" w="med" len="med"/>
              </a:ln>
            </p:spPr>
            <p:txBody>
              <a:bodyPr/>
              <a:lstStyle/>
              <a:p>
                <a:endParaRPr lang="en-IN"/>
              </a:p>
            </p:txBody>
          </p:sp>
        </p:grpSp>
      </p:grpSp>
      <p:sp>
        <p:nvSpPr>
          <p:cNvPr id="199702" name="Rectangle 1126"/>
          <p:cNvSpPr>
            <a:spLocks noChangeArrowheads="1"/>
          </p:cNvSpPr>
          <p:nvPr/>
        </p:nvSpPr>
        <p:spPr bwMode="auto">
          <a:xfrm>
            <a:off x="436563" y="2911475"/>
            <a:ext cx="358775" cy="2835275"/>
          </a:xfrm>
          <a:prstGeom prst="rect">
            <a:avLst/>
          </a:prstGeom>
          <a:noFill/>
          <a:ln w="12700" cmpd="tri">
            <a:noFill/>
            <a:prstDash val="dash"/>
            <a:miter lim="800000"/>
          </a:ln>
        </p:spPr>
        <p:txBody>
          <a:bodyPr wrap="none" lIns="90488" tIns="44450" rIns="90488" bIns="44450">
            <a:spAutoFit/>
          </a:bodyPr>
          <a:lstStyle/>
          <a:p>
            <a:r>
              <a:rPr lang="en-US" sz="1800" i="1">
                <a:solidFill>
                  <a:srgbClr val="000000"/>
                </a:solidFill>
              </a:rPr>
              <a:t>T</a:t>
            </a:r>
          </a:p>
          <a:p>
            <a:r>
              <a:rPr lang="en-US" sz="1800" i="1">
                <a:solidFill>
                  <a:srgbClr val="000000"/>
                </a:solidFill>
              </a:rPr>
              <a:t>a</a:t>
            </a:r>
          </a:p>
          <a:p>
            <a:r>
              <a:rPr lang="en-US" sz="1800" i="1">
                <a:solidFill>
                  <a:srgbClr val="000000"/>
                </a:solidFill>
              </a:rPr>
              <a:t>s</a:t>
            </a:r>
          </a:p>
          <a:p>
            <a:r>
              <a:rPr lang="en-US" sz="1800" i="1">
                <a:solidFill>
                  <a:srgbClr val="000000"/>
                </a:solidFill>
              </a:rPr>
              <a:t>k</a:t>
            </a:r>
          </a:p>
          <a:p>
            <a:endParaRPr lang="en-US" sz="1800" i="1">
              <a:solidFill>
                <a:srgbClr val="000000"/>
              </a:solidFill>
            </a:endParaRPr>
          </a:p>
          <a:p>
            <a:r>
              <a:rPr lang="en-US" sz="1800" i="1">
                <a:solidFill>
                  <a:srgbClr val="000000"/>
                </a:solidFill>
              </a:rPr>
              <a:t>O</a:t>
            </a:r>
          </a:p>
          <a:p>
            <a:r>
              <a:rPr lang="en-US" sz="1800" i="1">
                <a:solidFill>
                  <a:srgbClr val="000000"/>
                </a:solidFill>
              </a:rPr>
              <a:t>r</a:t>
            </a:r>
          </a:p>
          <a:p>
            <a:r>
              <a:rPr lang="en-US" sz="1800" i="1">
                <a:solidFill>
                  <a:srgbClr val="000000"/>
                </a:solidFill>
              </a:rPr>
              <a:t>d</a:t>
            </a:r>
          </a:p>
          <a:p>
            <a:r>
              <a:rPr lang="en-US" sz="1800" i="1">
                <a:solidFill>
                  <a:srgbClr val="000000"/>
                </a:solidFill>
              </a:rPr>
              <a:t>e</a:t>
            </a:r>
          </a:p>
          <a:p>
            <a:r>
              <a:rPr lang="en-US" sz="1800" i="1">
                <a:solidFill>
                  <a:srgbClr val="000000"/>
                </a:solidFill>
              </a:rPr>
              <a:t>r</a:t>
            </a:r>
          </a:p>
        </p:txBody>
      </p:sp>
      <p:sp>
        <p:nvSpPr>
          <p:cNvPr id="199703" name="Line 1127"/>
          <p:cNvSpPr>
            <a:spLocks noChangeShapeType="1"/>
          </p:cNvSpPr>
          <p:nvPr/>
        </p:nvSpPr>
        <p:spPr bwMode="auto">
          <a:xfrm flipH="1">
            <a:off x="920750" y="2762250"/>
            <a:ext cx="0" cy="3035300"/>
          </a:xfrm>
          <a:prstGeom prst="line">
            <a:avLst/>
          </a:prstGeom>
          <a:noFill/>
          <a:ln w="12700">
            <a:solidFill>
              <a:schemeClr val="tx1"/>
            </a:solidFill>
            <a:round/>
            <a:tailEnd type="triangle" w="med" len="med"/>
          </a:ln>
        </p:spPr>
        <p:txBody>
          <a:bodyPr wrap="none" anchor="ctr"/>
          <a:lstStyle/>
          <a:p>
            <a:endParaRPr lang="en-IN"/>
          </a:p>
        </p:txBody>
      </p:sp>
      <p:sp>
        <p:nvSpPr>
          <p:cNvPr id="199704" name="Rectangle 1128"/>
          <p:cNvSpPr>
            <a:spLocks noChangeArrowheads="1"/>
          </p:cNvSpPr>
          <p:nvPr/>
        </p:nvSpPr>
        <p:spPr bwMode="auto">
          <a:xfrm>
            <a:off x="4411663" y="1984375"/>
            <a:ext cx="688975" cy="363538"/>
          </a:xfrm>
          <a:prstGeom prst="rect">
            <a:avLst/>
          </a:prstGeom>
          <a:noFill/>
          <a:ln w="12700" cmpd="tri">
            <a:noFill/>
            <a:prstDash val="dash"/>
            <a:miter lim="800000"/>
          </a:ln>
        </p:spPr>
        <p:txBody>
          <a:bodyPr wrap="none" lIns="90488" tIns="44450" rIns="90488" bIns="44450">
            <a:spAutoFit/>
          </a:bodyPr>
          <a:lstStyle/>
          <a:p>
            <a:pPr algn="l"/>
            <a:r>
              <a:rPr lang="en-US" sz="1800" i="1">
                <a:solidFill>
                  <a:srgbClr val="000000"/>
                </a:solidFill>
              </a:rPr>
              <a:t>Time</a:t>
            </a:r>
          </a:p>
        </p:txBody>
      </p:sp>
      <p:grpSp>
        <p:nvGrpSpPr>
          <p:cNvPr id="199705" name="Group 1129"/>
          <p:cNvGrpSpPr/>
          <p:nvPr/>
        </p:nvGrpSpPr>
        <p:grpSpPr>
          <a:xfrm>
            <a:off x="1763713" y="2355850"/>
            <a:ext cx="3568700" cy="636588"/>
            <a:chOff x="1111" y="1484"/>
            <a:chExt cx="2248" cy="401"/>
          </a:xfrm>
        </p:grpSpPr>
        <p:sp>
          <p:nvSpPr>
            <p:cNvPr id="199711" name="Rectangle 1130"/>
            <p:cNvSpPr>
              <a:spLocks noChangeArrowheads="1"/>
            </p:cNvSpPr>
            <p:nvPr/>
          </p:nvSpPr>
          <p:spPr bwMode="auto">
            <a:xfrm>
              <a:off x="1111" y="1599"/>
              <a:ext cx="328"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30</a:t>
              </a:r>
            </a:p>
          </p:txBody>
        </p:sp>
        <p:sp>
          <p:nvSpPr>
            <p:cNvPr id="199712" name="Line 1131"/>
            <p:cNvSpPr>
              <a:spLocks noChangeShapeType="1"/>
            </p:cNvSpPr>
            <p:nvPr/>
          </p:nvSpPr>
          <p:spPr bwMode="auto">
            <a:xfrm>
              <a:off x="1124" y="1560"/>
              <a:ext cx="288" cy="0"/>
            </a:xfrm>
            <a:prstGeom prst="line">
              <a:avLst/>
            </a:prstGeom>
            <a:noFill/>
            <a:ln w="50800">
              <a:solidFill>
                <a:srgbClr val="F6BF69"/>
              </a:solidFill>
              <a:round/>
            </a:ln>
          </p:spPr>
          <p:txBody>
            <a:bodyPr wrap="none" anchor="ctr"/>
            <a:lstStyle/>
            <a:p>
              <a:endParaRPr lang="en-IN"/>
            </a:p>
          </p:txBody>
        </p:sp>
        <p:sp>
          <p:nvSpPr>
            <p:cNvPr id="199713" name="Line 1132"/>
            <p:cNvSpPr>
              <a:spLocks noChangeShapeType="1"/>
            </p:cNvSpPr>
            <p:nvPr/>
          </p:nvSpPr>
          <p:spPr bwMode="auto">
            <a:xfrm flipH="1">
              <a:off x="1444" y="1484"/>
              <a:ext cx="0" cy="192"/>
            </a:xfrm>
            <a:prstGeom prst="line">
              <a:avLst/>
            </a:prstGeom>
            <a:noFill/>
            <a:ln w="12700">
              <a:solidFill>
                <a:schemeClr val="tx1"/>
              </a:solidFill>
              <a:round/>
            </a:ln>
          </p:spPr>
          <p:txBody>
            <a:bodyPr wrap="none" anchor="ctr"/>
            <a:lstStyle/>
            <a:p>
              <a:endParaRPr lang="en-IN"/>
            </a:p>
          </p:txBody>
        </p:sp>
        <p:grpSp>
          <p:nvGrpSpPr>
            <p:cNvPr id="199714" name="Group 1133"/>
            <p:cNvGrpSpPr/>
            <p:nvPr/>
          </p:nvGrpSpPr>
          <p:grpSpPr>
            <a:xfrm>
              <a:off x="1460" y="1484"/>
              <a:ext cx="384" cy="401"/>
              <a:chOff x="1460" y="1484"/>
              <a:chExt cx="384" cy="401"/>
            </a:xfrm>
          </p:grpSpPr>
          <p:sp>
            <p:nvSpPr>
              <p:cNvPr id="199735" name="Line 1134"/>
              <p:cNvSpPr>
                <a:spLocks noChangeShapeType="1"/>
              </p:cNvSpPr>
              <p:nvPr/>
            </p:nvSpPr>
            <p:spPr bwMode="auto">
              <a:xfrm>
                <a:off x="1460" y="1592"/>
                <a:ext cx="360" cy="0"/>
              </a:xfrm>
              <a:prstGeom prst="line">
                <a:avLst/>
              </a:prstGeom>
              <a:noFill/>
              <a:ln w="50800">
                <a:solidFill>
                  <a:srgbClr val="A2C1FE"/>
                </a:solidFill>
                <a:round/>
              </a:ln>
            </p:spPr>
            <p:txBody>
              <a:bodyPr wrap="none" anchor="ctr"/>
              <a:lstStyle/>
              <a:p>
                <a:endParaRPr lang="en-IN"/>
              </a:p>
            </p:txBody>
          </p:sp>
          <p:sp>
            <p:nvSpPr>
              <p:cNvPr id="199736" name="Rectangle 1135"/>
              <p:cNvSpPr>
                <a:spLocks noChangeArrowheads="1"/>
              </p:cNvSpPr>
              <p:nvPr/>
            </p:nvSpPr>
            <p:spPr bwMode="auto">
              <a:xfrm>
                <a:off x="1479" y="1599"/>
                <a:ext cx="328"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40</a:t>
                </a:r>
              </a:p>
            </p:txBody>
          </p:sp>
          <p:sp>
            <p:nvSpPr>
              <p:cNvPr id="199737" name="Line 1136"/>
              <p:cNvSpPr>
                <a:spLocks noChangeShapeType="1"/>
              </p:cNvSpPr>
              <p:nvPr/>
            </p:nvSpPr>
            <p:spPr bwMode="auto">
              <a:xfrm flipH="1">
                <a:off x="1844" y="1484"/>
                <a:ext cx="0" cy="192"/>
              </a:xfrm>
              <a:prstGeom prst="line">
                <a:avLst/>
              </a:prstGeom>
              <a:noFill/>
              <a:ln w="12700">
                <a:solidFill>
                  <a:schemeClr val="tx1"/>
                </a:solidFill>
                <a:round/>
              </a:ln>
            </p:spPr>
            <p:txBody>
              <a:bodyPr wrap="none" anchor="ctr"/>
              <a:lstStyle/>
              <a:p>
                <a:endParaRPr lang="en-IN"/>
              </a:p>
            </p:txBody>
          </p:sp>
        </p:grpSp>
        <p:grpSp>
          <p:nvGrpSpPr>
            <p:cNvPr id="199715" name="Group 1137"/>
            <p:cNvGrpSpPr/>
            <p:nvPr/>
          </p:nvGrpSpPr>
          <p:grpSpPr>
            <a:xfrm>
              <a:off x="1868" y="1484"/>
              <a:ext cx="384" cy="401"/>
              <a:chOff x="1868" y="1484"/>
              <a:chExt cx="384" cy="401"/>
            </a:xfrm>
          </p:grpSpPr>
          <p:sp>
            <p:nvSpPr>
              <p:cNvPr id="199732" name="Line 1138"/>
              <p:cNvSpPr>
                <a:spLocks noChangeShapeType="1"/>
              </p:cNvSpPr>
              <p:nvPr/>
            </p:nvSpPr>
            <p:spPr bwMode="auto">
              <a:xfrm>
                <a:off x="1868" y="1592"/>
                <a:ext cx="360" cy="0"/>
              </a:xfrm>
              <a:prstGeom prst="line">
                <a:avLst/>
              </a:prstGeom>
              <a:noFill/>
              <a:ln w="50800">
                <a:solidFill>
                  <a:srgbClr val="A2C1FE"/>
                </a:solidFill>
                <a:round/>
              </a:ln>
            </p:spPr>
            <p:txBody>
              <a:bodyPr wrap="none" anchor="ctr"/>
              <a:lstStyle/>
              <a:p>
                <a:endParaRPr lang="en-IN"/>
              </a:p>
            </p:txBody>
          </p:sp>
          <p:sp>
            <p:nvSpPr>
              <p:cNvPr id="199733" name="Rectangle 1139"/>
              <p:cNvSpPr>
                <a:spLocks noChangeArrowheads="1"/>
              </p:cNvSpPr>
              <p:nvPr/>
            </p:nvSpPr>
            <p:spPr bwMode="auto">
              <a:xfrm>
                <a:off x="1887" y="1599"/>
                <a:ext cx="328"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40</a:t>
                </a:r>
              </a:p>
            </p:txBody>
          </p:sp>
          <p:sp>
            <p:nvSpPr>
              <p:cNvPr id="199734" name="Line 1140"/>
              <p:cNvSpPr>
                <a:spLocks noChangeShapeType="1"/>
              </p:cNvSpPr>
              <p:nvPr/>
            </p:nvSpPr>
            <p:spPr bwMode="auto">
              <a:xfrm flipH="1">
                <a:off x="2252" y="1484"/>
                <a:ext cx="0" cy="192"/>
              </a:xfrm>
              <a:prstGeom prst="line">
                <a:avLst/>
              </a:prstGeom>
              <a:noFill/>
              <a:ln w="12700">
                <a:solidFill>
                  <a:schemeClr val="tx1"/>
                </a:solidFill>
                <a:round/>
              </a:ln>
            </p:spPr>
            <p:txBody>
              <a:bodyPr wrap="none" anchor="ctr"/>
              <a:lstStyle/>
              <a:p>
                <a:endParaRPr lang="en-IN"/>
              </a:p>
            </p:txBody>
          </p:sp>
        </p:grpSp>
        <p:grpSp>
          <p:nvGrpSpPr>
            <p:cNvPr id="199716" name="Group 1141"/>
            <p:cNvGrpSpPr/>
            <p:nvPr/>
          </p:nvGrpSpPr>
          <p:grpSpPr>
            <a:xfrm>
              <a:off x="2276" y="1484"/>
              <a:ext cx="384" cy="401"/>
              <a:chOff x="2276" y="1484"/>
              <a:chExt cx="384" cy="401"/>
            </a:xfrm>
          </p:grpSpPr>
          <p:sp>
            <p:nvSpPr>
              <p:cNvPr id="199729" name="Line 1142"/>
              <p:cNvSpPr>
                <a:spLocks noChangeShapeType="1"/>
              </p:cNvSpPr>
              <p:nvPr/>
            </p:nvSpPr>
            <p:spPr bwMode="auto">
              <a:xfrm>
                <a:off x="2276" y="1592"/>
                <a:ext cx="360" cy="0"/>
              </a:xfrm>
              <a:prstGeom prst="line">
                <a:avLst/>
              </a:prstGeom>
              <a:noFill/>
              <a:ln w="50800">
                <a:solidFill>
                  <a:srgbClr val="A2C1FE"/>
                </a:solidFill>
                <a:round/>
              </a:ln>
            </p:spPr>
            <p:txBody>
              <a:bodyPr wrap="none" anchor="ctr"/>
              <a:lstStyle/>
              <a:p>
                <a:endParaRPr lang="en-IN"/>
              </a:p>
            </p:txBody>
          </p:sp>
          <p:sp>
            <p:nvSpPr>
              <p:cNvPr id="199730" name="Rectangle 1143"/>
              <p:cNvSpPr>
                <a:spLocks noChangeArrowheads="1"/>
              </p:cNvSpPr>
              <p:nvPr/>
            </p:nvSpPr>
            <p:spPr bwMode="auto">
              <a:xfrm>
                <a:off x="2295" y="1599"/>
                <a:ext cx="328"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40</a:t>
                </a:r>
              </a:p>
            </p:txBody>
          </p:sp>
          <p:sp>
            <p:nvSpPr>
              <p:cNvPr id="199731" name="Line 1144"/>
              <p:cNvSpPr>
                <a:spLocks noChangeShapeType="1"/>
              </p:cNvSpPr>
              <p:nvPr/>
            </p:nvSpPr>
            <p:spPr bwMode="auto">
              <a:xfrm flipH="1">
                <a:off x="2660" y="1484"/>
                <a:ext cx="0" cy="192"/>
              </a:xfrm>
              <a:prstGeom prst="line">
                <a:avLst/>
              </a:prstGeom>
              <a:noFill/>
              <a:ln w="12700">
                <a:solidFill>
                  <a:schemeClr val="tx1"/>
                </a:solidFill>
                <a:round/>
              </a:ln>
            </p:spPr>
            <p:txBody>
              <a:bodyPr wrap="none" anchor="ctr"/>
              <a:lstStyle/>
              <a:p>
                <a:endParaRPr lang="en-IN"/>
              </a:p>
            </p:txBody>
          </p:sp>
        </p:grpSp>
        <p:sp>
          <p:nvSpPr>
            <p:cNvPr id="199717" name="Line 1145"/>
            <p:cNvSpPr>
              <a:spLocks noChangeShapeType="1"/>
            </p:cNvSpPr>
            <p:nvPr/>
          </p:nvSpPr>
          <p:spPr bwMode="auto">
            <a:xfrm>
              <a:off x="2684" y="1592"/>
              <a:ext cx="360" cy="0"/>
            </a:xfrm>
            <a:prstGeom prst="line">
              <a:avLst/>
            </a:prstGeom>
            <a:noFill/>
            <a:ln w="50800">
              <a:solidFill>
                <a:srgbClr val="A2C1FE"/>
              </a:solidFill>
              <a:round/>
            </a:ln>
          </p:spPr>
          <p:txBody>
            <a:bodyPr wrap="none" anchor="ctr"/>
            <a:lstStyle/>
            <a:p>
              <a:endParaRPr lang="en-IN"/>
            </a:p>
          </p:txBody>
        </p:sp>
        <p:sp>
          <p:nvSpPr>
            <p:cNvPr id="199718" name="Line 1146"/>
            <p:cNvSpPr>
              <a:spLocks noChangeShapeType="1"/>
            </p:cNvSpPr>
            <p:nvPr/>
          </p:nvSpPr>
          <p:spPr bwMode="auto">
            <a:xfrm>
              <a:off x="3084" y="1624"/>
              <a:ext cx="216" cy="0"/>
            </a:xfrm>
            <a:prstGeom prst="line">
              <a:avLst/>
            </a:prstGeom>
            <a:noFill/>
            <a:ln w="50800">
              <a:solidFill>
                <a:schemeClr val="hlink"/>
              </a:solidFill>
              <a:round/>
            </a:ln>
          </p:spPr>
          <p:txBody>
            <a:bodyPr wrap="none" anchor="ctr"/>
            <a:lstStyle/>
            <a:p>
              <a:endParaRPr lang="en-IN"/>
            </a:p>
          </p:txBody>
        </p:sp>
        <p:sp>
          <p:nvSpPr>
            <p:cNvPr id="199719" name="Rectangle 1147"/>
            <p:cNvSpPr>
              <a:spLocks noChangeArrowheads="1"/>
            </p:cNvSpPr>
            <p:nvPr/>
          </p:nvSpPr>
          <p:spPr bwMode="auto">
            <a:xfrm>
              <a:off x="2703" y="1599"/>
              <a:ext cx="328"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40</a:t>
              </a:r>
            </a:p>
          </p:txBody>
        </p:sp>
        <p:sp>
          <p:nvSpPr>
            <p:cNvPr id="199720" name="Rectangle 1148"/>
            <p:cNvSpPr>
              <a:spLocks noChangeArrowheads="1"/>
            </p:cNvSpPr>
            <p:nvPr/>
          </p:nvSpPr>
          <p:spPr bwMode="auto">
            <a:xfrm>
              <a:off x="3031" y="1599"/>
              <a:ext cx="328"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20</a:t>
              </a:r>
            </a:p>
          </p:txBody>
        </p:sp>
        <p:sp>
          <p:nvSpPr>
            <p:cNvPr id="199721" name="Line 1149"/>
            <p:cNvSpPr>
              <a:spLocks noChangeShapeType="1"/>
            </p:cNvSpPr>
            <p:nvPr/>
          </p:nvSpPr>
          <p:spPr bwMode="auto">
            <a:xfrm flipH="1">
              <a:off x="3068" y="1484"/>
              <a:ext cx="0" cy="192"/>
            </a:xfrm>
            <a:prstGeom prst="line">
              <a:avLst/>
            </a:prstGeom>
            <a:noFill/>
            <a:ln w="12700">
              <a:solidFill>
                <a:schemeClr val="tx1"/>
              </a:solidFill>
              <a:round/>
            </a:ln>
          </p:spPr>
          <p:txBody>
            <a:bodyPr wrap="none" anchor="ctr"/>
            <a:lstStyle/>
            <a:p>
              <a:endParaRPr lang="en-IN"/>
            </a:p>
          </p:txBody>
        </p:sp>
        <p:sp>
          <p:nvSpPr>
            <p:cNvPr id="199722" name="Line 1150"/>
            <p:cNvSpPr>
              <a:spLocks noChangeShapeType="1"/>
            </p:cNvSpPr>
            <p:nvPr/>
          </p:nvSpPr>
          <p:spPr bwMode="auto">
            <a:xfrm flipH="1">
              <a:off x="3324" y="1484"/>
              <a:ext cx="0" cy="192"/>
            </a:xfrm>
            <a:prstGeom prst="line">
              <a:avLst/>
            </a:prstGeom>
            <a:noFill/>
            <a:ln w="12700">
              <a:solidFill>
                <a:schemeClr val="tx1"/>
              </a:solidFill>
              <a:round/>
            </a:ln>
          </p:spPr>
          <p:txBody>
            <a:bodyPr wrap="none" anchor="ctr"/>
            <a:lstStyle/>
            <a:p>
              <a:endParaRPr lang="en-IN"/>
            </a:p>
          </p:txBody>
        </p:sp>
        <p:sp>
          <p:nvSpPr>
            <p:cNvPr id="199723" name="Line 1151"/>
            <p:cNvSpPr>
              <a:spLocks noChangeShapeType="1"/>
            </p:cNvSpPr>
            <p:nvPr/>
          </p:nvSpPr>
          <p:spPr bwMode="auto">
            <a:xfrm>
              <a:off x="1532" y="1560"/>
              <a:ext cx="288" cy="0"/>
            </a:xfrm>
            <a:prstGeom prst="line">
              <a:avLst/>
            </a:prstGeom>
            <a:noFill/>
            <a:ln w="50800">
              <a:solidFill>
                <a:srgbClr val="F6BF69"/>
              </a:solidFill>
              <a:round/>
            </a:ln>
          </p:spPr>
          <p:txBody>
            <a:bodyPr wrap="none" anchor="ctr"/>
            <a:lstStyle/>
            <a:p>
              <a:endParaRPr lang="en-IN"/>
            </a:p>
          </p:txBody>
        </p:sp>
        <p:sp>
          <p:nvSpPr>
            <p:cNvPr id="199724" name="Line 1152"/>
            <p:cNvSpPr>
              <a:spLocks noChangeShapeType="1"/>
            </p:cNvSpPr>
            <p:nvPr/>
          </p:nvSpPr>
          <p:spPr bwMode="auto">
            <a:xfrm>
              <a:off x="1940" y="1560"/>
              <a:ext cx="288" cy="0"/>
            </a:xfrm>
            <a:prstGeom prst="line">
              <a:avLst/>
            </a:prstGeom>
            <a:noFill/>
            <a:ln w="50800">
              <a:solidFill>
                <a:srgbClr val="F6BF69"/>
              </a:solidFill>
              <a:round/>
            </a:ln>
          </p:spPr>
          <p:txBody>
            <a:bodyPr wrap="none" anchor="ctr"/>
            <a:lstStyle/>
            <a:p>
              <a:endParaRPr lang="en-IN"/>
            </a:p>
          </p:txBody>
        </p:sp>
        <p:sp>
          <p:nvSpPr>
            <p:cNvPr id="199725" name="Line 1153"/>
            <p:cNvSpPr>
              <a:spLocks noChangeShapeType="1"/>
            </p:cNvSpPr>
            <p:nvPr/>
          </p:nvSpPr>
          <p:spPr bwMode="auto">
            <a:xfrm>
              <a:off x="2348" y="1560"/>
              <a:ext cx="288" cy="0"/>
            </a:xfrm>
            <a:prstGeom prst="line">
              <a:avLst/>
            </a:prstGeom>
            <a:noFill/>
            <a:ln w="50800">
              <a:solidFill>
                <a:srgbClr val="F6BF69"/>
              </a:solidFill>
              <a:round/>
            </a:ln>
          </p:spPr>
          <p:txBody>
            <a:bodyPr wrap="none" anchor="ctr"/>
            <a:lstStyle/>
            <a:p>
              <a:endParaRPr lang="en-IN"/>
            </a:p>
          </p:txBody>
        </p:sp>
        <p:sp>
          <p:nvSpPr>
            <p:cNvPr id="199726" name="Line 1154"/>
            <p:cNvSpPr>
              <a:spLocks noChangeShapeType="1"/>
            </p:cNvSpPr>
            <p:nvPr/>
          </p:nvSpPr>
          <p:spPr bwMode="auto">
            <a:xfrm>
              <a:off x="1868" y="1624"/>
              <a:ext cx="216" cy="0"/>
            </a:xfrm>
            <a:prstGeom prst="line">
              <a:avLst/>
            </a:prstGeom>
            <a:noFill/>
            <a:ln w="50800">
              <a:solidFill>
                <a:schemeClr val="hlink"/>
              </a:solidFill>
              <a:round/>
            </a:ln>
          </p:spPr>
          <p:txBody>
            <a:bodyPr wrap="none" anchor="ctr"/>
            <a:lstStyle/>
            <a:p>
              <a:endParaRPr lang="en-IN"/>
            </a:p>
          </p:txBody>
        </p:sp>
        <p:sp>
          <p:nvSpPr>
            <p:cNvPr id="199727" name="Line 1155"/>
            <p:cNvSpPr>
              <a:spLocks noChangeShapeType="1"/>
            </p:cNvSpPr>
            <p:nvPr/>
          </p:nvSpPr>
          <p:spPr bwMode="auto">
            <a:xfrm>
              <a:off x="2276" y="1624"/>
              <a:ext cx="216" cy="0"/>
            </a:xfrm>
            <a:prstGeom prst="line">
              <a:avLst/>
            </a:prstGeom>
            <a:noFill/>
            <a:ln w="50800">
              <a:solidFill>
                <a:schemeClr val="hlink"/>
              </a:solidFill>
              <a:round/>
            </a:ln>
          </p:spPr>
          <p:txBody>
            <a:bodyPr wrap="none" anchor="ctr"/>
            <a:lstStyle/>
            <a:p>
              <a:endParaRPr lang="en-IN"/>
            </a:p>
          </p:txBody>
        </p:sp>
        <p:sp>
          <p:nvSpPr>
            <p:cNvPr id="199728" name="Line 1156"/>
            <p:cNvSpPr>
              <a:spLocks noChangeShapeType="1"/>
            </p:cNvSpPr>
            <p:nvPr/>
          </p:nvSpPr>
          <p:spPr bwMode="auto">
            <a:xfrm>
              <a:off x="2684" y="1624"/>
              <a:ext cx="216" cy="0"/>
            </a:xfrm>
            <a:prstGeom prst="line">
              <a:avLst/>
            </a:prstGeom>
            <a:noFill/>
            <a:ln w="50800">
              <a:solidFill>
                <a:schemeClr val="hlink"/>
              </a:solidFill>
              <a:round/>
            </a:ln>
          </p:spPr>
          <p:txBody>
            <a:bodyPr wrap="none" anchor="ctr"/>
            <a:lstStyle/>
            <a:p>
              <a:endParaRPr lang="en-IN"/>
            </a:p>
          </p:txBody>
        </p:sp>
      </p:grpSp>
      <p:sp>
        <p:nvSpPr>
          <p:cNvPr id="57347" name="Rectangle 1027"/>
          <p:cNvSpPr>
            <a:spLocks noGrp="1" noChangeArrowheads="1"/>
          </p:cNvSpPr>
          <p:nvPr>
            <p:ph type="body" idx="1"/>
          </p:nvPr>
        </p:nvSpPr>
        <p:spPr>
          <a:xfrm>
            <a:off x="4876800" y="3124200"/>
            <a:ext cx="4267200" cy="3048000"/>
          </a:xfrm>
          <a:solidFill>
            <a:schemeClr val="accent6"/>
          </a:solidFill>
          <a:ln w="12700">
            <a:solidFill>
              <a:schemeClr val="tx2"/>
            </a:solidFill>
          </a:ln>
        </p:spPr>
        <p:txBody>
          <a:bodyPr lIns="90488" tIns="44450" rIns="90488" bIns="44450"/>
          <a:lstStyle/>
          <a:p>
            <a:pPr marL="285750" indent="-285750">
              <a:defRPr/>
            </a:pPr>
            <a:r>
              <a:rPr lang="en-US" sz="2400" b="0" smtClean="0">
                <a:solidFill>
                  <a:schemeClr val="bg1"/>
                </a:solidFill>
              </a:rPr>
              <a:t>Pipelined laundry takes 3.5 hours for 4 loads</a:t>
            </a:r>
          </a:p>
          <a:p>
            <a:pPr marL="285750" indent="-285750">
              <a:defRPr/>
            </a:pPr>
            <a:r>
              <a:rPr lang="en-US" sz="2400" b="0" smtClean="0">
                <a:solidFill>
                  <a:schemeClr val="bg1"/>
                </a:solidFill>
              </a:rPr>
              <a:t>Speed-up = 6/3.5 = 1.714</a:t>
            </a:r>
          </a:p>
          <a:p>
            <a:pPr marL="285750" indent="-285750">
              <a:defRPr/>
            </a:pPr>
            <a:r>
              <a:rPr lang="en-US" sz="2400" b="0" smtClean="0">
                <a:solidFill>
                  <a:schemeClr val="bg1"/>
                </a:solidFill>
              </a:rPr>
              <a:t>Speed-up when </a:t>
            </a:r>
            <a:r>
              <a:rPr lang="en-US" sz="2400" b="0" i="1" smtClean="0">
                <a:solidFill>
                  <a:schemeClr val="bg1"/>
                </a:solidFill>
              </a:rPr>
              <a:t>n</a:t>
            </a:r>
            <a:r>
              <a:rPr lang="en-US" sz="2400" b="0" smtClean="0">
                <a:solidFill>
                  <a:schemeClr val="bg1"/>
                </a:solidFill>
              </a:rPr>
              <a:t> </a:t>
            </a:r>
            <a:r>
              <a:rPr lang="en-US" sz="2400" b="0" smtClean="0">
                <a:solidFill>
                  <a:schemeClr val="bg1"/>
                </a:solidFill>
                <a:sym typeface="Symbol"/>
              </a:rPr>
              <a:t></a:t>
            </a:r>
            <a:r>
              <a:rPr lang="en-US" sz="2400" b="0" smtClean="0">
                <a:solidFill>
                  <a:schemeClr val="bg1"/>
                </a:solidFill>
              </a:rPr>
              <a:t> </a:t>
            </a:r>
            <a:r>
              <a:rPr lang="en-US" sz="2400" b="0" smtClean="0">
                <a:solidFill>
                  <a:schemeClr val="bg1"/>
                </a:solidFill>
                <a:sym typeface="Symbol"/>
              </a:rPr>
              <a:t></a:t>
            </a:r>
          </a:p>
          <a:p>
            <a:pPr marL="285750" indent="-285750">
              <a:buFontTx/>
              <a:buNone/>
              <a:defRPr/>
            </a:pPr>
            <a:r>
              <a:rPr lang="en-US" sz="2400" b="0" smtClean="0">
                <a:solidFill>
                  <a:schemeClr val="bg1"/>
                </a:solidFill>
                <a:sym typeface="Symbol"/>
              </a:rPr>
              <a:t>    = 90/40 = 2.25 </a:t>
            </a:r>
          </a:p>
          <a:p>
            <a:pPr marL="285750" indent="-285750">
              <a:buFontTx/>
              <a:buNone/>
              <a:defRPr/>
            </a:pPr>
            <a:r>
              <a:rPr lang="en-US" sz="2400" b="0" smtClean="0">
                <a:solidFill>
                  <a:schemeClr val="bg1"/>
                </a:solidFill>
                <a:sym typeface="Symbol"/>
              </a:rPr>
              <a:t>   &lt; 3 (number of pipe-stages)</a:t>
            </a:r>
            <a:endParaRPr lang="en-US" sz="2400" b="0" smtClean="0">
              <a:solidFill>
                <a:schemeClr val="bg1"/>
              </a:solidFill>
            </a:endParaRPr>
          </a:p>
        </p:txBody>
      </p:sp>
      <p:sp>
        <p:nvSpPr>
          <p:cNvPr id="136" name="TextBox 135"/>
          <p:cNvSpPr txBox="1">
            <a:spLocks noChangeArrowheads="1"/>
          </p:cNvSpPr>
          <p:nvPr/>
        </p:nvSpPr>
        <p:spPr bwMode="auto">
          <a:xfrm>
            <a:off x="0" y="685800"/>
            <a:ext cx="9144000" cy="584200"/>
          </a:xfrm>
          <a:prstGeom prst="rect">
            <a:avLst/>
          </a:prstGeom>
          <a:solidFill>
            <a:schemeClr val="accent2"/>
          </a:solidFill>
          <a:ln w="9525">
            <a:noFill/>
            <a:miter lim="800000"/>
          </a:ln>
        </p:spPr>
        <p:txBody>
          <a:bodyPr>
            <a:spAutoFit/>
          </a:bodyPr>
          <a:lstStyle/>
          <a:p>
            <a:r>
              <a:rPr lang="en-US" sz="3200">
                <a:solidFill>
                  <a:srgbClr val="FFFFFF"/>
                </a:solidFill>
              </a:rPr>
              <a:t>Minimize idle-time for resources</a:t>
            </a:r>
            <a:endParaRPr lang="en-IN" sz="3200">
              <a:solidFill>
                <a:srgbClr val="FFFFFF"/>
              </a:solidFill>
            </a:endParaRPr>
          </a:p>
        </p:txBody>
      </p:sp>
      <p:grpSp>
        <p:nvGrpSpPr>
          <p:cNvPr id="57345" name="Group 132"/>
          <p:cNvGrpSpPr/>
          <p:nvPr/>
        </p:nvGrpSpPr>
        <p:grpSpPr>
          <a:xfrm>
            <a:off x="1401763" y="1423988"/>
            <a:ext cx="2649537" cy="3225800"/>
            <a:chOff x="1952626" y="1001713"/>
            <a:chExt cx="2649537" cy="2973387"/>
          </a:xfrm>
        </p:grpSpPr>
        <p:cxnSp>
          <p:nvCxnSpPr>
            <p:cNvPr id="199709" name="Straight Connector 133"/>
            <p:cNvCxnSpPr>
              <a:cxnSpLocks noChangeShapeType="1"/>
            </p:cNvCxnSpPr>
            <p:nvPr/>
          </p:nvCxnSpPr>
          <p:spPr bwMode="auto">
            <a:xfrm flipH="1">
              <a:off x="3263156" y="1676400"/>
              <a:ext cx="12700" cy="2298700"/>
            </a:xfrm>
            <a:prstGeom prst="line">
              <a:avLst/>
            </a:prstGeom>
            <a:noFill/>
            <a:ln w="38100" algn="ctr">
              <a:solidFill>
                <a:srgbClr val="009900"/>
              </a:solidFill>
              <a:round/>
            </a:ln>
          </p:spPr>
        </p:cxnSp>
        <p:sp>
          <p:nvSpPr>
            <p:cNvPr id="199710" name="TextBox 136"/>
            <p:cNvSpPr txBox="1">
              <a:spLocks noChangeArrowheads="1"/>
            </p:cNvSpPr>
            <p:nvPr/>
          </p:nvSpPr>
          <p:spPr bwMode="auto">
            <a:xfrm>
              <a:off x="1952626" y="1001713"/>
              <a:ext cx="2649537" cy="652545"/>
            </a:xfrm>
            <a:prstGeom prst="rect">
              <a:avLst/>
            </a:prstGeom>
            <a:solidFill>
              <a:srgbClr val="FF0000"/>
            </a:solidFill>
            <a:ln w="9525">
              <a:solidFill>
                <a:srgbClr val="008000"/>
              </a:solidFill>
              <a:miter lim="800000"/>
            </a:ln>
          </p:spPr>
          <p:txBody>
            <a:bodyPr>
              <a:spAutoFit/>
            </a:bodyPr>
            <a:lstStyle/>
            <a:p>
              <a:r>
                <a:rPr lang="en-US" sz="2000">
                  <a:solidFill>
                    <a:schemeClr val="bg1"/>
                  </a:solidFill>
                </a:rPr>
                <a:t>multiple resources overlapped in time</a:t>
              </a:r>
              <a:endParaRPr lang="en-IN" sz="2000">
                <a:solidFill>
                  <a:schemeClr val="bg1"/>
                </a:solidFil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57349"/>
                                        </p:tgtEl>
                                        <p:attrNameLst>
                                          <p:attrName>style.visibility</p:attrName>
                                        </p:attrNameLst>
                                      </p:cBhvr>
                                      <p:to>
                                        <p:strVal val="visible"/>
                                      </p:to>
                                    </p:set>
                                    <p:animEffect transition="in" filter="blinds(horizontal)">
                                      <p:cBhvr>
                                        <p:cTn id="11" dur="500"/>
                                        <p:tgtEl>
                                          <p:spTgt spid="57349"/>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57350"/>
                                        </p:tgtEl>
                                        <p:attrNameLst>
                                          <p:attrName>style.visibility</p:attrName>
                                        </p:attrNameLst>
                                      </p:cBhvr>
                                      <p:to>
                                        <p:strVal val="visible"/>
                                      </p:to>
                                    </p:set>
                                    <p:animEffect transition="in" filter="blinds(horizontal)">
                                      <p:cBhvr>
                                        <p:cTn id="14" dur="500"/>
                                        <p:tgtEl>
                                          <p:spTgt spid="57350"/>
                                        </p:tgtEl>
                                      </p:cBhvr>
                                    </p:animEffect>
                                  </p:childTnLst>
                                </p:cTn>
                              </p:par>
                              <p:par>
                                <p:cTn id="15" presetID="3" presetClass="entr" presetSubtype="1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par>
                                <p:cTn id="23" presetID="3" presetClass="entr" presetSubtype="1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500"/>
                                        <p:tgtEl>
                                          <p:spTgt spid="11"/>
                                        </p:tgtEl>
                                      </p:cBhvr>
                                    </p:animEffect>
                                  </p:childTnLst>
                                </p:cTn>
                              </p:par>
                            </p:childTnLst>
                          </p:cTn>
                        </p:par>
                      </p:childTnLst>
                    </p:cTn>
                  </p:par>
                  <p:par>
                    <p:cTn id="26" fill="hold" nodeType="clickPar">
                      <p:stCondLst>
                        <p:cond delay="indefinite"/>
                      </p:stCondLst>
                      <p:childTnLst>
                        <p:par>
                          <p:cTn id="27" fill="hold" nodeType="after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blinds(horizontal)">
                                      <p:cBhvr>
                                        <p:cTn id="30" dur="500"/>
                                        <p:tgtEl>
                                          <p:spTgt spid="3"/>
                                        </p:tgtEl>
                                      </p:cBhvr>
                                    </p:animEffect>
                                  </p:childTnLst>
                                </p:cTn>
                              </p:par>
                              <p:par>
                                <p:cTn id="31" presetID="3" presetClass="entr" presetSubtype="1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linds(horizontal)">
                                      <p:cBhvr>
                                        <p:cTn id="33" dur="500"/>
                                        <p:tgtEl>
                                          <p:spTgt spid="17"/>
                                        </p:tgtEl>
                                      </p:cBhvr>
                                    </p:animEffect>
                                  </p:childTnLst>
                                </p:cTn>
                              </p:par>
                            </p:childTnLst>
                          </p:cTn>
                        </p:par>
                      </p:childTnLst>
                    </p:cTn>
                  </p:par>
                  <p:par>
                    <p:cTn id="34" fill="hold" nodeType="clickPar">
                      <p:stCondLst>
                        <p:cond delay="indefinite"/>
                      </p:stCondLst>
                      <p:childTnLst>
                        <p:par>
                          <p:cTn id="35" fill="hold" nodeType="after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blinds(horizontal)">
                                      <p:cBhvr>
                                        <p:cTn id="38" dur="500"/>
                                        <p:tgtEl>
                                          <p:spTgt spid="4"/>
                                        </p:tgtEl>
                                      </p:cBhvr>
                                    </p:animEffect>
                                  </p:childTnLst>
                                </p:cTn>
                              </p:par>
                            </p:childTnLst>
                          </p:cTn>
                        </p:par>
                      </p:childTnLst>
                    </p:cTn>
                  </p:par>
                  <p:par>
                    <p:cTn id="39" fill="hold" nodeType="clickPar">
                      <p:stCondLst>
                        <p:cond delay="indefinite"/>
                      </p:stCondLst>
                      <p:childTnLst>
                        <p:par>
                          <p:cTn id="40" fill="hold" nodeType="after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blinds(horizontal)">
                                      <p:cBhvr>
                                        <p:cTn id="43" dur="500"/>
                                        <p:tgtEl>
                                          <p:spTgt spid="23"/>
                                        </p:tgtEl>
                                      </p:cBhvr>
                                    </p:animEffect>
                                  </p:childTnLst>
                                </p:cTn>
                              </p:par>
                              <p:par>
                                <p:cTn id="44" presetID="3" presetClass="entr" presetSubtype="1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blinds(horizontal)">
                                      <p:cBhvr>
                                        <p:cTn id="46" dur="500"/>
                                        <p:tgtEl>
                                          <p:spTgt spid="4"/>
                                        </p:tgtEl>
                                      </p:cBhvr>
                                    </p:animEffect>
                                  </p:childTnLst>
                                </p:cTn>
                              </p:par>
                            </p:childTnLst>
                          </p:cTn>
                        </p:par>
                      </p:childTnLst>
                    </p:cTn>
                  </p:par>
                  <p:par>
                    <p:cTn id="47" fill="hold" nodeType="clickPar">
                      <p:stCondLst>
                        <p:cond delay="indefinite"/>
                      </p:stCondLst>
                      <p:childTnLst>
                        <p:par>
                          <p:cTn id="48" fill="hold" nodeType="after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7347">
                                            <p:bg/>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after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7347">
                                            <p:txEl>
                                              <p:pRg st="0" end="0"/>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after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7347">
                                            <p:txEl>
                                              <p:pRg st="1" end="1"/>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after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7347">
                                            <p:txEl>
                                              <p:pRg st="2" end="2"/>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after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7347">
                                            <p:txEl>
                                              <p:pRg st="3" end="3"/>
                                            </p:txEl>
                                          </p:spTgt>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after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7347">
                                            <p:txEl>
                                              <p:pRg st="4" end="4"/>
                                            </p:txEl>
                                          </p:spTgt>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afterGroup">
                            <p:stCondLst>
                              <p:cond delay="0"/>
                            </p:stCondLst>
                            <p:childTnLst>
                              <p:par>
                                <p:cTn id="73" presetID="3" presetClass="entr" presetSubtype="10" fill="hold" nodeType="clickEffect">
                                  <p:stCondLst>
                                    <p:cond delay="0"/>
                                  </p:stCondLst>
                                  <p:childTnLst>
                                    <p:set>
                                      <p:cBhvr>
                                        <p:cTn id="74" dur="1" fill="hold">
                                          <p:stCondLst>
                                            <p:cond delay="0"/>
                                          </p:stCondLst>
                                        </p:cTn>
                                        <p:tgtEl>
                                          <p:spTgt spid="57345"/>
                                        </p:tgtEl>
                                        <p:attrNameLst>
                                          <p:attrName>style.visibility</p:attrName>
                                        </p:attrNameLst>
                                      </p:cBhvr>
                                      <p:to>
                                        <p:strVal val="visible"/>
                                      </p:to>
                                    </p:set>
                                    <p:animEffect transition="in" filter="blinds(horizontal)">
                                      <p:cBhvr>
                                        <p:cTn id="75" dur="500"/>
                                        <p:tgtEl>
                                          <p:spTgt spid="57345"/>
                                        </p:tgtEl>
                                      </p:cBhvr>
                                    </p:animEffect>
                                  </p:childTnLst>
                                </p:cTn>
                              </p:par>
                            </p:childTnLst>
                          </p:cTn>
                        </p:par>
                      </p:childTnLst>
                    </p:cTn>
                  </p:par>
                  <p:par>
                    <p:cTn id="76" fill="hold" nodeType="clickPar">
                      <p:stCondLst>
                        <p:cond delay="indefinite"/>
                      </p:stCondLst>
                      <p:childTnLst>
                        <p:par>
                          <p:cTn id="77" fill="hold" nodeType="afterGroup">
                            <p:stCondLst>
                              <p:cond delay="0"/>
                            </p:stCondLst>
                            <p:childTnLst>
                              <p:par>
                                <p:cTn id="78" presetID="3" presetClass="entr" presetSubtype="10" fill="hold" nodeType="clickEffect">
                                  <p:stCondLst>
                                    <p:cond delay="0"/>
                                  </p:stCondLst>
                                  <p:childTnLst>
                                    <p:set>
                                      <p:cBhvr>
                                        <p:cTn id="79" dur="1" fill="hold">
                                          <p:stCondLst>
                                            <p:cond delay="0"/>
                                          </p:stCondLst>
                                        </p:cTn>
                                        <p:tgtEl>
                                          <p:spTgt spid="57345"/>
                                        </p:tgtEl>
                                        <p:attrNameLst>
                                          <p:attrName>style.visibility</p:attrName>
                                        </p:attrNameLst>
                                      </p:cBhvr>
                                      <p:to>
                                        <p:strVal val="visible"/>
                                      </p:to>
                                    </p:set>
                                    <p:animEffect transition="in" filter="blinds(horizontal)">
                                      <p:cBhvr>
                                        <p:cTn id="80" dur="500"/>
                                        <p:tgtEl>
                                          <p:spTgt spid="57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animBg="1"/>
      <p:bldP spid="57350" grpId="0"/>
      <p:bldP spid="57347" grpId="0" build="p" animBg="1"/>
      <p:bldP spid="136" grpId="0" animBg="1"/>
    </p:bldLst>
  </p:timing>
</p:sld>
</file>

<file path=ppt/slides/slide3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83" name="Rectangle 82"/>
          <p:cNvSpPr>
            <a:spLocks noChangeArrowheads="1"/>
          </p:cNvSpPr>
          <p:nvPr/>
        </p:nvSpPr>
        <p:spPr bwMode="auto">
          <a:xfrm>
            <a:off x="795338" y="4559300"/>
            <a:ext cx="3921125" cy="2130425"/>
          </a:xfrm>
          <a:prstGeom prst="rect">
            <a:avLst/>
          </a:prstGeom>
          <a:solidFill>
            <a:schemeClr val="accent1"/>
          </a:solidFill>
          <a:ln w="9525" algn="ctr">
            <a:solidFill>
              <a:schemeClr val="tx1"/>
            </a:solidFill>
            <a:round/>
          </a:ln>
        </p:spPr>
        <p:txBody>
          <a:bodyPr/>
          <a:lstStyle/>
          <a:p>
            <a:pPr algn="l"/>
            <a:endParaRPr lang="en-IN" sz="2400">
              <a:solidFill>
                <a:schemeClr val="bg1"/>
              </a:solidFill>
            </a:endParaRPr>
          </a:p>
        </p:txBody>
      </p:sp>
      <p:sp>
        <p:nvSpPr>
          <p:cNvPr id="82" name="Rectangle 81"/>
          <p:cNvSpPr>
            <a:spLocks noChangeArrowheads="1"/>
          </p:cNvSpPr>
          <p:nvPr/>
        </p:nvSpPr>
        <p:spPr bwMode="auto">
          <a:xfrm>
            <a:off x="4752975" y="2895600"/>
            <a:ext cx="4427538" cy="3054350"/>
          </a:xfrm>
          <a:prstGeom prst="rect">
            <a:avLst/>
          </a:prstGeom>
          <a:solidFill>
            <a:srgbClr val="0070C0"/>
          </a:solidFill>
          <a:ln w="9525" algn="ctr">
            <a:solidFill>
              <a:schemeClr val="tx1"/>
            </a:solidFill>
            <a:round/>
          </a:ln>
        </p:spPr>
        <p:txBody>
          <a:bodyPr/>
          <a:lstStyle/>
          <a:p>
            <a:pPr algn="l"/>
            <a:endParaRPr lang="en-IN" sz="2400"/>
          </a:p>
        </p:txBody>
      </p:sp>
      <p:sp>
        <p:nvSpPr>
          <p:cNvPr id="200708" name="Slide Number Placeholder 5"/>
          <p:cNvSpPr>
            <a:spLocks noGrp="1"/>
          </p:cNvSpPr>
          <p:nvPr>
            <p:ph type="sldNum" sz="quarter" idx="12"/>
          </p:nvPr>
        </p:nvSpPr>
        <p:spPr>
          <a:noFill/>
        </p:spPr>
        <p:txBody>
          <a:bodyPr/>
          <a:lstStyle/>
          <a:p>
            <a:fld id="{91F9F78D-AFE0-4A90-8CDB-4B40BB74ABF6}" type="slidenum">
              <a:rPr lang="en-US" smtClean="0"/>
              <a:t>38</a:t>
            </a:fld>
            <a:endParaRPr lang="en-US" smtClean="0"/>
          </a:p>
        </p:txBody>
      </p:sp>
      <p:sp>
        <p:nvSpPr>
          <p:cNvPr id="200709" name="Rectangle 1026"/>
          <p:cNvSpPr>
            <a:spLocks noGrp="1" noChangeArrowheads="1"/>
          </p:cNvSpPr>
          <p:nvPr>
            <p:ph type="title"/>
          </p:nvPr>
        </p:nvSpPr>
        <p:spPr>
          <a:xfrm>
            <a:off x="990600" y="228600"/>
            <a:ext cx="7162800" cy="666750"/>
          </a:xfrm>
          <a:noFill/>
        </p:spPr>
        <p:txBody>
          <a:bodyPr lIns="90488" tIns="44450" rIns="90488" bIns="44450"/>
          <a:lstStyle/>
          <a:p>
            <a:r>
              <a:rPr lang="en-US" smtClean="0">
                <a:solidFill>
                  <a:srgbClr val="FF3300"/>
                </a:solidFill>
              </a:rPr>
              <a:t>Impact of Pipeline Stages</a:t>
            </a:r>
            <a:r>
              <a:rPr lang="en-US" smtClean="0"/>
              <a:t> </a:t>
            </a:r>
            <a:br>
              <a:rPr lang="en-US" smtClean="0"/>
            </a:br>
            <a:endParaRPr lang="en-US" sz="3200" b="0" smtClean="0"/>
          </a:p>
        </p:txBody>
      </p:sp>
      <p:sp>
        <p:nvSpPr>
          <p:cNvPr id="200710" name="Rectangle 1040"/>
          <p:cNvSpPr>
            <a:spLocks noChangeArrowheads="1"/>
          </p:cNvSpPr>
          <p:nvPr/>
        </p:nvSpPr>
        <p:spPr bwMode="auto">
          <a:xfrm>
            <a:off x="1401763" y="1433513"/>
            <a:ext cx="892175" cy="454025"/>
          </a:xfrm>
          <a:prstGeom prst="rect">
            <a:avLst/>
          </a:prstGeom>
          <a:noFill/>
          <a:ln w="12700" cmpd="tri">
            <a:noFill/>
            <a:prstDash val="dash"/>
            <a:miter lim="800000"/>
          </a:ln>
        </p:spPr>
        <p:txBody>
          <a:bodyPr wrap="none" lIns="90488" tIns="44450" rIns="90488" bIns="44450">
            <a:spAutoFit/>
          </a:bodyPr>
          <a:lstStyle/>
          <a:p>
            <a:pPr algn="l"/>
            <a:r>
              <a:rPr lang="en-US" sz="2400" b="1">
                <a:solidFill>
                  <a:srgbClr val="000000"/>
                </a:solidFill>
              </a:rPr>
              <a:t>6 PM</a:t>
            </a:r>
          </a:p>
        </p:txBody>
      </p:sp>
      <p:sp>
        <p:nvSpPr>
          <p:cNvPr id="200711" name="Line 1041"/>
          <p:cNvSpPr>
            <a:spLocks noChangeShapeType="1"/>
          </p:cNvSpPr>
          <p:nvPr/>
        </p:nvSpPr>
        <p:spPr bwMode="auto">
          <a:xfrm>
            <a:off x="1765300" y="2019300"/>
            <a:ext cx="6324600" cy="0"/>
          </a:xfrm>
          <a:prstGeom prst="line">
            <a:avLst/>
          </a:prstGeom>
          <a:noFill/>
          <a:ln w="12700">
            <a:solidFill>
              <a:schemeClr val="tx1"/>
            </a:solidFill>
            <a:round/>
            <a:tailEnd type="triangle" w="med" len="med"/>
          </a:ln>
        </p:spPr>
        <p:txBody>
          <a:bodyPr wrap="none" anchor="ctr"/>
          <a:lstStyle/>
          <a:p>
            <a:endParaRPr lang="en-IN"/>
          </a:p>
        </p:txBody>
      </p:sp>
      <p:sp>
        <p:nvSpPr>
          <p:cNvPr id="200712" name="Line 1042"/>
          <p:cNvSpPr>
            <a:spLocks noChangeShapeType="1"/>
          </p:cNvSpPr>
          <p:nvPr/>
        </p:nvSpPr>
        <p:spPr bwMode="auto">
          <a:xfrm flipH="1">
            <a:off x="1758950" y="1885950"/>
            <a:ext cx="0" cy="304800"/>
          </a:xfrm>
          <a:prstGeom prst="line">
            <a:avLst/>
          </a:prstGeom>
          <a:noFill/>
          <a:ln w="12700">
            <a:solidFill>
              <a:schemeClr val="tx1"/>
            </a:solidFill>
            <a:round/>
          </a:ln>
        </p:spPr>
        <p:txBody>
          <a:bodyPr wrap="none" anchor="ctr"/>
          <a:lstStyle/>
          <a:p>
            <a:endParaRPr lang="en-IN"/>
          </a:p>
        </p:txBody>
      </p:sp>
      <p:sp>
        <p:nvSpPr>
          <p:cNvPr id="200713" name="Rectangle 1043"/>
          <p:cNvSpPr>
            <a:spLocks noChangeArrowheads="1"/>
          </p:cNvSpPr>
          <p:nvPr/>
        </p:nvSpPr>
        <p:spPr bwMode="auto">
          <a:xfrm>
            <a:off x="2633663" y="1446213"/>
            <a:ext cx="350837" cy="454025"/>
          </a:xfrm>
          <a:prstGeom prst="rect">
            <a:avLst/>
          </a:prstGeom>
          <a:noFill/>
          <a:ln w="12700" cmpd="tri">
            <a:noFill/>
            <a:prstDash val="dash"/>
            <a:miter lim="800000"/>
          </a:ln>
        </p:spPr>
        <p:txBody>
          <a:bodyPr wrap="none" lIns="90488" tIns="44450" rIns="90488" bIns="44450">
            <a:spAutoFit/>
          </a:bodyPr>
          <a:lstStyle/>
          <a:p>
            <a:pPr algn="l"/>
            <a:r>
              <a:rPr lang="en-US" sz="2400" b="1">
                <a:solidFill>
                  <a:srgbClr val="000000"/>
                </a:solidFill>
              </a:rPr>
              <a:t>7</a:t>
            </a:r>
          </a:p>
        </p:txBody>
      </p:sp>
      <p:sp>
        <p:nvSpPr>
          <p:cNvPr id="200714" name="Rectangle 1044"/>
          <p:cNvSpPr>
            <a:spLocks noChangeArrowheads="1"/>
          </p:cNvSpPr>
          <p:nvPr/>
        </p:nvSpPr>
        <p:spPr bwMode="auto">
          <a:xfrm>
            <a:off x="3700463" y="1446213"/>
            <a:ext cx="350837" cy="454025"/>
          </a:xfrm>
          <a:prstGeom prst="rect">
            <a:avLst/>
          </a:prstGeom>
          <a:noFill/>
          <a:ln w="12700" cmpd="tri">
            <a:noFill/>
            <a:prstDash val="dash"/>
            <a:miter lim="800000"/>
          </a:ln>
        </p:spPr>
        <p:txBody>
          <a:bodyPr wrap="none" lIns="90488" tIns="44450" rIns="90488" bIns="44450">
            <a:spAutoFit/>
          </a:bodyPr>
          <a:lstStyle/>
          <a:p>
            <a:pPr algn="l"/>
            <a:r>
              <a:rPr lang="en-US" sz="2400" b="1">
                <a:solidFill>
                  <a:srgbClr val="000000"/>
                </a:solidFill>
              </a:rPr>
              <a:t>8</a:t>
            </a:r>
          </a:p>
        </p:txBody>
      </p:sp>
      <p:sp>
        <p:nvSpPr>
          <p:cNvPr id="200715" name="Rectangle 1045"/>
          <p:cNvSpPr>
            <a:spLocks noChangeArrowheads="1"/>
          </p:cNvSpPr>
          <p:nvPr/>
        </p:nvSpPr>
        <p:spPr bwMode="auto">
          <a:xfrm>
            <a:off x="4716463" y="1446213"/>
            <a:ext cx="350837" cy="454025"/>
          </a:xfrm>
          <a:prstGeom prst="rect">
            <a:avLst/>
          </a:prstGeom>
          <a:noFill/>
          <a:ln w="12700" cmpd="tri">
            <a:noFill/>
            <a:prstDash val="dash"/>
            <a:miter lim="800000"/>
          </a:ln>
        </p:spPr>
        <p:txBody>
          <a:bodyPr wrap="none" lIns="90488" tIns="44450" rIns="90488" bIns="44450">
            <a:spAutoFit/>
          </a:bodyPr>
          <a:lstStyle/>
          <a:p>
            <a:pPr algn="l"/>
            <a:r>
              <a:rPr lang="en-US" sz="2400" b="1">
                <a:solidFill>
                  <a:srgbClr val="000000"/>
                </a:solidFill>
              </a:rPr>
              <a:t>9</a:t>
            </a:r>
          </a:p>
        </p:txBody>
      </p:sp>
      <p:sp>
        <p:nvSpPr>
          <p:cNvPr id="200716" name="Rectangle 1046"/>
          <p:cNvSpPr>
            <a:spLocks noChangeArrowheads="1"/>
          </p:cNvSpPr>
          <p:nvPr/>
        </p:nvSpPr>
        <p:spPr bwMode="auto">
          <a:xfrm>
            <a:off x="5656263" y="1458913"/>
            <a:ext cx="520700" cy="454025"/>
          </a:xfrm>
          <a:prstGeom prst="rect">
            <a:avLst/>
          </a:prstGeom>
          <a:noFill/>
          <a:ln w="12700" cmpd="tri">
            <a:noFill/>
            <a:prstDash val="dash"/>
            <a:miter lim="800000"/>
          </a:ln>
        </p:spPr>
        <p:txBody>
          <a:bodyPr wrap="none" lIns="90488" tIns="44450" rIns="90488" bIns="44450">
            <a:spAutoFit/>
          </a:bodyPr>
          <a:lstStyle/>
          <a:p>
            <a:pPr algn="l"/>
            <a:r>
              <a:rPr lang="en-US" sz="2400" b="1">
                <a:solidFill>
                  <a:srgbClr val="000000"/>
                </a:solidFill>
              </a:rPr>
              <a:t>10</a:t>
            </a:r>
          </a:p>
        </p:txBody>
      </p:sp>
      <p:sp>
        <p:nvSpPr>
          <p:cNvPr id="200717" name="Rectangle 1047"/>
          <p:cNvSpPr>
            <a:spLocks noChangeArrowheads="1"/>
          </p:cNvSpPr>
          <p:nvPr/>
        </p:nvSpPr>
        <p:spPr bwMode="auto">
          <a:xfrm>
            <a:off x="6748463" y="1446213"/>
            <a:ext cx="520700" cy="454025"/>
          </a:xfrm>
          <a:prstGeom prst="rect">
            <a:avLst/>
          </a:prstGeom>
          <a:noFill/>
          <a:ln w="12700" cmpd="tri">
            <a:noFill/>
            <a:prstDash val="dash"/>
            <a:miter lim="800000"/>
          </a:ln>
        </p:spPr>
        <p:txBody>
          <a:bodyPr wrap="none" lIns="90488" tIns="44450" rIns="90488" bIns="44450">
            <a:spAutoFit/>
          </a:bodyPr>
          <a:lstStyle/>
          <a:p>
            <a:pPr algn="l"/>
            <a:r>
              <a:rPr lang="en-US" sz="2400" b="1">
                <a:solidFill>
                  <a:srgbClr val="000000"/>
                </a:solidFill>
              </a:rPr>
              <a:t>11</a:t>
            </a:r>
          </a:p>
        </p:txBody>
      </p:sp>
      <p:sp>
        <p:nvSpPr>
          <p:cNvPr id="200718" name="Rectangle 1048"/>
          <p:cNvSpPr>
            <a:spLocks noChangeArrowheads="1"/>
          </p:cNvSpPr>
          <p:nvPr/>
        </p:nvSpPr>
        <p:spPr bwMode="auto">
          <a:xfrm>
            <a:off x="7423150" y="1433513"/>
            <a:ext cx="1447800" cy="454025"/>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Midnight</a:t>
            </a:r>
          </a:p>
        </p:txBody>
      </p:sp>
      <p:sp>
        <p:nvSpPr>
          <p:cNvPr id="200719" name="Rectangle 1126"/>
          <p:cNvSpPr>
            <a:spLocks noChangeArrowheads="1"/>
          </p:cNvSpPr>
          <p:nvPr/>
        </p:nvSpPr>
        <p:spPr bwMode="auto">
          <a:xfrm>
            <a:off x="436563" y="2911475"/>
            <a:ext cx="358775" cy="2835275"/>
          </a:xfrm>
          <a:prstGeom prst="rect">
            <a:avLst/>
          </a:prstGeom>
          <a:noFill/>
          <a:ln w="12700" cmpd="tri">
            <a:noFill/>
            <a:prstDash val="dash"/>
            <a:miter lim="800000"/>
          </a:ln>
        </p:spPr>
        <p:txBody>
          <a:bodyPr wrap="none" lIns="90488" tIns="44450" rIns="90488" bIns="44450">
            <a:spAutoFit/>
          </a:bodyPr>
          <a:lstStyle/>
          <a:p>
            <a:r>
              <a:rPr lang="en-US" sz="1800" i="1">
                <a:solidFill>
                  <a:srgbClr val="000000"/>
                </a:solidFill>
              </a:rPr>
              <a:t>T</a:t>
            </a:r>
          </a:p>
          <a:p>
            <a:r>
              <a:rPr lang="en-US" sz="1800" i="1">
                <a:solidFill>
                  <a:srgbClr val="000000"/>
                </a:solidFill>
              </a:rPr>
              <a:t>a</a:t>
            </a:r>
          </a:p>
          <a:p>
            <a:r>
              <a:rPr lang="en-US" sz="1800" i="1">
                <a:solidFill>
                  <a:srgbClr val="000000"/>
                </a:solidFill>
              </a:rPr>
              <a:t>s</a:t>
            </a:r>
          </a:p>
          <a:p>
            <a:r>
              <a:rPr lang="en-US" sz="1800" i="1">
                <a:solidFill>
                  <a:srgbClr val="000000"/>
                </a:solidFill>
              </a:rPr>
              <a:t>k</a:t>
            </a:r>
          </a:p>
          <a:p>
            <a:endParaRPr lang="en-US" sz="1800" i="1">
              <a:solidFill>
                <a:srgbClr val="000000"/>
              </a:solidFill>
            </a:endParaRPr>
          </a:p>
          <a:p>
            <a:r>
              <a:rPr lang="en-US" sz="1800" i="1">
                <a:solidFill>
                  <a:srgbClr val="000000"/>
                </a:solidFill>
              </a:rPr>
              <a:t>O</a:t>
            </a:r>
          </a:p>
          <a:p>
            <a:r>
              <a:rPr lang="en-US" sz="1800" i="1">
                <a:solidFill>
                  <a:srgbClr val="000000"/>
                </a:solidFill>
              </a:rPr>
              <a:t>r</a:t>
            </a:r>
          </a:p>
          <a:p>
            <a:r>
              <a:rPr lang="en-US" sz="1800" i="1">
                <a:solidFill>
                  <a:srgbClr val="000000"/>
                </a:solidFill>
              </a:rPr>
              <a:t>d</a:t>
            </a:r>
          </a:p>
          <a:p>
            <a:r>
              <a:rPr lang="en-US" sz="1800" i="1">
                <a:solidFill>
                  <a:srgbClr val="000000"/>
                </a:solidFill>
              </a:rPr>
              <a:t>e</a:t>
            </a:r>
          </a:p>
          <a:p>
            <a:r>
              <a:rPr lang="en-US" sz="1800" i="1">
                <a:solidFill>
                  <a:srgbClr val="000000"/>
                </a:solidFill>
              </a:rPr>
              <a:t>r</a:t>
            </a:r>
          </a:p>
        </p:txBody>
      </p:sp>
      <p:sp>
        <p:nvSpPr>
          <p:cNvPr id="200720" name="Rectangle 1128"/>
          <p:cNvSpPr>
            <a:spLocks noChangeArrowheads="1"/>
          </p:cNvSpPr>
          <p:nvPr/>
        </p:nvSpPr>
        <p:spPr bwMode="auto">
          <a:xfrm>
            <a:off x="4411663" y="1984375"/>
            <a:ext cx="688975" cy="363538"/>
          </a:xfrm>
          <a:prstGeom prst="rect">
            <a:avLst/>
          </a:prstGeom>
          <a:noFill/>
          <a:ln w="12700" cmpd="tri">
            <a:noFill/>
            <a:prstDash val="dash"/>
            <a:miter lim="800000"/>
          </a:ln>
        </p:spPr>
        <p:txBody>
          <a:bodyPr wrap="none" lIns="90488" tIns="44450" rIns="90488" bIns="44450">
            <a:spAutoFit/>
          </a:bodyPr>
          <a:lstStyle/>
          <a:p>
            <a:pPr algn="l"/>
            <a:r>
              <a:rPr lang="en-US" sz="1800" i="1">
                <a:solidFill>
                  <a:srgbClr val="000000"/>
                </a:solidFill>
              </a:rPr>
              <a:t>Time</a:t>
            </a:r>
          </a:p>
        </p:txBody>
      </p:sp>
      <p:sp>
        <p:nvSpPr>
          <p:cNvPr id="57459" name="Rectangle 1139"/>
          <p:cNvSpPr>
            <a:spLocks noChangeArrowheads="1"/>
          </p:cNvSpPr>
          <p:nvPr/>
        </p:nvSpPr>
        <p:spPr bwMode="auto">
          <a:xfrm>
            <a:off x="2903538" y="2514600"/>
            <a:ext cx="525462" cy="458788"/>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20</a:t>
            </a:r>
          </a:p>
        </p:txBody>
      </p:sp>
      <p:grpSp>
        <p:nvGrpSpPr>
          <p:cNvPr id="2" name="Group 136"/>
          <p:cNvGrpSpPr/>
          <p:nvPr/>
        </p:nvGrpSpPr>
        <p:grpSpPr>
          <a:xfrm>
            <a:off x="914400" y="3810000"/>
            <a:ext cx="3149600" cy="749300"/>
            <a:chOff x="1117600" y="5494344"/>
            <a:chExt cx="2880584" cy="749294"/>
          </a:xfrm>
        </p:grpSpPr>
        <p:grpSp>
          <p:nvGrpSpPr>
            <p:cNvPr id="200763" name="Group 1031"/>
            <p:cNvGrpSpPr/>
            <p:nvPr/>
          </p:nvGrpSpPr>
          <p:grpSpPr>
            <a:xfrm>
              <a:off x="1117600" y="5708650"/>
              <a:ext cx="522288" cy="534988"/>
              <a:chOff x="704" y="2444"/>
              <a:chExt cx="329" cy="337"/>
            </a:xfrm>
          </p:grpSpPr>
          <p:sp>
            <p:nvSpPr>
              <p:cNvPr id="200783" name="Freeform 1032"/>
              <p:cNvSpPr/>
              <p:nvPr/>
            </p:nvSpPr>
            <p:spPr bwMode="auto">
              <a:xfrm>
                <a:off x="704" y="2444"/>
                <a:ext cx="329" cy="295"/>
              </a:xfrm>
              <a:custGeom>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en-IN"/>
              </a:p>
            </p:txBody>
          </p:sp>
          <p:sp>
            <p:nvSpPr>
              <p:cNvPr id="200784" name="Rectangle 1033"/>
              <p:cNvSpPr>
                <a:spLocks noChangeArrowheads="1"/>
              </p:cNvSpPr>
              <p:nvPr/>
            </p:nvSpPr>
            <p:spPr bwMode="auto">
              <a:xfrm>
                <a:off x="755" y="2495"/>
                <a:ext cx="253"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B</a:t>
                </a:r>
              </a:p>
            </p:txBody>
          </p:sp>
        </p:grpSp>
        <p:grpSp>
          <p:nvGrpSpPr>
            <p:cNvPr id="200764" name="Group 1069"/>
            <p:cNvGrpSpPr/>
            <p:nvPr/>
          </p:nvGrpSpPr>
          <p:grpSpPr>
            <a:xfrm>
              <a:off x="2445619" y="5494344"/>
              <a:ext cx="1552565" cy="712739"/>
              <a:chOff x="1536" y="2308"/>
              <a:chExt cx="967" cy="448"/>
            </a:xfrm>
          </p:grpSpPr>
          <p:grpSp>
            <p:nvGrpSpPr>
              <p:cNvPr id="200765" name="Group 1070"/>
              <p:cNvGrpSpPr/>
              <p:nvPr/>
            </p:nvGrpSpPr>
            <p:grpSpPr>
              <a:xfrm>
                <a:off x="1536" y="2308"/>
                <a:ext cx="305" cy="448"/>
                <a:chOff x="1536" y="2308"/>
                <a:chExt cx="305" cy="448"/>
              </a:xfrm>
            </p:grpSpPr>
            <p:grpSp>
              <p:nvGrpSpPr>
                <p:cNvPr id="200779" name="Group 1071"/>
                <p:cNvGrpSpPr/>
                <p:nvPr/>
              </p:nvGrpSpPr>
              <p:grpSpPr>
                <a:xfrm>
                  <a:off x="1536" y="2308"/>
                  <a:ext cx="305" cy="448"/>
                  <a:chOff x="1536" y="2308"/>
                  <a:chExt cx="305" cy="448"/>
                </a:xfrm>
              </p:grpSpPr>
              <p:sp>
                <p:nvSpPr>
                  <p:cNvPr id="200781" name="AutoShape 1072"/>
                  <p:cNvSpPr>
                    <a:spLocks noChangeArrowheads="1"/>
                  </p:cNvSpPr>
                  <p:nvPr/>
                </p:nvSpPr>
                <p:spPr bwMode="auto">
                  <a:xfrm>
                    <a:off x="1536" y="2379"/>
                    <a:ext cx="305" cy="377"/>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sp>
                <p:nvSpPr>
                  <p:cNvPr id="200782" name="AutoShape 1073"/>
                  <p:cNvSpPr>
                    <a:spLocks noChangeArrowheads="1"/>
                  </p:cNvSpPr>
                  <p:nvPr/>
                </p:nvSpPr>
                <p:spPr bwMode="auto">
                  <a:xfrm>
                    <a:off x="1606" y="2308"/>
                    <a:ext cx="235" cy="78"/>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grpSp>
            <p:sp>
              <p:nvSpPr>
                <p:cNvPr id="200780" name="AutoShape 1074"/>
                <p:cNvSpPr>
                  <a:spLocks noChangeArrowheads="1"/>
                </p:cNvSpPr>
                <p:nvPr/>
              </p:nvSpPr>
              <p:spPr bwMode="auto">
                <a:xfrm>
                  <a:off x="1598" y="2412"/>
                  <a:ext cx="158" cy="27"/>
                </a:xfrm>
                <a:prstGeom prst="parallelogram">
                  <a:avLst>
                    <a:gd name="adj" fmla="val 146215"/>
                  </a:avLst>
                </a:prstGeom>
                <a:solidFill>
                  <a:srgbClr val="F6BF69"/>
                </a:solidFill>
                <a:ln w="25400">
                  <a:solidFill>
                    <a:schemeClr val="tx1"/>
                  </a:solidFill>
                  <a:miter lim="800000"/>
                </a:ln>
              </p:spPr>
              <p:txBody>
                <a:bodyPr wrap="none" anchor="ctr"/>
                <a:lstStyle/>
                <a:p>
                  <a:pPr algn="l"/>
                  <a:endParaRPr lang="en-IN" sz="2400">
                    <a:solidFill>
                      <a:srgbClr val="000000"/>
                    </a:solidFill>
                  </a:endParaRPr>
                </a:p>
              </p:txBody>
            </p:sp>
          </p:grpSp>
          <p:grpSp>
            <p:nvGrpSpPr>
              <p:cNvPr id="200766" name="Group 1075"/>
              <p:cNvGrpSpPr/>
              <p:nvPr/>
            </p:nvGrpSpPr>
            <p:grpSpPr>
              <a:xfrm>
                <a:off x="1881" y="2308"/>
                <a:ext cx="378" cy="448"/>
                <a:chOff x="1881" y="2308"/>
                <a:chExt cx="378" cy="448"/>
              </a:xfrm>
            </p:grpSpPr>
            <p:grpSp>
              <p:nvGrpSpPr>
                <p:cNvPr id="200774" name="Group 1076"/>
                <p:cNvGrpSpPr/>
                <p:nvPr/>
              </p:nvGrpSpPr>
              <p:grpSpPr>
                <a:xfrm>
                  <a:off x="1881" y="2308"/>
                  <a:ext cx="378" cy="448"/>
                  <a:chOff x="1881" y="2308"/>
                  <a:chExt cx="378" cy="448"/>
                </a:xfrm>
              </p:grpSpPr>
              <p:sp>
                <p:nvSpPr>
                  <p:cNvPr id="200777" name="AutoShape 1077"/>
                  <p:cNvSpPr>
                    <a:spLocks noChangeArrowheads="1"/>
                  </p:cNvSpPr>
                  <p:nvPr/>
                </p:nvSpPr>
                <p:spPr bwMode="auto">
                  <a:xfrm>
                    <a:off x="1881" y="2379"/>
                    <a:ext cx="378" cy="377"/>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sp>
                <p:nvSpPr>
                  <p:cNvPr id="200778" name="AutoShape 1078"/>
                  <p:cNvSpPr>
                    <a:spLocks noChangeArrowheads="1"/>
                  </p:cNvSpPr>
                  <p:nvPr/>
                </p:nvSpPr>
                <p:spPr bwMode="auto">
                  <a:xfrm>
                    <a:off x="1923" y="2308"/>
                    <a:ext cx="292" cy="78"/>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grpSp>
            <p:sp>
              <p:nvSpPr>
                <p:cNvPr id="200775" name="Oval 1079"/>
                <p:cNvSpPr>
                  <a:spLocks noChangeArrowheads="1"/>
                </p:cNvSpPr>
                <p:nvPr/>
              </p:nvSpPr>
              <p:spPr bwMode="auto">
                <a:xfrm>
                  <a:off x="1952" y="2344"/>
                  <a:ext cx="49" cy="27"/>
                </a:xfrm>
                <a:prstGeom prst="ellipse">
                  <a:avLst/>
                </a:prstGeom>
                <a:solidFill>
                  <a:schemeClr val="bg1"/>
                </a:solidFill>
                <a:ln w="12700">
                  <a:solidFill>
                    <a:schemeClr val="tx1"/>
                  </a:solidFill>
                  <a:round/>
                </a:ln>
              </p:spPr>
              <p:txBody>
                <a:bodyPr wrap="none" anchor="ctr"/>
                <a:lstStyle/>
                <a:p>
                  <a:pPr algn="l"/>
                  <a:endParaRPr lang="en-IN" sz="2400">
                    <a:solidFill>
                      <a:srgbClr val="000000"/>
                    </a:solidFill>
                  </a:endParaRPr>
                </a:p>
              </p:txBody>
            </p:sp>
            <p:sp>
              <p:nvSpPr>
                <p:cNvPr id="200776" name="AutoShape 1080"/>
                <p:cNvSpPr>
                  <a:spLocks noChangeArrowheads="1"/>
                </p:cNvSpPr>
                <p:nvPr/>
              </p:nvSpPr>
              <p:spPr bwMode="auto">
                <a:xfrm>
                  <a:off x="1884" y="2554"/>
                  <a:ext cx="198" cy="84"/>
                </a:xfrm>
                <a:prstGeom prst="octagon">
                  <a:avLst>
                    <a:gd name="adj" fmla="val 29278"/>
                  </a:avLst>
                </a:prstGeom>
                <a:solidFill>
                  <a:srgbClr val="A2C1FE"/>
                </a:solidFill>
                <a:ln w="25400">
                  <a:solidFill>
                    <a:schemeClr val="tx1"/>
                  </a:solidFill>
                  <a:miter lim="800000"/>
                </a:ln>
              </p:spPr>
              <p:txBody>
                <a:bodyPr wrap="none" anchor="ctr"/>
                <a:lstStyle/>
                <a:p>
                  <a:pPr algn="l"/>
                  <a:endParaRPr lang="en-IN" sz="2400">
                    <a:solidFill>
                      <a:srgbClr val="000000"/>
                    </a:solidFill>
                  </a:endParaRPr>
                </a:p>
              </p:txBody>
            </p:sp>
          </p:grpSp>
          <p:sp>
            <p:nvSpPr>
              <p:cNvPr id="200767" name="Freeform 1081"/>
              <p:cNvSpPr/>
              <p:nvPr/>
            </p:nvSpPr>
            <p:spPr bwMode="auto">
              <a:xfrm>
                <a:off x="2401" y="2537"/>
                <a:ext cx="86" cy="192"/>
              </a:xfrm>
              <a:custGeom>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prstDash val="dash"/>
                <a:round/>
                <a:headEnd type="none" w="med" len="med"/>
                <a:tailEnd type="none" w="med" len="med"/>
              </a:ln>
            </p:spPr>
            <p:txBody>
              <a:bodyPr/>
              <a:lstStyle/>
              <a:p>
                <a:endParaRPr lang="en-IN"/>
              </a:p>
            </p:txBody>
          </p:sp>
          <p:sp>
            <p:nvSpPr>
              <p:cNvPr id="200768" name="Rectangle 1082"/>
              <p:cNvSpPr>
                <a:spLocks noChangeArrowheads="1"/>
              </p:cNvSpPr>
              <p:nvPr/>
            </p:nvSpPr>
            <p:spPr bwMode="auto">
              <a:xfrm>
                <a:off x="2397" y="2537"/>
                <a:ext cx="106"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200769" name="Rectangle 1083"/>
              <p:cNvSpPr>
                <a:spLocks noChangeArrowheads="1"/>
              </p:cNvSpPr>
              <p:nvPr/>
            </p:nvSpPr>
            <p:spPr bwMode="auto">
              <a:xfrm>
                <a:off x="2404" y="2618"/>
                <a:ext cx="82"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200770" name="Rectangle 1084"/>
              <p:cNvSpPr>
                <a:spLocks noChangeArrowheads="1"/>
              </p:cNvSpPr>
              <p:nvPr/>
            </p:nvSpPr>
            <p:spPr bwMode="auto">
              <a:xfrm>
                <a:off x="2221" y="2618"/>
                <a:ext cx="224" cy="29"/>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grpSp>
            <p:nvGrpSpPr>
              <p:cNvPr id="200771" name="Group 1085"/>
              <p:cNvGrpSpPr/>
              <p:nvPr/>
            </p:nvGrpSpPr>
            <p:grpSpPr>
              <a:xfrm>
                <a:off x="2295" y="2365"/>
                <a:ext cx="194" cy="374"/>
                <a:chOff x="2295" y="2365"/>
                <a:chExt cx="194" cy="374"/>
              </a:xfrm>
            </p:grpSpPr>
            <p:sp>
              <p:nvSpPr>
                <p:cNvPr id="200772" name="Oval 1086"/>
                <p:cNvSpPr>
                  <a:spLocks noChangeArrowheads="1"/>
                </p:cNvSpPr>
                <p:nvPr/>
              </p:nvSpPr>
              <p:spPr bwMode="auto">
                <a:xfrm>
                  <a:off x="2354" y="2365"/>
                  <a:ext cx="48" cy="48"/>
                </a:xfrm>
                <a:prstGeom prst="ellipse">
                  <a:avLst/>
                </a:prstGeom>
                <a:solidFill>
                  <a:srgbClr val="FC0128"/>
                </a:solidFill>
                <a:ln w="12700">
                  <a:solidFill>
                    <a:srgbClr val="000000"/>
                  </a:solidFill>
                  <a:round/>
                </a:ln>
              </p:spPr>
              <p:txBody>
                <a:bodyPr wrap="none" anchor="ctr"/>
                <a:lstStyle/>
                <a:p>
                  <a:pPr algn="l"/>
                  <a:endParaRPr lang="en-IN" sz="2400">
                    <a:solidFill>
                      <a:srgbClr val="000000"/>
                    </a:solidFill>
                  </a:endParaRPr>
                </a:p>
              </p:txBody>
            </p:sp>
            <p:sp>
              <p:nvSpPr>
                <p:cNvPr id="200773" name="Freeform 1087"/>
                <p:cNvSpPr/>
                <p:nvPr/>
              </p:nvSpPr>
              <p:spPr bwMode="auto">
                <a:xfrm>
                  <a:off x="2295" y="2443"/>
                  <a:ext cx="194" cy="296"/>
                </a:xfrm>
                <a:custGeom>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 cap="rnd">
                  <a:noFill/>
                  <a:prstDash val="dash"/>
                  <a:round/>
                  <a:headEnd type="none" w="med" len="med"/>
                  <a:tailEnd type="none" w="med" len="med"/>
                </a:ln>
              </p:spPr>
              <p:txBody>
                <a:bodyPr/>
                <a:lstStyle/>
                <a:p>
                  <a:endParaRPr lang="en-IN"/>
                </a:p>
              </p:txBody>
            </p:sp>
          </p:grpSp>
        </p:grpSp>
      </p:grpSp>
      <p:sp>
        <p:nvSpPr>
          <p:cNvPr id="57463" name="Rectangle 1143"/>
          <p:cNvSpPr>
            <a:spLocks noChangeArrowheads="1"/>
          </p:cNvSpPr>
          <p:nvPr/>
        </p:nvSpPr>
        <p:spPr bwMode="auto">
          <a:xfrm>
            <a:off x="3505200" y="3048000"/>
            <a:ext cx="520700" cy="454025"/>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40</a:t>
            </a:r>
          </a:p>
        </p:txBody>
      </p:sp>
      <p:grpSp>
        <p:nvGrpSpPr>
          <p:cNvPr id="10" name="Group 137"/>
          <p:cNvGrpSpPr/>
          <p:nvPr/>
        </p:nvGrpSpPr>
        <p:grpSpPr>
          <a:xfrm>
            <a:off x="3409950" y="2286000"/>
            <a:ext cx="735013" cy="1981200"/>
            <a:chOff x="3409949" y="2286000"/>
            <a:chExt cx="735331" cy="1981200"/>
          </a:xfrm>
        </p:grpSpPr>
        <p:sp>
          <p:nvSpPr>
            <p:cNvPr id="200760" name="Line 1140"/>
            <p:cNvSpPr>
              <a:spLocks noChangeShapeType="1"/>
            </p:cNvSpPr>
            <p:nvPr/>
          </p:nvSpPr>
          <p:spPr bwMode="auto">
            <a:xfrm flipH="1">
              <a:off x="3733800" y="2355850"/>
              <a:ext cx="0" cy="304800"/>
            </a:xfrm>
            <a:prstGeom prst="line">
              <a:avLst/>
            </a:prstGeom>
            <a:noFill/>
            <a:ln w="12700">
              <a:solidFill>
                <a:schemeClr val="tx1"/>
              </a:solidFill>
              <a:round/>
            </a:ln>
          </p:spPr>
          <p:txBody>
            <a:bodyPr wrap="none" anchor="ctr"/>
            <a:lstStyle/>
            <a:p>
              <a:endParaRPr lang="en-IN"/>
            </a:p>
          </p:txBody>
        </p:sp>
        <p:sp>
          <p:nvSpPr>
            <p:cNvPr id="200761" name="Line 1149"/>
            <p:cNvSpPr>
              <a:spLocks noChangeShapeType="1"/>
            </p:cNvSpPr>
            <p:nvPr/>
          </p:nvSpPr>
          <p:spPr bwMode="auto">
            <a:xfrm flipH="1">
              <a:off x="4114800" y="2286000"/>
              <a:ext cx="30480" cy="1981200"/>
            </a:xfrm>
            <a:prstGeom prst="line">
              <a:avLst/>
            </a:prstGeom>
            <a:noFill/>
            <a:ln w="12700">
              <a:solidFill>
                <a:schemeClr val="tx1"/>
              </a:solidFill>
              <a:round/>
            </a:ln>
          </p:spPr>
          <p:txBody>
            <a:bodyPr wrap="none" anchor="ctr"/>
            <a:lstStyle/>
            <a:p>
              <a:endParaRPr lang="en-IN"/>
            </a:p>
          </p:txBody>
        </p:sp>
        <p:sp>
          <p:nvSpPr>
            <p:cNvPr id="200762" name="Line 1150"/>
            <p:cNvSpPr>
              <a:spLocks noChangeShapeType="1"/>
            </p:cNvSpPr>
            <p:nvPr/>
          </p:nvSpPr>
          <p:spPr bwMode="auto">
            <a:xfrm flipH="1">
              <a:off x="3409949" y="2362200"/>
              <a:ext cx="19051" cy="996950"/>
            </a:xfrm>
            <a:prstGeom prst="line">
              <a:avLst/>
            </a:prstGeom>
            <a:noFill/>
            <a:ln w="12700">
              <a:solidFill>
                <a:schemeClr val="tx1"/>
              </a:solidFill>
              <a:round/>
            </a:ln>
          </p:spPr>
          <p:txBody>
            <a:bodyPr wrap="none" anchor="ctr"/>
            <a:lstStyle/>
            <a:p>
              <a:endParaRPr lang="en-IN"/>
            </a:p>
          </p:txBody>
        </p:sp>
      </p:grpSp>
      <p:grpSp>
        <p:nvGrpSpPr>
          <p:cNvPr id="11" name="Group 133"/>
          <p:cNvGrpSpPr/>
          <p:nvPr/>
        </p:nvGrpSpPr>
        <p:grpSpPr>
          <a:xfrm>
            <a:off x="1130300" y="2355850"/>
            <a:ext cx="2406650" cy="1284288"/>
            <a:chOff x="1130300" y="2355850"/>
            <a:chExt cx="2406651" cy="1284239"/>
          </a:xfrm>
        </p:grpSpPr>
        <p:sp>
          <p:nvSpPr>
            <p:cNvPr id="200729" name="Freeform 1029"/>
            <p:cNvSpPr/>
            <p:nvPr/>
          </p:nvSpPr>
          <p:spPr bwMode="auto">
            <a:xfrm>
              <a:off x="1130300" y="3028950"/>
              <a:ext cx="522288" cy="468313"/>
            </a:xfrm>
            <a:custGeom>
              <a:gdLst>
                <a:gd name="T0" fmla="*/ 2147483647 w 329"/>
                <a:gd name="T1" fmla="*/ 2147483647 h 295"/>
                <a:gd name="T2" fmla="*/ 2147483647 w 329"/>
                <a:gd name="T3" fmla="*/ 2147483647 h 295"/>
                <a:gd name="T4" fmla="*/ 2147483647 w 329"/>
                <a:gd name="T5" fmla="*/ 0 h 295"/>
                <a:gd name="T6" fmla="*/ 2147483647 w 329"/>
                <a:gd name="T7" fmla="*/ 0 h 295"/>
                <a:gd name="T8" fmla="*/ 2147483647 w 329"/>
                <a:gd name="T9" fmla="*/ 2147483647 h 295"/>
                <a:gd name="T10" fmla="*/ 2147483647 w 329"/>
                <a:gd name="T11" fmla="*/ 2147483647 h 295"/>
                <a:gd name="T12" fmla="*/ 2147483647 w 329"/>
                <a:gd name="T13" fmla="*/ 2147483647 h 295"/>
                <a:gd name="T14" fmla="*/ 2147483647 w 329"/>
                <a:gd name="T15" fmla="*/ 2147483647 h 295"/>
                <a:gd name="T16" fmla="*/ 2147483647 w 329"/>
                <a:gd name="T17" fmla="*/ 2147483647 h 295"/>
                <a:gd name="T18" fmla="*/ 2147483647 w 329"/>
                <a:gd name="T19" fmla="*/ 2147483647 h 295"/>
                <a:gd name="T20" fmla="*/ 2147483647 w 329"/>
                <a:gd name="T21" fmla="*/ 2147483647 h 295"/>
                <a:gd name="T22" fmla="*/ 2147483647 w 329"/>
                <a:gd name="T23" fmla="*/ 2147483647 h 295"/>
                <a:gd name="T24" fmla="*/ 2147483647 w 329"/>
                <a:gd name="T25" fmla="*/ 2147483647 h 295"/>
                <a:gd name="T26" fmla="*/ 2147483647 w 329"/>
                <a:gd name="T27" fmla="*/ 2147483647 h 295"/>
                <a:gd name="T28" fmla="*/ 2147483647 w 329"/>
                <a:gd name="T29" fmla="*/ 2147483647 h 295"/>
                <a:gd name="T30" fmla="*/ 2147483647 w 329"/>
                <a:gd name="T31" fmla="*/ 2147483647 h 295"/>
                <a:gd name="T32" fmla="*/ 2147483647 w 329"/>
                <a:gd name="T33" fmla="*/ 2147483647 h 295"/>
                <a:gd name="T34" fmla="*/ 2147483647 w 329"/>
                <a:gd name="T35" fmla="*/ 2147483647 h 295"/>
                <a:gd name="T36" fmla="*/ 2147483647 w 329"/>
                <a:gd name="T37" fmla="*/ 2147483647 h 295"/>
                <a:gd name="T38" fmla="*/ 2147483647 w 329"/>
                <a:gd name="T39" fmla="*/ 2147483647 h 295"/>
                <a:gd name="T40" fmla="*/ 2147483647 w 329"/>
                <a:gd name="T41" fmla="*/ 2147483647 h 295"/>
                <a:gd name="T42" fmla="*/ 2147483647 w 329"/>
                <a:gd name="T43" fmla="*/ 2147483647 h 295"/>
                <a:gd name="T44" fmla="*/ 2147483647 w 329"/>
                <a:gd name="T45" fmla="*/ 2147483647 h 295"/>
                <a:gd name="T46" fmla="*/ 2147483647 w 329"/>
                <a:gd name="T47" fmla="*/ 2147483647 h 295"/>
                <a:gd name="T48" fmla="*/ 2147483647 w 329"/>
                <a:gd name="T49" fmla="*/ 2147483647 h 295"/>
                <a:gd name="T50" fmla="*/ 2147483647 w 329"/>
                <a:gd name="T51" fmla="*/ 2147483647 h 295"/>
                <a:gd name="T52" fmla="*/ 0 w 329"/>
                <a:gd name="T53" fmla="*/ 2147483647 h 295"/>
                <a:gd name="T54" fmla="*/ 2147483647 w 329"/>
                <a:gd name="T55" fmla="*/ 2147483647 h 295"/>
                <a:gd name="T56" fmla="*/ 2147483647 w 329"/>
                <a:gd name="T57" fmla="*/ 2147483647 h 295"/>
                <a:gd name="T58" fmla="*/ 2147483647 w 329"/>
                <a:gd name="T59" fmla="*/ 2147483647 h 295"/>
                <a:gd name="T60" fmla="*/ 2147483647 w 329"/>
                <a:gd name="T61" fmla="*/ 2147483647 h 295"/>
                <a:gd name="T62" fmla="*/ 2147483647 w 329"/>
                <a:gd name="T63" fmla="*/ 2147483647 h 295"/>
                <a:gd name="T64" fmla="*/ 2147483647 w 329"/>
                <a:gd name="T65" fmla="*/ 2147483647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en-IN"/>
            </a:p>
          </p:txBody>
        </p:sp>
        <p:sp>
          <p:nvSpPr>
            <p:cNvPr id="200730" name="Rectangle 1030"/>
            <p:cNvSpPr>
              <a:spLocks noChangeArrowheads="1"/>
            </p:cNvSpPr>
            <p:nvPr/>
          </p:nvSpPr>
          <p:spPr bwMode="auto">
            <a:xfrm>
              <a:off x="1211263" y="3109913"/>
              <a:ext cx="401638" cy="454025"/>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A</a:t>
              </a:r>
            </a:p>
          </p:txBody>
        </p:sp>
        <p:grpSp>
          <p:nvGrpSpPr>
            <p:cNvPr id="200731" name="Group 1050"/>
            <p:cNvGrpSpPr/>
            <p:nvPr/>
          </p:nvGrpSpPr>
          <p:grpSpPr>
            <a:xfrm>
              <a:off x="1803400" y="2927350"/>
              <a:ext cx="1552565" cy="712739"/>
              <a:chOff x="1136" y="1844"/>
              <a:chExt cx="967" cy="448"/>
            </a:xfrm>
          </p:grpSpPr>
          <p:grpSp>
            <p:nvGrpSpPr>
              <p:cNvPr id="200742" name="Group 1051"/>
              <p:cNvGrpSpPr/>
              <p:nvPr/>
            </p:nvGrpSpPr>
            <p:grpSpPr>
              <a:xfrm>
                <a:off x="1136" y="1844"/>
                <a:ext cx="305" cy="448"/>
                <a:chOff x="1136" y="1844"/>
                <a:chExt cx="305" cy="448"/>
              </a:xfrm>
            </p:grpSpPr>
            <p:grpSp>
              <p:nvGrpSpPr>
                <p:cNvPr id="200756" name="Group 1052"/>
                <p:cNvGrpSpPr/>
                <p:nvPr/>
              </p:nvGrpSpPr>
              <p:grpSpPr>
                <a:xfrm>
                  <a:off x="1136" y="1844"/>
                  <a:ext cx="305" cy="448"/>
                  <a:chOff x="1136" y="1844"/>
                  <a:chExt cx="305" cy="448"/>
                </a:xfrm>
              </p:grpSpPr>
              <p:sp>
                <p:nvSpPr>
                  <p:cNvPr id="200758" name="AutoShape 1053"/>
                  <p:cNvSpPr>
                    <a:spLocks noChangeArrowheads="1"/>
                  </p:cNvSpPr>
                  <p:nvPr/>
                </p:nvSpPr>
                <p:spPr bwMode="auto">
                  <a:xfrm>
                    <a:off x="1136" y="1915"/>
                    <a:ext cx="305" cy="377"/>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sp>
                <p:nvSpPr>
                  <p:cNvPr id="200759" name="AutoShape 1054"/>
                  <p:cNvSpPr>
                    <a:spLocks noChangeArrowheads="1"/>
                  </p:cNvSpPr>
                  <p:nvPr/>
                </p:nvSpPr>
                <p:spPr bwMode="auto">
                  <a:xfrm>
                    <a:off x="1206" y="1844"/>
                    <a:ext cx="235" cy="78"/>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grpSp>
            <p:sp>
              <p:nvSpPr>
                <p:cNvPr id="200757" name="AutoShape 1055"/>
                <p:cNvSpPr>
                  <a:spLocks noChangeArrowheads="1"/>
                </p:cNvSpPr>
                <p:nvPr/>
              </p:nvSpPr>
              <p:spPr bwMode="auto">
                <a:xfrm>
                  <a:off x="1198" y="1948"/>
                  <a:ext cx="158" cy="27"/>
                </a:xfrm>
                <a:prstGeom prst="parallelogram">
                  <a:avLst>
                    <a:gd name="adj" fmla="val 146215"/>
                  </a:avLst>
                </a:prstGeom>
                <a:solidFill>
                  <a:srgbClr val="F6BF69"/>
                </a:solidFill>
                <a:ln w="25400">
                  <a:solidFill>
                    <a:schemeClr val="tx1"/>
                  </a:solidFill>
                  <a:miter lim="800000"/>
                </a:ln>
              </p:spPr>
              <p:txBody>
                <a:bodyPr wrap="none" anchor="ctr"/>
                <a:lstStyle/>
                <a:p>
                  <a:pPr algn="l"/>
                  <a:endParaRPr lang="en-IN" sz="2400">
                    <a:solidFill>
                      <a:srgbClr val="000000"/>
                    </a:solidFill>
                  </a:endParaRPr>
                </a:p>
              </p:txBody>
            </p:sp>
          </p:grpSp>
          <p:grpSp>
            <p:nvGrpSpPr>
              <p:cNvPr id="200743" name="Group 1056"/>
              <p:cNvGrpSpPr/>
              <p:nvPr/>
            </p:nvGrpSpPr>
            <p:grpSpPr>
              <a:xfrm>
                <a:off x="1437" y="1844"/>
                <a:ext cx="378" cy="448"/>
                <a:chOff x="1437" y="1844"/>
                <a:chExt cx="378" cy="448"/>
              </a:xfrm>
            </p:grpSpPr>
            <p:grpSp>
              <p:nvGrpSpPr>
                <p:cNvPr id="200751" name="Group 1057"/>
                <p:cNvGrpSpPr/>
                <p:nvPr/>
              </p:nvGrpSpPr>
              <p:grpSpPr>
                <a:xfrm>
                  <a:off x="1437" y="1844"/>
                  <a:ext cx="378" cy="448"/>
                  <a:chOff x="1437" y="1844"/>
                  <a:chExt cx="378" cy="448"/>
                </a:xfrm>
              </p:grpSpPr>
              <p:sp>
                <p:nvSpPr>
                  <p:cNvPr id="200754" name="AutoShape 1058"/>
                  <p:cNvSpPr>
                    <a:spLocks noChangeArrowheads="1"/>
                  </p:cNvSpPr>
                  <p:nvPr/>
                </p:nvSpPr>
                <p:spPr bwMode="auto">
                  <a:xfrm>
                    <a:off x="1437" y="1915"/>
                    <a:ext cx="378" cy="377"/>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sp>
                <p:nvSpPr>
                  <p:cNvPr id="200755" name="AutoShape 1059"/>
                  <p:cNvSpPr>
                    <a:spLocks noChangeArrowheads="1"/>
                  </p:cNvSpPr>
                  <p:nvPr/>
                </p:nvSpPr>
                <p:spPr bwMode="auto">
                  <a:xfrm>
                    <a:off x="1523" y="1844"/>
                    <a:ext cx="292" cy="78"/>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grpSp>
            <p:sp>
              <p:nvSpPr>
                <p:cNvPr id="200752" name="Oval 1060"/>
                <p:cNvSpPr>
                  <a:spLocks noChangeArrowheads="1"/>
                </p:cNvSpPr>
                <p:nvPr/>
              </p:nvSpPr>
              <p:spPr bwMode="auto">
                <a:xfrm>
                  <a:off x="1552" y="1880"/>
                  <a:ext cx="49" cy="27"/>
                </a:xfrm>
                <a:prstGeom prst="ellipse">
                  <a:avLst/>
                </a:prstGeom>
                <a:solidFill>
                  <a:schemeClr val="bg1"/>
                </a:solidFill>
                <a:ln w="12700">
                  <a:solidFill>
                    <a:schemeClr val="tx1"/>
                  </a:solidFill>
                  <a:round/>
                </a:ln>
              </p:spPr>
              <p:txBody>
                <a:bodyPr wrap="none" anchor="ctr"/>
                <a:lstStyle/>
                <a:p>
                  <a:pPr algn="l"/>
                  <a:endParaRPr lang="en-IN" sz="2400">
                    <a:solidFill>
                      <a:srgbClr val="000000"/>
                    </a:solidFill>
                  </a:endParaRPr>
                </a:p>
              </p:txBody>
            </p:sp>
            <p:sp>
              <p:nvSpPr>
                <p:cNvPr id="200753" name="AutoShape 1061"/>
                <p:cNvSpPr>
                  <a:spLocks noChangeArrowheads="1"/>
                </p:cNvSpPr>
                <p:nvPr/>
              </p:nvSpPr>
              <p:spPr bwMode="auto">
                <a:xfrm>
                  <a:off x="1484" y="2090"/>
                  <a:ext cx="198" cy="84"/>
                </a:xfrm>
                <a:prstGeom prst="octagon">
                  <a:avLst>
                    <a:gd name="adj" fmla="val 29278"/>
                  </a:avLst>
                </a:prstGeom>
                <a:solidFill>
                  <a:srgbClr val="A2C1FE"/>
                </a:solidFill>
                <a:ln w="25400">
                  <a:solidFill>
                    <a:schemeClr val="tx1"/>
                  </a:solidFill>
                  <a:miter lim="800000"/>
                </a:ln>
              </p:spPr>
              <p:txBody>
                <a:bodyPr wrap="none" anchor="ctr"/>
                <a:lstStyle/>
                <a:p>
                  <a:pPr algn="l"/>
                  <a:endParaRPr lang="en-IN" sz="2400">
                    <a:solidFill>
                      <a:srgbClr val="000000"/>
                    </a:solidFill>
                  </a:endParaRPr>
                </a:p>
              </p:txBody>
            </p:sp>
          </p:grpSp>
          <p:sp>
            <p:nvSpPr>
              <p:cNvPr id="200744" name="Freeform 1062"/>
              <p:cNvSpPr/>
              <p:nvPr/>
            </p:nvSpPr>
            <p:spPr bwMode="auto">
              <a:xfrm>
                <a:off x="2001" y="2073"/>
                <a:ext cx="86" cy="192"/>
              </a:xfrm>
              <a:custGeom>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prstDash val="dash"/>
                <a:round/>
                <a:headEnd type="none" w="med" len="med"/>
                <a:tailEnd type="none" w="med" len="med"/>
              </a:ln>
            </p:spPr>
            <p:txBody>
              <a:bodyPr/>
              <a:lstStyle/>
              <a:p>
                <a:endParaRPr lang="en-IN"/>
              </a:p>
            </p:txBody>
          </p:sp>
          <p:sp>
            <p:nvSpPr>
              <p:cNvPr id="200745" name="Rectangle 1063"/>
              <p:cNvSpPr>
                <a:spLocks noChangeArrowheads="1"/>
              </p:cNvSpPr>
              <p:nvPr/>
            </p:nvSpPr>
            <p:spPr bwMode="auto">
              <a:xfrm>
                <a:off x="1997" y="2073"/>
                <a:ext cx="106"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200746" name="Rectangle 1064"/>
              <p:cNvSpPr>
                <a:spLocks noChangeArrowheads="1"/>
              </p:cNvSpPr>
              <p:nvPr/>
            </p:nvSpPr>
            <p:spPr bwMode="auto">
              <a:xfrm>
                <a:off x="2004" y="2154"/>
                <a:ext cx="82"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200747" name="Rectangle 1065"/>
              <p:cNvSpPr>
                <a:spLocks noChangeArrowheads="1"/>
              </p:cNvSpPr>
              <p:nvPr/>
            </p:nvSpPr>
            <p:spPr bwMode="auto">
              <a:xfrm>
                <a:off x="1821" y="2154"/>
                <a:ext cx="103" cy="11"/>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grpSp>
            <p:nvGrpSpPr>
              <p:cNvPr id="200748" name="Group 1066"/>
              <p:cNvGrpSpPr/>
              <p:nvPr/>
            </p:nvGrpSpPr>
            <p:grpSpPr>
              <a:xfrm>
                <a:off x="1819" y="1901"/>
                <a:ext cx="194" cy="364"/>
                <a:chOff x="1819" y="1901"/>
                <a:chExt cx="194" cy="364"/>
              </a:xfrm>
            </p:grpSpPr>
            <p:sp>
              <p:nvSpPr>
                <p:cNvPr id="200749" name="Oval 1067"/>
                <p:cNvSpPr>
                  <a:spLocks noChangeArrowheads="1"/>
                </p:cNvSpPr>
                <p:nvPr/>
              </p:nvSpPr>
              <p:spPr bwMode="auto">
                <a:xfrm>
                  <a:off x="1895" y="1901"/>
                  <a:ext cx="48" cy="48"/>
                </a:xfrm>
                <a:prstGeom prst="ellipse">
                  <a:avLst/>
                </a:prstGeom>
                <a:solidFill>
                  <a:srgbClr val="FC0128"/>
                </a:solidFill>
                <a:ln w="12700">
                  <a:solidFill>
                    <a:srgbClr val="000000"/>
                  </a:solidFill>
                  <a:round/>
                </a:ln>
              </p:spPr>
              <p:txBody>
                <a:bodyPr wrap="none" anchor="ctr"/>
                <a:lstStyle/>
                <a:p>
                  <a:pPr algn="l"/>
                  <a:endParaRPr lang="en-IN" sz="2400">
                    <a:solidFill>
                      <a:srgbClr val="000000"/>
                    </a:solidFill>
                  </a:endParaRPr>
                </a:p>
              </p:txBody>
            </p:sp>
            <p:sp>
              <p:nvSpPr>
                <p:cNvPr id="200750" name="Freeform 1068"/>
                <p:cNvSpPr/>
                <p:nvPr/>
              </p:nvSpPr>
              <p:spPr bwMode="auto">
                <a:xfrm>
                  <a:off x="1819" y="1969"/>
                  <a:ext cx="194" cy="296"/>
                </a:xfrm>
                <a:custGeom>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 cap="rnd">
                  <a:noFill/>
                  <a:prstDash val="dash"/>
                  <a:round/>
                  <a:headEnd type="none" w="med" len="med"/>
                  <a:tailEnd type="none" w="med" len="med"/>
                </a:ln>
              </p:spPr>
              <p:txBody>
                <a:bodyPr/>
                <a:lstStyle/>
                <a:p>
                  <a:endParaRPr lang="en-IN"/>
                </a:p>
              </p:txBody>
            </p:sp>
          </p:grpSp>
        </p:grpSp>
        <p:sp>
          <p:nvSpPr>
            <p:cNvPr id="200732" name="Rectangle 1130"/>
            <p:cNvSpPr>
              <a:spLocks noChangeArrowheads="1"/>
            </p:cNvSpPr>
            <p:nvPr/>
          </p:nvSpPr>
          <p:spPr bwMode="auto">
            <a:xfrm>
              <a:off x="1763713" y="2538413"/>
              <a:ext cx="520700" cy="454025"/>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30</a:t>
              </a:r>
            </a:p>
          </p:txBody>
        </p:sp>
        <p:sp>
          <p:nvSpPr>
            <p:cNvPr id="200733" name="Line 1131"/>
            <p:cNvSpPr>
              <a:spLocks noChangeShapeType="1"/>
            </p:cNvSpPr>
            <p:nvPr/>
          </p:nvSpPr>
          <p:spPr bwMode="auto">
            <a:xfrm>
              <a:off x="1784351" y="2476500"/>
              <a:ext cx="457200" cy="0"/>
            </a:xfrm>
            <a:prstGeom prst="line">
              <a:avLst/>
            </a:prstGeom>
            <a:noFill/>
            <a:ln w="50800">
              <a:solidFill>
                <a:srgbClr val="F6BF69"/>
              </a:solidFill>
              <a:round/>
            </a:ln>
          </p:spPr>
          <p:txBody>
            <a:bodyPr wrap="none" anchor="ctr"/>
            <a:lstStyle/>
            <a:p>
              <a:endParaRPr lang="en-IN"/>
            </a:p>
          </p:txBody>
        </p:sp>
        <p:sp>
          <p:nvSpPr>
            <p:cNvPr id="200734" name="Line 1132"/>
            <p:cNvSpPr>
              <a:spLocks noChangeShapeType="1"/>
            </p:cNvSpPr>
            <p:nvPr/>
          </p:nvSpPr>
          <p:spPr bwMode="auto">
            <a:xfrm flipH="1">
              <a:off x="2292351" y="2355850"/>
              <a:ext cx="0" cy="304800"/>
            </a:xfrm>
            <a:prstGeom prst="line">
              <a:avLst/>
            </a:prstGeom>
            <a:noFill/>
            <a:ln w="12700">
              <a:solidFill>
                <a:schemeClr val="tx1"/>
              </a:solidFill>
              <a:round/>
            </a:ln>
          </p:spPr>
          <p:txBody>
            <a:bodyPr wrap="none" anchor="ctr"/>
            <a:lstStyle/>
            <a:p>
              <a:endParaRPr lang="en-IN"/>
            </a:p>
          </p:txBody>
        </p:sp>
        <p:grpSp>
          <p:nvGrpSpPr>
            <p:cNvPr id="200735" name="Group 1133"/>
            <p:cNvGrpSpPr/>
            <p:nvPr/>
          </p:nvGrpSpPr>
          <p:grpSpPr>
            <a:xfrm>
              <a:off x="2317751" y="2355850"/>
              <a:ext cx="609600" cy="636588"/>
              <a:chOff x="1460" y="1484"/>
              <a:chExt cx="384" cy="401"/>
            </a:xfrm>
          </p:grpSpPr>
          <p:sp>
            <p:nvSpPr>
              <p:cNvPr id="200739" name="Line 1134"/>
              <p:cNvSpPr>
                <a:spLocks noChangeShapeType="1"/>
              </p:cNvSpPr>
              <p:nvPr/>
            </p:nvSpPr>
            <p:spPr bwMode="auto">
              <a:xfrm>
                <a:off x="1460" y="1592"/>
                <a:ext cx="360" cy="0"/>
              </a:xfrm>
              <a:prstGeom prst="line">
                <a:avLst/>
              </a:prstGeom>
              <a:noFill/>
              <a:ln w="50800">
                <a:solidFill>
                  <a:srgbClr val="A2C1FE"/>
                </a:solidFill>
                <a:round/>
              </a:ln>
            </p:spPr>
            <p:txBody>
              <a:bodyPr wrap="none" anchor="ctr"/>
              <a:lstStyle/>
              <a:p>
                <a:endParaRPr lang="en-IN"/>
              </a:p>
            </p:txBody>
          </p:sp>
          <p:sp>
            <p:nvSpPr>
              <p:cNvPr id="200740" name="Rectangle 1135"/>
              <p:cNvSpPr>
                <a:spLocks noChangeArrowheads="1"/>
              </p:cNvSpPr>
              <p:nvPr/>
            </p:nvSpPr>
            <p:spPr bwMode="auto">
              <a:xfrm>
                <a:off x="1479" y="1599"/>
                <a:ext cx="328"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40</a:t>
                </a:r>
              </a:p>
            </p:txBody>
          </p:sp>
          <p:sp>
            <p:nvSpPr>
              <p:cNvPr id="200741" name="Line 1136"/>
              <p:cNvSpPr>
                <a:spLocks noChangeShapeType="1"/>
              </p:cNvSpPr>
              <p:nvPr/>
            </p:nvSpPr>
            <p:spPr bwMode="auto">
              <a:xfrm flipH="1">
                <a:off x="1844" y="1484"/>
                <a:ext cx="0" cy="192"/>
              </a:xfrm>
              <a:prstGeom prst="line">
                <a:avLst/>
              </a:prstGeom>
              <a:noFill/>
              <a:ln w="12700">
                <a:solidFill>
                  <a:schemeClr val="tx1"/>
                </a:solidFill>
                <a:round/>
              </a:ln>
            </p:spPr>
            <p:txBody>
              <a:bodyPr wrap="none" anchor="ctr"/>
              <a:lstStyle/>
              <a:p>
                <a:endParaRPr lang="en-IN"/>
              </a:p>
            </p:txBody>
          </p:sp>
        </p:grpSp>
        <p:sp>
          <p:nvSpPr>
            <p:cNvPr id="200736" name="Line 1151"/>
            <p:cNvSpPr>
              <a:spLocks noChangeShapeType="1"/>
            </p:cNvSpPr>
            <p:nvPr/>
          </p:nvSpPr>
          <p:spPr bwMode="auto">
            <a:xfrm>
              <a:off x="2432051" y="2476500"/>
              <a:ext cx="457200" cy="0"/>
            </a:xfrm>
            <a:prstGeom prst="line">
              <a:avLst/>
            </a:prstGeom>
            <a:noFill/>
            <a:ln w="50800">
              <a:solidFill>
                <a:srgbClr val="F6BF69"/>
              </a:solidFill>
              <a:round/>
            </a:ln>
          </p:spPr>
          <p:txBody>
            <a:bodyPr wrap="none" anchor="ctr"/>
            <a:lstStyle/>
            <a:p>
              <a:endParaRPr lang="en-IN"/>
            </a:p>
          </p:txBody>
        </p:sp>
        <p:sp>
          <p:nvSpPr>
            <p:cNvPr id="200737" name="Line 1152"/>
            <p:cNvSpPr>
              <a:spLocks noChangeShapeType="1"/>
            </p:cNvSpPr>
            <p:nvPr/>
          </p:nvSpPr>
          <p:spPr bwMode="auto">
            <a:xfrm>
              <a:off x="3079751" y="2476500"/>
              <a:ext cx="457200" cy="0"/>
            </a:xfrm>
            <a:prstGeom prst="line">
              <a:avLst/>
            </a:prstGeom>
            <a:noFill/>
            <a:ln w="50800">
              <a:solidFill>
                <a:srgbClr val="F6BF69"/>
              </a:solidFill>
              <a:round/>
            </a:ln>
          </p:spPr>
          <p:txBody>
            <a:bodyPr wrap="none" anchor="ctr"/>
            <a:lstStyle/>
            <a:p>
              <a:endParaRPr lang="en-IN"/>
            </a:p>
          </p:txBody>
        </p:sp>
        <p:sp>
          <p:nvSpPr>
            <p:cNvPr id="200738" name="Line 1154"/>
            <p:cNvSpPr>
              <a:spLocks noChangeShapeType="1"/>
            </p:cNvSpPr>
            <p:nvPr/>
          </p:nvSpPr>
          <p:spPr bwMode="auto">
            <a:xfrm>
              <a:off x="2965451" y="2578100"/>
              <a:ext cx="342900" cy="0"/>
            </a:xfrm>
            <a:prstGeom prst="line">
              <a:avLst/>
            </a:prstGeom>
            <a:noFill/>
            <a:ln w="50800">
              <a:solidFill>
                <a:schemeClr val="hlink"/>
              </a:solidFill>
              <a:round/>
            </a:ln>
          </p:spPr>
          <p:txBody>
            <a:bodyPr wrap="none" anchor="ctr"/>
            <a:lstStyle/>
            <a:p>
              <a:endParaRPr lang="en-IN"/>
            </a:p>
          </p:txBody>
        </p:sp>
      </p:grpSp>
      <p:sp>
        <p:nvSpPr>
          <p:cNvPr id="57347" name="Rectangle 1027"/>
          <p:cNvSpPr>
            <a:spLocks noGrp="1" noChangeArrowheads="1"/>
          </p:cNvSpPr>
          <p:nvPr>
            <p:ph type="body" idx="1"/>
          </p:nvPr>
        </p:nvSpPr>
        <p:spPr>
          <a:xfrm>
            <a:off x="5067300" y="3028950"/>
            <a:ext cx="4267200" cy="2130425"/>
          </a:xfrm>
        </p:spPr>
        <p:txBody>
          <a:bodyPr lIns="90488" tIns="44450" rIns="90488" bIns="44450"/>
          <a:lstStyle/>
          <a:p>
            <a:pPr marL="285750" indent="-285750"/>
            <a:r>
              <a:rPr lang="en-US" sz="2400" b="0" smtClean="0">
                <a:solidFill>
                  <a:schemeClr val="bg1"/>
                </a:solidFill>
              </a:rPr>
              <a:t>Q1. What is the time difference between two consecutive finish-times?</a:t>
            </a:r>
          </a:p>
          <a:p>
            <a:pPr marL="285750" indent="-285750"/>
            <a:r>
              <a:rPr lang="en-US" sz="2400" b="0" smtClean="0">
                <a:solidFill>
                  <a:schemeClr val="bg1"/>
                </a:solidFill>
              </a:rPr>
              <a:t>time required to move an instruction one step forward</a:t>
            </a:r>
          </a:p>
          <a:p>
            <a:pPr marL="285750" indent="-285750"/>
            <a:r>
              <a:rPr lang="en-US" sz="2400" b="0" smtClean="0">
                <a:solidFill>
                  <a:schemeClr val="bg1"/>
                </a:solidFill>
                <a:sym typeface="Wingdings" pitchFamily="2" charset="2"/>
              </a:rPr>
              <a:t> longest time (slowest) among pipe-stages</a:t>
            </a:r>
            <a:endParaRPr lang="en-US" sz="2400" b="0" smtClean="0">
              <a:solidFill>
                <a:schemeClr val="bg1"/>
              </a:solidFill>
            </a:endParaRPr>
          </a:p>
        </p:txBody>
      </p:sp>
      <p:cxnSp>
        <p:nvCxnSpPr>
          <p:cNvPr id="140" name="Straight Arrow Connector 139"/>
          <p:cNvCxnSpPr>
            <a:cxnSpLocks noChangeShapeType="1"/>
          </p:cNvCxnSpPr>
          <p:nvPr/>
        </p:nvCxnSpPr>
        <p:spPr bwMode="auto">
          <a:xfrm>
            <a:off x="3352800" y="2895600"/>
            <a:ext cx="838200" cy="0"/>
          </a:xfrm>
          <a:prstGeom prst="straightConnector1">
            <a:avLst/>
          </a:prstGeom>
          <a:noFill/>
          <a:ln w="38100" algn="ctr">
            <a:solidFill>
              <a:schemeClr val="tx1"/>
            </a:solidFill>
            <a:round/>
            <a:headEnd type="arrow" w="med" len="med"/>
            <a:tailEnd type="arrow" w="med" len="med"/>
          </a:ln>
        </p:spPr>
      </p:cxnSp>
      <p:sp>
        <p:nvSpPr>
          <p:cNvPr id="81" name="Rectangle 1027"/>
          <p:cNvSpPr txBox="1">
            <a:spLocks noChangeArrowheads="1"/>
          </p:cNvSpPr>
          <p:nvPr/>
        </p:nvSpPr>
        <p:spPr bwMode="auto">
          <a:xfrm>
            <a:off x="546100" y="4559300"/>
            <a:ext cx="4267200" cy="2130425"/>
          </a:xfrm>
          <a:prstGeom prst="rect">
            <a:avLst/>
          </a:prstGeom>
          <a:noFill/>
          <a:ln w="12700">
            <a:noFill/>
            <a:miter lim="800000"/>
          </a:ln>
          <a:effectLst/>
        </p:spPr>
        <p:txBody>
          <a:bodyPr lIns="90488" tIns="44450" rIns="90488" bIns="44450"/>
          <a:lstStyle/>
          <a:p>
            <a:pPr marL="285750" indent="-285750" algn="l">
              <a:spcBef>
                <a:spcPct val="20000"/>
              </a:spcBef>
              <a:defRPr/>
            </a:pPr>
            <a:r>
              <a:rPr lang="en-US" sz="2400" kern="0">
                <a:solidFill>
                  <a:schemeClr val="tx2">
                    <a:lumMod val="75000"/>
                  </a:schemeClr>
                </a:solidFill>
                <a:latin typeface="+mn-lt"/>
              </a:rPr>
              <a:t>    </a:t>
            </a:r>
            <a:r>
              <a:rPr lang="en-US" sz="2400" kern="0">
                <a:solidFill>
                  <a:schemeClr val="bg1"/>
                </a:solidFill>
                <a:latin typeface="+mn-lt"/>
              </a:rPr>
              <a:t>Q2. What is the maximum speed-up compared to </a:t>
            </a:r>
          </a:p>
          <a:p>
            <a:pPr marL="285750" indent="-285750" algn="l">
              <a:spcBef>
                <a:spcPct val="20000"/>
              </a:spcBef>
              <a:defRPr/>
            </a:pPr>
            <a:r>
              <a:rPr lang="en-US" sz="2400" kern="0">
                <a:solidFill>
                  <a:schemeClr val="bg1"/>
                </a:solidFill>
                <a:latin typeface="+mn-lt"/>
              </a:rPr>
              <a:t>    non-pipelined approach??</a:t>
            </a:r>
          </a:p>
          <a:p>
            <a:pPr marL="285750" indent="-285750" algn="l">
              <a:spcBef>
                <a:spcPct val="20000"/>
              </a:spcBef>
              <a:defRPr/>
            </a:pPr>
            <a:r>
              <a:rPr lang="en-US" sz="2400" kern="0">
                <a:solidFill>
                  <a:schemeClr val="bg1"/>
                </a:solidFill>
                <a:latin typeface="+mn-lt"/>
                <a:sym typeface="Wingdings" pitchFamily="2" charset="2"/>
              </a:rPr>
              <a:t>    limited by the number of pipe-stages</a:t>
            </a:r>
            <a:endParaRPr lang="en-US" sz="2400" kern="0">
              <a:solidFill>
                <a:schemeClr val="bg1"/>
              </a:solidFill>
              <a:latin typeface="+mn-l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7459"/>
                                        </p:tgtEl>
                                        <p:attrNameLst>
                                          <p:attrName>style.visibility</p:attrName>
                                        </p:attrNameLst>
                                      </p:cBhvr>
                                      <p:to>
                                        <p:strVal val="visible"/>
                                      </p:to>
                                    </p:set>
                                    <p:animEffect transition="in" filter="blinds(horizontal)">
                                      <p:cBhvr>
                                        <p:cTn id="13" dur="500"/>
                                        <p:tgtEl>
                                          <p:spTgt spid="57459"/>
                                        </p:tgtEl>
                                      </p:cBhvr>
                                    </p:animEffect>
                                  </p:childTnLst>
                                </p:cTn>
                              </p:par>
                            </p:childTnLst>
                          </p:cTn>
                        </p:par>
                      </p:childTnLst>
                    </p:cTn>
                  </p:par>
                  <p:par>
                    <p:cTn id="14" fill="hold" nodeType="clickPar">
                      <p:stCondLst>
                        <p:cond delay="indefinite"/>
                      </p:stCondLst>
                      <p:childTnLst>
                        <p:par>
                          <p:cTn id="15" fill="hold" nodeType="after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childTnLst>
                          </p:cTn>
                        </p:par>
                      </p:childTnLst>
                    </p:cTn>
                  </p:par>
                  <p:par>
                    <p:cTn id="19" fill="hold" nodeType="clickPar">
                      <p:stCondLst>
                        <p:cond delay="indefinite"/>
                      </p:stCondLst>
                      <p:childTnLst>
                        <p:par>
                          <p:cTn id="20" fill="hold" nodeType="after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nodeType="clickPar">
                      <p:stCondLst>
                        <p:cond delay="indefinite"/>
                      </p:stCondLst>
                      <p:childTnLst>
                        <p:par>
                          <p:cTn id="25" fill="hold" nodeType="after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57347">
                                            <p:txEl>
                                              <p:pRg st="0" end="0"/>
                                            </p:txEl>
                                          </p:spTgt>
                                        </p:tgtEl>
                                        <p:attrNameLst>
                                          <p:attrName>style.visibility</p:attrName>
                                        </p:attrNameLst>
                                      </p:cBhvr>
                                      <p:to>
                                        <p:strVal val="visible"/>
                                      </p:to>
                                    </p:set>
                                    <p:animEffect transition="in" filter="blinds(horizontal)">
                                      <p:cBhvr>
                                        <p:cTn id="28" dur="500"/>
                                        <p:tgtEl>
                                          <p:spTgt spid="57347">
                                            <p:txEl>
                                              <p:pRg st="0" end="0"/>
                                            </p:txEl>
                                          </p:spTgt>
                                        </p:tgtEl>
                                      </p:cBhvr>
                                    </p:animEffect>
                                  </p:childTnLst>
                                </p:cTn>
                              </p:par>
                            </p:childTnLst>
                          </p:cTn>
                        </p:par>
                      </p:childTnLst>
                    </p:cTn>
                  </p:par>
                  <p:par>
                    <p:cTn id="29" fill="hold" nodeType="clickPar">
                      <p:stCondLst>
                        <p:cond delay="indefinite"/>
                      </p:stCondLst>
                      <p:childTnLst>
                        <p:par>
                          <p:cTn id="30" fill="hold" nodeType="after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57347">
                                            <p:txEl>
                                              <p:pRg st="1" end="1"/>
                                            </p:txEl>
                                          </p:spTgt>
                                        </p:tgtEl>
                                        <p:attrNameLst>
                                          <p:attrName>style.visibility</p:attrName>
                                        </p:attrNameLst>
                                      </p:cBhvr>
                                      <p:to>
                                        <p:strVal val="visible"/>
                                      </p:to>
                                    </p:set>
                                    <p:animEffect transition="in" filter="blinds(horizontal)">
                                      <p:cBhvr>
                                        <p:cTn id="33" dur="500"/>
                                        <p:tgtEl>
                                          <p:spTgt spid="57347">
                                            <p:txEl>
                                              <p:pRg st="1" end="1"/>
                                            </p:txEl>
                                          </p:spTgt>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82"/>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after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140"/>
                                        </p:tgtEl>
                                        <p:attrNameLst>
                                          <p:attrName>style.visibility</p:attrName>
                                        </p:attrNameLst>
                                      </p:cBhvr>
                                      <p:to>
                                        <p:strVal val="visible"/>
                                      </p:to>
                                    </p:set>
                                    <p:animEffect transition="in" filter="blinds(horizontal)">
                                      <p:cBhvr>
                                        <p:cTn id="40" dur="500"/>
                                        <p:tgtEl>
                                          <p:spTgt spid="140"/>
                                        </p:tgtEl>
                                      </p:cBhvr>
                                    </p:animEffect>
                                  </p:childTnLst>
                                </p:cTn>
                              </p:par>
                            </p:childTnLst>
                          </p:cTn>
                        </p:par>
                      </p:childTnLst>
                    </p:cTn>
                  </p:par>
                  <p:par>
                    <p:cTn id="41" fill="hold" nodeType="clickPar">
                      <p:stCondLst>
                        <p:cond delay="indefinite"/>
                      </p:stCondLst>
                      <p:childTnLst>
                        <p:par>
                          <p:cTn id="42" fill="hold" nodeType="after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57463"/>
                                        </p:tgtEl>
                                        <p:attrNameLst>
                                          <p:attrName>style.visibility</p:attrName>
                                        </p:attrNameLst>
                                      </p:cBhvr>
                                      <p:to>
                                        <p:strVal val="visible"/>
                                      </p:to>
                                    </p:set>
                                    <p:animEffect transition="in" filter="blinds(horizontal)">
                                      <p:cBhvr>
                                        <p:cTn id="45" dur="500"/>
                                        <p:tgtEl>
                                          <p:spTgt spid="57463"/>
                                        </p:tgtEl>
                                      </p:cBhvr>
                                    </p:animEffect>
                                  </p:childTnLst>
                                </p:cTn>
                              </p:par>
                            </p:childTnLst>
                          </p:cTn>
                        </p:par>
                      </p:childTnLst>
                    </p:cTn>
                  </p:par>
                  <p:par>
                    <p:cTn id="46" fill="hold" nodeType="clickPar">
                      <p:stCondLst>
                        <p:cond delay="indefinite"/>
                      </p:stCondLst>
                      <p:childTnLst>
                        <p:par>
                          <p:cTn id="47" fill="hold" nodeType="after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57347">
                                            <p:txEl>
                                              <p:pRg st="2" end="2"/>
                                            </p:txEl>
                                          </p:spTgt>
                                        </p:tgtEl>
                                        <p:attrNameLst>
                                          <p:attrName>style.visibility</p:attrName>
                                        </p:attrNameLst>
                                      </p:cBhvr>
                                      <p:to>
                                        <p:strVal val="visible"/>
                                      </p:to>
                                    </p:set>
                                    <p:animEffect transition="in" filter="blinds(horizontal)">
                                      <p:cBhvr>
                                        <p:cTn id="50" dur="500"/>
                                        <p:tgtEl>
                                          <p:spTgt spid="57347">
                                            <p:txEl>
                                              <p:pRg st="2" end="2"/>
                                            </p:txEl>
                                          </p:spTgt>
                                        </p:tgtEl>
                                      </p:cBhvr>
                                    </p:animEffect>
                                  </p:childTnLst>
                                </p:cTn>
                              </p:par>
                            </p:childTnLst>
                          </p:cTn>
                        </p:par>
                      </p:childTnLst>
                    </p:cTn>
                  </p:par>
                  <p:par>
                    <p:cTn id="51" fill="hold" nodeType="clickPar">
                      <p:stCondLst>
                        <p:cond delay="indefinite"/>
                      </p:stCondLst>
                      <p:childTnLst>
                        <p:par>
                          <p:cTn id="52" fill="hold" nodeType="after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81">
                                            <p:txEl>
                                              <p:pRg st="0" end="0"/>
                                            </p:txEl>
                                          </p:spTgt>
                                        </p:tgtEl>
                                        <p:attrNameLst>
                                          <p:attrName>style.visibility</p:attrName>
                                        </p:attrNameLst>
                                      </p:cBhvr>
                                      <p:to>
                                        <p:strVal val="visible"/>
                                      </p:to>
                                    </p:set>
                                    <p:animEffect transition="in" filter="blinds(horizontal)">
                                      <p:cBhvr>
                                        <p:cTn id="55" dur="500"/>
                                        <p:tgtEl>
                                          <p:spTgt spid="81">
                                            <p:txEl>
                                              <p:pRg st="0" end="0"/>
                                            </p:txEl>
                                          </p:spTgt>
                                        </p:tgtEl>
                                      </p:cBhvr>
                                    </p:animEffect>
                                  </p:childTnLst>
                                </p:cTn>
                              </p:par>
                            </p:childTnLst>
                          </p:cTn>
                        </p:par>
                      </p:childTnLst>
                    </p:cTn>
                  </p:par>
                  <p:par>
                    <p:cTn id="56" fill="hold" nodeType="clickPar">
                      <p:stCondLst>
                        <p:cond delay="indefinite"/>
                      </p:stCondLst>
                      <p:childTnLst>
                        <p:par>
                          <p:cTn id="57" fill="hold" nodeType="afterGroup">
                            <p:stCondLst>
                              <p:cond delay="0"/>
                            </p:stCondLst>
                            <p:childTnLst>
                              <p:par>
                                <p:cTn id="58" presetID="3" presetClass="entr" presetSubtype="10" fill="hold" nodeType="clickEffect">
                                  <p:stCondLst>
                                    <p:cond delay="0"/>
                                  </p:stCondLst>
                                  <p:childTnLst>
                                    <p:set>
                                      <p:cBhvr>
                                        <p:cTn id="59" dur="1" fill="hold">
                                          <p:stCondLst>
                                            <p:cond delay="0"/>
                                          </p:stCondLst>
                                        </p:cTn>
                                        <p:tgtEl>
                                          <p:spTgt spid="81">
                                            <p:txEl>
                                              <p:pRg st="1" end="1"/>
                                            </p:txEl>
                                          </p:spTgt>
                                        </p:tgtEl>
                                        <p:attrNameLst>
                                          <p:attrName>style.visibility</p:attrName>
                                        </p:attrNameLst>
                                      </p:cBhvr>
                                      <p:to>
                                        <p:strVal val="visible"/>
                                      </p:to>
                                    </p:set>
                                    <p:animEffect transition="in" filter="blinds(horizontal)">
                                      <p:cBhvr>
                                        <p:cTn id="60" dur="500"/>
                                        <p:tgtEl>
                                          <p:spTgt spid="81">
                                            <p:txEl>
                                              <p:pRg st="1" end="1"/>
                                            </p:txEl>
                                          </p:spTgt>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blinds(horizontal)">
                                      <p:cBhvr>
                                        <p:cTn id="63" dur="500"/>
                                        <p:tgtEl>
                                          <p:spTgt spid="83"/>
                                        </p:tgtEl>
                                      </p:cBhvr>
                                    </p:animEffect>
                                  </p:childTnLst>
                                </p:cTn>
                              </p:par>
                            </p:childTnLst>
                          </p:cTn>
                        </p:par>
                      </p:childTnLst>
                    </p:cTn>
                  </p:par>
                  <p:par>
                    <p:cTn id="64" fill="hold" nodeType="clickPar">
                      <p:stCondLst>
                        <p:cond delay="indefinite"/>
                      </p:stCondLst>
                      <p:childTnLst>
                        <p:par>
                          <p:cTn id="65" fill="hold" nodeType="afterGroup">
                            <p:stCondLst>
                              <p:cond delay="0"/>
                            </p:stCondLst>
                            <p:childTnLst>
                              <p:par>
                                <p:cTn id="66" presetID="3" presetClass="entr" presetSubtype="10" fill="hold" nodeType="clickEffect">
                                  <p:stCondLst>
                                    <p:cond delay="0"/>
                                  </p:stCondLst>
                                  <p:childTnLst>
                                    <p:set>
                                      <p:cBhvr>
                                        <p:cTn id="67" dur="1" fill="hold">
                                          <p:stCondLst>
                                            <p:cond delay="0"/>
                                          </p:stCondLst>
                                        </p:cTn>
                                        <p:tgtEl>
                                          <p:spTgt spid="81">
                                            <p:txEl>
                                              <p:pRg st="2" end="2"/>
                                            </p:txEl>
                                          </p:spTgt>
                                        </p:tgtEl>
                                        <p:attrNameLst>
                                          <p:attrName>style.visibility</p:attrName>
                                        </p:attrNameLst>
                                      </p:cBhvr>
                                      <p:to>
                                        <p:strVal val="visible"/>
                                      </p:to>
                                    </p:set>
                                    <p:animEffect transition="in" filter="blinds(horizontal)">
                                      <p:cBhvr>
                                        <p:cTn id="68" dur="500"/>
                                        <p:tgtEl>
                                          <p:spTgt spid="8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2" grpId="0" animBg="1"/>
      <p:bldP spid="57459" grpId="0"/>
      <p:bldP spid="57463" grpId="0"/>
    </p:bldLst>
  </p:timing>
</p:sld>
</file>

<file path=ppt/slides/slide3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01730" name="Slide Number Placeholder 5"/>
          <p:cNvSpPr>
            <a:spLocks noGrp="1"/>
          </p:cNvSpPr>
          <p:nvPr>
            <p:ph type="sldNum" sz="quarter" idx="12"/>
          </p:nvPr>
        </p:nvSpPr>
        <p:spPr>
          <a:noFill/>
        </p:spPr>
        <p:txBody>
          <a:bodyPr/>
          <a:lstStyle/>
          <a:p>
            <a:fld id="{173401AC-A7F7-4C34-9726-C11B4BB47BE6}" type="slidenum">
              <a:rPr lang="en-US" smtClean="0"/>
              <a:t>39</a:t>
            </a:fld>
            <a:endParaRPr lang="en-US" smtClean="0"/>
          </a:p>
        </p:txBody>
      </p:sp>
      <p:sp>
        <p:nvSpPr>
          <p:cNvPr id="59394" name="Rectangle 2"/>
          <p:cNvSpPr>
            <a:spLocks noGrp="1" noChangeArrowheads="1"/>
          </p:cNvSpPr>
          <p:nvPr>
            <p:ph type="title"/>
          </p:nvPr>
        </p:nvSpPr>
        <p:spPr>
          <a:xfrm>
            <a:off x="4495800" y="228600"/>
            <a:ext cx="3962400" cy="914400"/>
          </a:xfrm>
          <a:noFill/>
        </p:spPr>
        <p:txBody>
          <a:bodyPr lIns="90488" tIns="44450" rIns="90488" bIns="44450"/>
          <a:lstStyle/>
          <a:p>
            <a:r>
              <a:rPr lang="en-US" sz="3600" smtClean="0"/>
              <a:t>Pipelining Lessons</a:t>
            </a:r>
          </a:p>
        </p:txBody>
      </p:sp>
      <p:sp>
        <p:nvSpPr>
          <p:cNvPr id="59395" name="Rectangle 3"/>
          <p:cNvSpPr>
            <a:spLocks noGrp="1" noChangeArrowheads="1"/>
          </p:cNvSpPr>
          <p:nvPr>
            <p:ph type="body" idx="1"/>
          </p:nvPr>
        </p:nvSpPr>
        <p:spPr>
          <a:xfrm>
            <a:off x="5334000" y="1524000"/>
            <a:ext cx="3568700" cy="4572000"/>
          </a:xfrm>
          <a:noFill/>
        </p:spPr>
        <p:txBody>
          <a:bodyPr lIns="90488" tIns="44450" rIns="90488" bIns="44450"/>
          <a:lstStyle/>
          <a:p>
            <a:pPr marL="285750" indent="-285750"/>
            <a:r>
              <a:rPr lang="en-US" sz="1800" b="0" smtClean="0"/>
              <a:t>Pipelining doesn’t help </a:t>
            </a:r>
            <a:r>
              <a:rPr lang="en-US" sz="1800" smtClean="0"/>
              <a:t>latency</a:t>
            </a:r>
            <a:r>
              <a:rPr lang="en-US" sz="1800" b="0" smtClean="0"/>
              <a:t> of single task, it helps </a:t>
            </a:r>
            <a:r>
              <a:rPr lang="en-US" sz="1800" smtClean="0"/>
              <a:t>throughput</a:t>
            </a:r>
            <a:r>
              <a:rPr lang="en-US" sz="1800" b="0" smtClean="0"/>
              <a:t> of entire workload</a:t>
            </a:r>
          </a:p>
          <a:p>
            <a:pPr marL="285750" indent="-285750"/>
            <a:r>
              <a:rPr lang="en-US" sz="1800" b="0" smtClean="0">
                <a:solidFill>
                  <a:srgbClr val="FF0000"/>
                </a:solidFill>
              </a:rPr>
              <a:t>Pipeline rate limited by </a:t>
            </a:r>
            <a:r>
              <a:rPr lang="en-US" sz="1800" smtClean="0">
                <a:solidFill>
                  <a:srgbClr val="FF0000"/>
                </a:solidFill>
              </a:rPr>
              <a:t>slowest</a:t>
            </a:r>
            <a:r>
              <a:rPr lang="en-US" sz="1800" b="0" smtClean="0">
                <a:solidFill>
                  <a:srgbClr val="FF0000"/>
                </a:solidFill>
              </a:rPr>
              <a:t> pipeline stage</a:t>
            </a:r>
          </a:p>
          <a:p>
            <a:pPr marL="285750" indent="-285750"/>
            <a:r>
              <a:rPr lang="en-US" sz="1800" smtClean="0"/>
              <a:t>Multiple</a:t>
            </a:r>
            <a:r>
              <a:rPr lang="en-US" sz="1800" b="0" smtClean="0"/>
              <a:t> tasks operating simultaneously</a:t>
            </a:r>
          </a:p>
          <a:p>
            <a:pPr marL="285750" indent="-285750"/>
            <a:r>
              <a:rPr lang="en-US" sz="1800" b="0" smtClean="0">
                <a:solidFill>
                  <a:srgbClr val="FF0000"/>
                </a:solidFill>
              </a:rPr>
              <a:t>Potential speed-up </a:t>
            </a:r>
            <a:r>
              <a:rPr lang="en-US" sz="1800" b="0" u="sng" smtClean="0">
                <a:solidFill>
                  <a:srgbClr val="FF0000"/>
                </a:solidFill>
              </a:rPr>
              <a:t>&lt;</a:t>
            </a:r>
            <a:r>
              <a:rPr lang="en-US" sz="1800" b="0" smtClean="0">
                <a:solidFill>
                  <a:srgbClr val="FF0000"/>
                </a:solidFill>
              </a:rPr>
              <a:t> </a:t>
            </a:r>
            <a:r>
              <a:rPr lang="en-US" sz="1800" smtClean="0">
                <a:solidFill>
                  <a:srgbClr val="FF0000"/>
                </a:solidFill>
              </a:rPr>
              <a:t>Number</a:t>
            </a:r>
            <a:r>
              <a:rPr lang="en-US" sz="1800" b="0" smtClean="0">
                <a:solidFill>
                  <a:srgbClr val="FF0000"/>
                </a:solidFill>
              </a:rPr>
              <a:t> </a:t>
            </a:r>
            <a:r>
              <a:rPr lang="en-US" sz="1800" smtClean="0">
                <a:solidFill>
                  <a:srgbClr val="FF0000"/>
                </a:solidFill>
              </a:rPr>
              <a:t>pipe stages (pipe-depth)</a:t>
            </a:r>
            <a:endParaRPr lang="en-US" sz="1800" b="0" smtClean="0">
              <a:solidFill>
                <a:srgbClr val="FF0000"/>
              </a:solidFill>
            </a:endParaRPr>
          </a:p>
          <a:p>
            <a:pPr marL="285750" indent="-285750"/>
            <a:r>
              <a:rPr lang="en-US" sz="1800" b="0" smtClean="0"/>
              <a:t>Unbalanced lengths of pipe stages reduces speed-up</a:t>
            </a:r>
          </a:p>
          <a:p>
            <a:pPr marL="285750" indent="-285750"/>
            <a:r>
              <a:rPr lang="en-US" sz="1800" b="0" smtClean="0">
                <a:solidFill>
                  <a:srgbClr val="FF0000"/>
                </a:solidFill>
              </a:rPr>
              <a:t>Time to “</a:t>
            </a:r>
            <a:r>
              <a:rPr lang="en-US" sz="1800" smtClean="0">
                <a:solidFill>
                  <a:srgbClr val="FF0000"/>
                </a:solidFill>
              </a:rPr>
              <a:t>fill</a:t>
            </a:r>
            <a:r>
              <a:rPr lang="en-US" sz="1800" b="0" smtClean="0">
                <a:solidFill>
                  <a:srgbClr val="FF0000"/>
                </a:solidFill>
              </a:rPr>
              <a:t>” pipeline and time to “</a:t>
            </a:r>
            <a:r>
              <a:rPr lang="en-US" sz="1800" smtClean="0">
                <a:solidFill>
                  <a:srgbClr val="FF0000"/>
                </a:solidFill>
              </a:rPr>
              <a:t>drain</a:t>
            </a:r>
            <a:r>
              <a:rPr lang="en-US" sz="1800" b="0" smtClean="0">
                <a:solidFill>
                  <a:srgbClr val="FF0000"/>
                </a:solidFill>
              </a:rPr>
              <a:t>” it reduces speedup</a:t>
            </a:r>
          </a:p>
          <a:p>
            <a:pPr marL="285750" indent="-285750"/>
            <a:r>
              <a:rPr lang="en-GB" sz="1800" smtClean="0"/>
              <a:t>Stall for Dependences</a:t>
            </a:r>
          </a:p>
          <a:p>
            <a:pPr marL="285750" indent="-285750"/>
            <a:endParaRPr lang="en-US" sz="1800" b="0" smtClean="0">
              <a:solidFill>
                <a:srgbClr val="FF0000"/>
              </a:solidFill>
            </a:endParaRPr>
          </a:p>
        </p:txBody>
      </p:sp>
      <p:grpSp>
        <p:nvGrpSpPr>
          <p:cNvPr id="2" name="Group 4"/>
          <p:cNvGrpSpPr/>
          <p:nvPr/>
        </p:nvGrpSpPr>
        <p:grpSpPr>
          <a:xfrm>
            <a:off x="920750" y="3238500"/>
            <a:ext cx="522288" cy="534988"/>
            <a:chOff x="580" y="2040"/>
            <a:chExt cx="329" cy="337"/>
          </a:xfrm>
        </p:grpSpPr>
        <p:sp>
          <p:nvSpPr>
            <p:cNvPr id="201857" name="Freeform 5"/>
            <p:cNvSpPr/>
            <p:nvPr/>
          </p:nvSpPr>
          <p:spPr bwMode="auto">
            <a:xfrm>
              <a:off x="580" y="2040"/>
              <a:ext cx="329" cy="295"/>
            </a:xfrm>
            <a:custGeom>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en-IN"/>
            </a:p>
          </p:txBody>
        </p:sp>
        <p:sp>
          <p:nvSpPr>
            <p:cNvPr id="201858" name="Rectangle 6"/>
            <p:cNvSpPr>
              <a:spLocks noChangeArrowheads="1"/>
            </p:cNvSpPr>
            <p:nvPr/>
          </p:nvSpPr>
          <p:spPr bwMode="auto">
            <a:xfrm>
              <a:off x="631" y="2091"/>
              <a:ext cx="253"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A</a:t>
              </a:r>
            </a:p>
          </p:txBody>
        </p:sp>
      </p:grpSp>
      <p:grpSp>
        <p:nvGrpSpPr>
          <p:cNvPr id="3" name="Group 7"/>
          <p:cNvGrpSpPr/>
          <p:nvPr/>
        </p:nvGrpSpPr>
        <p:grpSpPr>
          <a:xfrm>
            <a:off x="908050" y="4089400"/>
            <a:ext cx="522288" cy="534988"/>
            <a:chOff x="572" y="2576"/>
            <a:chExt cx="329" cy="337"/>
          </a:xfrm>
        </p:grpSpPr>
        <p:sp>
          <p:nvSpPr>
            <p:cNvPr id="201855" name="Freeform 8"/>
            <p:cNvSpPr/>
            <p:nvPr/>
          </p:nvSpPr>
          <p:spPr bwMode="auto">
            <a:xfrm>
              <a:off x="572" y="2576"/>
              <a:ext cx="329" cy="295"/>
            </a:xfrm>
            <a:custGeom>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en-IN"/>
            </a:p>
          </p:txBody>
        </p:sp>
        <p:sp>
          <p:nvSpPr>
            <p:cNvPr id="201856" name="Rectangle 9"/>
            <p:cNvSpPr>
              <a:spLocks noChangeArrowheads="1"/>
            </p:cNvSpPr>
            <p:nvPr/>
          </p:nvSpPr>
          <p:spPr bwMode="auto">
            <a:xfrm>
              <a:off x="623" y="2627"/>
              <a:ext cx="253"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B</a:t>
              </a:r>
            </a:p>
          </p:txBody>
        </p:sp>
      </p:grpSp>
      <p:grpSp>
        <p:nvGrpSpPr>
          <p:cNvPr id="4" name="Group 10"/>
          <p:cNvGrpSpPr/>
          <p:nvPr/>
        </p:nvGrpSpPr>
        <p:grpSpPr>
          <a:xfrm>
            <a:off x="869950" y="4838700"/>
            <a:ext cx="522288" cy="534988"/>
            <a:chOff x="548" y="3048"/>
            <a:chExt cx="329" cy="337"/>
          </a:xfrm>
        </p:grpSpPr>
        <p:sp>
          <p:nvSpPr>
            <p:cNvPr id="201853" name="Freeform 11"/>
            <p:cNvSpPr/>
            <p:nvPr/>
          </p:nvSpPr>
          <p:spPr bwMode="auto">
            <a:xfrm>
              <a:off x="548" y="3048"/>
              <a:ext cx="329" cy="295"/>
            </a:xfrm>
            <a:custGeom>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en-IN"/>
            </a:p>
          </p:txBody>
        </p:sp>
        <p:sp>
          <p:nvSpPr>
            <p:cNvPr id="201854" name="Rectangle 12"/>
            <p:cNvSpPr>
              <a:spLocks noChangeArrowheads="1"/>
            </p:cNvSpPr>
            <p:nvPr/>
          </p:nvSpPr>
          <p:spPr bwMode="auto">
            <a:xfrm>
              <a:off x="599" y="3099"/>
              <a:ext cx="253"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C</a:t>
              </a:r>
            </a:p>
          </p:txBody>
        </p:sp>
      </p:grpSp>
      <p:grpSp>
        <p:nvGrpSpPr>
          <p:cNvPr id="5" name="Group 13"/>
          <p:cNvGrpSpPr/>
          <p:nvPr/>
        </p:nvGrpSpPr>
        <p:grpSpPr>
          <a:xfrm>
            <a:off x="869950" y="5562600"/>
            <a:ext cx="522288" cy="534988"/>
            <a:chOff x="548" y="3504"/>
            <a:chExt cx="329" cy="337"/>
          </a:xfrm>
        </p:grpSpPr>
        <p:sp>
          <p:nvSpPr>
            <p:cNvPr id="201851" name="Freeform 14"/>
            <p:cNvSpPr/>
            <p:nvPr/>
          </p:nvSpPr>
          <p:spPr bwMode="auto">
            <a:xfrm>
              <a:off x="548" y="3504"/>
              <a:ext cx="329" cy="295"/>
            </a:xfrm>
            <a:custGeom>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en-IN"/>
            </a:p>
          </p:txBody>
        </p:sp>
        <p:sp>
          <p:nvSpPr>
            <p:cNvPr id="201852" name="Rectangle 15"/>
            <p:cNvSpPr>
              <a:spLocks noChangeArrowheads="1"/>
            </p:cNvSpPr>
            <p:nvPr/>
          </p:nvSpPr>
          <p:spPr bwMode="auto">
            <a:xfrm>
              <a:off x="599" y="3555"/>
              <a:ext cx="253"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D</a:t>
              </a:r>
            </a:p>
          </p:txBody>
        </p:sp>
      </p:grpSp>
      <p:sp>
        <p:nvSpPr>
          <p:cNvPr id="59408" name="Rectangle 16"/>
          <p:cNvSpPr>
            <a:spLocks noChangeArrowheads="1"/>
          </p:cNvSpPr>
          <p:nvPr/>
        </p:nvSpPr>
        <p:spPr bwMode="auto">
          <a:xfrm>
            <a:off x="1192213" y="1643063"/>
            <a:ext cx="892175" cy="454025"/>
          </a:xfrm>
          <a:prstGeom prst="rect">
            <a:avLst/>
          </a:prstGeom>
          <a:noFill/>
          <a:ln w="12700" cmpd="tri">
            <a:noFill/>
            <a:prstDash val="dash"/>
            <a:miter lim="800000"/>
          </a:ln>
        </p:spPr>
        <p:txBody>
          <a:bodyPr wrap="none" lIns="90488" tIns="44450" rIns="90488" bIns="44450">
            <a:spAutoFit/>
          </a:bodyPr>
          <a:lstStyle/>
          <a:p>
            <a:pPr algn="l"/>
            <a:r>
              <a:rPr lang="en-US" sz="2400" b="1">
                <a:solidFill>
                  <a:srgbClr val="000000"/>
                </a:solidFill>
              </a:rPr>
              <a:t>6 PM</a:t>
            </a:r>
          </a:p>
        </p:txBody>
      </p:sp>
      <p:sp>
        <p:nvSpPr>
          <p:cNvPr id="59409" name="Line 17"/>
          <p:cNvSpPr>
            <a:spLocks noChangeShapeType="1"/>
          </p:cNvSpPr>
          <p:nvPr/>
        </p:nvSpPr>
        <p:spPr bwMode="auto">
          <a:xfrm>
            <a:off x="1555750" y="2228850"/>
            <a:ext cx="3492500" cy="0"/>
          </a:xfrm>
          <a:prstGeom prst="line">
            <a:avLst/>
          </a:prstGeom>
          <a:noFill/>
          <a:ln w="12700">
            <a:solidFill>
              <a:schemeClr val="tx1"/>
            </a:solidFill>
            <a:round/>
            <a:tailEnd type="triangle" w="med" len="med"/>
          </a:ln>
        </p:spPr>
        <p:txBody>
          <a:bodyPr wrap="none" anchor="ctr"/>
          <a:lstStyle/>
          <a:p>
            <a:endParaRPr lang="en-IN"/>
          </a:p>
        </p:txBody>
      </p:sp>
      <p:sp>
        <p:nvSpPr>
          <p:cNvPr id="59410" name="Line 18"/>
          <p:cNvSpPr>
            <a:spLocks noChangeShapeType="1"/>
          </p:cNvSpPr>
          <p:nvPr/>
        </p:nvSpPr>
        <p:spPr bwMode="auto">
          <a:xfrm flipH="1">
            <a:off x="1549400" y="2095500"/>
            <a:ext cx="0" cy="304800"/>
          </a:xfrm>
          <a:prstGeom prst="line">
            <a:avLst/>
          </a:prstGeom>
          <a:noFill/>
          <a:ln w="12700">
            <a:solidFill>
              <a:schemeClr val="tx1"/>
            </a:solidFill>
            <a:round/>
          </a:ln>
        </p:spPr>
        <p:txBody>
          <a:bodyPr wrap="none" anchor="ctr"/>
          <a:lstStyle/>
          <a:p>
            <a:endParaRPr lang="en-IN"/>
          </a:p>
        </p:txBody>
      </p:sp>
      <p:sp>
        <p:nvSpPr>
          <p:cNvPr id="59411" name="Rectangle 19"/>
          <p:cNvSpPr>
            <a:spLocks noChangeArrowheads="1"/>
          </p:cNvSpPr>
          <p:nvPr/>
        </p:nvSpPr>
        <p:spPr bwMode="auto">
          <a:xfrm>
            <a:off x="2424113" y="1655763"/>
            <a:ext cx="350837" cy="454025"/>
          </a:xfrm>
          <a:prstGeom prst="rect">
            <a:avLst/>
          </a:prstGeom>
          <a:noFill/>
          <a:ln w="12700" cmpd="tri">
            <a:noFill/>
            <a:prstDash val="dash"/>
            <a:miter lim="800000"/>
          </a:ln>
        </p:spPr>
        <p:txBody>
          <a:bodyPr wrap="none" lIns="90488" tIns="44450" rIns="90488" bIns="44450">
            <a:spAutoFit/>
          </a:bodyPr>
          <a:lstStyle/>
          <a:p>
            <a:pPr algn="l"/>
            <a:r>
              <a:rPr lang="en-US" sz="2400" b="1">
                <a:solidFill>
                  <a:srgbClr val="000000"/>
                </a:solidFill>
              </a:rPr>
              <a:t>7</a:t>
            </a:r>
          </a:p>
        </p:txBody>
      </p:sp>
      <p:sp>
        <p:nvSpPr>
          <p:cNvPr id="59412" name="Rectangle 20"/>
          <p:cNvSpPr>
            <a:spLocks noChangeArrowheads="1"/>
          </p:cNvSpPr>
          <p:nvPr/>
        </p:nvSpPr>
        <p:spPr bwMode="auto">
          <a:xfrm>
            <a:off x="3490913" y="1655763"/>
            <a:ext cx="350837" cy="454025"/>
          </a:xfrm>
          <a:prstGeom prst="rect">
            <a:avLst/>
          </a:prstGeom>
          <a:noFill/>
          <a:ln w="12700" cmpd="tri">
            <a:noFill/>
            <a:prstDash val="dash"/>
            <a:miter lim="800000"/>
          </a:ln>
        </p:spPr>
        <p:txBody>
          <a:bodyPr wrap="none" lIns="90488" tIns="44450" rIns="90488" bIns="44450">
            <a:spAutoFit/>
          </a:bodyPr>
          <a:lstStyle/>
          <a:p>
            <a:pPr algn="l"/>
            <a:r>
              <a:rPr lang="en-US" sz="2400" b="1">
                <a:solidFill>
                  <a:srgbClr val="000000"/>
                </a:solidFill>
              </a:rPr>
              <a:t>8</a:t>
            </a:r>
          </a:p>
        </p:txBody>
      </p:sp>
      <p:sp>
        <p:nvSpPr>
          <p:cNvPr id="59413" name="Rectangle 21"/>
          <p:cNvSpPr>
            <a:spLocks noChangeArrowheads="1"/>
          </p:cNvSpPr>
          <p:nvPr/>
        </p:nvSpPr>
        <p:spPr bwMode="auto">
          <a:xfrm>
            <a:off x="4506913" y="1655763"/>
            <a:ext cx="350837" cy="454025"/>
          </a:xfrm>
          <a:prstGeom prst="rect">
            <a:avLst/>
          </a:prstGeom>
          <a:noFill/>
          <a:ln w="12700" cmpd="tri">
            <a:noFill/>
            <a:prstDash val="dash"/>
            <a:miter lim="800000"/>
          </a:ln>
        </p:spPr>
        <p:txBody>
          <a:bodyPr wrap="none" lIns="90488" tIns="44450" rIns="90488" bIns="44450">
            <a:spAutoFit/>
          </a:bodyPr>
          <a:lstStyle/>
          <a:p>
            <a:pPr algn="l"/>
            <a:r>
              <a:rPr lang="en-US" sz="2400" b="1">
                <a:solidFill>
                  <a:srgbClr val="000000"/>
                </a:solidFill>
              </a:rPr>
              <a:t>9</a:t>
            </a:r>
          </a:p>
        </p:txBody>
      </p:sp>
      <p:sp>
        <p:nvSpPr>
          <p:cNvPr id="59414" name="Rectangle 22"/>
          <p:cNvSpPr>
            <a:spLocks noChangeArrowheads="1"/>
          </p:cNvSpPr>
          <p:nvPr/>
        </p:nvSpPr>
        <p:spPr bwMode="auto">
          <a:xfrm>
            <a:off x="150813" y="2606675"/>
            <a:ext cx="358775" cy="2835275"/>
          </a:xfrm>
          <a:prstGeom prst="rect">
            <a:avLst/>
          </a:prstGeom>
          <a:noFill/>
          <a:ln w="12700" cmpd="tri">
            <a:noFill/>
            <a:prstDash val="dash"/>
            <a:miter lim="800000"/>
          </a:ln>
        </p:spPr>
        <p:txBody>
          <a:bodyPr wrap="none" lIns="90488" tIns="44450" rIns="90488" bIns="44450">
            <a:spAutoFit/>
          </a:bodyPr>
          <a:lstStyle/>
          <a:p>
            <a:r>
              <a:rPr lang="en-US" sz="1800" i="1">
                <a:solidFill>
                  <a:srgbClr val="000000"/>
                </a:solidFill>
              </a:rPr>
              <a:t>T</a:t>
            </a:r>
          </a:p>
          <a:p>
            <a:r>
              <a:rPr lang="en-US" sz="1800" i="1">
                <a:solidFill>
                  <a:srgbClr val="000000"/>
                </a:solidFill>
              </a:rPr>
              <a:t>a</a:t>
            </a:r>
          </a:p>
          <a:p>
            <a:r>
              <a:rPr lang="en-US" sz="1800" i="1">
                <a:solidFill>
                  <a:srgbClr val="000000"/>
                </a:solidFill>
              </a:rPr>
              <a:t>s</a:t>
            </a:r>
          </a:p>
          <a:p>
            <a:r>
              <a:rPr lang="en-US" sz="1800" i="1">
                <a:solidFill>
                  <a:srgbClr val="000000"/>
                </a:solidFill>
              </a:rPr>
              <a:t>k</a:t>
            </a:r>
          </a:p>
          <a:p>
            <a:endParaRPr lang="en-US" sz="1800" i="1">
              <a:solidFill>
                <a:srgbClr val="000000"/>
              </a:solidFill>
            </a:endParaRPr>
          </a:p>
          <a:p>
            <a:r>
              <a:rPr lang="en-US" sz="1800" i="1">
                <a:solidFill>
                  <a:srgbClr val="000000"/>
                </a:solidFill>
              </a:rPr>
              <a:t>O</a:t>
            </a:r>
          </a:p>
          <a:p>
            <a:r>
              <a:rPr lang="en-US" sz="1800" i="1">
                <a:solidFill>
                  <a:srgbClr val="000000"/>
                </a:solidFill>
              </a:rPr>
              <a:t>r</a:t>
            </a:r>
          </a:p>
          <a:p>
            <a:r>
              <a:rPr lang="en-US" sz="1800" i="1">
                <a:solidFill>
                  <a:srgbClr val="000000"/>
                </a:solidFill>
              </a:rPr>
              <a:t>d</a:t>
            </a:r>
          </a:p>
          <a:p>
            <a:r>
              <a:rPr lang="en-US" sz="1800" i="1">
                <a:solidFill>
                  <a:srgbClr val="000000"/>
                </a:solidFill>
              </a:rPr>
              <a:t>e</a:t>
            </a:r>
          </a:p>
          <a:p>
            <a:r>
              <a:rPr lang="en-US" sz="1800" i="1">
                <a:solidFill>
                  <a:srgbClr val="000000"/>
                </a:solidFill>
              </a:rPr>
              <a:t>r</a:t>
            </a:r>
          </a:p>
        </p:txBody>
      </p:sp>
      <p:sp>
        <p:nvSpPr>
          <p:cNvPr id="59415" name="Line 23"/>
          <p:cNvSpPr>
            <a:spLocks noChangeShapeType="1"/>
          </p:cNvSpPr>
          <p:nvPr/>
        </p:nvSpPr>
        <p:spPr bwMode="auto">
          <a:xfrm flipH="1">
            <a:off x="711200" y="2971800"/>
            <a:ext cx="0" cy="3035300"/>
          </a:xfrm>
          <a:prstGeom prst="line">
            <a:avLst/>
          </a:prstGeom>
          <a:noFill/>
          <a:ln w="12700">
            <a:solidFill>
              <a:schemeClr val="tx1"/>
            </a:solidFill>
            <a:round/>
            <a:tailEnd type="triangle" w="med" len="med"/>
          </a:ln>
        </p:spPr>
        <p:txBody>
          <a:bodyPr wrap="none" anchor="ctr"/>
          <a:lstStyle/>
          <a:p>
            <a:endParaRPr lang="en-IN"/>
          </a:p>
        </p:txBody>
      </p:sp>
      <p:sp>
        <p:nvSpPr>
          <p:cNvPr id="59416" name="Rectangle 24"/>
          <p:cNvSpPr>
            <a:spLocks noChangeArrowheads="1"/>
          </p:cNvSpPr>
          <p:nvPr/>
        </p:nvSpPr>
        <p:spPr bwMode="auto">
          <a:xfrm>
            <a:off x="4202113" y="2193925"/>
            <a:ext cx="688975" cy="363538"/>
          </a:xfrm>
          <a:prstGeom prst="rect">
            <a:avLst/>
          </a:prstGeom>
          <a:noFill/>
          <a:ln w="12700" cmpd="tri">
            <a:noFill/>
            <a:prstDash val="dash"/>
            <a:miter lim="800000"/>
          </a:ln>
        </p:spPr>
        <p:txBody>
          <a:bodyPr wrap="none" lIns="90488" tIns="44450" rIns="90488" bIns="44450">
            <a:spAutoFit/>
          </a:bodyPr>
          <a:lstStyle/>
          <a:p>
            <a:pPr algn="l"/>
            <a:r>
              <a:rPr lang="en-US" sz="1800" i="1">
                <a:solidFill>
                  <a:srgbClr val="000000"/>
                </a:solidFill>
              </a:rPr>
              <a:t>Time</a:t>
            </a:r>
          </a:p>
        </p:txBody>
      </p:sp>
      <p:grpSp>
        <p:nvGrpSpPr>
          <p:cNvPr id="6" name="Group 25"/>
          <p:cNvGrpSpPr/>
          <p:nvPr/>
        </p:nvGrpSpPr>
        <p:grpSpPr>
          <a:xfrm>
            <a:off x="1554163" y="2565400"/>
            <a:ext cx="3568700" cy="636588"/>
            <a:chOff x="979" y="1616"/>
            <a:chExt cx="2248" cy="401"/>
          </a:xfrm>
        </p:grpSpPr>
        <p:sp>
          <p:nvSpPr>
            <p:cNvPr id="201825" name="Rectangle 26"/>
            <p:cNvSpPr>
              <a:spLocks noChangeArrowheads="1"/>
            </p:cNvSpPr>
            <p:nvPr/>
          </p:nvSpPr>
          <p:spPr bwMode="auto">
            <a:xfrm>
              <a:off x="979" y="1731"/>
              <a:ext cx="328"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30</a:t>
              </a:r>
            </a:p>
          </p:txBody>
        </p:sp>
        <p:sp>
          <p:nvSpPr>
            <p:cNvPr id="201826" name="Line 27"/>
            <p:cNvSpPr>
              <a:spLocks noChangeShapeType="1"/>
            </p:cNvSpPr>
            <p:nvPr/>
          </p:nvSpPr>
          <p:spPr bwMode="auto">
            <a:xfrm>
              <a:off x="992" y="1692"/>
              <a:ext cx="288" cy="0"/>
            </a:xfrm>
            <a:prstGeom prst="line">
              <a:avLst/>
            </a:prstGeom>
            <a:noFill/>
            <a:ln w="50800">
              <a:solidFill>
                <a:srgbClr val="F6BF69"/>
              </a:solidFill>
              <a:round/>
            </a:ln>
          </p:spPr>
          <p:txBody>
            <a:bodyPr wrap="none" anchor="ctr"/>
            <a:lstStyle/>
            <a:p>
              <a:endParaRPr lang="en-IN"/>
            </a:p>
          </p:txBody>
        </p:sp>
        <p:sp>
          <p:nvSpPr>
            <p:cNvPr id="201827" name="Line 28"/>
            <p:cNvSpPr>
              <a:spLocks noChangeShapeType="1"/>
            </p:cNvSpPr>
            <p:nvPr/>
          </p:nvSpPr>
          <p:spPr bwMode="auto">
            <a:xfrm flipH="1">
              <a:off x="1312" y="1616"/>
              <a:ext cx="0" cy="192"/>
            </a:xfrm>
            <a:prstGeom prst="line">
              <a:avLst/>
            </a:prstGeom>
            <a:noFill/>
            <a:ln w="12700">
              <a:solidFill>
                <a:schemeClr val="tx1"/>
              </a:solidFill>
              <a:round/>
            </a:ln>
          </p:spPr>
          <p:txBody>
            <a:bodyPr wrap="none" anchor="ctr"/>
            <a:lstStyle/>
            <a:p>
              <a:endParaRPr lang="en-IN"/>
            </a:p>
          </p:txBody>
        </p:sp>
        <p:grpSp>
          <p:nvGrpSpPr>
            <p:cNvPr id="201828" name="Group 29"/>
            <p:cNvGrpSpPr/>
            <p:nvPr/>
          </p:nvGrpSpPr>
          <p:grpSpPr>
            <a:xfrm>
              <a:off x="1328" y="1616"/>
              <a:ext cx="384" cy="401"/>
              <a:chOff x="1328" y="1616"/>
              <a:chExt cx="384" cy="401"/>
            </a:xfrm>
          </p:grpSpPr>
          <p:sp>
            <p:nvSpPr>
              <p:cNvPr id="201848" name="Line 30"/>
              <p:cNvSpPr>
                <a:spLocks noChangeShapeType="1"/>
              </p:cNvSpPr>
              <p:nvPr/>
            </p:nvSpPr>
            <p:spPr bwMode="auto">
              <a:xfrm>
                <a:off x="1328" y="1724"/>
                <a:ext cx="360" cy="0"/>
              </a:xfrm>
              <a:prstGeom prst="line">
                <a:avLst/>
              </a:prstGeom>
              <a:noFill/>
              <a:ln w="50800">
                <a:solidFill>
                  <a:srgbClr val="A2C1FE"/>
                </a:solidFill>
                <a:round/>
              </a:ln>
            </p:spPr>
            <p:txBody>
              <a:bodyPr wrap="none" anchor="ctr"/>
              <a:lstStyle/>
              <a:p>
                <a:endParaRPr lang="en-IN"/>
              </a:p>
            </p:txBody>
          </p:sp>
          <p:sp>
            <p:nvSpPr>
              <p:cNvPr id="201849" name="Rectangle 31"/>
              <p:cNvSpPr>
                <a:spLocks noChangeArrowheads="1"/>
              </p:cNvSpPr>
              <p:nvPr/>
            </p:nvSpPr>
            <p:spPr bwMode="auto">
              <a:xfrm>
                <a:off x="1347" y="1731"/>
                <a:ext cx="328"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40</a:t>
                </a:r>
              </a:p>
            </p:txBody>
          </p:sp>
          <p:sp>
            <p:nvSpPr>
              <p:cNvPr id="201850" name="Line 32"/>
              <p:cNvSpPr>
                <a:spLocks noChangeShapeType="1"/>
              </p:cNvSpPr>
              <p:nvPr/>
            </p:nvSpPr>
            <p:spPr bwMode="auto">
              <a:xfrm flipH="1">
                <a:off x="1712" y="1616"/>
                <a:ext cx="0" cy="192"/>
              </a:xfrm>
              <a:prstGeom prst="line">
                <a:avLst/>
              </a:prstGeom>
              <a:noFill/>
              <a:ln w="12700">
                <a:solidFill>
                  <a:schemeClr val="tx1"/>
                </a:solidFill>
                <a:round/>
              </a:ln>
            </p:spPr>
            <p:txBody>
              <a:bodyPr wrap="none" anchor="ctr"/>
              <a:lstStyle/>
              <a:p>
                <a:endParaRPr lang="en-IN"/>
              </a:p>
            </p:txBody>
          </p:sp>
        </p:grpSp>
        <p:grpSp>
          <p:nvGrpSpPr>
            <p:cNvPr id="201829" name="Group 33"/>
            <p:cNvGrpSpPr/>
            <p:nvPr/>
          </p:nvGrpSpPr>
          <p:grpSpPr>
            <a:xfrm>
              <a:off x="1755" y="1616"/>
              <a:ext cx="365" cy="401"/>
              <a:chOff x="1755" y="1616"/>
              <a:chExt cx="365" cy="401"/>
            </a:xfrm>
          </p:grpSpPr>
          <p:sp>
            <p:nvSpPr>
              <p:cNvPr id="201846" name="Rectangle 35"/>
              <p:cNvSpPr>
                <a:spLocks noChangeArrowheads="1"/>
              </p:cNvSpPr>
              <p:nvPr/>
            </p:nvSpPr>
            <p:spPr bwMode="auto">
              <a:xfrm>
                <a:off x="1755" y="1731"/>
                <a:ext cx="328"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40</a:t>
                </a:r>
              </a:p>
            </p:txBody>
          </p:sp>
          <p:sp>
            <p:nvSpPr>
              <p:cNvPr id="201847" name="Line 36"/>
              <p:cNvSpPr>
                <a:spLocks noChangeShapeType="1"/>
              </p:cNvSpPr>
              <p:nvPr/>
            </p:nvSpPr>
            <p:spPr bwMode="auto">
              <a:xfrm flipH="1">
                <a:off x="2120" y="1616"/>
                <a:ext cx="0" cy="192"/>
              </a:xfrm>
              <a:prstGeom prst="line">
                <a:avLst/>
              </a:prstGeom>
              <a:noFill/>
              <a:ln w="12700">
                <a:solidFill>
                  <a:schemeClr val="tx1"/>
                </a:solidFill>
                <a:round/>
              </a:ln>
            </p:spPr>
            <p:txBody>
              <a:bodyPr wrap="none" anchor="ctr"/>
              <a:lstStyle/>
              <a:p>
                <a:endParaRPr lang="en-IN"/>
              </a:p>
            </p:txBody>
          </p:sp>
        </p:grpSp>
        <p:grpSp>
          <p:nvGrpSpPr>
            <p:cNvPr id="201830" name="Group 37"/>
            <p:cNvGrpSpPr/>
            <p:nvPr/>
          </p:nvGrpSpPr>
          <p:grpSpPr>
            <a:xfrm>
              <a:off x="2144" y="1616"/>
              <a:ext cx="384" cy="401"/>
              <a:chOff x="2144" y="1616"/>
              <a:chExt cx="384" cy="401"/>
            </a:xfrm>
          </p:grpSpPr>
          <p:sp>
            <p:nvSpPr>
              <p:cNvPr id="201843" name="Line 38"/>
              <p:cNvSpPr>
                <a:spLocks noChangeShapeType="1"/>
              </p:cNvSpPr>
              <p:nvPr/>
            </p:nvSpPr>
            <p:spPr bwMode="auto">
              <a:xfrm>
                <a:off x="2144" y="1724"/>
                <a:ext cx="360" cy="0"/>
              </a:xfrm>
              <a:prstGeom prst="line">
                <a:avLst/>
              </a:prstGeom>
              <a:noFill/>
              <a:ln w="50800">
                <a:solidFill>
                  <a:srgbClr val="A2C1FE"/>
                </a:solidFill>
                <a:round/>
              </a:ln>
            </p:spPr>
            <p:txBody>
              <a:bodyPr wrap="none" anchor="ctr"/>
              <a:lstStyle/>
              <a:p>
                <a:endParaRPr lang="en-IN"/>
              </a:p>
            </p:txBody>
          </p:sp>
          <p:sp>
            <p:nvSpPr>
              <p:cNvPr id="201844" name="Rectangle 39"/>
              <p:cNvSpPr>
                <a:spLocks noChangeArrowheads="1"/>
              </p:cNvSpPr>
              <p:nvPr/>
            </p:nvSpPr>
            <p:spPr bwMode="auto">
              <a:xfrm>
                <a:off x="2163" y="1731"/>
                <a:ext cx="328"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40</a:t>
                </a:r>
              </a:p>
            </p:txBody>
          </p:sp>
          <p:sp>
            <p:nvSpPr>
              <p:cNvPr id="201845" name="Line 40"/>
              <p:cNvSpPr>
                <a:spLocks noChangeShapeType="1"/>
              </p:cNvSpPr>
              <p:nvPr/>
            </p:nvSpPr>
            <p:spPr bwMode="auto">
              <a:xfrm flipH="1">
                <a:off x="2528" y="1616"/>
                <a:ext cx="0" cy="192"/>
              </a:xfrm>
              <a:prstGeom prst="line">
                <a:avLst/>
              </a:prstGeom>
              <a:noFill/>
              <a:ln w="12700">
                <a:solidFill>
                  <a:schemeClr val="tx1"/>
                </a:solidFill>
                <a:round/>
              </a:ln>
            </p:spPr>
            <p:txBody>
              <a:bodyPr wrap="none" anchor="ctr"/>
              <a:lstStyle/>
              <a:p>
                <a:endParaRPr lang="en-IN"/>
              </a:p>
            </p:txBody>
          </p:sp>
        </p:grpSp>
        <p:sp>
          <p:nvSpPr>
            <p:cNvPr id="201831" name="Line 41"/>
            <p:cNvSpPr>
              <a:spLocks noChangeShapeType="1"/>
            </p:cNvSpPr>
            <p:nvPr/>
          </p:nvSpPr>
          <p:spPr bwMode="auto">
            <a:xfrm>
              <a:off x="2552" y="1724"/>
              <a:ext cx="360" cy="0"/>
            </a:xfrm>
            <a:prstGeom prst="line">
              <a:avLst/>
            </a:prstGeom>
            <a:noFill/>
            <a:ln w="50800">
              <a:solidFill>
                <a:srgbClr val="A2C1FE"/>
              </a:solidFill>
              <a:round/>
            </a:ln>
          </p:spPr>
          <p:txBody>
            <a:bodyPr wrap="none" anchor="ctr"/>
            <a:lstStyle/>
            <a:p>
              <a:endParaRPr lang="en-IN"/>
            </a:p>
          </p:txBody>
        </p:sp>
        <p:sp>
          <p:nvSpPr>
            <p:cNvPr id="201832" name="Line 42"/>
            <p:cNvSpPr>
              <a:spLocks noChangeShapeType="1"/>
            </p:cNvSpPr>
            <p:nvPr/>
          </p:nvSpPr>
          <p:spPr bwMode="auto">
            <a:xfrm>
              <a:off x="2952" y="1756"/>
              <a:ext cx="216" cy="0"/>
            </a:xfrm>
            <a:prstGeom prst="line">
              <a:avLst/>
            </a:prstGeom>
            <a:noFill/>
            <a:ln w="50800">
              <a:solidFill>
                <a:schemeClr val="hlink"/>
              </a:solidFill>
              <a:round/>
            </a:ln>
          </p:spPr>
          <p:txBody>
            <a:bodyPr wrap="none" anchor="ctr"/>
            <a:lstStyle/>
            <a:p>
              <a:endParaRPr lang="en-IN"/>
            </a:p>
          </p:txBody>
        </p:sp>
        <p:sp>
          <p:nvSpPr>
            <p:cNvPr id="201833" name="Rectangle 43"/>
            <p:cNvSpPr>
              <a:spLocks noChangeArrowheads="1"/>
            </p:cNvSpPr>
            <p:nvPr/>
          </p:nvSpPr>
          <p:spPr bwMode="auto">
            <a:xfrm>
              <a:off x="2571" y="1731"/>
              <a:ext cx="328"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40</a:t>
              </a:r>
            </a:p>
          </p:txBody>
        </p:sp>
        <p:sp>
          <p:nvSpPr>
            <p:cNvPr id="201834" name="Rectangle 44"/>
            <p:cNvSpPr>
              <a:spLocks noChangeArrowheads="1"/>
            </p:cNvSpPr>
            <p:nvPr/>
          </p:nvSpPr>
          <p:spPr bwMode="auto">
            <a:xfrm>
              <a:off x="2899" y="1731"/>
              <a:ext cx="328"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20</a:t>
              </a:r>
            </a:p>
          </p:txBody>
        </p:sp>
        <p:sp>
          <p:nvSpPr>
            <p:cNvPr id="201835" name="Line 45"/>
            <p:cNvSpPr>
              <a:spLocks noChangeShapeType="1"/>
            </p:cNvSpPr>
            <p:nvPr/>
          </p:nvSpPr>
          <p:spPr bwMode="auto">
            <a:xfrm flipH="1">
              <a:off x="2936" y="1616"/>
              <a:ext cx="0" cy="192"/>
            </a:xfrm>
            <a:prstGeom prst="line">
              <a:avLst/>
            </a:prstGeom>
            <a:noFill/>
            <a:ln w="12700">
              <a:solidFill>
                <a:schemeClr val="tx1"/>
              </a:solidFill>
              <a:round/>
            </a:ln>
          </p:spPr>
          <p:txBody>
            <a:bodyPr wrap="none" anchor="ctr"/>
            <a:lstStyle/>
            <a:p>
              <a:endParaRPr lang="en-IN"/>
            </a:p>
          </p:txBody>
        </p:sp>
        <p:sp>
          <p:nvSpPr>
            <p:cNvPr id="201836" name="Line 46"/>
            <p:cNvSpPr>
              <a:spLocks noChangeShapeType="1"/>
            </p:cNvSpPr>
            <p:nvPr/>
          </p:nvSpPr>
          <p:spPr bwMode="auto">
            <a:xfrm flipH="1">
              <a:off x="3192" y="1616"/>
              <a:ext cx="0" cy="192"/>
            </a:xfrm>
            <a:prstGeom prst="line">
              <a:avLst/>
            </a:prstGeom>
            <a:noFill/>
            <a:ln w="12700">
              <a:solidFill>
                <a:schemeClr val="tx1"/>
              </a:solidFill>
              <a:round/>
            </a:ln>
          </p:spPr>
          <p:txBody>
            <a:bodyPr wrap="none" anchor="ctr"/>
            <a:lstStyle/>
            <a:p>
              <a:endParaRPr lang="en-IN"/>
            </a:p>
          </p:txBody>
        </p:sp>
        <p:sp>
          <p:nvSpPr>
            <p:cNvPr id="201837" name="Line 47"/>
            <p:cNvSpPr>
              <a:spLocks noChangeShapeType="1"/>
            </p:cNvSpPr>
            <p:nvPr/>
          </p:nvSpPr>
          <p:spPr bwMode="auto">
            <a:xfrm>
              <a:off x="1400" y="1692"/>
              <a:ext cx="288" cy="0"/>
            </a:xfrm>
            <a:prstGeom prst="line">
              <a:avLst/>
            </a:prstGeom>
            <a:noFill/>
            <a:ln w="50800">
              <a:solidFill>
                <a:srgbClr val="F6BF69"/>
              </a:solidFill>
              <a:round/>
            </a:ln>
          </p:spPr>
          <p:txBody>
            <a:bodyPr wrap="none" anchor="ctr"/>
            <a:lstStyle/>
            <a:p>
              <a:endParaRPr lang="en-IN"/>
            </a:p>
          </p:txBody>
        </p:sp>
        <p:sp>
          <p:nvSpPr>
            <p:cNvPr id="201838" name="Line 48"/>
            <p:cNvSpPr>
              <a:spLocks noChangeShapeType="1"/>
            </p:cNvSpPr>
            <p:nvPr/>
          </p:nvSpPr>
          <p:spPr bwMode="auto">
            <a:xfrm>
              <a:off x="1808" y="1692"/>
              <a:ext cx="288" cy="0"/>
            </a:xfrm>
            <a:prstGeom prst="line">
              <a:avLst/>
            </a:prstGeom>
            <a:noFill/>
            <a:ln w="50800">
              <a:solidFill>
                <a:srgbClr val="F6BF69"/>
              </a:solidFill>
              <a:round/>
            </a:ln>
          </p:spPr>
          <p:txBody>
            <a:bodyPr wrap="none" anchor="ctr"/>
            <a:lstStyle/>
            <a:p>
              <a:endParaRPr lang="en-IN"/>
            </a:p>
          </p:txBody>
        </p:sp>
        <p:sp>
          <p:nvSpPr>
            <p:cNvPr id="201839" name="Line 49"/>
            <p:cNvSpPr>
              <a:spLocks noChangeShapeType="1"/>
            </p:cNvSpPr>
            <p:nvPr/>
          </p:nvSpPr>
          <p:spPr bwMode="auto">
            <a:xfrm>
              <a:off x="2216" y="1692"/>
              <a:ext cx="288" cy="0"/>
            </a:xfrm>
            <a:prstGeom prst="line">
              <a:avLst/>
            </a:prstGeom>
            <a:noFill/>
            <a:ln w="50800">
              <a:solidFill>
                <a:srgbClr val="F6BF69"/>
              </a:solidFill>
              <a:round/>
            </a:ln>
          </p:spPr>
          <p:txBody>
            <a:bodyPr wrap="none" anchor="ctr"/>
            <a:lstStyle/>
            <a:p>
              <a:endParaRPr lang="en-IN"/>
            </a:p>
          </p:txBody>
        </p:sp>
        <p:sp>
          <p:nvSpPr>
            <p:cNvPr id="201840" name="Line 50"/>
            <p:cNvSpPr>
              <a:spLocks noChangeShapeType="1"/>
            </p:cNvSpPr>
            <p:nvPr/>
          </p:nvSpPr>
          <p:spPr bwMode="auto">
            <a:xfrm>
              <a:off x="1736" y="1756"/>
              <a:ext cx="216" cy="0"/>
            </a:xfrm>
            <a:prstGeom prst="line">
              <a:avLst/>
            </a:prstGeom>
            <a:noFill/>
            <a:ln w="50800">
              <a:solidFill>
                <a:schemeClr val="hlink"/>
              </a:solidFill>
              <a:round/>
            </a:ln>
          </p:spPr>
          <p:txBody>
            <a:bodyPr wrap="none" anchor="ctr"/>
            <a:lstStyle/>
            <a:p>
              <a:endParaRPr lang="en-IN"/>
            </a:p>
          </p:txBody>
        </p:sp>
        <p:sp>
          <p:nvSpPr>
            <p:cNvPr id="201841" name="Line 51"/>
            <p:cNvSpPr>
              <a:spLocks noChangeShapeType="1"/>
            </p:cNvSpPr>
            <p:nvPr/>
          </p:nvSpPr>
          <p:spPr bwMode="auto">
            <a:xfrm>
              <a:off x="2144" y="1756"/>
              <a:ext cx="216" cy="0"/>
            </a:xfrm>
            <a:prstGeom prst="line">
              <a:avLst/>
            </a:prstGeom>
            <a:noFill/>
            <a:ln w="50800">
              <a:solidFill>
                <a:schemeClr val="hlink"/>
              </a:solidFill>
              <a:round/>
            </a:ln>
          </p:spPr>
          <p:txBody>
            <a:bodyPr wrap="none" anchor="ctr"/>
            <a:lstStyle/>
            <a:p>
              <a:endParaRPr lang="en-IN"/>
            </a:p>
          </p:txBody>
        </p:sp>
        <p:sp>
          <p:nvSpPr>
            <p:cNvPr id="201842" name="Line 52"/>
            <p:cNvSpPr>
              <a:spLocks noChangeShapeType="1"/>
            </p:cNvSpPr>
            <p:nvPr/>
          </p:nvSpPr>
          <p:spPr bwMode="auto">
            <a:xfrm>
              <a:off x="2552" y="1756"/>
              <a:ext cx="216" cy="0"/>
            </a:xfrm>
            <a:prstGeom prst="line">
              <a:avLst/>
            </a:prstGeom>
            <a:noFill/>
            <a:ln w="50800">
              <a:solidFill>
                <a:schemeClr val="hlink"/>
              </a:solidFill>
              <a:round/>
            </a:ln>
          </p:spPr>
          <p:txBody>
            <a:bodyPr wrap="none" anchor="ctr"/>
            <a:lstStyle/>
            <a:p>
              <a:endParaRPr lang="en-IN"/>
            </a:p>
          </p:txBody>
        </p:sp>
      </p:grpSp>
      <p:grpSp>
        <p:nvGrpSpPr>
          <p:cNvPr id="10" name="Group 53"/>
          <p:cNvGrpSpPr/>
          <p:nvPr/>
        </p:nvGrpSpPr>
        <p:grpSpPr>
          <a:xfrm>
            <a:off x="1593850" y="3136900"/>
            <a:ext cx="3490913" cy="2933700"/>
            <a:chOff x="1004" y="1976"/>
            <a:chExt cx="2199" cy="1848"/>
          </a:xfrm>
        </p:grpSpPr>
        <p:grpSp>
          <p:nvGrpSpPr>
            <p:cNvPr id="201749" name="Group 54"/>
            <p:cNvGrpSpPr/>
            <p:nvPr/>
          </p:nvGrpSpPr>
          <p:grpSpPr>
            <a:xfrm>
              <a:off x="1004" y="1976"/>
              <a:ext cx="967" cy="448"/>
              <a:chOff x="1004" y="1976"/>
              <a:chExt cx="967" cy="448"/>
            </a:xfrm>
          </p:grpSpPr>
          <p:grpSp>
            <p:nvGrpSpPr>
              <p:cNvPr id="201807" name="Group 55"/>
              <p:cNvGrpSpPr/>
              <p:nvPr/>
            </p:nvGrpSpPr>
            <p:grpSpPr>
              <a:xfrm>
                <a:off x="1004" y="1976"/>
                <a:ext cx="305" cy="448"/>
                <a:chOff x="1004" y="1976"/>
                <a:chExt cx="305" cy="448"/>
              </a:xfrm>
            </p:grpSpPr>
            <p:grpSp>
              <p:nvGrpSpPr>
                <p:cNvPr id="201821" name="Group 56"/>
                <p:cNvGrpSpPr/>
                <p:nvPr/>
              </p:nvGrpSpPr>
              <p:grpSpPr>
                <a:xfrm>
                  <a:off x="1004" y="1976"/>
                  <a:ext cx="305" cy="448"/>
                  <a:chOff x="1004" y="1976"/>
                  <a:chExt cx="305" cy="448"/>
                </a:xfrm>
              </p:grpSpPr>
              <p:sp>
                <p:nvSpPr>
                  <p:cNvPr id="201823" name="AutoShape 57"/>
                  <p:cNvSpPr>
                    <a:spLocks noChangeArrowheads="1"/>
                  </p:cNvSpPr>
                  <p:nvPr/>
                </p:nvSpPr>
                <p:spPr bwMode="auto">
                  <a:xfrm>
                    <a:off x="1004" y="2047"/>
                    <a:ext cx="305" cy="377"/>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sp>
                <p:nvSpPr>
                  <p:cNvPr id="201824" name="AutoShape 58"/>
                  <p:cNvSpPr>
                    <a:spLocks noChangeArrowheads="1"/>
                  </p:cNvSpPr>
                  <p:nvPr/>
                </p:nvSpPr>
                <p:spPr bwMode="auto">
                  <a:xfrm>
                    <a:off x="1074" y="1976"/>
                    <a:ext cx="235" cy="78"/>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grpSp>
            <p:sp>
              <p:nvSpPr>
                <p:cNvPr id="201822" name="AutoShape 59"/>
                <p:cNvSpPr>
                  <a:spLocks noChangeArrowheads="1"/>
                </p:cNvSpPr>
                <p:nvPr/>
              </p:nvSpPr>
              <p:spPr bwMode="auto">
                <a:xfrm>
                  <a:off x="1066" y="2080"/>
                  <a:ext cx="158" cy="27"/>
                </a:xfrm>
                <a:prstGeom prst="parallelogram">
                  <a:avLst>
                    <a:gd name="adj" fmla="val 146215"/>
                  </a:avLst>
                </a:prstGeom>
                <a:solidFill>
                  <a:srgbClr val="F6BF69"/>
                </a:solidFill>
                <a:ln w="25400">
                  <a:solidFill>
                    <a:schemeClr val="tx1"/>
                  </a:solidFill>
                  <a:miter lim="800000"/>
                </a:ln>
              </p:spPr>
              <p:txBody>
                <a:bodyPr wrap="none" anchor="ctr"/>
                <a:lstStyle/>
                <a:p>
                  <a:pPr algn="l"/>
                  <a:endParaRPr lang="en-IN" sz="2400">
                    <a:solidFill>
                      <a:srgbClr val="000000"/>
                    </a:solidFill>
                  </a:endParaRPr>
                </a:p>
              </p:txBody>
            </p:sp>
          </p:grpSp>
          <p:grpSp>
            <p:nvGrpSpPr>
              <p:cNvPr id="201808" name="Group 60"/>
              <p:cNvGrpSpPr/>
              <p:nvPr/>
            </p:nvGrpSpPr>
            <p:grpSpPr>
              <a:xfrm>
                <a:off x="1305" y="1976"/>
                <a:ext cx="378" cy="448"/>
                <a:chOff x="1305" y="1976"/>
                <a:chExt cx="378" cy="448"/>
              </a:xfrm>
            </p:grpSpPr>
            <p:grpSp>
              <p:nvGrpSpPr>
                <p:cNvPr id="201816" name="Group 61"/>
                <p:cNvGrpSpPr/>
                <p:nvPr/>
              </p:nvGrpSpPr>
              <p:grpSpPr>
                <a:xfrm>
                  <a:off x="1305" y="1976"/>
                  <a:ext cx="378" cy="448"/>
                  <a:chOff x="1305" y="1976"/>
                  <a:chExt cx="378" cy="448"/>
                </a:xfrm>
              </p:grpSpPr>
              <p:sp>
                <p:nvSpPr>
                  <p:cNvPr id="201819" name="AutoShape 62"/>
                  <p:cNvSpPr>
                    <a:spLocks noChangeArrowheads="1"/>
                  </p:cNvSpPr>
                  <p:nvPr/>
                </p:nvSpPr>
                <p:spPr bwMode="auto">
                  <a:xfrm>
                    <a:off x="1305" y="2047"/>
                    <a:ext cx="378" cy="377"/>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sp>
                <p:nvSpPr>
                  <p:cNvPr id="201820" name="AutoShape 63"/>
                  <p:cNvSpPr>
                    <a:spLocks noChangeArrowheads="1"/>
                  </p:cNvSpPr>
                  <p:nvPr/>
                </p:nvSpPr>
                <p:spPr bwMode="auto">
                  <a:xfrm>
                    <a:off x="1391" y="1976"/>
                    <a:ext cx="292" cy="78"/>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grpSp>
            <p:sp>
              <p:nvSpPr>
                <p:cNvPr id="201817" name="Oval 64"/>
                <p:cNvSpPr>
                  <a:spLocks noChangeArrowheads="1"/>
                </p:cNvSpPr>
                <p:nvPr/>
              </p:nvSpPr>
              <p:spPr bwMode="auto">
                <a:xfrm>
                  <a:off x="1420" y="2012"/>
                  <a:ext cx="49" cy="27"/>
                </a:xfrm>
                <a:prstGeom prst="ellipse">
                  <a:avLst/>
                </a:prstGeom>
                <a:solidFill>
                  <a:schemeClr val="bg1"/>
                </a:solidFill>
                <a:ln w="12700">
                  <a:solidFill>
                    <a:schemeClr val="tx1"/>
                  </a:solidFill>
                  <a:round/>
                </a:ln>
              </p:spPr>
              <p:txBody>
                <a:bodyPr wrap="none" anchor="ctr"/>
                <a:lstStyle/>
                <a:p>
                  <a:pPr algn="l"/>
                  <a:endParaRPr lang="en-IN" sz="2400">
                    <a:solidFill>
                      <a:srgbClr val="000000"/>
                    </a:solidFill>
                  </a:endParaRPr>
                </a:p>
              </p:txBody>
            </p:sp>
            <p:sp>
              <p:nvSpPr>
                <p:cNvPr id="201818" name="AutoShape 65"/>
                <p:cNvSpPr>
                  <a:spLocks noChangeArrowheads="1"/>
                </p:cNvSpPr>
                <p:nvPr/>
              </p:nvSpPr>
              <p:spPr bwMode="auto">
                <a:xfrm>
                  <a:off x="1352" y="2222"/>
                  <a:ext cx="198" cy="84"/>
                </a:xfrm>
                <a:prstGeom prst="octagon">
                  <a:avLst>
                    <a:gd name="adj" fmla="val 29278"/>
                  </a:avLst>
                </a:prstGeom>
                <a:solidFill>
                  <a:srgbClr val="A2C1FE"/>
                </a:solidFill>
                <a:ln w="25400">
                  <a:solidFill>
                    <a:schemeClr val="tx1"/>
                  </a:solidFill>
                  <a:miter lim="800000"/>
                </a:ln>
              </p:spPr>
              <p:txBody>
                <a:bodyPr wrap="none" anchor="ctr"/>
                <a:lstStyle/>
                <a:p>
                  <a:pPr algn="l"/>
                  <a:endParaRPr lang="en-IN" sz="2400">
                    <a:solidFill>
                      <a:srgbClr val="000000"/>
                    </a:solidFill>
                  </a:endParaRPr>
                </a:p>
              </p:txBody>
            </p:sp>
          </p:grpSp>
          <p:sp>
            <p:nvSpPr>
              <p:cNvPr id="201809" name="Freeform 66"/>
              <p:cNvSpPr/>
              <p:nvPr/>
            </p:nvSpPr>
            <p:spPr bwMode="auto">
              <a:xfrm>
                <a:off x="1869" y="2205"/>
                <a:ext cx="86" cy="192"/>
              </a:xfrm>
              <a:custGeom>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prstDash val="dash"/>
                <a:round/>
                <a:headEnd type="none" w="med" len="med"/>
                <a:tailEnd type="none" w="med" len="med"/>
              </a:ln>
            </p:spPr>
            <p:txBody>
              <a:bodyPr/>
              <a:lstStyle/>
              <a:p>
                <a:endParaRPr lang="en-IN"/>
              </a:p>
            </p:txBody>
          </p:sp>
          <p:sp>
            <p:nvSpPr>
              <p:cNvPr id="201810" name="Rectangle 67"/>
              <p:cNvSpPr>
                <a:spLocks noChangeArrowheads="1"/>
              </p:cNvSpPr>
              <p:nvPr/>
            </p:nvSpPr>
            <p:spPr bwMode="auto">
              <a:xfrm>
                <a:off x="1865" y="2205"/>
                <a:ext cx="106"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201811" name="Rectangle 68"/>
              <p:cNvSpPr>
                <a:spLocks noChangeArrowheads="1"/>
              </p:cNvSpPr>
              <p:nvPr/>
            </p:nvSpPr>
            <p:spPr bwMode="auto">
              <a:xfrm>
                <a:off x="1872" y="2286"/>
                <a:ext cx="82"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201812" name="Rectangle 69"/>
              <p:cNvSpPr>
                <a:spLocks noChangeArrowheads="1"/>
              </p:cNvSpPr>
              <p:nvPr/>
            </p:nvSpPr>
            <p:spPr bwMode="auto">
              <a:xfrm>
                <a:off x="1689" y="2286"/>
                <a:ext cx="103" cy="11"/>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grpSp>
            <p:nvGrpSpPr>
              <p:cNvPr id="201813" name="Group 70"/>
              <p:cNvGrpSpPr/>
              <p:nvPr/>
            </p:nvGrpSpPr>
            <p:grpSpPr>
              <a:xfrm>
                <a:off x="1687" y="2033"/>
                <a:ext cx="194" cy="364"/>
                <a:chOff x="1687" y="2033"/>
                <a:chExt cx="194" cy="364"/>
              </a:xfrm>
            </p:grpSpPr>
            <p:sp>
              <p:nvSpPr>
                <p:cNvPr id="201814" name="Oval 71"/>
                <p:cNvSpPr>
                  <a:spLocks noChangeArrowheads="1"/>
                </p:cNvSpPr>
                <p:nvPr/>
              </p:nvSpPr>
              <p:spPr bwMode="auto">
                <a:xfrm>
                  <a:off x="1763" y="2033"/>
                  <a:ext cx="48" cy="48"/>
                </a:xfrm>
                <a:prstGeom prst="ellipse">
                  <a:avLst/>
                </a:prstGeom>
                <a:solidFill>
                  <a:srgbClr val="FC0128"/>
                </a:solidFill>
                <a:ln w="12700">
                  <a:solidFill>
                    <a:srgbClr val="000000"/>
                  </a:solidFill>
                  <a:round/>
                </a:ln>
              </p:spPr>
              <p:txBody>
                <a:bodyPr wrap="none" anchor="ctr"/>
                <a:lstStyle/>
                <a:p>
                  <a:pPr algn="l"/>
                  <a:endParaRPr lang="en-IN" sz="2400">
                    <a:solidFill>
                      <a:srgbClr val="000000"/>
                    </a:solidFill>
                  </a:endParaRPr>
                </a:p>
              </p:txBody>
            </p:sp>
            <p:sp>
              <p:nvSpPr>
                <p:cNvPr id="201815" name="Freeform 72"/>
                <p:cNvSpPr/>
                <p:nvPr/>
              </p:nvSpPr>
              <p:spPr bwMode="auto">
                <a:xfrm>
                  <a:off x="1687" y="2101"/>
                  <a:ext cx="194" cy="296"/>
                </a:xfrm>
                <a:custGeom>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 cap="rnd">
                  <a:noFill/>
                  <a:prstDash val="dash"/>
                  <a:round/>
                  <a:headEnd type="none" w="med" len="med"/>
                  <a:tailEnd type="none" w="med" len="med"/>
                </a:ln>
              </p:spPr>
              <p:txBody>
                <a:bodyPr/>
                <a:lstStyle/>
                <a:p>
                  <a:endParaRPr lang="en-IN"/>
                </a:p>
              </p:txBody>
            </p:sp>
          </p:grpSp>
        </p:grpSp>
        <p:grpSp>
          <p:nvGrpSpPr>
            <p:cNvPr id="201750" name="Group 73"/>
            <p:cNvGrpSpPr/>
            <p:nvPr/>
          </p:nvGrpSpPr>
          <p:grpSpPr>
            <a:xfrm>
              <a:off x="1404" y="2440"/>
              <a:ext cx="967" cy="448"/>
              <a:chOff x="1404" y="2440"/>
              <a:chExt cx="967" cy="448"/>
            </a:xfrm>
          </p:grpSpPr>
          <p:grpSp>
            <p:nvGrpSpPr>
              <p:cNvPr id="201789" name="Group 74"/>
              <p:cNvGrpSpPr/>
              <p:nvPr/>
            </p:nvGrpSpPr>
            <p:grpSpPr>
              <a:xfrm>
                <a:off x="1404" y="2440"/>
                <a:ext cx="305" cy="448"/>
                <a:chOff x="1404" y="2440"/>
                <a:chExt cx="305" cy="448"/>
              </a:xfrm>
            </p:grpSpPr>
            <p:grpSp>
              <p:nvGrpSpPr>
                <p:cNvPr id="201803" name="Group 75"/>
                <p:cNvGrpSpPr/>
                <p:nvPr/>
              </p:nvGrpSpPr>
              <p:grpSpPr>
                <a:xfrm>
                  <a:off x="1404" y="2440"/>
                  <a:ext cx="305" cy="448"/>
                  <a:chOff x="1404" y="2440"/>
                  <a:chExt cx="305" cy="448"/>
                </a:xfrm>
              </p:grpSpPr>
              <p:sp>
                <p:nvSpPr>
                  <p:cNvPr id="201805" name="AutoShape 76"/>
                  <p:cNvSpPr>
                    <a:spLocks noChangeArrowheads="1"/>
                  </p:cNvSpPr>
                  <p:nvPr/>
                </p:nvSpPr>
                <p:spPr bwMode="auto">
                  <a:xfrm>
                    <a:off x="1404" y="2511"/>
                    <a:ext cx="305" cy="377"/>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sp>
                <p:nvSpPr>
                  <p:cNvPr id="201806" name="AutoShape 77"/>
                  <p:cNvSpPr>
                    <a:spLocks noChangeArrowheads="1"/>
                  </p:cNvSpPr>
                  <p:nvPr/>
                </p:nvSpPr>
                <p:spPr bwMode="auto">
                  <a:xfrm>
                    <a:off x="1474" y="2440"/>
                    <a:ext cx="235" cy="78"/>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grpSp>
            <p:sp>
              <p:nvSpPr>
                <p:cNvPr id="201804" name="AutoShape 78"/>
                <p:cNvSpPr>
                  <a:spLocks noChangeArrowheads="1"/>
                </p:cNvSpPr>
                <p:nvPr/>
              </p:nvSpPr>
              <p:spPr bwMode="auto">
                <a:xfrm>
                  <a:off x="1466" y="2544"/>
                  <a:ext cx="158" cy="27"/>
                </a:xfrm>
                <a:prstGeom prst="parallelogram">
                  <a:avLst>
                    <a:gd name="adj" fmla="val 146215"/>
                  </a:avLst>
                </a:prstGeom>
                <a:solidFill>
                  <a:srgbClr val="F6BF69"/>
                </a:solidFill>
                <a:ln w="25400">
                  <a:solidFill>
                    <a:schemeClr val="tx1"/>
                  </a:solidFill>
                  <a:miter lim="800000"/>
                </a:ln>
              </p:spPr>
              <p:txBody>
                <a:bodyPr wrap="none" anchor="ctr"/>
                <a:lstStyle/>
                <a:p>
                  <a:pPr algn="l"/>
                  <a:endParaRPr lang="en-IN" sz="2400">
                    <a:solidFill>
                      <a:srgbClr val="000000"/>
                    </a:solidFill>
                  </a:endParaRPr>
                </a:p>
              </p:txBody>
            </p:sp>
          </p:grpSp>
          <p:grpSp>
            <p:nvGrpSpPr>
              <p:cNvPr id="201790" name="Group 79"/>
              <p:cNvGrpSpPr/>
              <p:nvPr/>
            </p:nvGrpSpPr>
            <p:grpSpPr>
              <a:xfrm>
                <a:off x="1705" y="2440"/>
                <a:ext cx="378" cy="448"/>
                <a:chOff x="1705" y="2440"/>
                <a:chExt cx="378" cy="448"/>
              </a:xfrm>
            </p:grpSpPr>
            <p:grpSp>
              <p:nvGrpSpPr>
                <p:cNvPr id="201798" name="Group 80"/>
                <p:cNvGrpSpPr/>
                <p:nvPr/>
              </p:nvGrpSpPr>
              <p:grpSpPr>
                <a:xfrm>
                  <a:off x="1705" y="2440"/>
                  <a:ext cx="378" cy="448"/>
                  <a:chOff x="1705" y="2440"/>
                  <a:chExt cx="378" cy="448"/>
                </a:xfrm>
              </p:grpSpPr>
              <p:sp>
                <p:nvSpPr>
                  <p:cNvPr id="201801" name="AutoShape 81"/>
                  <p:cNvSpPr>
                    <a:spLocks noChangeArrowheads="1"/>
                  </p:cNvSpPr>
                  <p:nvPr/>
                </p:nvSpPr>
                <p:spPr bwMode="auto">
                  <a:xfrm>
                    <a:off x="1705" y="2511"/>
                    <a:ext cx="378" cy="377"/>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sp>
                <p:nvSpPr>
                  <p:cNvPr id="201802" name="AutoShape 82"/>
                  <p:cNvSpPr>
                    <a:spLocks noChangeArrowheads="1"/>
                  </p:cNvSpPr>
                  <p:nvPr/>
                </p:nvSpPr>
                <p:spPr bwMode="auto">
                  <a:xfrm>
                    <a:off x="1791" y="2440"/>
                    <a:ext cx="292" cy="78"/>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grpSp>
            <p:sp>
              <p:nvSpPr>
                <p:cNvPr id="201799" name="Oval 83"/>
                <p:cNvSpPr>
                  <a:spLocks noChangeArrowheads="1"/>
                </p:cNvSpPr>
                <p:nvPr/>
              </p:nvSpPr>
              <p:spPr bwMode="auto">
                <a:xfrm>
                  <a:off x="1820" y="2476"/>
                  <a:ext cx="49" cy="27"/>
                </a:xfrm>
                <a:prstGeom prst="ellipse">
                  <a:avLst/>
                </a:prstGeom>
                <a:solidFill>
                  <a:schemeClr val="bg1"/>
                </a:solidFill>
                <a:ln w="12700">
                  <a:solidFill>
                    <a:schemeClr val="tx1"/>
                  </a:solidFill>
                  <a:round/>
                </a:ln>
              </p:spPr>
              <p:txBody>
                <a:bodyPr wrap="none" anchor="ctr"/>
                <a:lstStyle/>
                <a:p>
                  <a:pPr algn="l"/>
                  <a:endParaRPr lang="en-IN" sz="2400">
                    <a:solidFill>
                      <a:srgbClr val="000000"/>
                    </a:solidFill>
                  </a:endParaRPr>
                </a:p>
              </p:txBody>
            </p:sp>
            <p:sp>
              <p:nvSpPr>
                <p:cNvPr id="201800" name="AutoShape 84"/>
                <p:cNvSpPr>
                  <a:spLocks noChangeArrowheads="1"/>
                </p:cNvSpPr>
                <p:nvPr/>
              </p:nvSpPr>
              <p:spPr bwMode="auto">
                <a:xfrm>
                  <a:off x="1752" y="2686"/>
                  <a:ext cx="198" cy="84"/>
                </a:xfrm>
                <a:prstGeom prst="octagon">
                  <a:avLst>
                    <a:gd name="adj" fmla="val 29278"/>
                  </a:avLst>
                </a:prstGeom>
                <a:solidFill>
                  <a:srgbClr val="A2C1FE"/>
                </a:solidFill>
                <a:ln w="25400">
                  <a:solidFill>
                    <a:schemeClr val="tx1"/>
                  </a:solidFill>
                  <a:miter lim="800000"/>
                </a:ln>
              </p:spPr>
              <p:txBody>
                <a:bodyPr wrap="none" anchor="ctr"/>
                <a:lstStyle/>
                <a:p>
                  <a:pPr algn="l"/>
                  <a:endParaRPr lang="en-IN" sz="2400">
                    <a:solidFill>
                      <a:srgbClr val="000000"/>
                    </a:solidFill>
                  </a:endParaRPr>
                </a:p>
              </p:txBody>
            </p:sp>
          </p:grpSp>
          <p:sp>
            <p:nvSpPr>
              <p:cNvPr id="201791" name="Freeform 85"/>
              <p:cNvSpPr/>
              <p:nvPr/>
            </p:nvSpPr>
            <p:spPr bwMode="auto">
              <a:xfrm>
                <a:off x="2269" y="2669"/>
                <a:ext cx="86" cy="192"/>
              </a:xfrm>
              <a:custGeom>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prstDash val="dash"/>
                <a:round/>
                <a:headEnd type="none" w="med" len="med"/>
                <a:tailEnd type="none" w="med" len="med"/>
              </a:ln>
            </p:spPr>
            <p:txBody>
              <a:bodyPr/>
              <a:lstStyle/>
              <a:p>
                <a:endParaRPr lang="en-IN"/>
              </a:p>
            </p:txBody>
          </p:sp>
          <p:sp>
            <p:nvSpPr>
              <p:cNvPr id="201792" name="Rectangle 86"/>
              <p:cNvSpPr>
                <a:spLocks noChangeArrowheads="1"/>
              </p:cNvSpPr>
              <p:nvPr/>
            </p:nvSpPr>
            <p:spPr bwMode="auto">
              <a:xfrm>
                <a:off x="2265" y="2669"/>
                <a:ext cx="106"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201793" name="Rectangle 87"/>
              <p:cNvSpPr>
                <a:spLocks noChangeArrowheads="1"/>
              </p:cNvSpPr>
              <p:nvPr/>
            </p:nvSpPr>
            <p:spPr bwMode="auto">
              <a:xfrm>
                <a:off x="2272" y="2750"/>
                <a:ext cx="82"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201794" name="Rectangle 88"/>
              <p:cNvSpPr>
                <a:spLocks noChangeArrowheads="1"/>
              </p:cNvSpPr>
              <p:nvPr/>
            </p:nvSpPr>
            <p:spPr bwMode="auto">
              <a:xfrm>
                <a:off x="2089" y="2750"/>
                <a:ext cx="103" cy="11"/>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grpSp>
            <p:nvGrpSpPr>
              <p:cNvPr id="201795" name="Group 89"/>
              <p:cNvGrpSpPr/>
              <p:nvPr/>
            </p:nvGrpSpPr>
            <p:grpSpPr>
              <a:xfrm>
                <a:off x="2087" y="2497"/>
                <a:ext cx="194" cy="364"/>
                <a:chOff x="2087" y="2497"/>
                <a:chExt cx="194" cy="364"/>
              </a:xfrm>
            </p:grpSpPr>
            <p:sp>
              <p:nvSpPr>
                <p:cNvPr id="201796" name="Oval 90"/>
                <p:cNvSpPr>
                  <a:spLocks noChangeArrowheads="1"/>
                </p:cNvSpPr>
                <p:nvPr/>
              </p:nvSpPr>
              <p:spPr bwMode="auto">
                <a:xfrm>
                  <a:off x="2163" y="2497"/>
                  <a:ext cx="48" cy="48"/>
                </a:xfrm>
                <a:prstGeom prst="ellipse">
                  <a:avLst/>
                </a:prstGeom>
                <a:solidFill>
                  <a:srgbClr val="FC0128"/>
                </a:solidFill>
                <a:ln w="12700">
                  <a:solidFill>
                    <a:srgbClr val="000000"/>
                  </a:solidFill>
                  <a:round/>
                </a:ln>
              </p:spPr>
              <p:txBody>
                <a:bodyPr wrap="none" anchor="ctr"/>
                <a:lstStyle/>
                <a:p>
                  <a:pPr algn="l"/>
                  <a:endParaRPr lang="en-IN" sz="2400">
                    <a:solidFill>
                      <a:srgbClr val="000000"/>
                    </a:solidFill>
                  </a:endParaRPr>
                </a:p>
              </p:txBody>
            </p:sp>
            <p:sp>
              <p:nvSpPr>
                <p:cNvPr id="201797" name="Freeform 91"/>
                <p:cNvSpPr/>
                <p:nvPr/>
              </p:nvSpPr>
              <p:spPr bwMode="auto">
                <a:xfrm>
                  <a:off x="2087" y="2565"/>
                  <a:ext cx="194" cy="296"/>
                </a:xfrm>
                <a:custGeom>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 cap="rnd">
                  <a:noFill/>
                  <a:prstDash val="dash"/>
                  <a:round/>
                  <a:headEnd type="none" w="med" len="med"/>
                  <a:tailEnd type="none" w="med" len="med"/>
                </a:ln>
              </p:spPr>
              <p:txBody>
                <a:bodyPr/>
                <a:lstStyle/>
                <a:p>
                  <a:endParaRPr lang="en-IN"/>
                </a:p>
              </p:txBody>
            </p:sp>
          </p:grpSp>
        </p:grpSp>
        <p:grpSp>
          <p:nvGrpSpPr>
            <p:cNvPr id="201751" name="Group 92"/>
            <p:cNvGrpSpPr/>
            <p:nvPr/>
          </p:nvGrpSpPr>
          <p:grpSpPr>
            <a:xfrm>
              <a:off x="1820" y="2928"/>
              <a:ext cx="967" cy="448"/>
              <a:chOff x="1820" y="2928"/>
              <a:chExt cx="967" cy="448"/>
            </a:xfrm>
          </p:grpSpPr>
          <p:grpSp>
            <p:nvGrpSpPr>
              <p:cNvPr id="201771" name="Group 93"/>
              <p:cNvGrpSpPr/>
              <p:nvPr/>
            </p:nvGrpSpPr>
            <p:grpSpPr>
              <a:xfrm>
                <a:off x="1820" y="2928"/>
                <a:ext cx="305" cy="448"/>
                <a:chOff x="1820" y="2928"/>
                <a:chExt cx="305" cy="448"/>
              </a:xfrm>
            </p:grpSpPr>
            <p:grpSp>
              <p:nvGrpSpPr>
                <p:cNvPr id="201785" name="Group 94"/>
                <p:cNvGrpSpPr/>
                <p:nvPr/>
              </p:nvGrpSpPr>
              <p:grpSpPr>
                <a:xfrm>
                  <a:off x="1820" y="2928"/>
                  <a:ext cx="305" cy="448"/>
                  <a:chOff x="1820" y="2928"/>
                  <a:chExt cx="305" cy="448"/>
                </a:xfrm>
              </p:grpSpPr>
              <p:sp>
                <p:nvSpPr>
                  <p:cNvPr id="201787" name="AutoShape 95"/>
                  <p:cNvSpPr>
                    <a:spLocks noChangeArrowheads="1"/>
                  </p:cNvSpPr>
                  <p:nvPr/>
                </p:nvSpPr>
                <p:spPr bwMode="auto">
                  <a:xfrm>
                    <a:off x="1820" y="2999"/>
                    <a:ext cx="305" cy="377"/>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sp>
                <p:nvSpPr>
                  <p:cNvPr id="201788" name="AutoShape 96"/>
                  <p:cNvSpPr>
                    <a:spLocks noChangeArrowheads="1"/>
                  </p:cNvSpPr>
                  <p:nvPr/>
                </p:nvSpPr>
                <p:spPr bwMode="auto">
                  <a:xfrm>
                    <a:off x="1890" y="2928"/>
                    <a:ext cx="235" cy="78"/>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grpSp>
            <p:sp>
              <p:nvSpPr>
                <p:cNvPr id="201786" name="AutoShape 97"/>
                <p:cNvSpPr>
                  <a:spLocks noChangeArrowheads="1"/>
                </p:cNvSpPr>
                <p:nvPr/>
              </p:nvSpPr>
              <p:spPr bwMode="auto">
                <a:xfrm>
                  <a:off x="1882" y="3032"/>
                  <a:ext cx="158" cy="27"/>
                </a:xfrm>
                <a:prstGeom prst="parallelogram">
                  <a:avLst>
                    <a:gd name="adj" fmla="val 146215"/>
                  </a:avLst>
                </a:prstGeom>
                <a:solidFill>
                  <a:srgbClr val="F6BF69"/>
                </a:solidFill>
                <a:ln w="25400">
                  <a:solidFill>
                    <a:schemeClr val="tx1"/>
                  </a:solidFill>
                  <a:miter lim="800000"/>
                </a:ln>
              </p:spPr>
              <p:txBody>
                <a:bodyPr wrap="none" anchor="ctr"/>
                <a:lstStyle/>
                <a:p>
                  <a:pPr algn="l"/>
                  <a:endParaRPr lang="en-IN" sz="2400">
                    <a:solidFill>
                      <a:srgbClr val="000000"/>
                    </a:solidFill>
                  </a:endParaRPr>
                </a:p>
              </p:txBody>
            </p:sp>
          </p:grpSp>
          <p:grpSp>
            <p:nvGrpSpPr>
              <p:cNvPr id="201772" name="Group 98"/>
              <p:cNvGrpSpPr/>
              <p:nvPr/>
            </p:nvGrpSpPr>
            <p:grpSpPr>
              <a:xfrm>
                <a:off x="2121" y="2928"/>
                <a:ext cx="378" cy="448"/>
                <a:chOff x="2121" y="2928"/>
                <a:chExt cx="378" cy="448"/>
              </a:xfrm>
            </p:grpSpPr>
            <p:grpSp>
              <p:nvGrpSpPr>
                <p:cNvPr id="201780" name="Group 99"/>
                <p:cNvGrpSpPr/>
                <p:nvPr/>
              </p:nvGrpSpPr>
              <p:grpSpPr>
                <a:xfrm>
                  <a:off x="2121" y="2928"/>
                  <a:ext cx="378" cy="448"/>
                  <a:chOff x="2121" y="2928"/>
                  <a:chExt cx="378" cy="448"/>
                </a:xfrm>
              </p:grpSpPr>
              <p:sp>
                <p:nvSpPr>
                  <p:cNvPr id="201783" name="AutoShape 100"/>
                  <p:cNvSpPr>
                    <a:spLocks noChangeArrowheads="1"/>
                  </p:cNvSpPr>
                  <p:nvPr/>
                </p:nvSpPr>
                <p:spPr bwMode="auto">
                  <a:xfrm>
                    <a:off x="2121" y="2999"/>
                    <a:ext cx="378" cy="377"/>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sp>
                <p:nvSpPr>
                  <p:cNvPr id="201784" name="AutoShape 101"/>
                  <p:cNvSpPr>
                    <a:spLocks noChangeArrowheads="1"/>
                  </p:cNvSpPr>
                  <p:nvPr/>
                </p:nvSpPr>
                <p:spPr bwMode="auto">
                  <a:xfrm>
                    <a:off x="2207" y="2928"/>
                    <a:ext cx="292" cy="78"/>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grpSp>
            <p:sp>
              <p:nvSpPr>
                <p:cNvPr id="201781" name="Oval 102"/>
                <p:cNvSpPr>
                  <a:spLocks noChangeArrowheads="1"/>
                </p:cNvSpPr>
                <p:nvPr/>
              </p:nvSpPr>
              <p:spPr bwMode="auto">
                <a:xfrm>
                  <a:off x="2236" y="2964"/>
                  <a:ext cx="49" cy="27"/>
                </a:xfrm>
                <a:prstGeom prst="ellipse">
                  <a:avLst/>
                </a:prstGeom>
                <a:solidFill>
                  <a:schemeClr val="bg1"/>
                </a:solidFill>
                <a:ln w="12700">
                  <a:solidFill>
                    <a:schemeClr val="tx1"/>
                  </a:solidFill>
                  <a:round/>
                </a:ln>
              </p:spPr>
              <p:txBody>
                <a:bodyPr wrap="none" anchor="ctr"/>
                <a:lstStyle/>
                <a:p>
                  <a:pPr algn="l"/>
                  <a:endParaRPr lang="en-IN" sz="2400">
                    <a:solidFill>
                      <a:srgbClr val="000000"/>
                    </a:solidFill>
                  </a:endParaRPr>
                </a:p>
              </p:txBody>
            </p:sp>
            <p:sp>
              <p:nvSpPr>
                <p:cNvPr id="201782" name="AutoShape 103"/>
                <p:cNvSpPr>
                  <a:spLocks noChangeArrowheads="1"/>
                </p:cNvSpPr>
                <p:nvPr/>
              </p:nvSpPr>
              <p:spPr bwMode="auto">
                <a:xfrm>
                  <a:off x="2168" y="3174"/>
                  <a:ext cx="198" cy="84"/>
                </a:xfrm>
                <a:prstGeom prst="octagon">
                  <a:avLst>
                    <a:gd name="adj" fmla="val 29278"/>
                  </a:avLst>
                </a:prstGeom>
                <a:solidFill>
                  <a:srgbClr val="A2C1FE"/>
                </a:solidFill>
                <a:ln w="25400">
                  <a:solidFill>
                    <a:schemeClr val="tx1"/>
                  </a:solidFill>
                  <a:miter lim="800000"/>
                </a:ln>
              </p:spPr>
              <p:txBody>
                <a:bodyPr wrap="none" anchor="ctr"/>
                <a:lstStyle/>
                <a:p>
                  <a:pPr algn="l"/>
                  <a:endParaRPr lang="en-IN" sz="2400">
                    <a:solidFill>
                      <a:srgbClr val="000000"/>
                    </a:solidFill>
                  </a:endParaRPr>
                </a:p>
              </p:txBody>
            </p:sp>
          </p:grpSp>
          <p:sp>
            <p:nvSpPr>
              <p:cNvPr id="201773" name="Freeform 104"/>
              <p:cNvSpPr/>
              <p:nvPr/>
            </p:nvSpPr>
            <p:spPr bwMode="auto">
              <a:xfrm>
                <a:off x="2685" y="3157"/>
                <a:ext cx="86" cy="192"/>
              </a:xfrm>
              <a:custGeom>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prstDash val="dash"/>
                <a:round/>
                <a:headEnd type="none" w="med" len="med"/>
                <a:tailEnd type="none" w="med" len="med"/>
              </a:ln>
            </p:spPr>
            <p:txBody>
              <a:bodyPr/>
              <a:lstStyle/>
              <a:p>
                <a:endParaRPr lang="en-IN"/>
              </a:p>
            </p:txBody>
          </p:sp>
          <p:sp>
            <p:nvSpPr>
              <p:cNvPr id="201774" name="Rectangle 105"/>
              <p:cNvSpPr>
                <a:spLocks noChangeArrowheads="1"/>
              </p:cNvSpPr>
              <p:nvPr/>
            </p:nvSpPr>
            <p:spPr bwMode="auto">
              <a:xfrm>
                <a:off x="2681" y="3157"/>
                <a:ext cx="106"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201775" name="Rectangle 106"/>
              <p:cNvSpPr>
                <a:spLocks noChangeArrowheads="1"/>
              </p:cNvSpPr>
              <p:nvPr/>
            </p:nvSpPr>
            <p:spPr bwMode="auto">
              <a:xfrm>
                <a:off x="2688" y="3238"/>
                <a:ext cx="82"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201776" name="Rectangle 107"/>
              <p:cNvSpPr>
                <a:spLocks noChangeArrowheads="1"/>
              </p:cNvSpPr>
              <p:nvPr/>
            </p:nvSpPr>
            <p:spPr bwMode="auto">
              <a:xfrm>
                <a:off x="2505" y="3238"/>
                <a:ext cx="103" cy="11"/>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grpSp>
            <p:nvGrpSpPr>
              <p:cNvPr id="201777" name="Group 108"/>
              <p:cNvGrpSpPr/>
              <p:nvPr/>
            </p:nvGrpSpPr>
            <p:grpSpPr>
              <a:xfrm>
                <a:off x="2503" y="2985"/>
                <a:ext cx="194" cy="364"/>
                <a:chOff x="2503" y="2985"/>
                <a:chExt cx="194" cy="364"/>
              </a:xfrm>
            </p:grpSpPr>
            <p:sp>
              <p:nvSpPr>
                <p:cNvPr id="201778" name="Oval 109"/>
                <p:cNvSpPr>
                  <a:spLocks noChangeArrowheads="1"/>
                </p:cNvSpPr>
                <p:nvPr/>
              </p:nvSpPr>
              <p:spPr bwMode="auto">
                <a:xfrm>
                  <a:off x="2579" y="2985"/>
                  <a:ext cx="48" cy="48"/>
                </a:xfrm>
                <a:prstGeom prst="ellipse">
                  <a:avLst/>
                </a:prstGeom>
                <a:solidFill>
                  <a:srgbClr val="FC0128"/>
                </a:solidFill>
                <a:ln w="12700">
                  <a:solidFill>
                    <a:srgbClr val="000000"/>
                  </a:solidFill>
                  <a:round/>
                </a:ln>
              </p:spPr>
              <p:txBody>
                <a:bodyPr wrap="none" anchor="ctr"/>
                <a:lstStyle/>
                <a:p>
                  <a:pPr algn="l"/>
                  <a:endParaRPr lang="en-IN" sz="2400">
                    <a:solidFill>
                      <a:srgbClr val="000000"/>
                    </a:solidFill>
                  </a:endParaRPr>
                </a:p>
              </p:txBody>
            </p:sp>
            <p:sp>
              <p:nvSpPr>
                <p:cNvPr id="201779" name="Freeform 110"/>
                <p:cNvSpPr/>
                <p:nvPr/>
              </p:nvSpPr>
              <p:spPr bwMode="auto">
                <a:xfrm>
                  <a:off x="2503" y="3053"/>
                  <a:ext cx="194" cy="296"/>
                </a:xfrm>
                <a:custGeom>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 cap="rnd">
                  <a:noFill/>
                  <a:prstDash val="dash"/>
                  <a:round/>
                  <a:headEnd type="none" w="med" len="med"/>
                  <a:tailEnd type="none" w="med" len="med"/>
                </a:ln>
              </p:spPr>
              <p:txBody>
                <a:bodyPr/>
                <a:lstStyle/>
                <a:p>
                  <a:endParaRPr lang="en-IN"/>
                </a:p>
              </p:txBody>
            </p:sp>
          </p:grpSp>
        </p:grpSp>
        <p:grpSp>
          <p:nvGrpSpPr>
            <p:cNvPr id="201752" name="Group 111"/>
            <p:cNvGrpSpPr/>
            <p:nvPr/>
          </p:nvGrpSpPr>
          <p:grpSpPr>
            <a:xfrm>
              <a:off x="2236" y="3376"/>
              <a:ext cx="967" cy="448"/>
              <a:chOff x="2236" y="3376"/>
              <a:chExt cx="967" cy="448"/>
            </a:xfrm>
          </p:grpSpPr>
          <p:grpSp>
            <p:nvGrpSpPr>
              <p:cNvPr id="201753" name="Group 112"/>
              <p:cNvGrpSpPr/>
              <p:nvPr/>
            </p:nvGrpSpPr>
            <p:grpSpPr>
              <a:xfrm>
                <a:off x="2236" y="3376"/>
                <a:ext cx="305" cy="448"/>
                <a:chOff x="2236" y="3376"/>
                <a:chExt cx="305" cy="448"/>
              </a:xfrm>
            </p:grpSpPr>
            <p:grpSp>
              <p:nvGrpSpPr>
                <p:cNvPr id="201767" name="Group 113"/>
                <p:cNvGrpSpPr/>
                <p:nvPr/>
              </p:nvGrpSpPr>
              <p:grpSpPr>
                <a:xfrm>
                  <a:off x="2236" y="3376"/>
                  <a:ext cx="305" cy="448"/>
                  <a:chOff x="2236" y="3376"/>
                  <a:chExt cx="305" cy="448"/>
                </a:xfrm>
              </p:grpSpPr>
              <p:sp>
                <p:nvSpPr>
                  <p:cNvPr id="201769" name="AutoShape 114"/>
                  <p:cNvSpPr>
                    <a:spLocks noChangeArrowheads="1"/>
                  </p:cNvSpPr>
                  <p:nvPr/>
                </p:nvSpPr>
                <p:spPr bwMode="auto">
                  <a:xfrm>
                    <a:off x="2236" y="3447"/>
                    <a:ext cx="305" cy="377"/>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sp>
                <p:nvSpPr>
                  <p:cNvPr id="201770" name="AutoShape 115"/>
                  <p:cNvSpPr>
                    <a:spLocks noChangeArrowheads="1"/>
                  </p:cNvSpPr>
                  <p:nvPr/>
                </p:nvSpPr>
                <p:spPr bwMode="auto">
                  <a:xfrm>
                    <a:off x="2306" y="3376"/>
                    <a:ext cx="235" cy="78"/>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grpSp>
            <p:sp>
              <p:nvSpPr>
                <p:cNvPr id="201768" name="AutoShape 116"/>
                <p:cNvSpPr>
                  <a:spLocks noChangeArrowheads="1"/>
                </p:cNvSpPr>
                <p:nvPr/>
              </p:nvSpPr>
              <p:spPr bwMode="auto">
                <a:xfrm>
                  <a:off x="2298" y="3480"/>
                  <a:ext cx="158" cy="27"/>
                </a:xfrm>
                <a:prstGeom prst="parallelogram">
                  <a:avLst>
                    <a:gd name="adj" fmla="val 146215"/>
                  </a:avLst>
                </a:prstGeom>
                <a:solidFill>
                  <a:srgbClr val="F6BF69"/>
                </a:solidFill>
                <a:ln w="25400">
                  <a:solidFill>
                    <a:schemeClr val="tx1"/>
                  </a:solidFill>
                  <a:miter lim="800000"/>
                </a:ln>
              </p:spPr>
              <p:txBody>
                <a:bodyPr wrap="none" anchor="ctr"/>
                <a:lstStyle/>
                <a:p>
                  <a:pPr algn="l"/>
                  <a:endParaRPr lang="en-IN" sz="2400">
                    <a:solidFill>
                      <a:srgbClr val="000000"/>
                    </a:solidFill>
                  </a:endParaRPr>
                </a:p>
              </p:txBody>
            </p:sp>
          </p:grpSp>
          <p:grpSp>
            <p:nvGrpSpPr>
              <p:cNvPr id="201754" name="Group 117"/>
              <p:cNvGrpSpPr/>
              <p:nvPr/>
            </p:nvGrpSpPr>
            <p:grpSpPr>
              <a:xfrm>
                <a:off x="2537" y="3376"/>
                <a:ext cx="378" cy="448"/>
                <a:chOff x="2537" y="3376"/>
                <a:chExt cx="378" cy="448"/>
              </a:xfrm>
            </p:grpSpPr>
            <p:grpSp>
              <p:nvGrpSpPr>
                <p:cNvPr id="201762" name="Group 118"/>
                <p:cNvGrpSpPr/>
                <p:nvPr/>
              </p:nvGrpSpPr>
              <p:grpSpPr>
                <a:xfrm>
                  <a:off x="2537" y="3376"/>
                  <a:ext cx="378" cy="448"/>
                  <a:chOff x="2537" y="3376"/>
                  <a:chExt cx="378" cy="448"/>
                </a:xfrm>
              </p:grpSpPr>
              <p:sp>
                <p:nvSpPr>
                  <p:cNvPr id="201765" name="AutoShape 119"/>
                  <p:cNvSpPr>
                    <a:spLocks noChangeArrowheads="1"/>
                  </p:cNvSpPr>
                  <p:nvPr/>
                </p:nvSpPr>
                <p:spPr bwMode="auto">
                  <a:xfrm>
                    <a:off x="2537" y="3447"/>
                    <a:ext cx="378" cy="377"/>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sp>
                <p:nvSpPr>
                  <p:cNvPr id="201766" name="AutoShape 120"/>
                  <p:cNvSpPr>
                    <a:spLocks noChangeArrowheads="1"/>
                  </p:cNvSpPr>
                  <p:nvPr/>
                </p:nvSpPr>
                <p:spPr bwMode="auto">
                  <a:xfrm>
                    <a:off x="2623" y="3376"/>
                    <a:ext cx="292" cy="78"/>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grpSp>
            <p:sp>
              <p:nvSpPr>
                <p:cNvPr id="201763" name="Oval 121"/>
                <p:cNvSpPr>
                  <a:spLocks noChangeArrowheads="1"/>
                </p:cNvSpPr>
                <p:nvPr/>
              </p:nvSpPr>
              <p:spPr bwMode="auto">
                <a:xfrm>
                  <a:off x="2652" y="3412"/>
                  <a:ext cx="49" cy="27"/>
                </a:xfrm>
                <a:prstGeom prst="ellipse">
                  <a:avLst/>
                </a:prstGeom>
                <a:solidFill>
                  <a:schemeClr val="bg1"/>
                </a:solidFill>
                <a:ln w="12700">
                  <a:solidFill>
                    <a:schemeClr val="tx1"/>
                  </a:solidFill>
                  <a:round/>
                </a:ln>
              </p:spPr>
              <p:txBody>
                <a:bodyPr wrap="none" anchor="ctr"/>
                <a:lstStyle/>
                <a:p>
                  <a:pPr algn="l"/>
                  <a:endParaRPr lang="en-IN" sz="2400">
                    <a:solidFill>
                      <a:srgbClr val="000000"/>
                    </a:solidFill>
                  </a:endParaRPr>
                </a:p>
              </p:txBody>
            </p:sp>
            <p:sp>
              <p:nvSpPr>
                <p:cNvPr id="201764" name="AutoShape 122"/>
                <p:cNvSpPr>
                  <a:spLocks noChangeArrowheads="1"/>
                </p:cNvSpPr>
                <p:nvPr/>
              </p:nvSpPr>
              <p:spPr bwMode="auto">
                <a:xfrm>
                  <a:off x="2584" y="3622"/>
                  <a:ext cx="198" cy="84"/>
                </a:xfrm>
                <a:prstGeom prst="octagon">
                  <a:avLst>
                    <a:gd name="adj" fmla="val 29278"/>
                  </a:avLst>
                </a:prstGeom>
                <a:solidFill>
                  <a:srgbClr val="A2C1FE"/>
                </a:solidFill>
                <a:ln w="25400">
                  <a:solidFill>
                    <a:schemeClr val="tx1"/>
                  </a:solidFill>
                  <a:miter lim="800000"/>
                </a:ln>
              </p:spPr>
              <p:txBody>
                <a:bodyPr wrap="none" anchor="ctr"/>
                <a:lstStyle/>
                <a:p>
                  <a:pPr algn="l"/>
                  <a:endParaRPr lang="en-IN" sz="2400">
                    <a:solidFill>
                      <a:srgbClr val="000000"/>
                    </a:solidFill>
                  </a:endParaRPr>
                </a:p>
              </p:txBody>
            </p:sp>
          </p:grpSp>
          <p:sp>
            <p:nvSpPr>
              <p:cNvPr id="201755" name="Freeform 123"/>
              <p:cNvSpPr/>
              <p:nvPr/>
            </p:nvSpPr>
            <p:spPr bwMode="auto">
              <a:xfrm>
                <a:off x="3101" y="3605"/>
                <a:ext cx="86" cy="192"/>
              </a:xfrm>
              <a:custGeom>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prstDash val="dash"/>
                <a:round/>
                <a:headEnd type="none" w="med" len="med"/>
                <a:tailEnd type="none" w="med" len="med"/>
              </a:ln>
            </p:spPr>
            <p:txBody>
              <a:bodyPr/>
              <a:lstStyle/>
              <a:p>
                <a:endParaRPr lang="en-IN"/>
              </a:p>
            </p:txBody>
          </p:sp>
          <p:sp>
            <p:nvSpPr>
              <p:cNvPr id="201756" name="Rectangle 124"/>
              <p:cNvSpPr>
                <a:spLocks noChangeArrowheads="1"/>
              </p:cNvSpPr>
              <p:nvPr/>
            </p:nvSpPr>
            <p:spPr bwMode="auto">
              <a:xfrm>
                <a:off x="3097" y="3605"/>
                <a:ext cx="106"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201757" name="Rectangle 125"/>
              <p:cNvSpPr>
                <a:spLocks noChangeArrowheads="1"/>
              </p:cNvSpPr>
              <p:nvPr/>
            </p:nvSpPr>
            <p:spPr bwMode="auto">
              <a:xfrm>
                <a:off x="3104" y="3686"/>
                <a:ext cx="82"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201758" name="Rectangle 126"/>
              <p:cNvSpPr>
                <a:spLocks noChangeArrowheads="1"/>
              </p:cNvSpPr>
              <p:nvPr/>
            </p:nvSpPr>
            <p:spPr bwMode="auto">
              <a:xfrm>
                <a:off x="2921" y="3686"/>
                <a:ext cx="103" cy="11"/>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grpSp>
            <p:nvGrpSpPr>
              <p:cNvPr id="201759" name="Group 127"/>
              <p:cNvGrpSpPr/>
              <p:nvPr/>
            </p:nvGrpSpPr>
            <p:grpSpPr>
              <a:xfrm>
                <a:off x="2919" y="3433"/>
                <a:ext cx="194" cy="364"/>
                <a:chOff x="2919" y="3433"/>
                <a:chExt cx="194" cy="364"/>
              </a:xfrm>
            </p:grpSpPr>
            <p:sp>
              <p:nvSpPr>
                <p:cNvPr id="201760" name="Oval 128"/>
                <p:cNvSpPr>
                  <a:spLocks noChangeArrowheads="1"/>
                </p:cNvSpPr>
                <p:nvPr/>
              </p:nvSpPr>
              <p:spPr bwMode="auto">
                <a:xfrm>
                  <a:off x="2995" y="3433"/>
                  <a:ext cx="48" cy="48"/>
                </a:xfrm>
                <a:prstGeom prst="ellipse">
                  <a:avLst/>
                </a:prstGeom>
                <a:solidFill>
                  <a:srgbClr val="FC0128"/>
                </a:solidFill>
                <a:ln w="12700">
                  <a:solidFill>
                    <a:srgbClr val="000000"/>
                  </a:solidFill>
                  <a:round/>
                </a:ln>
              </p:spPr>
              <p:txBody>
                <a:bodyPr wrap="none" anchor="ctr"/>
                <a:lstStyle/>
                <a:p>
                  <a:pPr algn="l"/>
                  <a:endParaRPr lang="en-IN" sz="2400">
                    <a:solidFill>
                      <a:srgbClr val="000000"/>
                    </a:solidFill>
                  </a:endParaRPr>
                </a:p>
              </p:txBody>
            </p:sp>
            <p:sp>
              <p:nvSpPr>
                <p:cNvPr id="201761" name="Freeform 129"/>
                <p:cNvSpPr/>
                <p:nvPr/>
              </p:nvSpPr>
              <p:spPr bwMode="auto">
                <a:xfrm>
                  <a:off x="2919" y="3501"/>
                  <a:ext cx="194" cy="296"/>
                </a:xfrm>
                <a:custGeom>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 cap="rnd">
                  <a:noFill/>
                  <a:prstDash val="dash"/>
                  <a:round/>
                  <a:headEnd type="none" w="med" len="med"/>
                  <a:tailEnd type="none" w="med" len="med"/>
                </a:ln>
              </p:spPr>
              <p:txBody>
                <a:bodyPr/>
                <a:lstStyle/>
                <a:p>
                  <a:endParaRPr lang="en-IN"/>
                </a:p>
              </p:txBody>
            </p:sp>
          </p:grpSp>
        </p:grpSp>
      </p:grpSp>
      <p:sp>
        <p:nvSpPr>
          <p:cNvPr id="201748" name="Rectangle 130"/>
          <p:cNvSpPr>
            <a:spLocks noChangeArrowheads="1"/>
          </p:cNvSpPr>
          <p:nvPr/>
        </p:nvSpPr>
        <p:spPr bwMode="auto">
          <a:xfrm>
            <a:off x="0" y="228600"/>
            <a:ext cx="3486150" cy="1390650"/>
          </a:xfrm>
          <a:prstGeom prst="rect">
            <a:avLst/>
          </a:prstGeom>
          <a:noFill/>
          <a:ln w="12700">
            <a:noFill/>
            <a:miter lim="800000"/>
          </a:ln>
        </p:spPr>
        <p:txBody>
          <a:bodyPr lIns="90488" tIns="44450" rIns="90488" bIns="44450" anchor="ctr"/>
          <a:lstStyle/>
          <a:p>
            <a:r>
              <a:rPr lang="en-US" sz="4400" b="1">
                <a:solidFill>
                  <a:srgbClr val="FF3300"/>
                </a:solidFill>
              </a:rPr>
              <a:t>What Is Pipelining</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9408"/>
                                        </p:tgtEl>
                                        <p:attrNameLst>
                                          <p:attrName>style.visibility</p:attrName>
                                        </p:attrNameLst>
                                      </p:cBhvr>
                                      <p:to>
                                        <p:strVal val="visible"/>
                                      </p:to>
                                    </p:set>
                                    <p:animEffect transition="in" filter="blinds(horizontal)">
                                      <p:cBhvr>
                                        <p:cTn id="27" dur="500"/>
                                        <p:tgtEl>
                                          <p:spTgt spid="59408"/>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9409"/>
                                        </p:tgtEl>
                                        <p:attrNameLst>
                                          <p:attrName>style.visibility</p:attrName>
                                        </p:attrNameLst>
                                      </p:cBhvr>
                                      <p:to>
                                        <p:strVal val="visible"/>
                                      </p:to>
                                    </p:set>
                                    <p:animEffect transition="in" filter="blinds(horizontal)">
                                      <p:cBhvr>
                                        <p:cTn id="32" dur="500"/>
                                        <p:tgtEl>
                                          <p:spTgt spid="59409"/>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9410"/>
                                        </p:tgtEl>
                                        <p:attrNameLst>
                                          <p:attrName>style.visibility</p:attrName>
                                        </p:attrNameLst>
                                      </p:cBhvr>
                                      <p:to>
                                        <p:strVal val="visible"/>
                                      </p:to>
                                    </p:set>
                                    <p:animEffect transition="in" filter="blinds(horizontal)">
                                      <p:cBhvr>
                                        <p:cTn id="37" dur="500"/>
                                        <p:tgtEl>
                                          <p:spTgt spid="59410"/>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9411"/>
                                        </p:tgtEl>
                                        <p:attrNameLst>
                                          <p:attrName>style.visibility</p:attrName>
                                        </p:attrNameLst>
                                      </p:cBhvr>
                                      <p:to>
                                        <p:strVal val="visible"/>
                                      </p:to>
                                    </p:set>
                                    <p:animEffect transition="in" filter="blinds(horizontal)">
                                      <p:cBhvr>
                                        <p:cTn id="42" dur="500"/>
                                        <p:tgtEl>
                                          <p:spTgt spid="59411"/>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9412"/>
                                        </p:tgtEl>
                                        <p:attrNameLst>
                                          <p:attrName>style.visibility</p:attrName>
                                        </p:attrNameLst>
                                      </p:cBhvr>
                                      <p:to>
                                        <p:strVal val="visible"/>
                                      </p:to>
                                    </p:set>
                                    <p:animEffect transition="in" filter="blinds(horizontal)">
                                      <p:cBhvr>
                                        <p:cTn id="47" dur="500"/>
                                        <p:tgtEl>
                                          <p:spTgt spid="59412"/>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9413"/>
                                        </p:tgtEl>
                                        <p:attrNameLst>
                                          <p:attrName>style.visibility</p:attrName>
                                        </p:attrNameLst>
                                      </p:cBhvr>
                                      <p:to>
                                        <p:strVal val="visible"/>
                                      </p:to>
                                    </p:set>
                                    <p:animEffect transition="in" filter="blinds(horizontal)">
                                      <p:cBhvr>
                                        <p:cTn id="52" dur="500"/>
                                        <p:tgtEl>
                                          <p:spTgt spid="59413"/>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9414"/>
                                        </p:tgtEl>
                                        <p:attrNameLst>
                                          <p:attrName>style.visibility</p:attrName>
                                        </p:attrNameLst>
                                      </p:cBhvr>
                                      <p:to>
                                        <p:strVal val="visible"/>
                                      </p:to>
                                    </p:set>
                                    <p:animEffect transition="in" filter="blinds(horizontal)">
                                      <p:cBhvr>
                                        <p:cTn id="57" dur="500"/>
                                        <p:tgtEl>
                                          <p:spTgt spid="59414"/>
                                        </p:tgtEl>
                                      </p:cBhvr>
                                    </p:animEffect>
                                  </p:childTnLst>
                                </p:cTn>
                              </p:par>
                            </p:childTnLst>
                          </p:cTn>
                        </p:par>
                      </p:childTnLst>
                    </p:cTn>
                  </p:par>
                  <p:par>
                    <p:cTn id="58" fill="hold" nodeType="clickPar">
                      <p:stCondLst>
                        <p:cond delay="indefinite"/>
                      </p:stCondLst>
                      <p:childTnLst>
                        <p:par>
                          <p:cTn id="59" fill="hold" nodeType="after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9415"/>
                                        </p:tgtEl>
                                        <p:attrNameLst>
                                          <p:attrName>style.visibility</p:attrName>
                                        </p:attrNameLst>
                                      </p:cBhvr>
                                      <p:to>
                                        <p:strVal val="visible"/>
                                      </p:to>
                                    </p:set>
                                    <p:animEffect transition="in" filter="blinds(horizontal)">
                                      <p:cBhvr>
                                        <p:cTn id="62" dur="500"/>
                                        <p:tgtEl>
                                          <p:spTgt spid="59415"/>
                                        </p:tgtEl>
                                      </p:cBhvr>
                                    </p:animEffect>
                                  </p:childTnLst>
                                </p:cTn>
                              </p:par>
                            </p:childTnLst>
                          </p:cTn>
                        </p:par>
                      </p:childTnLst>
                    </p:cTn>
                  </p:par>
                  <p:par>
                    <p:cTn id="63" fill="hold" nodeType="clickPar">
                      <p:stCondLst>
                        <p:cond delay="indefinite"/>
                      </p:stCondLst>
                      <p:childTnLst>
                        <p:par>
                          <p:cTn id="64" fill="hold" nodeType="after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59416"/>
                                        </p:tgtEl>
                                        <p:attrNameLst>
                                          <p:attrName>style.visibility</p:attrName>
                                        </p:attrNameLst>
                                      </p:cBhvr>
                                      <p:to>
                                        <p:strVal val="visible"/>
                                      </p:to>
                                    </p:set>
                                    <p:animEffect transition="in" filter="blinds(horizontal)">
                                      <p:cBhvr>
                                        <p:cTn id="67" dur="500"/>
                                        <p:tgtEl>
                                          <p:spTgt spid="59416"/>
                                        </p:tgtEl>
                                      </p:cBhvr>
                                    </p:animEffect>
                                  </p:childTnLst>
                                </p:cTn>
                              </p:par>
                            </p:childTnLst>
                          </p:cTn>
                        </p:par>
                      </p:childTnLst>
                    </p:cTn>
                  </p:par>
                  <p:par>
                    <p:cTn id="68" fill="hold" nodeType="clickPar">
                      <p:stCondLst>
                        <p:cond delay="indefinite"/>
                      </p:stCondLst>
                      <p:childTnLst>
                        <p:par>
                          <p:cTn id="69" fill="hold" nodeType="after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blinds(horizontal)">
                                      <p:cBhvr>
                                        <p:cTn id="72" dur="500"/>
                                        <p:tgtEl>
                                          <p:spTgt spid="6"/>
                                        </p:tgtEl>
                                      </p:cBhvr>
                                    </p:animEffect>
                                  </p:childTnLst>
                                </p:cTn>
                              </p:par>
                            </p:childTnLst>
                          </p:cTn>
                        </p:par>
                      </p:childTnLst>
                    </p:cTn>
                  </p:par>
                  <p:par>
                    <p:cTn id="73" fill="hold" nodeType="clickPar">
                      <p:stCondLst>
                        <p:cond delay="indefinite"/>
                      </p:stCondLst>
                      <p:childTnLst>
                        <p:par>
                          <p:cTn id="74" fill="hold" nodeType="after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blinds(horizontal)">
                                      <p:cBhvr>
                                        <p:cTn id="77" dur="500"/>
                                        <p:tgtEl>
                                          <p:spTgt spid="10"/>
                                        </p:tgtEl>
                                      </p:cBhvr>
                                    </p:animEffect>
                                  </p:childTnLst>
                                </p:cTn>
                              </p:par>
                            </p:childTnLst>
                          </p:cTn>
                        </p:par>
                      </p:childTnLst>
                    </p:cTn>
                  </p:par>
                  <p:par>
                    <p:cTn id="78" fill="hold" nodeType="clickPar">
                      <p:stCondLst>
                        <p:cond delay="indefinite"/>
                      </p:stCondLst>
                      <p:childTnLst>
                        <p:par>
                          <p:cTn id="79" fill="hold" nodeType="after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59394"/>
                                        </p:tgtEl>
                                        <p:attrNameLst>
                                          <p:attrName>style.visibility</p:attrName>
                                        </p:attrNameLst>
                                      </p:cBhvr>
                                      <p:to>
                                        <p:strVal val="visible"/>
                                      </p:to>
                                    </p:set>
                                    <p:animEffect transition="in" filter="blinds(horizontal)">
                                      <p:cBhvr>
                                        <p:cTn id="82" dur="500"/>
                                        <p:tgtEl>
                                          <p:spTgt spid="59394"/>
                                        </p:tgtEl>
                                      </p:cBhvr>
                                    </p:animEffect>
                                  </p:childTnLst>
                                </p:cTn>
                              </p:par>
                            </p:childTnLst>
                          </p:cTn>
                        </p:par>
                      </p:childTnLst>
                    </p:cTn>
                  </p:par>
                  <p:par>
                    <p:cTn id="83" fill="hold" nodeType="clickPar">
                      <p:stCondLst>
                        <p:cond delay="indefinite"/>
                      </p:stCondLst>
                      <p:childTnLst>
                        <p:par>
                          <p:cTn id="84" fill="hold" nodeType="afterGroup">
                            <p:stCondLst>
                              <p:cond delay="0"/>
                            </p:stCondLst>
                            <p:childTnLst>
                              <p:par>
                                <p:cTn id="85" presetID="3" presetClass="entr" presetSubtype="10" fill="hold" nodeType="clickEffect">
                                  <p:stCondLst>
                                    <p:cond delay="0"/>
                                  </p:stCondLst>
                                  <p:childTnLst>
                                    <p:set>
                                      <p:cBhvr>
                                        <p:cTn id="86" dur="1" fill="hold">
                                          <p:stCondLst>
                                            <p:cond delay="0"/>
                                          </p:stCondLst>
                                        </p:cTn>
                                        <p:tgtEl>
                                          <p:spTgt spid="59395">
                                            <p:txEl>
                                              <p:pRg st="0" end="0"/>
                                            </p:txEl>
                                          </p:spTgt>
                                        </p:tgtEl>
                                        <p:attrNameLst>
                                          <p:attrName>style.visibility</p:attrName>
                                        </p:attrNameLst>
                                      </p:cBhvr>
                                      <p:to>
                                        <p:strVal val="visible"/>
                                      </p:to>
                                    </p:set>
                                    <p:animEffect transition="in" filter="blinds(horizontal)">
                                      <p:cBhvr>
                                        <p:cTn id="87" dur="500"/>
                                        <p:tgtEl>
                                          <p:spTgt spid="59395">
                                            <p:txEl>
                                              <p:pRg st="0" end="0"/>
                                            </p:txEl>
                                          </p:spTgt>
                                        </p:tgtEl>
                                      </p:cBhvr>
                                    </p:animEffect>
                                  </p:childTnLst>
                                </p:cTn>
                              </p:par>
                            </p:childTnLst>
                          </p:cTn>
                        </p:par>
                      </p:childTnLst>
                    </p:cTn>
                  </p:par>
                  <p:par>
                    <p:cTn id="88" fill="hold" nodeType="clickPar">
                      <p:stCondLst>
                        <p:cond delay="indefinite"/>
                      </p:stCondLst>
                      <p:childTnLst>
                        <p:par>
                          <p:cTn id="89" fill="hold" nodeType="afterGroup">
                            <p:stCondLst>
                              <p:cond delay="0"/>
                            </p:stCondLst>
                            <p:childTnLst>
                              <p:par>
                                <p:cTn id="90" presetID="3" presetClass="entr" presetSubtype="10" fill="hold" nodeType="clickEffect">
                                  <p:stCondLst>
                                    <p:cond delay="0"/>
                                  </p:stCondLst>
                                  <p:childTnLst>
                                    <p:set>
                                      <p:cBhvr>
                                        <p:cTn id="91" dur="1" fill="hold">
                                          <p:stCondLst>
                                            <p:cond delay="0"/>
                                          </p:stCondLst>
                                        </p:cTn>
                                        <p:tgtEl>
                                          <p:spTgt spid="59395">
                                            <p:txEl>
                                              <p:pRg st="1" end="1"/>
                                            </p:txEl>
                                          </p:spTgt>
                                        </p:tgtEl>
                                        <p:attrNameLst>
                                          <p:attrName>style.visibility</p:attrName>
                                        </p:attrNameLst>
                                      </p:cBhvr>
                                      <p:to>
                                        <p:strVal val="visible"/>
                                      </p:to>
                                    </p:set>
                                    <p:animEffect transition="in" filter="blinds(horizontal)">
                                      <p:cBhvr>
                                        <p:cTn id="92" dur="500"/>
                                        <p:tgtEl>
                                          <p:spTgt spid="59395">
                                            <p:txEl>
                                              <p:pRg st="1" end="1"/>
                                            </p:txEl>
                                          </p:spTgt>
                                        </p:tgtEl>
                                      </p:cBhvr>
                                    </p:animEffect>
                                  </p:childTnLst>
                                </p:cTn>
                              </p:par>
                            </p:childTnLst>
                          </p:cTn>
                        </p:par>
                      </p:childTnLst>
                    </p:cTn>
                  </p:par>
                  <p:par>
                    <p:cTn id="93" fill="hold" nodeType="clickPar">
                      <p:stCondLst>
                        <p:cond delay="indefinite"/>
                      </p:stCondLst>
                      <p:childTnLst>
                        <p:par>
                          <p:cTn id="94" fill="hold" nodeType="after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59395">
                                            <p:txEl>
                                              <p:pRg st="2" end="2"/>
                                            </p:txEl>
                                          </p:spTgt>
                                        </p:tgtEl>
                                        <p:attrNameLst>
                                          <p:attrName>style.visibility</p:attrName>
                                        </p:attrNameLst>
                                      </p:cBhvr>
                                      <p:to>
                                        <p:strVal val="visible"/>
                                      </p:to>
                                    </p:set>
                                    <p:animEffect transition="in" filter="blinds(horizontal)">
                                      <p:cBhvr>
                                        <p:cTn id="97" dur="500"/>
                                        <p:tgtEl>
                                          <p:spTgt spid="59395">
                                            <p:txEl>
                                              <p:pRg st="2" end="2"/>
                                            </p:txEl>
                                          </p:spTgt>
                                        </p:tgtEl>
                                      </p:cBhvr>
                                    </p:animEffect>
                                  </p:childTnLst>
                                </p:cTn>
                              </p:par>
                            </p:childTnLst>
                          </p:cTn>
                        </p:par>
                      </p:childTnLst>
                    </p:cTn>
                  </p:par>
                  <p:par>
                    <p:cTn id="98" fill="hold" nodeType="clickPar">
                      <p:stCondLst>
                        <p:cond delay="indefinite"/>
                      </p:stCondLst>
                      <p:childTnLst>
                        <p:par>
                          <p:cTn id="99" fill="hold" nodeType="after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59395">
                                            <p:txEl>
                                              <p:pRg st="3" end="3"/>
                                            </p:txEl>
                                          </p:spTgt>
                                        </p:tgtEl>
                                        <p:attrNameLst>
                                          <p:attrName>style.visibility</p:attrName>
                                        </p:attrNameLst>
                                      </p:cBhvr>
                                      <p:to>
                                        <p:strVal val="visible"/>
                                      </p:to>
                                    </p:set>
                                    <p:animEffect transition="in" filter="blinds(horizontal)">
                                      <p:cBhvr>
                                        <p:cTn id="102" dur="500"/>
                                        <p:tgtEl>
                                          <p:spTgt spid="59395">
                                            <p:txEl>
                                              <p:pRg st="3" end="3"/>
                                            </p:txEl>
                                          </p:spTgt>
                                        </p:tgtEl>
                                      </p:cBhvr>
                                    </p:animEffect>
                                  </p:childTnLst>
                                </p:cTn>
                              </p:par>
                            </p:childTnLst>
                          </p:cTn>
                        </p:par>
                      </p:childTnLst>
                    </p:cTn>
                  </p:par>
                  <p:par>
                    <p:cTn id="103" fill="hold" nodeType="clickPar">
                      <p:stCondLst>
                        <p:cond delay="indefinite"/>
                      </p:stCondLst>
                      <p:childTnLst>
                        <p:par>
                          <p:cTn id="104" fill="hold" nodeType="after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59395">
                                            <p:txEl>
                                              <p:pRg st="4" end="4"/>
                                            </p:txEl>
                                          </p:spTgt>
                                        </p:tgtEl>
                                        <p:attrNameLst>
                                          <p:attrName>style.visibility</p:attrName>
                                        </p:attrNameLst>
                                      </p:cBhvr>
                                      <p:to>
                                        <p:strVal val="visible"/>
                                      </p:to>
                                    </p:set>
                                    <p:animEffect transition="in" filter="blinds(horizontal)">
                                      <p:cBhvr>
                                        <p:cTn id="107" dur="500"/>
                                        <p:tgtEl>
                                          <p:spTgt spid="59395">
                                            <p:txEl>
                                              <p:pRg st="4" end="4"/>
                                            </p:txEl>
                                          </p:spTgt>
                                        </p:tgtEl>
                                      </p:cBhvr>
                                    </p:animEffect>
                                  </p:childTnLst>
                                </p:cTn>
                              </p:par>
                            </p:childTnLst>
                          </p:cTn>
                        </p:par>
                      </p:childTnLst>
                    </p:cTn>
                  </p:par>
                  <p:par>
                    <p:cTn id="108" fill="hold" nodeType="clickPar">
                      <p:stCondLst>
                        <p:cond delay="indefinite"/>
                      </p:stCondLst>
                      <p:childTnLst>
                        <p:par>
                          <p:cTn id="109" fill="hold" nodeType="afterGroup">
                            <p:stCondLst>
                              <p:cond delay="0"/>
                            </p:stCondLst>
                            <p:childTnLst>
                              <p:par>
                                <p:cTn id="110" presetID="3" presetClass="entr" presetSubtype="10" fill="hold" nodeType="clickEffect">
                                  <p:stCondLst>
                                    <p:cond delay="0"/>
                                  </p:stCondLst>
                                  <p:childTnLst>
                                    <p:set>
                                      <p:cBhvr>
                                        <p:cTn id="111" dur="1" fill="hold">
                                          <p:stCondLst>
                                            <p:cond delay="0"/>
                                          </p:stCondLst>
                                        </p:cTn>
                                        <p:tgtEl>
                                          <p:spTgt spid="59395">
                                            <p:txEl>
                                              <p:pRg st="5" end="5"/>
                                            </p:txEl>
                                          </p:spTgt>
                                        </p:tgtEl>
                                        <p:attrNameLst>
                                          <p:attrName>style.visibility</p:attrName>
                                        </p:attrNameLst>
                                      </p:cBhvr>
                                      <p:to>
                                        <p:strVal val="visible"/>
                                      </p:to>
                                    </p:set>
                                    <p:animEffect transition="in" filter="blinds(horizontal)">
                                      <p:cBhvr>
                                        <p:cTn id="112" dur="500"/>
                                        <p:tgtEl>
                                          <p:spTgt spid="59395">
                                            <p:txEl>
                                              <p:pRg st="5" end="5"/>
                                            </p:txEl>
                                          </p:spTgt>
                                        </p:tgtEl>
                                      </p:cBhvr>
                                    </p:animEffect>
                                  </p:childTnLst>
                                </p:cTn>
                              </p:par>
                            </p:childTnLst>
                          </p:cTn>
                        </p:par>
                      </p:childTnLst>
                    </p:cTn>
                  </p:par>
                  <p:par>
                    <p:cTn id="113" fill="hold" nodeType="clickPar">
                      <p:stCondLst>
                        <p:cond delay="indefinite"/>
                      </p:stCondLst>
                      <p:childTnLst>
                        <p:par>
                          <p:cTn id="114" fill="hold" nodeType="afterGroup">
                            <p:stCondLst>
                              <p:cond delay="0"/>
                            </p:stCondLst>
                            <p:childTnLst>
                              <p:par>
                                <p:cTn id="115" presetID="3" presetClass="entr" presetSubtype="10" fill="hold" nodeType="clickEffect">
                                  <p:stCondLst>
                                    <p:cond delay="0"/>
                                  </p:stCondLst>
                                  <p:childTnLst>
                                    <p:set>
                                      <p:cBhvr>
                                        <p:cTn id="116" dur="1" fill="hold">
                                          <p:stCondLst>
                                            <p:cond delay="0"/>
                                          </p:stCondLst>
                                        </p:cTn>
                                        <p:tgtEl>
                                          <p:spTgt spid="59395">
                                            <p:txEl>
                                              <p:pRg st="6" end="6"/>
                                            </p:txEl>
                                          </p:spTgt>
                                        </p:tgtEl>
                                        <p:attrNameLst>
                                          <p:attrName>style.visibility</p:attrName>
                                        </p:attrNameLst>
                                      </p:cBhvr>
                                      <p:to>
                                        <p:strVal val="visible"/>
                                      </p:to>
                                    </p:set>
                                    <p:animEffect transition="in" filter="blinds(horizontal)">
                                      <p:cBhvr>
                                        <p:cTn id="117" dur="500"/>
                                        <p:tgtEl>
                                          <p:spTgt spid="593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4" grpId="0"/>
      <p:bldP spid="59408" grpId="0"/>
      <p:bldP spid="59409" grpId="0" animBg="1"/>
      <p:bldP spid="59410" grpId="0" animBg="1"/>
      <p:bldP spid="59411" grpId="0"/>
      <p:bldP spid="59412" grpId="0"/>
      <p:bldP spid="59413" grpId="0"/>
      <p:bldP spid="59414" grpId="0"/>
      <p:bldP spid="59415" grpId="0" animBg="1"/>
      <p:bldP spid="59416" grpId="0"/>
    </p:bldLst>
  </p:timing>
</p:sld>
</file>

<file path=ppt/slides/slide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65890" name="Title 1"/>
          <p:cNvSpPr>
            <a:spLocks noGrp="1"/>
          </p:cNvSpPr>
          <p:nvPr>
            <p:ph type="title"/>
          </p:nvPr>
        </p:nvSpPr>
        <p:spPr/>
        <p:txBody>
          <a:bodyPr/>
          <a:lstStyle/>
          <a:p>
            <a:r>
              <a:rPr lang="en-US" smtClean="0"/>
              <a:t>Assembly Line</a:t>
            </a:r>
            <a:endParaRPr lang="en-IN" smtClean="0"/>
          </a:p>
        </p:txBody>
      </p:sp>
      <p:pic>
        <p:nvPicPr>
          <p:cNvPr id="5" name="Content Placeholder 4" descr="image1.jpg"/>
          <p:cNvPicPr>
            <a:picLocks noGrp="1" noChangeAspect="1"/>
          </p:cNvPicPr>
          <p:nvPr>
            <p:ph idx="1"/>
          </p:nvPr>
        </p:nvPicPr>
        <p:blipFill>
          <a:blip r:embed="rId2"/>
          <a:stretch>
            <a:fillRect/>
          </a:stretch>
        </p:blipFill>
        <p:spPr>
          <a:xfrm>
            <a:off x="979488" y="1119188"/>
            <a:ext cx="2900362" cy="1778000"/>
          </a:xfrm>
        </p:spPr>
      </p:pic>
      <p:sp>
        <p:nvSpPr>
          <p:cNvPr id="165892" name="Footer Placeholder 3"/>
          <p:cNvSpPr>
            <a:spLocks noGrp="1"/>
          </p:cNvSpPr>
          <p:nvPr>
            <p:ph type="ftr" sz="quarter" idx="10"/>
          </p:nvPr>
        </p:nvSpPr>
        <p:spPr>
          <a:noFill/>
        </p:spPr>
        <p:txBody>
          <a:bodyPr/>
          <a:lstStyle/>
          <a:p>
            <a:r>
              <a:rPr lang="en-AU" smtClean="0"/>
              <a:t>Chapter 4 — The Processor — </a:t>
            </a:r>
            <a:fld id="{ACD7AF75-2105-4B50-B0C8-E4E8206892C0}" type="slidenum">
              <a:rPr lang="en-AU" smtClean="0"/>
              <a:t>4</a:t>
            </a:fld>
            <a:endParaRPr lang="en-AU" smtClean="0"/>
          </a:p>
        </p:txBody>
      </p:sp>
      <p:pic>
        <p:nvPicPr>
          <p:cNvPr id="6" name="Picture 5" descr="image2.jpg"/>
          <p:cNvPicPr>
            <a:picLocks noChangeAspect="1"/>
          </p:cNvPicPr>
          <p:nvPr/>
        </p:nvPicPr>
        <p:blipFill>
          <a:blip r:embed="rId3"/>
          <a:stretch>
            <a:fillRect/>
          </a:stretch>
        </p:blipFill>
        <p:spPr bwMode="auto">
          <a:xfrm>
            <a:off x="979488" y="3357563"/>
            <a:ext cx="3978275" cy="2447925"/>
          </a:xfrm>
          <a:prstGeom prst="rect">
            <a:avLst/>
          </a:prstGeom>
          <a:noFill/>
          <a:ln w="9525">
            <a:noFill/>
            <a:miter lim="800000"/>
          </a:ln>
        </p:spPr>
      </p:pic>
      <p:pic>
        <p:nvPicPr>
          <p:cNvPr id="7" name="Picture 6" descr="image3.jpg"/>
          <p:cNvPicPr>
            <a:picLocks noChangeAspect="1"/>
          </p:cNvPicPr>
          <p:nvPr/>
        </p:nvPicPr>
        <p:blipFill>
          <a:blip r:embed="rId4"/>
          <a:stretch>
            <a:fillRect/>
          </a:stretch>
        </p:blipFill>
        <p:spPr bwMode="auto">
          <a:xfrm>
            <a:off x="4787900" y="1268413"/>
            <a:ext cx="3905250" cy="1958975"/>
          </a:xfrm>
          <a:prstGeom prst="rect">
            <a:avLst/>
          </a:prstGeom>
          <a:noFill/>
          <a:ln w="9525">
            <a:noFill/>
            <a:miter lim="800000"/>
          </a:ln>
        </p:spPr>
      </p:pic>
      <p:pic>
        <p:nvPicPr>
          <p:cNvPr id="8" name="Picture 7" descr="image4.jpg"/>
          <p:cNvPicPr>
            <a:picLocks noChangeAspect="1"/>
          </p:cNvPicPr>
          <p:nvPr/>
        </p:nvPicPr>
        <p:blipFill>
          <a:blip r:embed="rId5"/>
          <a:stretch>
            <a:fillRect/>
          </a:stretch>
        </p:blipFill>
        <p:spPr bwMode="auto">
          <a:xfrm>
            <a:off x="5795963" y="3429000"/>
            <a:ext cx="1944687" cy="2781300"/>
          </a:xfrm>
          <a:prstGeom prst="rect">
            <a:avLst/>
          </a:prstGeom>
          <a:noFill/>
          <a:ln w="9525">
            <a:noFill/>
            <a:miter lim="800000"/>
          </a:ln>
        </p:spPr>
      </p:pic>
      <p:sp>
        <p:nvSpPr>
          <p:cNvPr id="9" name="TextBox 8"/>
          <p:cNvSpPr txBox="1">
            <a:spLocks noChangeArrowheads="1"/>
          </p:cNvSpPr>
          <p:nvPr/>
        </p:nvSpPr>
        <p:spPr bwMode="auto">
          <a:xfrm>
            <a:off x="979488" y="2197100"/>
            <a:ext cx="7713662" cy="3784600"/>
          </a:xfrm>
          <a:prstGeom prst="rect">
            <a:avLst/>
          </a:prstGeom>
          <a:solidFill>
            <a:srgbClr val="0070C0"/>
          </a:solidFill>
          <a:ln w="9525">
            <a:solidFill>
              <a:srgbClr val="FF0000"/>
            </a:solidFill>
            <a:miter lim="800000"/>
          </a:ln>
        </p:spPr>
        <p:txBody>
          <a:bodyPr>
            <a:spAutoFit/>
          </a:bodyPr>
          <a:lstStyle/>
          <a:p>
            <a:r>
              <a:rPr lang="en-US" sz="2400">
                <a:solidFill>
                  <a:schemeClr val="bg1"/>
                </a:solidFill>
              </a:rPr>
              <a:t>Basic Idea</a:t>
            </a:r>
          </a:p>
          <a:p>
            <a:pPr algn="just">
              <a:buFont typeface="Wingdings" pitchFamily="2" charset="2"/>
              <a:buChar char="Ø"/>
            </a:pPr>
            <a:r>
              <a:rPr lang="en-US" sz="2400">
                <a:solidFill>
                  <a:schemeClr val="bg1"/>
                </a:solidFill>
              </a:rPr>
              <a:t>Car is moved through different stations (phases) </a:t>
            </a:r>
          </a:p>
          <a:p>
            <a:pPr algn="just"/>
            <a:r>
              <a:rPr lang="en-US" sz="2400">
                <a:solidFill>
                  <a:schemeClr val="bg1"/>
                </a:solidFill>
              </a:rPr>
              <a:t>   sequentially comprising relevant workforce</a:t>
            </a:r>
          </a:p>
          <a:p>
            <a:pPr algn="just">
              <a:buFont typeface="Wingdings" pitchFamily="2" charset="2"/>
              <a:buChar char="Ø"/>
            </a:pPr>
            <a:r>
              <a:rPr lang="en-US" sz="2400">
                <a:solidFill>
                  <a:schemeClr val="bg1"/>
                </a:solidFill>
              </a:rPr>
              <a:t> </a:t>
            </a:r>
            <a:r>
              <a:rPr lang="en-US" sz="2400">
                <a:solidFill>
                  <a:srgbClr val="FFFF00"/>
                </a:solidFill>
              </a:rPr>
              <a:t>A specific sub-task is performed in each station</a:t>
            </a:r>
          </a:p>
          <a:p>
            <a:pPr algn="just">
              <a:buFont typeface="Wingdings" pitchFamily="2" charset="2"/>
              <a:buChar char="Ø"/>
            </a:pPr>
            <a:r>
              <a:rPr lang="en-US" sz="2400">
                <a:solidFill>
                  <a:schemeClr val="bg1"/>
                </a:solidFill>
              </a:rPr>
              <a:t> Multiple  stations are busy  at any time instance  </a:t>
            </a:r>
          </a:p>
          <a:p>
            <a:pPr algn="just"/>
            <a:r>
              <a:rPr lang="en-US" sz="2400">
                <a:solidFill>
                  <a:schemeClr val="bg1"/>
                </a:solidFill>
              </a:rPr>
              <a:t>    (sub-tasks overlapped in time)</a:t>
            </a:r>
          </a:p>
          <a:p>
            <a:pPr algn="just">
              <a:buFont typeface="Wingdings" pitchFamily="2" charset="2"/>
              <a:buChar char="Ø"/>
            </a:pPr>
            <a:r>
              <a:rPr lang="en-US" sz="2400">
                <a:solidFill>
                  <a:schemeClr val="bg1"/>
                </a:solidFill>
              </a:rPr>
              <a:t> </a:t>
            </a:r>
            <a:r>
              <a:rPr lang="en-US" sz="2400">
                <a:solidFill>
                  <a:srgbClr val="FFFF00"/>
                </a:solidFill>
              </a:rPr>
              <a:t>Each station performs only one specific job </a:t>
            </a:r>
          </a:p>
          <a:p>
            <a:pPr algn="just"/>
            <a:r>
              <a:rPr lang="en-US" sz="2400">
                <a:solidFill>
                  <a:srgbClr val="FFFF00"/>
                </a:solidFill>
              </a:rPr>
              <a:t>   every time (non-overlapped in space)</a:t>
            </a:r>
          </a:p>
          <a:p>
            <a:pPr algn="just">
              <a:buFont typeface="Wingdings" pitchFamily="2" charset="2"/>
              <a:buChar char="Ø"/>
            </a:pPr>
            <a:r>
              <a:rPr lang="en-US" sz="2400">
                <a:solidFill>
                  <a:schemeClr val="bg1"/>
                </a:solidFill>
              </a:rPr>
              <a:t>Certain precedence </a:t>
            </a:r>
            <a:r>
              <a:rPr lang="en-IN" sz="2400">
                <a:solidFill>
                  <a:schemeClr val="bg1"/>
                </a:solidFill>
              </a:rPr>
              <a:t>among tasks should be honored</a:t>
            </a:r>
          </a:p>
          <a:p>
            <a:pPr algn="just">
              <a:buFont typeface="Wingdings" pitchFamily="2" charset="2"/>
              <a:buChar char="Ø"/>
            </a:pPr>
            <a:r>
              <a:rPr lang="en-US" sz="2400">
                <a:solidFill>
                  <a:schemeClr val="bg1"/>
                </a:solidFill>
              </a:rPr>
              <a:t> Phases should preferably be balanced in time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bg/>
                                          </p:spTgt>
                                        </p:tgtEl>
                                        <p:attrNameLst>
                                          <p:attrName>style.visibility</p:attrName>
                                        </p:attrNameLst>
                                      </p:cBhvr>
                                      <p:to>
                                        <p:strVal val="visible"/>
                                      </p:to>
                                    </p:set>
                                    <p:animEffect transition="in" filter="blinds(horizontal)">
                                      <p:cBhvr>
                                        <p:cTn id="27" dur="500"/>
                                        <p:tgtEl>
                                          <p:spTgt spid="9">
                                            <p:bg/>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blinds(horizontal)">
                                      <p:cBhvr>
                                        <p:cTn id="30" dur="500"/>
                                        <p:tgtEl>
                                          <p:spTgt spid="9">
                                            <p:txEl>
                                              <p:pRg st="0" end="0"/>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blinds(horizontal)">
                                      <p:cBhvr>
                                        <p:cTn id="33" dur="500"/>
                                        <p:tgtEl>
                                          <p:spTgt spid="9">
                                            <p:txEl>
                                              <p:pRg st="1" end="1"/>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9">
                                            <p:txEl>
                                              <p:pRg st="2" end="2"/>
                                            </p:txEl>
                                          </p:spTgt>
                                        </p:tgtEl>
                                        <p:attrNameLst>
                                          <p:attrName>style.visibility</p:attrName>
                                        </p:attrNameLst>
                                      </p:cBhvr>
                                      <p:to>
                                        <p:strVal val="visible"/>
                                      </p:to>
                                    </p:set>
                                    <p:animEffect transition="in" filter="blinds(horizontal)">
                                      <p:cBhvr>
                                        <p:cTn id="36" dur="500"/>
                                        <p:tgtEl>
                                          <p:spTgt spid="9">
                                            <p:txEl>
                                              <p:pRg st="2" end="2"/>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9">
                                            <p:txEl>
                                              <p:pRg st="3" end="3"/>
                                            </p:txEl>
                                          </p:spTgt>
                                        </p:tgtEl>
                                        <p:attrNameLst>
                                          <p:attrName>style.visibility</p:attrName>
                                        </p:attrNameLst>
                                      </p:cBhvr>
                                      <p:to>
                                        <p:strVal val="visible"/>
                                      </p:to>
                                    </p:set>
                                    <p:animEffect transition="in" filter="blinds(horizontal)">
                                      <p:cBhvr>
                                        <p:cTn id="39" dur="500"/>
                                        <p:tgtEl>
                                          <p:spTgt spid="9">
                                            <p:txEl>
                                              <p:pRg st="3" end="3"/>
                                            </p:txEl>
                                          </p:spTgt>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9">
                                            <p:txEl>
                                              <p:pRg st="4" end="4"/>
                                            </p:txEl>
                                          </p:spTgt>
                                        </p:tgtEl>
                                        <p:attrNameLst>
                                          <p:attrName>style.visibility</p:attrName>
                                        </p:attrNameLst>
                                      </p:cBhvr>
                                      <p:to>
                                        <p:strVal val="visible"/>
                                      </p:to>
                                    </p:set>
                                    <p:animEffect transition="in" filter="blinds(horizontal)">
                                      <p:cBhvr>
                                        <p:cTn id="42" dur="500"/>
                                        <p:tgtEl>
                                          <p:spTgt spid="9">
                                            <p:txEl>
                                              <p:pRg st="4" end="4"/>
                                            </p:txEl>
                                          </p:spTgt>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9">
                                            <p:txEl>
                                              <p:pRg st="5" end="5"/>
                                            </p:txEl>
                                          </p:spTgt>
                                        </p:tgtEl>
                                        <p:attrNameLst>
                                          <p:attrName>style.visibility</p:attrName>
                                        </p:attrNameLst>
                                      </p:cBhvr>
                                      <p:to>
                                        <p:strVal val="visible"/>
                                      </p:to>
                                    </p:set>
                                    <p:animEffect transition="in" filter="blinds(horizontal)">
                                      <p:cBhvr>
                                        <p:cTn id="45" dur="500"/>
                                        <p:tgtEl>
                                          <p:spTgt spid="9">
                                            <p:txEl>
                                              <p:pRg st="5" end="5"/>
                                            </p:txEl>
                                          </p:spTgt>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9">
                                            <p:txEl>
                                              <p:pRg st="6" end="6"/>
                                            </p:txEl>
                                          </p:spTgt>
                                        </p:tgtEl>
                                        <p:attrNameLst>
                                          <p:attrName>style.visibility</p:attrName>
                                        </p:attrNameLst>
                                      </p:cBhvr>
                                      <p:to>
                                        <p:strVal val="visible"/>
                                      </p:to>
                                    </p:set>
                                    <p:animEffect transition="in" filter="blinds(horizontal)">
                                      <p:cBhvr>
                                        <p:cTn id="48" dur="500"/>
                                        <p:tgtEl>
                                          <p:spTgt spid="9">
                                            <p:txEl>
                                              <p:pRg st="6" end="6"/>
                                            </p:txEl>
                                          </p:spTgt>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9">
                                            <p:txEl>
                                              <p:pRg st="7" end="7"/>
                                            </p:txEl>
                                          </p:spTgt>
                                        </p:tgtEl>
                                        <p:attrNameLst>
                                          <p:attrName>style.visibility</p:attrName>
                                        </p:attrNameLst>
                                      </p:cBhvr>
                                      <p:to>
                                        <p:strVal val="visible"/>
                                      </p:to>
                                    </p:set>
                                    <p:animEffect transition="in" filter="blinds(horizontal)">
                                      <p:cBhvr>
                                        <p:cTn id="51" dur="500"/>
                                        <p:tgtEl>
                                          <p:spTgt spid="9">
                                            <p:txEl>
                                              <p:pRg st="7" end="7"/>
                                            </p:txEl>
                                          </p:spTgt>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9">
                                            <p:txEl>
                                              <p:pRg st="8" end="8"/>
                                            </p:txEl>
                                          </p:spTgt>
                                        </p:tgtEl>
                                        <p:attrNameLst>
                                          <p:attrName>style.visibility</p:attrName>
                                        </p:attrNameLst>
                                      </p:cBhvr>
                                      <p:to>
                                        <p:strVal val="visible"/>
                                      </p:to>
                                    </p:set>
                                    <p:animEffect transition="in" filter="blinds(horizontal)">
                                      <p:cBhvr>
                                        <p:cTn id="54" dur="500"/>
                                        <p:tgtEl>
                                          <p:spTgt spid="9">
                                            <p:txEl>
                                              <p:pRg st="8" end="8"/>
                                            </p:txEl>
                                          </p:spTgt>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9">
                                            <p:txEl>
                                              <p:pRg st="9" end="9"/>
                                            </p:txEl>
                                          </p:spTgt>
                                        </p:tgtEl>
                                        <p:attrNameLst>
                                          <p:attrName>style.visibility</p:attrName>
                                        </p:attrNameLst>
                                      </p:cBhvr>
                                      <p:to>
                                        <p:strVal val="visible"/>
                                      </p:to>
                                    </p:set>
                                    <p:animEffect transition="in" filter="blinds(horizontal)">
                                      <p:cBhvr>
                                        <p:cTn id="57"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animBg="1"/>
    </p:bldLst>
  </p:timing>
</p:sld>
</file>

<file path=ppt/slides/slide4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202754" name="Rectangle 2"/>
          <p:cNvSpPr>
            <a:spLocks noGrp="1" noChangeArrowheads="1"/>
          </p:cNvSpPr>
          <p:nvPr>
            <p:ph type="title"/>
          </p:nvPr>
        </p:nvSpPr>
        <p:spPr/>
        <p:txBody>
          <a:bodyPr/>
          <a:lstStyle/>
          <a:p>
            <a:pPr eaLnBrk="1" hangingPunct="1"/>
            <a:r>
              <a:rPr lang="en-US" altLang="zh-CN" smtClean="0">
                <a:ea typeface="SimSun" pitchFamily="2" charset="-122"/>
              </a:rPr>
              <a:t>Learned So Far ….</a:t>
            </a:r>
          </a:p>
        </p:txBody>
      </p:sp>
      <p:sp>
        <p:nvSpPr>
          <p:cNvPr id="202755" name="Rectangle 3"/>
          <p:cNvSpPr>
            <a:spLocks noGrp="1" noChangeArrowheads="1"/>
          </p:cNvSpPr>
          <p:nvPr>
            <p:ph type="body" idx="1"/>
          </p:nvPr>
        </p:nvSpPr>
        <p:spPr/>
        <p:txBody>
          <a:bodyPr/>
          <a:lstStyle/>
          <a:p>
            <a:pPr eaLnBrk="1" hangingPunct="1"/>
            <a:r>
              <a:rPr lang="en-US" altLang="zh-CN" smtClean="0">
                <a:ea typeface="SimSun" pitchFamily="2" charset="-122"/>
              </a:rPr>
              <a:t>Pipelining is widely used in modern processors.</a:t>
            </a:r>
          </a:p>
          <a:p>
            <a:pPr eaLnBrk="1" hangingPunct="1"/>
            <a:r>
              <a:rPr lang="en-US" altLang="zh-CN" smtClean="0">
                <a:ea typeface="SimSun" pitchFamily="2" charset="-122"/>
              </a:rPr>
              <a:t>Pipelining improves system performance in terms of throughput.</a:t>
            </a:r>
          </a:p>
          <a:p>
            <a:pPr eaLnBrk="1" hangingPunct="1"/>
            <a:r>
              <a:rPr lang="en-US" altLang="zh-CN" smtClean="0">
                <a:ea typeface="SimSun" pitchFamily="2" charset="-122"/>
              </a:rPr>
              <a:t>Pipelined organization requires sophisticated compilation techniques.</a:t>
            </a:r>
          </a:p>
        </p:txBody>
      </p:sp>
    </p:spTree>
  </p:cSld>
  <p:clrMapOvr>
    <a:masterClrMapping/>
  </p:clrMapOvr>
  <p:transition/>
  <p:timing/>
</p:sld>
</file>

<file path=ppt/slides/slide4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203778" name="Rectangle 2"/>
          <p:cNvSpPr>
            <a:spLocks noGrp="1" noChangeArrowheads="1"/>
          </p:cNvSpPr>
          <p:nvPr>
            <p:ph type="title"/>
          </p:nvPr>
        </p:nvSpPr>
        <p:spPr/>
        <p:txBody>
          <a:bodyPr/>
          <a:lstStyle/>
          <a:p>
            <a:pPr eaLnBrk="1" hangingPunct="1"/>
            <a:r>
              <a:rPr lang="en-US" altLang="zh-CN" smtClean="0">
                <a:ea typeface="SimSun" pitchFamily="2" charset="-122"/>
              </a:rPr>
              <a:t>Making the Execution of Programs Faster</a:t>
            </a:r>
          </a:p>
        </p:txBody>
      </p:sp>
      <p:sp>
        <p:nvSpPr>
          <p:cNvPr id="13315" name="Rectangle 3"/>
          <p:cNvSpPr>
            <a:spLocks noGrp="1" noChangeArrowheads="1"/>
          </p:cNvSpPr>
          <p:nvPr>
            <p:ph type="body" idx="1"/>
          </p:nvPr>
        </p:nvSpPr>
        <p:spPr/>
        <p:txBody>
          <a:bodyPr/>
          <a:lstStyle/>
          <a:p>
            <a:pPr eaLnBrk="1" hangingPunct="1"/>
            <a:r>
              <a:rPr lang="en-US" altLang="zh-CN" smtClean="0">
                <a:ea typeface="SimSun" pitchFamily="2" charset="-122"/>
              </a:rPr>
              <a:t>Arrange the hardware so that more than one operation can be overlapped at the same time.</a:t>
            </a:r>
          </a:p>
          <a:p>
            <a:pPr eaLnBrk="1" hangingPunct="1"/>
            <a:r>
              <a:rPr lang="en-US" altLang="zh-CN" smtClean="0">
                <a:ea typeface="SimSun" pitchFamily="2" charset="-122"/>
              </a:rPr>
              <a:t>The number of operations performed per second is increased even though the elapsed time needed to perform any one operation is not changed.</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4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04802" name="Title 1"/>
          <p:cNvSpPr>
            <a:spLocks noGrp="1"/>
          </p:cNvSpPr>
          <p:nvPr>
            <p:ph type="title"/>
          </p:nvPr>
        </p:nvSpPr>
        <p:spPr>
          <a:xfrm>
            <a:off x="776288" y="2565400"/>
            <a:ext cx="8259762" cy="584200"/>
          </a:xfrm>
        </p:spPr>
        <p:txBody>
          <a:bodyPr/>
          <a:lstStyle/>
          <a:p>
            <a:r>
              <a:rPr lang="en-US" sz="3200" smtClean="0"/>
              <a:t>Recap: Pipelined Processor Design</a:t>
            </a:r>
            <a:endParaRPr lang="en-IN" sz="3200" smtClean="0"/>
          </a:p>
        </p:txBody>
      </p:sp>
      <p:sp>
        <p:nvSpPr>
          <p:cNvPr id="204803" name="Footer Placeholder 3"/>
          <p:cNvSpPr>
            <a:spLocks noGrp="1"/>
          </p:cNvSpPr>
          <p:nvPr>
            <p:ph type="ftr" sz="quarter" idx="10"/>
          </p:nvPr>
        </p:nvSpPr>
        <p:spPr>
          <a:noFill/>
        </p:spPr>
        <p:txBody>
          <a:bodyPr/>
          <a:lstStyle/>
          <a:p>
            <a:r>
              <a:rPr lang="en-AU" smtClean="0"/>
              <a:t>Chapter 4 — The Processor — </a:t>
            </a:r>
            <a:fld id="{A61C4C26-76B3-477C-BD9F-0B9C9E7B5DC0}" type="slidenum">
              <a:rPr lang="en-AU" smtClean="0"/>
              <a:t>42</a:t>
            </a:fld>
            <a:endParaRPr lang="en-AU" smtClean="0"/>
          </a:p>
        </p:txBody>
      </p:sp>
    </p:spTree>
  </p:cSld>
  <p:clrMapOvr>
    <a:masterClrMapping/>
  </p:clrMapOvr>
  <p:transition/>
  <p:timing/>
</p:sld>
</file>

<file path=ppt/slides/slide4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05826" name="Slide Number Placeholder 5"/>
          <p:cNvSpPr>
            <a:spLocks noGrp="1"/>
          </p:cNvSpPr>
          <p:nvPr>
            <p:ph type="sldNum" sz="quarter" idx="12"/>
          </p:nvPr>
        </p:nvSpPr>
        <p:spPr>
          <a:noFill/>
        </p:spPr>
        <p:txBody>
          <a:bodyPr/>
          <a:lstStyle/>
          <a:p>
            <a:fld id="{F32053F8-0878-4B29-B065-136E03619AD9}" type="slidenum">
              <a:rPr lang="en-US" smtClean="0"/>
              <a:t>43</a:t>
            </a:fld>
            <a:endParaRPr lang="en-US" smtClean="0"/>
          </a:p>
        </p:txBody>
      </p:sp>
      <p:sp>
        <p:nvSpPr>
          <p:cNvPr id="59394" name="Rectangle 2"/>
          <p:cNvSpPr>
            <a:spLocks noGrp="1" noChangeArrowheads="1"/>
          </p:cNvSpPr>
          <p:nvPr>
            <p:ph type="title"/>
          </p:nvPr>
        </p:nvSpPr>
        <p:spPr>
          <a:xfrm>
            <a:off x="4495800" y="228600"/>
            <a:ext cx="3962400" cy="914400"/>
          </a:xfrm>
          <a:noFill/>
        </p:spPr>
        <p:txBody>
          <a:bodyPr lIns="90488" tIns="44450" rIns="90488" bIns="44450"/>
          <a:lstStyle/>
          <a:p>
            <a:r>
              <a:rPr lang="en-US" sz="3600" smtClean="0"/>
              <a:t>Pipelining Lessons</a:t>
            </a:r>
          </a:p>
        </p:txBody>
      </p:sp>
      <p:sp>
        <p:nvSpPr>
          <p:cNvPr id="59395" name="Rectangle 3"/>
          <p:cNvSpPr>
            <a:spLocks noGrp="1" noChangeArrowheads="1"/>
          </p:cNvSpPr>
          <p:nvPr>
            <p:ph type="body" idx="1"/>
          </p:nvPr>
        </p:nvSpPr>
        <p:spPr>
          <a:xfrm>
            <a:off x="5334000" y="1524000"/>
            <a:ext cx="3568700" cy="4572000"/>
          </a:xfrm>
          <a:noFill/>
        </p:spPr>
        <p:txBody>
          <a:bodyPr lIns="90488" tIns="44450" rIns="90488" bIns="44450"/>
          <a:lstStyle/>
          <a:p>
            <a:pPr marL="285750" indent="-285750"/>
            <a:r>
              <a:rPr lang="en-US" sz="1800" b="0" smtClean="0"/>
              <a:t>Pipelining doesn’t help </a:t>
            </a:r>
            <a:r>
              <a:rPr lang="en-US" sz="1800" smtClean="0"/>
              <a:t>latency</a:t>
            </a:r>
            <a:r>
              <a:rPr lang="en-US" sz="1800" b="0" smtClean="0"/>
              <a:t> of single task, it helps </a:t>
            </a:r>
            <a:r>
              <a:rPr lang="en-US" sz="1800" smtClean="0"/>
              <a:t>throughput</a:t>
            </a:r>
            <a:r>
              <a:rPr lang="en-US" sz="1800" b="0" smtClean="0"/>
              <a:t> of entire workload</a:t>
            </a:r>
          </a:p>
          <a:p>
            <a:pPr marL="285750" indent="-285750"/>
            <a:r>
              <a:rPr lang="en-US" sz="1800" b="0" smtClean="0">
                <a:solidFill>
                  <a:srgbClr val="FF0000"/>
                </a:solidFill>
              </a:rPr>
              <a:t>Pipeline rate limited by </a:t>
            </a:r>
            <a:r>
              <a:rPr lang="en-US" sz="1800" smtClean="0">
                <a:solidFill>
                  <a:srgbClr val="FF0000"/>
                </a:solidFill>
              </a:rPr>
              <a:t>slowest</a:t>
            </a:r>
            <a:r>
              <a:rPr lang="en-US" sz="1800" b="0" smtClean="0">
                <a:solidFill>
                  <a:srgbClr val="FF0000"/>
                </a:solidFill>
              </a:rPr>
              <a:t> pipeline stage</a:t>
            </a:r>
          </a:p>
          <a:p>
            <a:pPr marL="285750" indent="-285750"/>
            <a:r>
              <a:rPr lang="en-US" sz="1800" smtClean="0"/>
              <a:t>Multiple</a:t>
            </a:r>
            <a:r>
              <a:rPr lang="en-US" sz="1800" b="0" smtClean="0"/>
              <a:t> tasks operating simultaneously</a:t>
            </a:r>
          </a:p>
          <a:p>
            <a:pPr marL="285750" indent="-285750"/>
            <a:r>
              <a:rPr lang="en-US" sz="1800" b="0" smtClean="0">
                <a:solidFill>
                  <a:srgbClr val="FF0000"/>
                </a:solidFill>
              </a:rPr>
              <a:t>Potential speed-up </a:t>
            </a:r>
            <a:r>
              <a:rPr lang="en-US" sz="1800" b="0" u="sng" smtClean="0">
                <a:solidFill>
                  <a:srgbClr val="FF0000"/>
                </a:solidFill>
              </a:rPr>
              <a:t>&lt;</a:t>
            </a:r>
            <a:r>
              <a:rPr lang="en-US" sz="1800" b="0" smtClean="0">
                <a:solidFill>
                  <a:srgbClr val="FF0000"/>
                </a:solidFill>
              </a:rPr>
              <a:t> </a:t>
            </a:r>
            <a:r>
              <a:rPr lang="en-US" sz="1800" smtClean="0">
                <a:solidFill>
                  <a:srgbClr val="FF0000"/>
                </a:solidFill>
              </a:rPr>
              <a:t>Number</a:t>
            </a:r>
            <a:r>
              <a:rPr lang="en-US" sz="1800" b="0" smtClean="0">
                <a:solidFill>
                  <a:srgbClr val="FF0000"/>
                </a:solidFill>
              </a:rPr>
              <a:t> </a:t>
            </a:r>
            <a:r>
              <a:rPr lang="en-US" sz="1800" smtClean="0">
                <a:solidFill>
                  <a:srgbClr val="FF0000"/>
                </a:solidFill>
              </a:rPr>
              <a:t>pipe stages (pipe-depth)</a:t>
            </a:r>
            <a:endParaRPr lang="en-US" sz="1800" b="0" smtClean="0">
              <a:solidFill>
                <a:srgbClr val="FF0000"/>
              </a:solidFill>
            </a:endParaRPr>
          </a:p>
          <a:p>
            <a:pPr marL="285750" indent="-285750"/>
            <a:r>
              <a:rPr lang="en-US" sz="1800" b="0" smtClean="0"/>
              <a:t>Unbalanced lengths of pipe stages reduces speed-up</a:t>
            </a:r>
          </a:p>
          <a:p>
            <a:pPr marL="285750" indent="-285750"/>
            <a:r>
              <a:rPr lang="en-US" sz="1800" b="0" smtClean="0">
                <a:solidFill>
                  <a:srgbClr val="FF0000"/>
                </a:solidFill>
              </a:rPr>
              <a:t>Time to “</a:t>
            </a:r>
            <a:r>
              <a:rPr lang="en-US" sz="1800" smtClean="0">
                <a:solidFill>
                  <a:srgbClr val="FF0000"/>
                </a:solidFill>
              </a:rPr>
              <a:t>fill</a:t>
            </a:r>
            <a:r>
              <a:rPr lang="en-US" sz="1800" b="0" smtClean="0">
                <a:solidFill>
                  <a:srgbClr val="FF0000"/>
                </a:solidFill>
              </a:rPr>
              <a:t>” pipeline and time to “</a:t>
            </a:r>
            <a:r>
              <a:rPr lang="en-US" sz="1800" smtClean="0">
                <a:solidFill>
                  <a:srgbClr val="FF0000"/>
                </a:solidFill>
              </a:rPr>
              <a:t>drain</a:t>
            </a:r>
            <a:r>
              <a:rPr lang="en-US" sz="1800" b="0" smtClean="0">
                <a:solidFill>
                  <a:srgbClr val="FF0000"/>
                </a:solidFill>
              </a:rPr>
              <a:t>” it reduces speedup</a:t>
            </a:r>
          </a:p>
          <a:p>
            <a:pPr marL="285750" indent="-285750"/>
            <a:r>
              <a:rPr lang="en-GB" sz="1800" smtClean="0"/>
              <a:t>Stall for Dependences</a:t>
            </a:r>
          </a:p>
          <a:p>
            <a:pPr marL="285750" indent="-285750"/>
            <a:endParaRPr lang="en-US" sz="1800" b="0" smtClean="0">
              <a:solidFill>
                <a:srgbClr val="FF0000"/>
              </a:solidFill>
            </a:endParaRPr>
          </a:p>
        </p:txBody>
      </p:sp>
      <p:grpSp>
        <p:nvGrpSpPr>
          <p:cNvPr id="2" name="Group 4"/>
          <p:cNvGrpSpPr/>
          <p:nvPr/>
        </p:nvGrpSpPr>
        <p:grpSpPr>
          <a:xfrm>
            <a:off x="920750" y="3238500"/>
            <a:ext cx="522288" cy="534988"/>
            <a:chOff x="580" y="2040"/>
            <a:chExt cx="329" cy="337"/>
          </a:xfrm>
        </p:grpSpPr>
        <p:sp>
          <p:nvSpPr>
            <p:cNvPr id="205953" name="Freeform 5"/>
            <p:cNvSpPr/>
            <p:nvPr/>
          </p:nvSpPr>
          <p:spPr bwMode="auto">
            <a:xfrm>
              <a:off x="580" y="2040"/>
              <a:ext cx="329" cy="295"/>
            </a:xfrm>
            <a:custGeom>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en-IN"/>
            </a:p>
          </p:txBody>
        </p:sp>
        <p:sp>
          <p:nvSpPr>
            <p:cNvPr id="205954" name="Rectangle 6"/>
            <p:cNvSpPr>
              <a:spLocks noChangeArrowheads="1"/>
            </p:cNvSpPr>
            <p:nvPr/>
          </p:nvSpPr>
          <p:spPr bwMode="auto">
            <a:xfrm>
              <a:off x="631" y="2091"/>
              <a:ext cx="253"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A</a:t>
              </a:r>
            </a:p>
          </p:txBody>
        </p:sp>
      </p:grpSp>
      <p:grpSp>
        <p:nvGrpSpPr>
          <p:cNvPr id="3" name="Group 7"/>
          <p:cNvGrpSpPr/>
          <p:nvPr/>
        </p:nvGrpSpPr>
        <p:grpSpPr>
          <a:xfrm>
            <a:off x="908050" y="4089400"/>
            <a:ext cx="522288" cy="534988"/>
            <a:chOff x="572" y="2576"/>
            <a:chExt cx="329" cy="337"/>
          </a:xfrm>
        </p:grpSpPr>
        <p:sp>
          <p:nvSpPr>
            <p:cNvPr id="205951" name="Freeform 8"/>
            <p:cNvSpPr/>
            <p:nvPr/>
          </p:nvSpPr>
          <p:spPr bwMode="auto">
            <a:xfrm>
              <a:off x="572" y="2576"/>
              <a:ext cx="329" cy="295"/>
            </a:xfrm>
            <a:custGeom>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en-IN"/>
            </a:p>
          </p:txBody>
        </p:sp>
        <p:sp>
          <p:nvSpPr>
            <p:cNvPr id="205952" name="Rectangle 9"/>
            <p:cNvSpPr>
              <a:spLocks noChangeArrowheads="1"/>
            </p:cNvSpPr>
            <p:nvPr/>
          </p:nvSpPr>
          <p:spPr bwMode="auto">
            <a:xfrm>
              <a:off x="623" y="2627"/>
              <a:ext cx="253"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B</a:t>
              </a:r>
            </a:p>
          </p:txBody>
        </p:sp>
      </p:grpSp>
      <p:grpSp>
        <p:nvGrpSpPr>
          <p:cNvPr id="4" name="Group 10"/>
          <p:cNvGrpSpPr/>
          <p:nvPr/>
        </p:nvGrpSpPr>
        <p:grpSpPr>
          <a:xfrm>
            <a:off x="869950" y="4838700"/>
            <a:ext cx="522288" cy="534988"/>
            <a:chOff x="548" y="3048"/>
            <a:chExt cx="329" cy="337"/>
          </a:xfrm>
        </p:grpSpPr>
        <p:sp>
          <p:nvSpPr>
            <p:cNvPr id="205949" name="Freeform 11"/>
            <p:cNvSpPr/>
            <p:nvPr/>
          </p:nvSpPr>
          <p:spPr bwMode="auto">
            <a:xfrm>
              <a:off x="548" y="3048"/>
              <a:ext cx="329" cy="295"/>
            </a:xfrm>
            <a:custGeom>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en-IN"/>
            </a:p>
          </p:txBody>
        </p:sp>
        <p:sp>
          <p:nvSpPr>
            <p:cNvPr id="205950" name="Rectangle 12"/>
            <p:cNvSpPr>
              <a:spLocks noChangeArrowheads="1"/>
            </p:cNvSpPr>
            <p:nvPr/>
          </p:nvSpPr>
          <p:spPr bwMode="auto">
            <a:xfrm>
              <a:off x="599" y="3099"/>
              <a:ext cx="253"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C</a:t>
              </a:r>
            </a:p>
          </p:txBody>
        </p:sp>
      </p:grpSp>
      <p:grpSp>
        <p:nvGrpSpPr>
          <p:cNvPr id="5" name="Group 13"/>
          <p:cNvGrpSpPr/>
          <p:nvPr/>
        </p:nvGrpSpPr>
        <p:grpSpPr>
          <a:xfrm>
            <a:off x="869950" y="5562600"/>
            <a:ext cx="522288" cy="534988"/>
            <a:chOff x="548" y="3504"/>
            <a:chExt cx="329" cy="337"/>
          </a:xfrm>
        </p:grpSpPr>
        <p:sp>
          <p:nvSpPr>
            <p:cNvPr id="205947" name="Freeform 14"/>
            <p:cNvSpPr/>
            <p:nvPr/>
          </p:nvSpPr>
          <p:spPr bwMode="auto">
            <a:xfrm>
              <a:off x="548" y="3504"/>
              <a:ext cx="329" cy="295"/>
            </a:xfrm>
            <a:custGeom>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en-IN"/>
            </a:p>
          </p:txBody>
        </p:sp>
        <p:sp>
          <p:nvSpPr>
            <p:cNvPr id="205948" name="Rectangle 15"/>
            <p:cNvSpPr>
              <a:spLocks noChangeArrowheads="1"/>
            </p:cNvSpPr>
            <p:nvPr/>
          </p:nvSpPr>
          <p:spPr bwMode="auto">
            <a:xfrm>
              <a:off x="599" y="3555"/>
              <a:ext cx="253"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D</a:t>
              </a:r>
            </a:p>
          </p:txBody>
        </p:sp>
      </p:grpSp>
      <p:sp>
        <p:nvSpPr>
          <p:cNvPr id="59408" name="Rectangle 16"/>
          <p:cNvSpPr>
            <a:spLocks noChangeArrowheads="1"/>
          </p:cNvSpPr>
          <p:nvPr/>
        </p:nvSpPr>
        <p:spPr bwMode="auto">
          <a:xfrm>
            <a:off x="1192213" y="1643063"/>
            <a:ext cx="892175" cy="454025"/>
          </a:xfrm>
          <a:prstGeom prst="rect">
            <a:avLst/>
          </a:prstGeom>
          <a:noFill/>
          <a:ln w="12700" cmpd="tri">
            <a:noFill/>
            <a:prstDash val="dash"/>
            <a:miter lim="800000"/>
          </a:ln>
        </p:spPr>
        <p:txBody>
          <a:bodyPr wrap="none" lIns="90488" tIns="44450" rIns="90488" bIns="44450">
            <a:spAutoFit/>
          </a:bodyPr>
          <a:lstStyle/>
          <a:p>
            <a:pPr algn="l"/>
            <a:r>
              <a:rPr lang="en-US" sz="2400" b="1">
                <a:solidFill>
                  <a:srgbClr val="000000"/>
                </a:solidFill>
              </a:rPr>
              <a:t>6 PM</a:t>
            </a:r>
          </a:p>
        </p:txBody>
      </p:sp>
      <p:sp>
        <p:nvSpPr>
          <p:cNvPr id="59409" name="Line 17"/>
          <p:cNvSpPr>
            <a:spLocks noChangeShapeType="1"/>
          </p:cNvSpPr>
          <p:nvPr/>
        </p:nvSpPr>
        <p:spPr bwMode="auto">
          <a:xfrm>
            <a:off x="1555750" y="2228850"/>
            <a:ext cx="3492500" cy="0"/>
          </a:xfrm>
          <a:prstGeom prst="line">
            <a:avLst/>
          </a:prstGeom>
          <a:noFill/>
          <a:ln w="12700">
            <a:solidFill>
              <a:schemeClr val="tx1"/>
            </a:solidFill>
            <a:round/>
            <a:tailEnd type="triangle" w="med" len="med"/>
          </a:ln>
        </p:spPr>
        <p:txBody>
          <a:bodyPr wrap="none" anchor="ctr"/>
          <a:lstStyle/>
          <a:p>
            <a:endParaRPr lang="en-IN"/>
          </a:p>
        </p:txBody>
      </p:sp>
      <p:sp>
        <p:nvSpPr>
          <p:cNvPr id="59410" name="Line 18"/>
          <p:cNvSpPr>
            <a:spLocks noChangeShapeType="1"/>
          </p:cNvSpPr>
          <p:nvPr/>
        </p:nvSpPr>
        <p:spPr bwMode="auto">
          <a:xfrm flipH="1">
            <a:off x="1549400" y="2095500"/>
            <a:ext cx="0" cy="304800"/>
          </a:xfrm>
          <a:prstGeom prst="line">
            <a:avLst/>
          </a:prstGeom>
          <a:noFill/>
          <a:ln w="12700">
            <a:solidFill>
              <a:schemeClr val="tx1"/>
            </a:solidFill>
            <a:round/>
          </a:ln>
        </p:spPr>
        <p:txBody>
          <a:bodyPr wrap="none" anchor="ctr"/>
          <a:lstStyle/>
          <a:p>
            <a:endParaRPr lang="en-IN"/>
          </a:p>
        </p:txBody>
      </p:sp>
      <p:sp>
        <p:nvSpPr>
          <p:cNvPr id="59411" name="Rectangle 19"/>
          <p:cNvSpPr>
            <a:spLocks noChangeArrowheads="1"/>
          </p:cNvSpPr>
          <p:nvPr/>
        </p:nvSpPr>
        <p:spPr bwMode="auto">
          <a:xfrm>
            <a:off x="2424113" y="1655763"/>
            <a:ext cx="350837" cy="454025"/>
          </a:xfrm>
          <a:prstGeom prst="rect">
            <a:avLst/>
          </a:prstGeom>
          <a:noFill/>
          <a:ln w="12700" cmpd="tri">
            <a:noFill/>
            <a:prstDash val="dash"/>
            <a:miter lim="800000"/>
          </a:ln>
        </p:spPr>
        <p:txBody>
          <a:bodyPr wrap="none" lIns="90488" tIns="44450" rIns="90488" bIns="44450">
            <a:spAutoFit/>
          </a:bodyPr>
          <a:lstStyle/>
          <a:p>
            <a:pPr algn="l"/>
            <a:r>
              <a:rPr lang="en-US" sz="2400" b="1">
                <a:solidFill>
                  <a:srgbClr val="000000"/>
                </a:solidFill>
              </a:rPr>
              <a:t>7</a:t>
            </a:r>
          </a:p>
        </p:txBody>
      </p:sp>
      <p:sp>
        <p:nvSpPr>
          <p:cNvPr id="59412" name="Rectangle 20"/>
          <p:cNvSpPr>
            <a:spLocks noChangeArrowheads="1"/>
          </p:cNvSpPr>
          <p:nvPr/>
        </p:nvSpPr>
        <p:spPr bwMode="auto">
          <a:xfrm>
            <a:off x="3490913" y="1655763"/>
            <a:ext cx="350837" cy="454025"/>
          </a:xfrm>
          <a:prstGeom prst="rect">
            <a:avLst/>
          </a:prstGeom>
          <a:noFill/>
          <a:ln w="12700" cmpd="tri">
            <a:noFill/>
            <a:prstDash val="dash"/>
            <a:miter lim="800000"/>
          </a:ln>
        </p:spPr>
        <p:txBody>
          <a:bodyPr wrap="none" lIns="90488" tIns="44450" rIns="90488" bIns="44450">
            <a:spAutoFit/>
          </a:bodyPr>
          <a:lstStyle/>
          <a:p>
            <a:pPr algn="l"/>
            <a:r>
              <a:rPr lang="en-US" sz="2400" b="1">
                <a:solidFill>
                  <a:srgbClr val="000000"/>
                </a:solidFill>
              </a:rPr>
              <a:t>8</a:t>
            </a:r>
          </a:p>
        </p:txBody>
      </p:sp>
      <p:sp>
        <p:nvSpPr>
          <p:cNvPr id="59413" name="Rectangle 21"/>
          <p:cNvSpPr>
            <a:spLocks noChangeArrowheads="1"/>
          </p:cNvSpPr>
          <p:nvPr/>
        </p:nvSpPr>
        <p:spPr bwMode="auto">
          <a:xfrm>
            <a:off x="4506913" y="1655763"/>
            <a:ext cx="350837" cy="454025"/>
          </a:xfrm>
          <a:prstGeom prst="rect">
            <a:avLst/>
          </a:prstGeom>
          <a:noFill/>
          <a:ln w="12700" cmpd="tri">
            <a:noFill/>
            <a:prstDash val="dash"/>
            <a:miter lim="800000"/>
          </a:ln>
        </p:spPr>
        <p:txBody>
          <a:bodyPr wrap="none" lIns="90488" tIns="44450" rIns="90488" bIns="44450">
            <a:spAutoFit/>
          </a:bodyPr>
          <a:lstStyle/>
          <a:p>
            <a:pPr algn="l"/>
            <a:r>
              <a:rPr lang="en-US" sz="2400" b="1">
                <a:solidFill>
                  <a:srgbClr val="000000"/>
                </a:solidFill>
              </a:rPr>
              <a:t>9</a:t>
            </a:r>
          </a:p>
        </p:txBody>
      </p:sp>
      <p:sp>
        <p:nvSpPr>
          <p:cNvPr id="59414" name="Rectangle 22"/>
          <p:cNvSpPr>
            <a:spLocks noChangeArrowheads="1"/>
          </p:cNvSpPr>
          <p:nvPr/>
        </p:nvSpPr>
        <p:spPr bwMode="auto">
          <a:xfrm>
            <a:off x="150813" y="2606675"/>
            <a:ext cx="358775" cy="2835275"/>
          </a:xfrm>
          <a:prstGeom prst="rect">
            <a:avLst/>
          </a:prstGeom>
          <a:noFill/>
          <a:ln w="12700" cmpd="tri">
            <a:noFill/>
            <a:prstDash val="dash"/>
            <a:miter lim="800000"/>
          </a:ln>
        </p:spPr>
        <p:txBody>
          <a:bodyPr wrap="none" lIns="90488" tIns="44450" rIns="90488" bIns="44450">
            <a:spAutoFit/>
          </a:bodyPr>
          <a:lstStyle/>
          <a:p>
            <a:r>
              <a:rPr lang="en-US" sz="1800" i="1">
                <a:solidFill>
                  <a:srgbClr val="000000"/>
                </a:solidFill>
              </a:rPr>
              <a:t>T</a:t>
            </a:r>
          </a:p>
          <a:p>
            <a:r>
              <a:rPr lang="en-US" sz="1800" i="1">
                <a:solidFill>
                  <a:srgbClr val="000000"/>
                </a:solidFill>
              </a:rPr>
              <a:t>a</a:t>
            </a:r>
          </a:p>
          <a:p>
            <a:r>
              <a:rPr lang="en-US" sz="1800" i="1">
                <a:solidFill>
                  <a:srgbClr val="000000"/>
                </a:solidFill>
              </a:rPr>
              <a:t>s</a:t>
            </a:r>
          </a:p>
          <a:p>
            <a:r>
              <a:rPr lang="en-US" sz="1800" i="1">
                <a:solidFill>
                  <a:srgbClr val="000000"/>
                </a:solidFill>
              </a:rPr>
              <a:t>k</a:t>
            </a:r>
          </a:p>
          <a:p>
            <a:endParaRPr lang="en-US" sz="1800" i="1">
              <a:solidFill>
                <a:srgbClr val="000000"/>
              </a:solidFill>
            </a:endParaRPr>
          </a:p>
          <a:p>
            <a:r>
              <a:rPr lang="en-US" sz="1800" i="1">
                <a:solidFill>
                  <a:srgbClr val="000000"/>
                </a:solidFill>
              </a:rPr>
              <a:t>O</a:t>
            </a:r>
          </a:p>
          <a:p>
            <a:r>
              <a:rPr lang="en-US" sz="1800" i="1">
                <a:solidFill>
                  <a:srgbClr val="000000"/>
                </a:solidFill>
              </a:rPr>
              <a:t>r</a:t>
            </a:r>
          </a:p>
          <a:p>
            <a:r>
              <a:rPr lang="en-US" sz="1800" i="1">
                <a:solidFill>
                  <a:srgbClr val="000000"/>
                </a:solidFill>
              </a:rPr>
              <a:t>d</a:t>
            </a:r>
          </a:p>
          <a:p>
            <a:r>
              <a:rPr lang="en-US" sz="1800" i="1">
                <a:solidFill>
                  <a:srgbClr val="000000"/>
                </a:solidFill>
              </a:rPr>
              <a:t>e</a:t>
            </a:r>
          </a:p>
          <a:p>
            <a:r>
              <a:rPr lang="en-US" sz="1800" i="1">
                <a:solidFill>
                  <a:srgbClr val="000000"/>
                </a:solidFill>
              </a:rPr>
              <a:t>r</a:t>
            </a:r>
          </a:p>
        </p:txBody>
      </p:sp>
      <p:sp>
        <p:nvSpPr>
          <p:cNvPr id="59415" name="Line 23"/>
          <p:cNvSpPr>
            <a:spLocks noChangeShapeType="1"/>
          </p:cNvSpPr>
          <p:nvPr/>
        </p:nvSpPr>
        <p:spPr bwMode="auto">
          <a:xfrm flipH="1">
            <a:off x="711200" y="2971800"/>
            <a:ext cx="0" cy="3035300"/>
          </a:xfrm>
          <a:prstGeom prst="line">
            <a:avLst/>
          </a:prstGeom>
          <a:noFill/>
          <a:ln w="12700">
            <a:solidFill>
              <a:schemeClr val="tx1"/>
            </a:solidFill>
            <a:round/>
            <a:tailEnd type="triangle" w="med" len="med"/>
          </a:ln>
        </p:spPr>
        <p:txBody>
          <a:bodyPr wrap="none" anchor="ctr"/>
          <a:lstStyle/>
          <a:p>
            <a:endParaRPr lang="en-IN"/>
          </a:p>
        </p:txBody>
      </p:sp>
      <p:sp>
        <p:nvSpPr>
          <p:cNvPr id="59416" name="Rectangle 24"/>
          <p:cNvSpPr>
            <a:spLocks noChangeArrowheads="1"/>
          </p:cNvSpPr>
          <p:nvPr/>
        </p:nvSpPr>
        <p:spPr bwMode="auto">
          <a:xfrm>
            <a:off x="4202113" y="2193925"/>
            <a:ext cx="688975" cy="363538"/>
          </a:xfrm>
          <a:prstGeom prst="rect">
            <a:avLst/>
          </a:prstGeom>
          <a:noFill/>
          <a:ln w="12700" cmpd="tri">
            <a:noFill/>
            <a:prstDash val="dash"/>
            <a:miter lim="800000"/>
          </a:ln>
        </p:spPr>
        <p:txBody>
          <a:bodyPr wrap="none" lIns="90488" tIns="44450" rIns="90488" bIns="44450">
            <a:spAutoFit/>
          </a:bodyPr>
          <a:lstStyle/>
          <a:p>
            <a:pPr algn="l"/>
            <a:r>
              <a:rPr lang="en-US" sz="1800" i="1">
                <a:solidFill>
                  <a:srgbClr val="000000"/>
                </a:solidFill>
              </a:rPr>
              <a:t>Time</a:t>
            </a:r>
          </a:p>
        </p:txBody>
      </p:sp>
      <p:grpSp>
        <p:nvGrpSpPr>
          <p:cNvPr id="6" name="Group 25"/>
          <p:cNvGrpSpPr/>
          <p:nvPr/>
        </p:nvGrpSpPr>
        <p:grpSpPr>
          <a:xfrm>
            <a:off x="1554163" y="2565400"/>
            <a:ext cx="3568700" cy="636588"/>
            <a:chOff x="979" y="1616"/>
            <a:chExt cx="2248" cy="401"/>
          </a:xfrm>
        </p:grpSpPr>
        <p:sp>
          <p:nvSpPr>
            <p:cNvPr id="205921" name="Rectangle 26"/>
            <p:cNvSpPr>
              <a:spLocks noChangeArrowheads="1"/>
            </p:cNvSpPr>
            <p:nvPr/>
          </p:nvSpPr>
          <p:spPr bwMode="auto">
            <a:xfrm>
              <a:off x="979" y="1731"/>
              <a:ext cx="328"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30</a:t>
              </a:r>
            </a:p>
          </p:txBody>
        </p:sp>
        <p:sp>
          <p:nvSpPr>
            <p:cNvPr id="205922" name="Line 27"/>
            <p:cNvSpPr>
              <a:spLocks noChangeShapeType="1"/>
            </p:cNvSpPr>
            <p:nvPr/>
          </p:nvSpPr>
          <p:spPr bwMode="auto">
            <a:xfrm>
              <a:off x="992" y="1692"/>
              <a:ext cx="288" cy="0"/>
            </a:xfrm>
            <a:prstGeom prst="line">
              <a:avLst/>
            </a:prstGeom>
            <a:noFill/>
            <a:ln w="50800">
              <a:solidFill>
                <a:srgbClr val="F6BF69"/>
              </a:solidFill>
              <a:round/>
            </a:ln>
          </p:spPr>
          <p:txBody>
            <a:bodyPr wrap="none" anchor="ctr"/>
            <a:lstStyle/>
            <a:p>
              <a:endParaRPr lang="en-IN"/>
            </a:p>
          </p:txBody>
        </p:sp>
        <p:sp>
          <p:nvSpPr>
            <p:cNvPr id="205923" name="Line 28"/>
            <p:cNvSpPr>
              <a:spLocks noChangeShapeType="1"/>
            </p:cNvSpPr>
            <p:nvPr/>
          </p:nvSpPr>
          <p:spPr bwMode="auto">
            <a:xfrm flipH="1">
              <a:off x="1312" y="1616"/>
              <a:ext cx="0" cy="192"/>
            </a:xfrm>
            <a:prstGeom prst="line">
              <a:avLst/>
            </a:prstGeom>
            <a:noFill/>
            <a:ln w="12700">
              <a:solidFill>
                <a:schemeClr val="tx1"/>
              </a:solidFill>
              <a:round/>
            </a:ln>
          </p:spPr>
          <p:txBody>
            <a:bodyPr wrap="none" anchor="ctr"/>
            <a:lstStyle/>
            <a:p>
              <a:endParaRPr lang="en-IN"/>
            </a:p>
          </p:txBody>
        </p:sp>
        <p:grpSp>
          <p:nvGrpSpPr>
            <p:cNvPr id="205924" name="Group 29"/>
            <p:cNvGrpSpPr/>
            <p:nvPr/>
          </p:nvGrpSpPr>
          <p:grpSpPr>
            <a:xfrm>
              <a:off x="1328" y="1616"/>
              <a:ext cx="384" cy="401"/>
              <a:chOff x="1328" y="1616"/>
              <a:chExt cx="384" cy="401"/>
            </a:xfrm>
          </p:grpSpPr>
          <p:sp>
            <p:nvSpPr>
              <p:cNvPr id="205944" name="Line 30"/>
              <p:cNvSpPr>
                <a:spLocks noChangeShapeType="1"/>
              </p:cNvSpPr>
              <p:nvPr/>
            </p:nvSpPr>
            <p:spPr bwMode="auto">
              <a:xfrm>
                <a:off x="1328" y="1724"/>
                <a:ext cx="360" cy="0"/>
              </a:xfrm>
              <a:prstGeom prst="line">
                <a:avLst/>
              </a:prstGeom>
              <a:noFill/>
              <a:ln w="50800">
                <a:solidFill>
                  <a:srgbClr val="A2C1FE"/>
                </a:solidFill>
                <a:round/>
              </a:ln>
            </p:spPr>
            <p:txBody>
              <a:bodyPr wrap="none" anchor="ctr"/>
              <a:lstStyle/>
              <a:p>
                <a:endParaRPr lang="en-IN"/>
              </a:p>
            </p:txBody>
          </p:sp>
          <p:sp>
            <p:nvSpPr>
              <p:cNvPr id="205945" name="Rectangle 31"/>
              <p:cNvSpPr>
                <a:spLocks noChangeArrowheads="1"/>
              </p:cNvSpPr>
              <p:nvPr/>
            </p:nvSpPr>
            <p:spPr bwMode="auto">
              <a:xfrm>
                <a:off x="1347" y="1731"/>
                <a:ext cx="328"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40</a:t>
                </a:r>
              </a:p>
            </p:txBody>
          </p:sp>
          <p:sp>
            <p:nvSpPr>
              <p:cNvPr id="205946" name="Line 32"/>
              <p:cNvSpPr>
                <a:spLocks noChangeShapeType="1"/>
              </p:cNvSpPr>
              <p:nvPr/>
            </p:nvSpPr>
            <p:spPr bwMode="auto">
              <a:xfrm flipH="1">
                <a:off x="1712" y="1616"/>
                <a:ext cx="0" cy="192"/>
              </a:xfrm>
              <a:prstGeom prst="line">
                <a:avLst/>
              </a:prstGeom>
              <a:noFill/>
              <a:ln w="12700">
                <a:solidFill>
                  <a:schemeClr val="tx1"/>
                </a:solidFill>
                <a:round/>
              </a:ln>
            </p:spPr>
            <p:txBody>
              <a:bodyPr wrap="none" anchor="ctr"/>
              <a:lstStyle/>
              <a:p>
                <a:endParaRPr lang="en-IN"/>
              </a:p>
            </p:txBody>
          </p:sp>
        </p:grpSp>
        <p:grpSp>
          <p:nvGrpSpPr>
            <p:cNvPr id="205925" name="Group 33"/>
            <p:cNvGrpSpPr/>
            <p:nvPr/>
          </p:nvGrpSpPr>
          <p:grpSpPr>
            <a:xfrm>
              <a:off x="1755" y="1616"/>
              <a:ext cx="365" cy="401"/>
              <a:chOff x="1755" y="1616"/>
              <a:chExt cx="365" cy="401"/>
            </a:xfrm>
          </p:grpSpPr>
          <p:sp>
            <p:nvSpPr>
              <p:cNvPr id="205942" name="Rectangle 35"/>
              <p:cNvSpPr>
                <a:spLocks noChangeArrowheads="1"/>
              </p:cNvSpPr>
              <p:nvPr/>
            </p:nvSpPr>
            <p:spPr bwMode="auto">
              <a:xfrm>
                <a:off x="1755" y="1731"/>
                <a:ext cx="328"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40</a:t>
                </a:r>
              </a:p>
            </p:txBody>
          </p:sp>
          <p:sp>
            <p:nvSpPr>
              <p:cNvPr id="205943" name="Line 36"/>
              <p:cNvSpPr>
                <a:spLocks noChangeShapeType="1"/>
              </p:cNvSpPr>
              <p:nvPr/>
            </p:nvSpPr>
            <p:spPr bwMode="auto">
              <a:xfrm flipH="1">
                <a:off x="2120" y="1616"/>
                <a:ext cx="0" cy="192"/>
              </a:xfrm>
              <a:prstGeom prst="line">
                <a:avLst/>
              </a:prstGeom>
              <a:noFill/>
              <a:ln w="12700">
                <a:solidFill>
                  <a:schemeClr val="tx1"/>
                </a:solidFill>
                <a:round/>
              </a:ln>
            </p:spPr>
            <p:txBody>
              <a:bodyPr wrap="none" anchor="ctr"/>
              <a:lstStyle/>
              <a:p>
                <a:endParaRPr lang="en-IN"/>
              </a:p>
            </p:txBody>
          </p:sp>
        </p:grpSp>
        <p:grpSp>
          <p:nvGrpSpPr>
            <p:cNvPr id="205926" name="Group 37"/>
            <p:cNvGrpSpPr/>
            <p:nvPr/>
          </p:nvGrpSpPr>
          <p:grpSpPr>
            <a:xfrm>
              <a:off x="2144" y="1616"/>
              <a:ext cx="384" cy="401"/>
              <a:chOff x="2144" y="1616"/>
              <a:chExt cx="384" cy="401"/>
            </a:xfrm>
          </p:grpSpPr>
          <p:sp>
            <p:nvSpPr>
              <p:cNvPr id="205939" name="Line 38"/>
              <p:cNvSpPr>
                <a:spLocks noChangeShapeType="1"/>
              </p:cNvSpPr>
              <p:nvPr/>
            </p:nvSpPr>
            <p:spPr bwMode="auto">
              <a:xfrm>
                <a:off x="2144" y="1724"/>
                <a:ext cx="360" cy="0"/>
              </a:xfrm>
              <a:prstGeom prst="line">
                <a:avLst/>
              </a:prstGeom>
              <a:noFill/>
              <a:ln w="50800">
                <a:solidFill>
                  <a:srgbClr val="A2C1FE"/>
                </a:solidFill>
                <a:round/>
              </a:ln>
            </p:spPr>
            <p:txBody>
              <a:bodyPr wrap="none" anchor="ctr"/>
              <a:lstStyle/>
              <a:p>
                <a:endParaRPr lang="en-IN"/>
              </a:p>
            </p:txBody>
          </p:sp>
          <p:sp>
            <p:nvSpPr>
              <p:cNvPr id="205940" name="Rectangle 39"/>
              <p:cNvSpPr>
                <a:spLocks noChangeArrowheads="1"/>
              </p:cNvSpPr>
              <p:nvPr/>
            </p:nvSpPr>
            <p:spPr bwMode="auto">
              <a:xfrm>
                <a:off x="2163" y="1731"/>
                <a:ext cx="328"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40</a:t>
                </a:r>
              </a:p>
            </p:txBody>
          </p:sp>
          <p:sp>
            <p:nvSpPr>
              <p:cNvPr id="205941" name="Line 40"/>
              <p:cNvSpPr>
                <a:spLocks noChangeShapeType="1"/>
              </p:cNvSpPr>
              <p:nvPr/>
            </p:nvSpPr>
            <p:spPr bwMode="auto">
              <a:xfrm flipH="1">
                <a:off x="2528" y="1616"/>
                <a:ext cx="0" cy="192"/>
              </a:xfrm>
              <a:prstGeom prst="line">
                <a:avLst/>
              </a:prstGeom>
              <a:noFill/>
              <a:ln w="12700">
                <a:solidFill>
                  <a:schemeClr val="tx1"/>
                </a:solidFill>
                <a:round/>
              </a:ln>
            </p:spPr>
            <p:txBody>
              <a:bodyPr wrap="none" anchor="ctr"/>
              <a:lstStyle/>
              <a:p>
                <a:endParaRPr lang="en-IN"/>
              </a:p>
            </p:txBody>
          </p:sp>
        </p:grpSp>
        <p:sp>
          <p:nvSpPr>
            <p:cNvPr id="205927" name="Line 41"/>
            <p:cNvSpPr>
              <a:spLocks noChangeShapeType="1"/>
            </p:cNvSpPr>
            <p:nvPr/>
          </p:nvSpPr>
          <p:spPr bwMode="auto">
            <a:xfrm>
              <a:off x="2552" y="1724"/>
              <a:ext cx="360" cy="0"/>
            </a:xfrm>
            <a:prstGeom prst="line">
              <a:avLst/>
            </a:prstGeom>
            <a:noFill/>
            <a:ln w="50800">
              <a:solidFill>
                <a:srgbClr val="A2C1FE"/>
              </a:solidFill>
              <a:round/>
            </a:ln>
          </p:spPr>
          <p:txBody>
            <a:bodyPr wrap="none" anchor="ctr"/>
            <a:lstStyle/>
            <a:p>
              <a:endParaRPr lang="en-IN"/>
            </a:p>
          </p:txBody>
        </p:sp>
        <p:sp>
          <p:nvSpPr>
            <p:cNvPr id="205928" name="Line 42"/>
            <p:cNvSpPr>
              <a:spLocks noChangeShapeType="1"/>
            </p:cNvSpPr>
            <p:nvPr/>
          </p:nvSpPr>
          <p:spPr bwMode="auto">
            <a:xfrm>
              <a:off x="2952" y="1756"/>
              <a:ext cx="216" cy="0"/>
            </a:xfrm>
            <a:prstGeom prst="line">
              <a:avLst/>
            </a:prstGeom>
            <a:noFill/>
            <a:ln w="50800">
              <a:solidFill>
                <a:schemeClr val="hlink"/>
              </a:solidFill>
              <a:round/>
            </a:ln>
          </p:spPr>
          <p:txBody>
            <a:bodyPr wrap="none" anchor="ctr"/>
            <a:lstStyle/>
            <a:p>
              <a:endParaRPr lang="en-IN"/>
            </a:p>
          </p:txBody>
        </p:sp>
        <p:sp>
          <p:nvSpPr>
            <p:cNvPr id="205929" name="Rectangle 43"/>
            <p:cNvSpPr>
              <a:spLocks noChangeArrowheads="1"/>
            </p:cNvSpPr>
            <p:nvPr/>
          </p:nvSpPr>
          <p:spPr bwMode="auto">
            <a:xfrm>
              <a:off x="2571" y="1731"/>
              <a:ext cx="328"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40</a:t>
              </a:r>
            </a:p>
          </p:txBody>
        </p:sp>
        <p:sp>
          <p:nvSpPr>
            <p:cNvPr id="205930" name="Rectangle 44"/>
            <p:cNvSpPr>
              <a:spLocks noChangeArrowheads="1"/>
            </p:cNvSpPr>
            <p:nvPr/>
          </p:nvSpPr>
          <p:spPr bwMode="auto">
            <a:xfrm>
              <a:off x="2899" y="1731"/>
              <a:ext cx="328"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20</a:t>
              </a:r>
            </a:p>
          </p:txBody>
        </p:sp>
        <p:sp>
          <p:nvSpPr>
            <p:cNvPr id="205931" name="Line 45"/>
            <p:cNvSpPr>
              <a:spLocks noChangeShapeType="1"/>
            </p:cNvSpPr>
            <p:nvPr/>
          </p:nvSpPr>
          <p:spPr bwMode="auto">
            <a:xfrm flipH="1">
              <a:off x="2936" y="1616"/>
              <a:ext cx="0" cy="192"/>
            </a:xfrm>
            <a:prstGeom prst="line">
              <a:avLst/>
            </a:prstGeom>
            <a:noFill/>
            <a:ln w="12700">
              <a:solidFill>
                <a:schemeClr val="tx1"/>
              </a:solidFill>
              <a:round/>
            </a:ln>
          </p:spPr>
          <p:txBody>
            <a:bodyPr wrap="none" anchor="ctr"/>
            <a:lstStyle/>
            <a:p>
              <a:endParaRPr lang="en-IN"/>
            </a:p>
          </p:txBody>
        </p:sp>
        <p:sp>
          <p:nvSpPr>
            <p:cNvPr id="205932" name="Line 46"/>
            <p:cNvSpPr>
              <a:spLocks noChangeShapeType="1"/>
            </p:cNvSpPr>
            <p:nvPr/>
          </p:nvSpPr>
          <p:spPr bwMode="auto">
            <a:xfrm flipH="1">
              <a:off x="3192" y="1616"/>
              <a:ext cx="0" cy="192"/>
            </a:xfrm>
            <a:prstGeom prst="line">
              <a:avLst/>
            </a:prstGeom>
            <a:noFill/>
            <a:ln w="12700">
              <a:solidFill>
                <a:schemeClr val="tx1"/>
              </a:solidFill>
              <a:round/>
            </a:ln>
          </p:spPr>
          <p:txBody>
            <a:bodyPr wrap="none" anchor="ctr"/>
            <a:lstStyle/>
            <a:p>
              <a:endParaRPr lang="en-IN"/>
            </a:p>
          </p:txBody>
        </p:sp>
        <p:sp>
          <p:nvSpPr>
            <p:cNvPr id="205933" name="Line 47"/>
            <p:cNvSpPr>
              <a:spLocks noChangeShapeType="1"/>
            </p:cNvSpPr>
            <p:nvPr/>
          </p:nvSpPr>
          <p:spPr bwMode="auto">
            <a:xfrm>
              <a:off x="1400" y="1692"/>
              <a:ext cx="288" cy="0"/>
            </a:xfrm>
            <a:prstGeom prst="line">
              <a:avLst/>
            </a:prstGeom>
            <a:noFill/>
            <a:ln w="50800">
              <a:solidFill>
                <a:srgbClr val="F6BF69"/>
              </a:solidFill>
              <a:round/>
            </a:ln>
          </p:spPr>
          <p:txBody>
            <a:bodyPr wrap="none" anchor="ctr"/>
            <a:lstStyle/>
            <a:p>
              <a:endParaRPr lang="en-IN"/>
            </a:p>
          </p:txBody>
        </p:sp>
        <p:sp>
          <p:nvSpPr>
            <p:cNvPr id="205934" name="Line 48"/>
            <p:cNvSpPr>
              <a:spLocks noChangeShapeType="1"/>
            </p:cNvSpPr>
            <p:nvPr/>
          </p:nvSpPr>
          <p:spPr bwMode="auto">
            <a:xfrm>
              <a:off x="1808" y="1692"/>
              <a:ext cx="288" cy="0"/>
            </a:xfrm>
            <a:prstGeom prst="line">
              <a:avLst/>
            </a:prstGeom>
            <a:noFill/>
            <a:ln w="50800">
              <a:solidFill>
                <a:srgbClr val="F6BF69"/>
              </a:solidFill>
              <a:round/>
            </a:ln>
          </p:spPr>
          <p:txBody>
            <a:bodyPr wrap="none" anchor="ctr"/>
            <a:lstStyle/>
            <a:p>
              <a:endParaRPr lang="en-IN"/>
            </a:p>
          </p:txBody>
        </p:sp>
        <p:sp>
          <p:nvSpPr>
            <p:cNvPr id="205935" name="Line 49"/>
            <p:cNvSpPr>
              <a:spLocks noChangeShapeType="1"/>
            </p:cNvSpPr>
            <p:nvPr/>
          </p:nvSpPr>
          <p:spPr bwMode="auto">
            <a:xfrm>
              <a:off x="2216" y="1692"/>
              <a:ext cx="288" cy="0"/>
            </a:xfrm>
            <a:prstGeom prst="line">
              <a:avLst/>
            </a:prstGeom>
            <a:noFill/>
            <a:ln w="50800">
              <a:solidFill>
                <a:srgbClr val="F6BF69"/>
              </a:solidFill>
              <a:round/>
            </a:ln>
          </p:spPr>
          <p:txBody>
            <a:bodyPr wrap="none" anchor="ctr"/>
            <a:lstStyle/>
            <a:p>
              <a:endParaRPr lang="en-IN"/>
            </a:p>
          </p:txBody>
        </p:sp>
        <p:sp>
          <p:nvSpPr>
            <p:cNvPr id="205936" name="Line 50"/>
            <p:cNvSpPr>
              <a:spLocks noChangeShapeType="1"/>
            </p:cNvSpPr>
            <p:nvPr/>
          </p:nvSpPr>
          <p:spPr bwMode="auto">
            <a:xfrm>
              <a:off x="1736" y="1756"/>
              <a:ext cx="216" cy="0"/>
            </a:xfrm>
            <a:prstGeom prst="line">
              <a:avLst/>
            </a:prstGeom>
            <a:noFill/>
            <a:ln w="50800">
              <a:solidFill>
                <a:schemeClr val="hlink"/>
              </a:solidFill>
              <a:round/>
            </a:ln>
          </p:spPr>
          <p:txBody>
            <a:bodyPr wrap="none" anchor="ctr"/>
            <a:lstStyle/>
            <a:p>
              <a:endParaRPr lang="en-IN"/>
            </a:p>
          </p:txBody>
        </p:sp>
        <p:sp>
          <p:nvSpPr>
            <p:cNvPr id="205937" name="Line 51"/>
            <p:cNvSpPr>
              <a:spLocks noChangeShapeType="1"/>
            </p:cNvSpPr>
            <p:nvPr/>
          </p:nvSpPr>
          <p:spPr bwMode="auto">
            <a:xfrm>
              <a:off x="2144" y="1756"/>
              <a:ext cx="216" cy="0"/>
            </a:xfrm>
            <a:prstGeom prst="line">
              <a:avLst/>
            </a:prstGeom>
            <a:noFill/>
            <a:ln w="50800">
              <a:solidFill>
                <a:schemeClr val="hlink"/>
              </a:solidFill>
              <a:round/>
            </a:ln>
          </p:spPr>
          <p:txBody>
            <a:bodyPr wrap="none" anchor="ctr"/>
            <a:lstStyle/>
            <a:p>
              <a:endParaRPr lang="en-IN"/>
            </a:p>
          </p:txBody>
        </p:sp>
        <p:sp>
          <p:nvSpPr>
            <p:cNvPr id="205938" name="Line 52"/>
            <p:cNvSpPr>
              <a:spLocks noChangeShapeType="1"/>
            </p:cNvSpPr>
            <p:nvPr/>
          </p:nvSpPr>
          <p:spPr bwMode="auto">
            <a:xfrm>
              <a:off x="2552" y="1756"/>
              <a:ext cx="216" cy="0"/>
            </a:xfrm>
            <a:prstGeom prst="line">
              <a:avLst/>
            </a:prstGeom>
            <a:noFill/>
            <a:ln w="50800">
              <a:solidFill>
                <a:schemeClr val="hlink"/>
              </a:solidFill>
              <a:round/>
            </a:ln>
          </p:spPr>
          <p:txBody>
            <a:bodyPr wrap="none" anchor="ctr"/>
            <a:lstStyle/>
            <a:p>
              <a:endParaRPr lang="en-IN"/>
            </a:p>
          </p:txBody>
        </p:sp>
      </p:grpSp>
      <p:grpSp>
        <p:nvGrpSpPr>
          <p:cNvPr id="10" name="Group 53"/>
          <p:cNvGrpSpPr/>
          <p:nvPr/>
        </p:nvGrpSpPr>
        <p:grpSpPr>
          <a:xfrm>
            <a:off x="1593850" y="3136900"/>
            <a:ext cx="3490913" cy="2933700"/>
            <a:chOff x="1004" y="1976"/>
            <a:chExt cx="2199" cy="1848"/>
          </a:xfrm>
        </p:grpSpPr>
        <p:grpSp>
          <p:nvGrpSpPr>
            <p:cNvPr id="205845" name="Group 54"/>
            <p:cNvGrpSpPr/>
            <p:nvPr/>
          </p:nvGrpSpPr>
          <p:grpSpPr>
            <a:xfrm>
              <a:off x="1004" y="1976"/>
              <a:ext cx="967" cy="448"/>
              <a:chOff x="1004" y="1976"/>
              <a:chExt cx="967" cy="448"/>
            </a:xfrm>
          </p:grpSpPr>
          <p:grpSp>
            <p:nvGrpSpPr>
              <p:cNvPr id="205903" name="Group 55"/>
              <p:cNvGrpSpPr/>
              <p:nvPr/>
            </p:nvGrpSpPr>
            <p:grpSpPr>
              <a:xfrm>
                <a:off x="1004" y="1976"/>
                <a:ext cx="305" cy="448"/>
                <a:chOff x="1004" y="1976"/>
                <a:chExt cx="305" cy="448"/>
              </a:xfrm>
            </p:grpSpPr>
            <p:grpSp>
              <p:nvGrpSpPr>
                <p:cNvPr id="205917" name="Group 56"/>
                <p:cNvGrpSpPr/>
                <p:nvPr/>
              </p:nvGrpSpPr>
              <p:grpSpPr>
                <a:xfrm>
                  <a:off x="1004" y="1976"/>
                  <a:ext cx="305" cy="448"/>
                  <a:chOff x="1004" y="1976"/>
                  <a:chExt cx="305" cy="448"/>
                </a:xfrm>
              </p:grpSpPr>
              <p:sp>
                <p:nvSpPr>
                  <p:cNvPr id="205919" name="AutoShape 57"/>
                  <p:cNvSpPr>
                    <a:spLocks noChangeArrowheads="1"/>
                  </p:cNvSpPr>
                  <p:nvPr/>
                </p:nvSpPr>
                <p:spPr bwMode="auto">
                  <a:xfrm>
                    <a:off x="1004" y="2047"/>
                    <a:ext cx="305" cy="377"/>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sp>
                <p:nvSpPr>
                  <p:cNvPr id="205920" name="AutoShape 58"/>
                  <p:cNvSpPr>
                    <a:spLocks noChangeArrowheads="1"/>
                  </p:cNvSpPr>
                  <p:nvPr/>
                </p:nvSpPr>
                <p:spPr bwMode="auto">
                  <a:xfrm>
                    <a:off x="1074" y="1976"/>
                    <a:ext cx="235" cy="78"/>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grpSp>
            <p:sp>
              <p:nvSpPr>
                <p:cNvPr id="205918" name="AutoShape 59"/>
                <p:cNvSpPr>
                  <a:spLocks noChangeArrowheads="1"/>
                </p:cNvSpPr>
                <p:nvPr/>
              </p:nvSpPr>
              <p:spPr bwMode="auto">
                <a:xfrm>
                  <a:off x="1066" y="2080"/>
                  <a:ext cx="158" cy="27"/>
                </a:xfrm>
                <a:prstGeom prst="parallelogram">
                  <a:avLst>
                    <a:gd name="adj" fmla="val 146215"/>
                  </a:avLst>
                </a:prstGeom>
                <a:solidFill>
                  <a:srgbClr val="F6BF69"/>
                </a:solidFill>
                <a:ln w="25400">
                  <a:solidFill>
                    <a:schemeClr val="tx1"/>
                  </a:solidFill>
                  <a:miter lim="800000"/>
                </a:ln>
              </p:spPr>
              <p:txBody>
                <a:bodyPr wrap="none" anchor="ctr"/>
                <a:lstStyle/>
                <a:p>
                  <a:pPr algn="l"/>
                  <a:endParaRPr lang="en-IN" sz="2400">
                    <a:solidFill>
                      <a:srgbClr val="000000"/>
                    </a:solidFill>
                  </a:endParaRPr>
                </a:p>
              </p:txBody>
            </p:sp>
          </p:grpSp>
          <p:grpSp>
            <p:nvGrpSpPr>
              <p:cNvPr id="205904" name="Group 60"/>
              <p:cNvGrpSpPr/>
              <p:nvPr/>
            </p:nvGrpSpPr>
            <p:grpSpPr>
              <a:xfrm>
                <a:off x="1305" y="1976"/>
                <a:ext cx="378" cy="448"/>
                <a:chOff x="1305" y="1976"/>
                <a:chExt cx="378" cy="448"/>
              </a:xfrm>
            </p:grpSpPr>
            <p:grpSp>
              <p:nvGrpSpPr>
                <p:cNvPr id="205912" name="Group 61"/>
                <p:cNvGrpSpPr/>
                <p:nvPr/>
              </p:nvGrpSpPr>
              <p:grpSpPr>
                <a:xfrm>
                  <a:off x="1305" y="1976"/>
                  <a:ext cx="378" cy="448"/>
                  <a:chOff x="1305" y="1976"/>
                  <a:chExt cx="378" cy="448"/>
                </a:xfrm>
              </p:grpSpPr>
              <p:sp>
                <p:nvSpPr>
                  <p:cNvPr id="205915" name="AutoShape 62"/>
                  <p:cNvSpPr>
                    <a:spLocks noChangeArrowheads="1"/>
                  </p:cNvSpPr>
                  <p:nvPr/>
                </p:nvSpPr>
                <p:spPr bwMode="auto">
                  <a:xfrm>
                    <a:off x="1305" y="2047"/>
                    <a:ext cx="378" cy="377"/>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sp>
                <p:nvSpPr>
                  <p:cNvPr id="205916" name="AutoShape 63"/>
                  <p:cNvSpPr>
                    <a:spLocks noChangeArrowheads="1"/>
                  </p:cNvSpPr>
                  <p:nvPr/>
                </p:nvSpPr>
                <p:spPr bwMode="auto">
                  <a:xfrm>
                    <a:off x="1391" y="1976"/>
                    <a:ext cx="292" cy="78"/>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grpSp>
            <p:sp>
              <p:nvSpPr>
                <p:cNvPr id="205913" name="Oval 64"/>
                <p:cNvSpPr>
                  <a:spLocks noChangeArrowheads="1"/>
                </p:cNvSpPr>
                <p:nvPr/>
              </p:nvSpPr>
              <p:spPr bwMode="auto">
                <a:xfrm>
                  <a:off x="1420" y="2012"/>
                  <a:ext cx="49" cy="27"/>
                </a:xfrm>
                <a:prstGeom prst="ellipse">
                  <a:avLst/>
                </a:prstGeom>
                <a:solidFill>
                  <a:schemeClr val="bg1"/>
                </a:solidFill>
                <a:ln w="12700">
                  <a:solidFill>
                    <a:schemeClr val="tx1"/>
                  </a:solidFill>
                  <a:round/>
                </a:ln>
              </p:spPr>
              <p:txBody>
                <a:bodyPr wrap="none" anchor="ctr"/>
                <a:lstStyle/>
                <a:p>
                  <a:pPr algn="l"/>
                  <a:endParaRPr lang="en-IN" sz="2400">
                    <a:solidFill>
                      <a:srgbClr val="000000"/>
                    </a:solidFill>
                  </a:endParaRPr>
                </a:p>
              </p:txBody>
            </p:sp>
            <p:sp>
              <p:nvSpPr>
                <p:cNvPr id="205914" name="AutoShape 65"/>
                <p:cNvSpPr>
                  <a:spLocks noChangeArrowheads="1"/>
                </p:cNvSpPr>
                <p:nvPr/>
              </p:nvSpPr>
              <p:spPr bwMode="auto">
                <a:xfrm>
                  <a:off x="1352" y="2222"/>
                  <a:ext cx="198" cy="84"/>
                </a:xfrm>
                <a:prstGeom prst="octagon">
                  <a:avLst>
                    <a:gd name="adj" fmla="val 29278"/>
                  </a:avLst>
                </a:prstGeom>
                <a:solidFill>
                  <a:srgbClr val="A2C1FE"/>
                </a:solidFill>
                <a:ln w="25400">
                  <a:solidFill>
                    <a:schemeClr val="tx1"/>
                  </a:solidFill>
                  <a:miter lim="800000"/>
                </a:ln>
              </p:spPr>
              <p:txBody>
                <a:bodyPr wrap="none" anchor="ctr"/>
                <a:lstStyle/>
                <a:p>
                  <a:pPr algn="l"/>
                  <a:endParaRPr lang="en-IN" sz="2400">
                    <a:solidFill>
                      <a:srgbClr val="000000"/>
                    </a:solidFill>
                  </a:endParaRPr>
                </a:p>
              </p:txBody>
            </p:sp>
          </p:grpSp>
          <p:sp>
            <p:nvSpPr>
              <p:cNvPr id="205905" name="Freeform 66"/>
              <p:cNvSpPr/>
              <p:nvPr/>
            </p:nvSpPr>
            <p:spPr bwMode="auto">
              <a:xfrm>
                <a:off x="1869" y="2205"/>
                <a:ext cx="86" cy="192"/>
              </a:xfrm>
              <a:custGeom>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prstDash val="dash"/>
                <a:round/>
                <a:headEnd type="none" w="med" len="med"/>
                <a:tailEnd type="none" w="med" len="med"/>
              </a:ln>
            </p:spPr>
            <p:txBody>
              <a:bodyPr/>
              <a:lstStyle/>
              <a:p>
                <a:endParaRPr lang="en-IN"/>
              </a:p>
            </p:txBody>
          </p:sp>
          <p:sp>
            <p:nvSpPr>
              <p:cNvPr id="205906" name="Rectangle 67"/>
              <p:cNvSpPr>
                <a:spLocks noChangeArrowheads="1"/>
              </p:cNvSpPr>
              <p:nvPr/>
            </p:nvSpPr>
            <p:spPr bwMode="auto">
              <a:xfrm>
                <a:off x="1865" y="2205"/>
                <a:ext cx="106"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205907" name="Rectangle 68"/>
              <p:cNvSpPr>
                <a:spLocks noChangeArrowheads="1"/>
              </p:cNvSpPr>
              <p:nvPr/>
            </p:nvSpPr>
            <p:spPr bwMode="auto">
              <a:xfrm>
                <a:off x="1872" y="2286"/>
                <a:ext cx="82"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205908" name="Rectangle 69"/>
              <p:cNvSpPr>
                <a:spLocks noChangeArrowheads="1"/>
              </p:cNvSpPr>
              <p:nvPr/>
            </p:nvSpPr>
            <p:spPr bwMode="auto">
              <a:xfrm>
                <a:off x="1689" y="2286"/>
                <a:ext cx="103" cy="11"/>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grpSp>
            <p:nvGrpSpPr>
              <p:cNvPr id="205909" name="Group 70"/>
              <p:cNvGrpSpPr/>
              <p:nvPr/>
            </p:nvGrpSpPr>
            <p:grpSpPr>
              <a:xfrm>
                <a:off x="1687" y="2033"/>
                <a:ext cx="194" cy="364"/>
                <a:chOff x="1687" y="2033"/>
                <a:chExt cx="194" cy="364"/>
              </a:xfrm>
            </p:grpSpPr>
            <p:sp>
              <p:nvSpPr>
                <p:cNvPr id="205910" name="Oval 71"/>
                <p:cNvSpPr>
                  <a:spLocks noChangeArrowheads="1"/>
                </p:cNvSpPr>
                <p:nvPr/>
              </p:nvSpPr>
              <p:spPr bwMode="auto">
                <a:xfrm>
                  <a:off x="1763" y="2033"/>
                  <a:ext cx="48" cy="48"/>
                </a:xfrm>
                <a:prstGeom prst="ellipse">
                  <a:avLst/>
                </a:prstGeom>
                <a:solidFill>
                  <a:srgbClr val="FC0128"/>
                </a:solidFill>
                <a:ln w="12700">
                  <a:solidFill>
                    <a:srgbClr val="000000"/>
                  </a:solidFill>
                  <a:round/>
                </a:ln>
              </p:spPr>
              <p:txBody>
                <a:bodyPr wrap="none" anchor="ctr"/>
                <a:lstStyle/>
                <a:p>
                  <a:pPr algn="l"/>
                  <a:endParaRPr lang="en-IN" sz="2400">
                    <a:solidFill>
                      <a:srgbClr val="000000"/>
                    </a:solidFill>
                  </a:endParaRPr>
                </a:p>
              </p:txBody>
            </p:sp>
            <p:sp>
              <p:nvSpPr>
                <p:cNvPr id="205911" name="Freeform 72"/>
                <p:cNvSpPr/>
                <p:nvPr/>
              </p:nvSpPr>
              <p:spPr bwMode="auto">
                <a:xfrm>
                  <a:off x="1687" y="2101"/>
                  <a:ext cx="194" cy="296"/>
                </a:xfrm>
                <a:custGeom>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 cap="rnd">
                  <a:noFill/>
                  <a:prstDash val="dash"/>
                  <a:round/>
                  <a:headEnd type="none" w="med" len="med"/>
                  <a:tailEnd type="none" w="med" len="med"/>
                </a:ln>
              </p:spPr>
              <p:txBody>
                <a:bodyPr/>
                <a:lstStyle/>
                <a:p>
                  <a:endParaRPr lang="en-IN"/>
                </a:p>
              </p:txBody>
            </p:sp>
          </p:grpSp>
        </p:grpSp>
        <p:grpSp>
          <p:nvGrpSpPr>
            <p:cNvPr id="205846" name="Group 73"/>
            <p:cNvGrpSpPr/>
            <p:nvPr/>
          </p:nvGrpSpPr>
          <p:grpSpPr>
            <a:xfrm>
              <a:off x="1404" y="2440"/>
              <a:ext cx="967" cy="448"/>
              <a:chOff x="1404" y="2440"/>
              <a:chExt cx="967" cy="448"/>
            </a:xfrm>
          </p:grpSpPr>
          <p:grpSp>
            <p:nvGrpSpPr>
              <p:cNvPr id="205885" name="Group 74"/>
              <p:cNvGrpSpPr/>
              <p:nvPr/>
            </p:nvGrpSpPr>
            <p:grpSpPr>
              <a:xfrm>
                <a:off x="1404" y="2440"/>
                <a:ext cx="305" cy="448"/>
                <a:chOff x="1404" y="2440"/>
                <a:chExt cx="305" cy="448"/>
              </a:xfrm>
            </p:grpSpPr>
            <p:grpSp>
              <p:nvGrpSpPr>
                <p:cNvPr id="205899" name="Group 75"/>
                <p:cNvGrpSpPr/>
                <p:nvPr/>
              </p:nvGrpSpPr>
              <p:grpSpPr>
                <a:xfrm>
                  <a:off x="1404" y="2440"/>
                  <a:ext cx="305" cy="448"/>
                  <a:chOff x="1404" y="2440"/>
                  <a:chExt cx="305" cy="448"/>
                </a:xfrm>
              </p:grpSpPr>
              <p:sp>
                <p:nvSpPr>
                  <p:cNvPr id="205901" name="AutoShape 76"/>
                  <p:cNvSpPr>
                    <a:spLocks noChangeArrowheads="1"/>
                  </p:cNvSpPr>
                  <p:nvPr/>
                </p:nvSpPr>
                <p:spPr bwMode="auto">
                  <a:xfrm>
                    <a:off x="1404" y="2511"/>
                    <a:ext cx="305" cy="377"/>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sp>
                <p:nvSpPr>
                  <p:cNvPr id="205902" name="AutoShape 77"/>
                  <p:cNvSpPr>
                    <a:spLocks noChangeArrowheads="1"/>
                  </p:cNvSpPr>
                  <p:nvPr/>
                </p:nvSpPr>
                <p:spPr bwMode="auto">
                  <a:xfrm>
                    <a:off x="1474" y="2440"/>
                    <a:ext cx="235" cy="78"/>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grpSp>
            <p:sp>
              <p:nvSpPr>
                <p:cNvPr id="205900" name="AutoShape 78"/>
                <p:cNvSpPr>
                  <a:spLocks noChangeArrowheads="1"/>
                </p:cNvSpPr>
                <p:nvPr/>
              </p:nvSpPr>
              <p:spPr bwMode="auto">
                <a:xfrm>
                  <a:off x="1466" y="2544"/>
                  <a:ext cx="158" cy="27"/>
                </a:xfrm>
                <a:prstGeom prst="parallelogram">
                  <a:avLst>
                    <a:gd name="adj" fmla="val 146215"/>
                  </a:avLst>
                </a:prstGeom>
                <a:solidFill>
                  <a:srgbClr val="F6BF69"/>
                </a:solidFill>
                <a:ln w="25400">
                  <a:solidFill>
                    <a:schemeClr val="tx1"/>
                  </a:solidFill>
                  <a:miter lim="800000"/>
                </a:ln>
              </p:spPr>
              <p:txBody>
                <a:bodyPr wrap="none" anchor="ctr"/>
                <a:lstStyle/>
                <a:p>
                  <a:pPr algn="l"/>
                  <a:endParaRPr lang="en-IN" sz="2400">
                    <a:solidFill>
                      <a:srgbClr val="000000"/>
                    </a:solidFill>
                  </a:endParaRPr>
                </a:p>
              </p:txBody>
            </p:sp>
          </p:grpSp>
          <p:grpSp>
            <p:nvGrpSpPr>
              <p:cNvPr id="205886" name="Group 79"/>
              <p:cNvGrpSpPr/>
              <p:nvPr/>
            </p:nvGrpSpPr>
            <p:grpSpPr>
              <a:xfrm>
                <a:off x="1705" y="2440"/>
                <a:ext cx="378" cy="448"/>
                <a:chOff x="1705" y="2440"/>
                <a:chExt cx="378" cy="448"/>
              </a:xfrm>
            </p:grpSpPr>
            <p:grpSp>
              <p:nvGrpSpPr>
                <p:cNvPr id="205894" name="Group 80"/>
                <p:cNvGrpSpPr/>
                <p:nvPr/>
              </p:nvGrpSpPr>
              <p:grpSpPr>
                <a:xfrm>
                  <a:off x="1705" y="2440"/>
                  <a:ext cx="378" cy="448"/>
                  <a:chOff x="1705" y="2440"/>
                  <a:chExt cx="378" cy="448"/>
                </a:xfrm>
              </p:grpSpPr>
              <p:sp>
                <p:nvSpPr>
                  <p:cNvPr id="205897" name="AutoShape 81"/>
                  <p:cNvSpPr>
                    <a:spLocks noChangeArrowheads="1"/>
                  </p:cNvSpPr>
                  <p:nvPr/>
                </p:nvSpPr>
                <p:spPr bwMode="auto">
                  <a:xfrm>
                    <a:off x="1705" y="2511"/>
                    <a:ext cx="378" cy="377"/>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sp>
                <p:nvSpPr>
                  <p:cNvPr id="205898" name="AutoShape 82"/>
                  <p:cNvSpPr>
                    <a:spLocks noChangeArrowheads="1"/>
                  </p:cNvSpPr>
                  <p:nvPr/>
                </p:nvSpPr>
                <p:spPr bwMode="auto">
                  <a:xfrm>
                    <a:off x="1791" y="2440"/>
                    <a:ext cx="292" cy="78"/>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grpSp>
            <p:sp>
              <p:nvSpPr>
                <p:cNvPr id="205895" name="Oval 83"/>
                <p:cNvSpPr>
                  <a:spLocks noChangeArrowheads="1"/>
                </p:cNvSpPr>
                <p:nvPr/>
              </p:nvSpPr>
              <p:spPr bwMode="auto">
                <a:xfrm>
                  <a:off x="1820" y="2476"/>
                  <a:ext cx="49" cy="27"/>
                </a:xfrm>
                <a:prstGeom prst="ellipse">
                  <a:avLst/>
                </a:prstGeom>
                <a:solidFill>
                  <a:schemeClr val="bg1"/>
                </a:solidFill>
                <a:ln w="12700">
                  <a:solidFill>
                    <a:schemeClr val="tx1"/>
                  </a:solidFill>
                  <a:round/>
                </a:ln>
              </p:spPr>
              <p:txBody>
                <a:bodyPr wrap="none" anchor="ctr"/>
                <a:lstStyle/>
                <a:p>
                  <a:pPr algn="l"/>
                  <a:endParaRPr lang="en-IN" sz="2400">
                    <a:solidFill>
                      <a:srgbClr val="000000"/>
                    </a:solidFill>
                  </a:endParaRPr>
                </a:p>
              </p:txBody>
            </p:sp>
            <p:sp>
              <p:nvSpPr>
                <p:cNvPr id="205896" name="AutoShape 84"/>
                <p:cNvSpPr>
                  <a:spLocks noChangeArrowheads="1"/>
                </p:cNvSpPr>
                <p:nvPr/>
              </p:nvSpPr>
              <p:spPr bwMode="auto">
                <a:xfrm>
                  <a:off x="1752" y="2686"/>
                  <a:ext cx="198" cy="84"/>
                </a:xfrm>
                <a:prstGeom prst="octagon">
                  <a:avLst>
                    <a:gd name="adj" fmla="val 29278"/>
                  </a:avLst>
                </a:prstGeom>
                <a:solidFill>
                  <a:srgbClr val="A2C1FE"/>
                </a:solidFill>
                <a:ln w="25400">
                  <a:solidFill>
                    <a:schemeClr val="tx1"/>
                  </a:solidFill>
                  <a:miter lim="800000"/>
                </a:ln>
              </p:spPr>
              <p:txBody>
                <a:bodyPr wrap="none" anchor="ctr"/>
                <a:lstStyle/>
                <a:p>
                  <a:pPr algn="l"/>
                  <a:endParaRPr lang="en-IN" sz="2400">
                    <a:solidFill>
                      <a:srgbClr val="000000"/>
                    </a:solidFill>
                  </a:endParaRPr>
                </a:p>
              </p:txBody>
            </p:sp>
          </p:grpSp>
          <p:sp>
            <p:nvSpPr>
              <p:cNvPr id="205887" name="Freeform 85"/>
              <p:cNvSpPr/>
              <p:nvPr/>
            </p:nvSpPr>
            <p:spPr bwMode="auto">
              <a:xfrm>
                <a:off x="2269" y="2669"/>
                <a:ext cx="86" cy="192"/>
              </a:xfrm>
              <a:custGeom>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prstDash val="dash"/>
                <a:round/>
                <a:headEnd type="none" w="med" len="med"/>
                <a:tailEnd type="none" w="med" len="med"/>
              </a:ln>
            </p:spPr>
            <p:txBody>
              <a:bodyPr/>
              <a:lstStyle/>
              <a:p>
                <a:endParaRPr lang="en-IN"/>
              </a:p>
            </p:txBody>
          </p:sp>
          <p:sp>
            <p:nvSpPr>
              <p:cNvPr id="205888" name="Rectangle 86"/>
              <p:cNvSpPr>
                <a:spLocks noChangeArrowheads="1"/>
              </p:cNvSpPr>
              <p:nvPr/>
            </p:nvSpPr>
            <p:spPr bwMode="auto">
              <a:xfrm>
                <a:off x="2265" y="2669"/>
                <a:ext cx="106"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205889" name="Rectangle 87"/>
              <p:cNvSpPr>
                <a:spLocks noChangeArrowheads="1"/>
              </p:cNvSpPr>
              <p:nvPr/>
            </p:nvSpPr>
            <p:spPr bwMode="auto">
              <a:xfrm>
                <a:off x="2272" y="2750"/>
                <a:ext cx="82"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205890" name="Rectangle 88"/>
              <p:cNvSpPr>
                <a:spLocks noChangeArrowheads="1"/>
              </p:cNvSpPr>
              <p:nvPr/>
            </p:nvSpPr>
            <p:spPr bwMode="auto">
              <a:xfrm>
                <a:off x="2089" y="2750"/>
                <a:ext cx="103" cy="11"/>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grpSp>
            <p:nvGrpSpPr>
              <p:cNvPr id="205891" name="Group 89"/>
              <p:cNvGrpSpPr/>
              <p:nvPr/>
            </p:nvGrpSpPr>
            <p:grpSpPr>
              <a:xfrm>
                <a:off x="2087" y="2497"/>
                <a:ext cx="194" cy="364"/>
                <a:chOff x="2087" y="2497"/>
                <a:chExt cx="194" cy="364"/>
              </a:xfrm>
            </p:grpSpPr>
            <p:sp>
              <p:nvSpPr>
                <p:cNvPr id="205892" name="Oval 90"/>
                <p:cNvSpPr>
                  <a:spLocks noChangeArrowheads="1"/>
                </p:cNvSpPr>
                <p:nvPr/>
              </p:nvSpPr>
              <p:spPr bwMode="auto">
                <a:xfrm>
                  <a:off x="2163" y="2497"/>
                  <a:ext cx="48" cy="48"/>
                </a:xfrm>
                <a:prstGeom prst="ellipse">
                  <a:avLst/>
                </a:prstGeom>
                <a:solidFill>
                  <a:srgbClr val="FC0128"/>
                </a:solidFill>
                <a:ln w="12700">
                  <a:solidFill>
                    <a:srgbClr val="000000"/>
                  </a:solidFill>
                  <a:round/>
                </a:ln>
              </p:spPr>
              <p:txBody>
                <a:bodyPr wrap="none" anchor="ctr"/>
                <a:lstStyle/>
                <a:p>
                  <a:pPr algn="l"/>
                  <a:endParaRPr lang="en-IN" sz="2400">
                    <a:solidFill>
                      <a:srgbClr val="000000"/>
                    </a:solidFill>
                  </a:endParaRPr>
                </a:p>
              </p:txBody>
            </p:sp>
            <p:sp>
              <p:nvSpPr>
                <p:cNvPr id="205893" name="Freeform 91"/>
                <p:cNvSpPr/>
                <p:nvPr/>
              </p:nvSpPr>
              <p:spPr bwMode="auto">
                <a:xfrm>
                  <a:off x="2087" y="2565"/>
                  <a:ext cx="194" cy="296"/>
                </a:xfrm>
                <a:custGeom>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 cap="rnd">
                  <a:noFill/>
                  <a:prstDash val="dash"/>
                  <a:round/>
                  <a:headEnd type="none" w="med" len="med"/>
                  <a:tailEnd type="none" w="med" len="med"/>
                </a:ln>
              </p:spPr>
              <p:txBody>
                <a:bodyPr/>
                <a:lstStyle/>
                <a:p>
                  <a:endParaRPr lang="en-IN"/>
                </a:p>
              </p:txBody>
            </p:sp>
          </p:grpSp>
        </p:grpSp>
        <p:grpSp>
          <p:nvGrpSpPr>
            <p:cNvPr id="205847" name="Group 92"/>
            <p:cNvGrpSpPr/>
            <p:nvPr/>
          </p:nvGrpSpPr>
          <p:grpSpPr>
            <a:xfrm>
              <a:off x="1820" y="2928"/>
              <a:ext cx="967" cy="448"/>
              <a:chOff x="1820" y="2928"/>
              <a:chExt cx="967" cy="448"/>
            </a:xfrm>
          </p:grpSpPr>
          <p:grpSp>
            <p:nvGrpSpPr>
              <p:cNvPr id="205867" name="Group 93"/>
              <p:cNvGrpSpPr/>
              <p:nvPr/>
            </p:nvGrpSpPr>
            <p:grpSpPr>
              <a:xfrm>
                <a:off x="1820" y="2928"/>
                <a:ext cx="305" cy="448"/>
                <a:chOff x="1820" y="2928"/>
                <a:chExt cx="305" cy="448"/>
              </a:xfrm>
            </p:grpSpPr>
            <p:grpSp>
              <p:nvGrpSpPr>
                <p:cNvPr id="205881" name="Group 94"/>
                <p:cNvGrpSpPr/>
                <p:nvPr/>
              </p:nvGrpSpPr>
              <p:grpSpPr>
                <a:xfrm>
                  <a:off x="1820" y="2928"/>
                  <a:ext cx="305" cy="448"/>
                  <a:chOff x="1820" y="2928"/>
                  <a:chExt cx="305" cy="448"/>
                </a:xfrm>
              </p:grpSpPr>
              <p:sp>
                <p:nvSpPr>
                  <p:cNvPr id="205883" name="AutoShape 95"/>
                  <p:cNvSpPr>
                    <a:spLocks noChangeArrowheads="1"/>
                  </p:cNvSpPr>
                  <p:nvPr/>
                </p:nvSpPr>
                <p:spPr bwMode="auto">
                  <a:xfrm>
                    <a:off x="1820" y="2999"/>
                    <a:ext cx="305" cy="377"/>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sp>
                <p:nvSpPr>
                  <p:cNvPr id="205884" name="AutoShape 96"/>
                  <p:cNvSpPr>
                    <a:spLocks noChangeArrowheads="1"/>
                  </p:cNvSpPr>
                  <p:nvPr/>
                </p:nvSpPr>
                <p:spPr bwMode="auto">
                  <a:xfrm>
                    <a:off x="1890" y="2928"/>
                    <a:ext cx="235" cy="78"/>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grpSp>
            <p:sp>
              <p:nvSpPr>
                <p:cNvPr id="205882" name="AutoShape 97"/>
                <p:cNvSpPr>
                  <a:spLocks noChangeArrowheads="1"/>
                </p:cNvSpPr>
                <p:nvPr/>
              </p:nvSpPr>
              <p:spPr bwMode="auto">
                <a:xfrm>
                  <a:off x="1882" y="3032"/>
                  <a:ext cx="158" cy="27"/>
                </a:xfrm>
                <a:prstGeom prst="parallelogram">
                  <a:avLst>
                    <a:gd name="adj" fmla="val 146215"/>
                  </a:avLst>
                </a:prstGeom>
                <a:solidFill>
                  <a:srgbClr val="F6BF69"/>
                </a:solidFill>
                <a:ln w="25400">
                  <a:solidFill>
                    <a:schemeClr val="tx1"/>
                  </a:solidFill>
                  <a:miter lim="800000"/>
                </a:ln>
              </p:spPr>
              <p:txBody>
                <a:bodyPr wrap="none" anchor="ctr"/>
                <a:lstStyle/>
                <a:p>
                  <a:pPr algn="l"/>
                  <a:endParaRPr lang="en-IN" sz="2400">
                    <a:solidFill>
                      <a:srgbClr val="000000"/>
                    </a:solidFill>
                  </a:endParaRPr>
                </a:p>
              </p:txBody>
            </p:sp>
          </p:grpSp>
          <p:grpSp>
            <p:nvGrpSpPr>
              <p:cNvPr id="205868" name="Group 98"/>
              <p:cNvGrpSpPr/>
              <p:nvPr/>
            </p:nvGrpSpPr>
            <p:grpSpPr>
              <a:xfrm>
                <a:off x="2121" y="2928"/>
                <a:ext cx="378" cy="448"/>
                <a:chOff x="2121" y="2928"/>
                <a:chExt cx="378" cy="448"/>
              </a:xfrm>
            </p:grpSpPr>
            <p:grpSp>
              <p:nvGrpSpPr>
                <p:cNvPr id="205876" name="Group 99"/>
                <p:cNvGrpSpPr/>
                <p:nvPr/>
              </p:nvGrpSpPr>
              <p:grpSpPr>
                <a:xfrm>
                  <a:off x="2121" y="2928"/>
                  <a:ext cx="378" cy="448"/>
                  <a:chOff x="2121" y="2928"/>
                  <a:chExt cx="378" cy="448"/>
                </a:xfrm>
              </p:grpSpPr>
              <p:sp>
                <p:nvSpPr>
                  <p:cNvPr id="205879" name="AutoShape 100"/>
                  <p:cNvSpPr>
                    <a:spLocks noChangeArrowheads="1"/>
                  </p:cNvSpPr>
                  <p:nvPr/>
                </p:nvSpPr>
                <p:spPr bwMode="auto">
                  <a:xfrm>
                    <a:off x="2121" y="2999"/>
                    <a:ext cx="378" cy="377"/>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sp>
                <p:nvSpPr>
                  <p:cNvPr id="205880" name="AutoShape 101"/>
                  <p:cNvSpPr>
                    <a:spLocks noChangeArrowheads="1"/>
                  </p:cNvSpPr>
                  <p:nvPr/>
                </p:nvSpPr>
                <p:spPr bwMode="auto">
                  <a:xfrm>
                    <a:off x="2207" y="2928"/>
                    <a:ext cx="292" cy="78"/>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grpSp>
            <p:sp>
              <p:nvSpPr>
                <p:cNvPr id="205877" name="Oval 102"/>
                <p:cNvSpPr>
                  <a:spLocks noChangeArrowheads="1"/>
                </p:cNvSpPr>
                <p:nvPr/>
              </p:nvSpPr>
              <p:spPr bwMode="auto">
                <a:xfrm>
                  <a:off x="2236" y="2964"/>
                  <a:ext cx="49" cy="27"/>
                </a:xfrm>
                <a:prstGeom prst="ellipse">
                  <a:avLst/>
                </a:prstGeom>
                <a:solidFill>
                  <a:schemeClr val="bg1"/>
                </a:solidFill>
                <a:ln w="12700">
                  <a:solidFill>
                    <a:schemeClr val="tx1"/>
                  </a:solidFill>
                  <a:round/>
                </a:ln>
              </p:spPr>
              <p:txBody>
                <a:bodyPr wrap="none" anchor="ctr"/>
                <a:lstStyle/>
                <a:p>
                  <a:pPr algn="l"/>
                  <a:endParaRPr lang="en-IN" sz="2400">
                    <a:solidFill>
                      <a:srgbClr val="000000"/>
                    </a:solidFill>
                  </a:endParaRPr>
                </a:p>
              </p:txBody>
            </p:sp>
            <p:sp>
              <p:nvSpPr>
                <p:cNvPr id="205878" name="AutoShape 103"/>
                <p:cNvSpPr>
                  <a:spLocks noChangeArrowheads="1"/>
                </p:cNvSpPr>
                <p:nvPr/>
              </p:nvSpPr>
              <p:spPr bwMode="auto">
                <a:xfrm>
                  <a:off x="2168" y="3174"/>
                  <a:ext cx="198" cy="84"/>
                </a:xfrm>
                <a:prstGeom prst="octagon">
                  <a:avLst>
                    <a:gd name="adj" fmla="val 29278"/>
                  </a:avLst>
                </a:prstGeom>
                <a:solidFill>
                  <a:srgbClr val="A2C1FE"/>
                </a:solidFill>
                <a:ln w="25400">
                  <a:solidFill>
                    <a:schemeClr val="tx1"/>
                  </a:solidFill>
                  <a:miter lim="800000"/>
                </a:ln>
              </p:spPr>
              <p:txBody>
                <a:bodyPr wrap="none" anchor="ctr"/>
                <a:lstStyle/>
                <a:p>
                  <a:pPr algn="l"/>
                  <a:endParaRPr lang="en-IN" sz="2400">
                    <a:solidFill>
                      <a:srgbClr val="000000"/>
                    </a:solidFill>
                  </a:endParaRPr>
                </a:p>
              </p:txBody>
            </p:sp>
          </p:grpSp>
          <p:sp>
            <p:nvSpPr>
              <p:cNvPr id="205869" name="Freeform 104"/>
              <p:cNvSpPr/>
              <p:nvPr/>
            </p:nvSpPr>
            <p:spPr bwMode="auto">
              <a:xfrm>
                <a:off x="2685" y="3157"/>
                <a:ext cx="86" cy="192"/>
              </a:xfrm>
              <a:custGeom>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prstDash val="dash"/>
                <a:round/>
                <a:headEnd type="none" w="med" len="med"/>
                <a:tailEnd type="none" w="med" len="med"/>
              </a:ln>
            </p:spPr>
            <p:txBody>
              <a:bodyPr/>
              <a:lstStyle/>
              <a:p>
                <a:endParaRPr lang="en-IN"/>
              </a:p>
            </p:txBody>
          </p:sp>
          <p:sp>
            <p:nvSpPr>
              <p:cNvPr id="205870" name="Rectangle 105"/>
              <p:cNvSpPr>
                <a:spLocks noChangeArrowheads="1"/>
              </p:cNvSpPr>
              <p:nvPr/>
            </p:nvSpPr>
            <p:spPr bwMode="auto">
              <a:xfrm>
                <a:off x="2681" y="3157"/>
                <a:ext cx="106"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205871" name="Rectangle 106"/>
              <p:cNvSpPr>
                <a:spLocks noChangeArrowheads="1"/>
              </p:cNvSpPr>
              <p:nvPr/>
            </p:nvSpPr>
            <p:spPr bwMode="auto">
              <a:xfrm>
                <a:off x="2688" y="3238"/>
                <a:ext cx="82"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205872" name="Rectangle 107"/>
              <p:cNvSpPr>
                <a:spLocks noChangeArrowheads="1"/>
              </p:cNvSpPr>
              <p:nvPr/>
            </p:nvSpPr>
            <p:spPr bwMode="auto">
              <a:xfrm>
                <a:off x="2505" y="3238"/>
                <a:ext cx="103" cy="11"/>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grpSp>
            <p:nvGrpSpPr>
              <p:cNvPr id="205873" name="Group 108"/>
              <p:cNvGrpSpPr/>
              <p:nvPr/>
            </p:nvGrpSpPr>
            <p:grpSpPr>
              <a:xfrm>
                <a:off x="2503" y="2985"/>
                <a:ext cx="194" cy="364"/>
                <a:chOff x="2503" y="2985"/>
                <a:chExt cx="194" cy="364"/>
              </a:xfrm>
            </p:grpSpPr>
            <p:sp>
              <p:nvSpPr>
                <p:cNvPr id="205874" name="Oval 109"/>
                <p:cNvSpPr>
                  <a:spLocks noChangeArrowheads="1"/>
                </p:cNvSpPr>
                <p:nvPr/>
              </p:nvSpPr>
              <p:spPr bwMode="auto">
                <a:xfrm>
                  <a:off x="2579" y="2985"/>
                  <a:ext cx="48" cy="48"/>
                </a:xfrm>
                <a:prstGeom prst="ellipse">
                  <a:avLst/>
                </a:prstGeom>
                <a:solidFill>
                  <a:srgbClr val="FC0128"/>
                </a:solidFill>
                <a:ln w="12700">
                  <a:solidFill>
                    <a:srgbClr val="000000"/>
                  </a:solidFill>
                  <a:round/>
                </a:ln>
              </p:spPr>
              <p:txBody>
                <a:bodyPr wrap="none" anchor="ctr"/>
                <a:lstStyle/>
                <a:p>
                  <a:pPr algn="l"/>
                  <a:endParaRPr lang="en-IN" sz="2400">
                    <a:solidFill>
                      <a:srgbClr val="000000"/>
                    </a:solidFill>
                  </a:endParaRPr>
                </a:p>
              </p:txBody>
            </p:sp>
            <p:sp>
              <p:nvSpPr>
                <p:cNvPr id="205875" name="Freeform 110"/>
                <p:cNvSpPr/>
                <p:nvPr/>
              </p:nvSpPr>
              <p:spPr bwMode="auto">
                <a:xfrm>
                  <a:off x="2503" y="3053"/>
                  <a:ext cx="194" cy="296"/>
                </a:xfrm>
                <a:custGeom>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 cap="rnd">
                  <a:noFill/>
                  <a:prstDash val="dash"/>
                  <a:round/>
                  <a:headEnd type="none" w="med" len="med"/>
                  <a:tailEnd type="none" w="med" len="med"/>
                </a:ln>
              </p:spPr>
              <p:txBody>
                <a:bodyPr/>
                <a:lstStyle/>
                <a:p>
                  <a:endParaRPr lang="en-IN"/>
                </a:p>
              </p:txBody>
            </p:sp>
          </p:grpSp>
        </p:grpSp>
        <p:grpSp>
          <p:nvGrpSpPr>
            <p:cNvPr id="205848" name="Group 111"/>
            <p:cNvGrpSpPr/>
            <p:nvPr/>
          </p:nvGrpSpPr>
          <p:grpSpPr>
            <a:xfrm>
              <a:off x="2236" y="3376"/>
              <a:ext cx="967" cy="448"/>
              <a:chOff x="2236" y="3376"/>
              <a:chExt cx="967" cy="448"/>
            </a:xfrm>
          </p:grpSpPr>
          <p:grpSp>
            <p:nvGrpSpPr>
              <p:cNvPr id="205849" name="Group 112"/>
              <p:cNvGrpSpPr/>
              <p:nvPr/>
            </p:nvGrpSpPr>
            <p:grpSpPr>
              <a:xfrm>
                <a:off x="2236" y="3376"/>
                <a:ext cx="305" cy="448"/>
                <a:chOff x="2236" y="3376"/>
                <a:chExt cx="305" cy="448"/>
              </a:xfrm>
            </p:grpSpPr>
            <p:grpSp>
              <p:nvGrpSpPr>
                <p:cNvPr id="205863" name="Group 113"/>
                <p:cNvGrpSpPr/>
                <p:nvPr/>
              </p:nvGrpSpPr>
              <p:grpSpPr>
                <a:xfrm>
                  <a:off x="2236" y="3376"/>
                  <a:ext cx="305" cy="448"/>
                  <a:chOff x="2236" y="3376"/>
                  <a:chExt cx="305" cy="448"/>
                </a:xfrm>
              </p:grpSpPr>
              <p:sp>
                <p:nvSpPr>
                  <p:cNvPr id="205865" name="AutoShape 114"/>
                  <p:cNvSpPr>
                    <a:spLocks noChangeArrowheads="1"/>
                  </p:cNvSpPr>
                  <p:nvPr/>
                </p:nvSpPr>
                <p:spPr bwMode="auto">
                  <a:xfrm>
                    <a:off x="2236" y="3447"/>
                    <a:ext cx="305" cy="377"/>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sp>
                <p:nvSpPr>
                  <p:cNvPr id="205866" name="AutoShape 115"/>
                  <p:cNvSpPr>
                    <a:spLocks noChangeArrowheads="1"/>
                  </p:cNvSpPr>
                  <p:nvPr/>
                </p:nvSpPr>
                <p:spPr bwMode="auto">
                  <a:xfrm>
                    <a:off x="2306" y="3376"/>
                    <a:ext cx="235" cy="78"/>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grpSp>
            <p:sp>
              <p:nvSpPr>
                <p:cNvPr id="205864" name="AutoShape 116"/>
                <p:cNvSpPr>
                  <a:spLocks noChangeArrowheads="1"/>
                </p:cNvSpPr>
                <p:nvPr/>
              </p:nvSpPr>
              <p:spPr bwMode="auto">
                <a:xfrm>
                  <a:off x="2298" y="3480"/>
                  <a:ext cx="158" cy="27"/>
                </a:xfrm>
                <a:prstGeom prst="parallelogram">
                  <a:avLst>
                    <a:gd name="adj" fmla="val 146215"/>
                  </a:avLst>
                </a:prstGeom>
                <a:solidFill>
                  <a:srgbClr val="F6BF69"/>
                </a:solidFill>
                <a:ln w="25400">
                  <a:solidFill>
                    <a:schemeClr val="tx1"/>
                  </a:solidFill>
                  <a:miter lim="800000"/>
                </a:ln>
              </p:spPr>
              <p:txBody>
                <a:bodyPr wrap="none" anchor="ctr"/>
                <a:lstStyle/>
                <a:p>
                  <a:pPr algn="l"/>
                  <a:endParaRPr lang="en-IN" sz="2400">
                    <a:solidFill>
                      <a:srgbClr val="000000"/>
                    </a:solidFill>
                  </a:endParaRPr>
                </a:p>
              </p:txBody>
            </p:sp>
          </p:grpSp>
          <p:grpSp>
            <p:nvGrpSpPr>
              <p:cNvPr id="205850" name="Group 117"/>
              <p:cNvGrpSpPr/>
              <p:nvPr/>
            </p:nvGrpSpPr>
            <p:grpSpPr>
              <a:xfrm>
                <a:off x="2537" y="3376"/>
                <a:ext cx="378" cy="448"/>
                <a:chOff x="2537" y="3376"/>
                <a:chExt cx="378" cy="448"/>
              </a:xfrm>
            </p:grpSpPr>
            <p:grpSp>
              <p:nvGrpSpPr>
                <p:cNvPr id="205858" name="Group 118"/>
                <p:cNvGrpSpPr/>
                <p:nvPr/>
              </p:nvGrpSpPr>
              <p:grpSpPr>
                <a:xfrm>
                  <a:off x="2537" y="3376"/>
                  <a:ext cx="378" cy="448"/>
                  <a:chOff x="2537" y="3376"/>
                  <a:chExt cx="378" cy="448"/>
                </a:xfrm>
              </p:grpSpPr>
              <p:sp>
                <p:nvSpPr>
                  <p:cNvPr id="205861" name="AutoShape 119"/>
                  <p:cNvSpPr>
                    <a:spLocks noChangeArrowheads="1"/>
                  </p:cNvSpPr>
                  <p:nvPr/>
                </p:nvSpPr>
                <p:spPr bwMode="auto">
                  <a:xfrm>
                    <a:off x="2537" y="3447"/>
                    <a:ext cx="378" cy="377"/>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sp>
                <p:nvSpPr>
                  <p:cNvPr id="205862" name="AutoShape 120"/>
                  <p:cNvSpPr>
                    <a:spLocks noChangeArrowheads="1"/>
                  </p:cNvSpPr>
                  <p:nvPr/>
                </p:nvSpPr>
                <p:spPr bwMode="auto">
                  <a:xfrm>
                    <a:off x="2623" y="3376"/>
                    <a:ext cx="292" cy="78"/>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grpSp>
            <p:sp>
              <p:nvSpPr>
                <p:cNvPr id="205859" name="Oval 121"/>
                <p:cNvSpPr>
                  <a:spLocks noChangeArrowheads="1"/>
                </p:cNvSpPr>
                <p:nvPr/>
              </p:nvSpPr>
              <p:spPr bwMode="auto">
                <a:xfrm>
                  <a:off x="2652" y="3412"/>
                  <a:ext cx="49" cy="27"/>
                </a:xfrm>
                <a:prstGeom prst="ellipse">
                  <a:avLst/>
                </a:prstGeom>
                <a:solidFill>
                  <a:schemeClr val="bg1"/>
                </a:solidFill>
                <a:ln w="12700">
                  <a:solidFill>
                    <a:schemeClr val="tx1"/>
                  </a:solidFill>
                  <a:round/>
                </a:ln>
              </p:spPr>
              <p:txBody>
                <a:bodyPr wrap="none" anchor="ctr"/>
                <a:lstStyle/>
                <a:p>
                  <a:pPr algn="l"/>
                  <a:endParaRPr lang="en-IN" sz="2400">
                    <a:solidFill>
                      <a:srgbClr val="000000"/>
                    </a:solidFill>
                  </a:endParaRPr>
                </a:p>
              </p:txBody>
            </p:sp>
            <p:sp>
              <p:nvSpPr>
                <p:cNvPr id="205860" name="AutoShape 122"/>
                <p:cNvSpPr>
                  <a:spLocks noChangeArrowheads="1"/>
                </p:cNvSpPr>
                <p:nvPr/>
              </p:nvSpPr>
              <p:spPr bwMode="auto">
                <a:xfrm>
                  <a:off x="2584" y="3622"/>
                  <a:ext cx="198" cy="84"/>
                </a:xfrm>
                <a:prstGeom prst="octagon">
                  <a:avLst>
                    <a:gd name="adj" fmla="val 29278"/>
                  </a:avLst>
                </a:prstGeom>
                <a:solidFill>
                  <a:srgbClr val="A2C1FE"/>
                </a:solidFill>
                <a:ln w="25400">
                  <a:solidFill>
                    <a:schemeClr val="tx1"/>
                  </a:solidFill>
                  <a:miter lim="800000"/>
                </a:ln>
              </p:spPr>
              <p:txBody>
                <a:bodyPr wrap="none" anchor="ctr"/>
                <a:lstStyle/>
                <a:p>
                  <a:pPr algn="l"/>
                  <a:endParaRPr lang="en-IN" sz="2400">
                    <a:solidFill>
                      <a:srgbClr val="000000"/>
                    </a:solidFill>
                  </a:endParaRPr>
                </a:p>
              </p:txBody>
            </p:sp>
          </p:grpSp>
          <p:sp>
            <p:nvSpPr>
              <p:cNvPr id="205851" name="Freeform 123"/>
              <p:cNvSpPr/>
              <p:nvPr/>
            </p:nvSpPr>
            <p:spPr bwMode="auto">
              <a:xfrm>
                <a:off x="3101" y="3605"/>
                <a:ext cx="86" cy="192"/>
              </a:xfrm>
              <a:custGeom>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prstDash val="dash"/>
                <a:round/>
                <a:headEnd type="none" w="med" len="med"/>
                <a:tailEnd type="none" w="med" len="med"/>
              </a:ln>
            </p:spPr>
            <p:txBody>
              <a:bodyPr/>
              <a:lstStyle/>
              <a:p>
                <a:endParaRPr lang="en-IN"/>
              </a:p>
            </p:txBody>
          </p:sp>
          <p:sp>
            <p:nvSpPr>
              <p:cNvPr id="205852" name="Rectangle 124"/>
              <p:cNvSpPr>
                <a:spLocks noChangeArrowheads="1"/>
              </p:cNvSpPr>
              <p:nvPr/>
            </p:nvSpPr>
            <p:spPr bwMode="auto">
              <a:xfrm>
                <a:off x="3097" y="3605"/>
                <a:ext cx="106"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205853" name="Rectangle 125"/>
              <p:cNvSpPr>
                <a:spLocks noChangeArrowheads="1"/>
              </p:cNvSpPr>
              <p:nvPr/>
            </p:nvSpPr>
            <p:spPr bwMode="auto">
              <a:xfrm>
                <a:off x="3104" y="3686"/>
                <a:ext cx="82"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205854" name="Rectangle 126"/>
              <p:cNvSpPr>
                <a:spLocks noChangeArrowheads="1"/>
              </p:cNvSpPr>
              <p:nvPr/>
            </p:nvSpPr>
            <p:spPr bwMode="auto">
              <a:xfrm>
                <a:off x="2921" y="3686"/>
                <a:ext cx="103" cy="11"/>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grpSp>
            <p:nvGrpSpPr>
              <p:cNvPr id="205855" name="Group 127"/>
              <p:cNvGrpSpPr/>
              <p:nvPr/>
            </p:nvGrpSpPr>
            <p:grpSpPr>
              <a:xfrm>
                <a:off x="2919" y="3433"/>
                <a:ext cx="194" cy="364"/>
                <a:chOff x="2919" y="3433"/>
                <a:chExt cx="194" cy="364"/>
              </a:xfrm>
            </p:grpSpPr>
            <p:sp>
              <p:nvSpPr>
                <p:cNvPr id="205856" name="Oval 128"/>
                <p:cNvSpPr>
                  <a:spLocks noChangeArrowheads="1"/>
                </p:cNvSpPr>
                <p:nvPr/>
              </p:nvSpPr>
              <p:spPr bwMode="auto">
                <a:xfrm>
                  <a:off x="2995" y="3433"/>
                  <a:ext cx="48" cy="48"/>
                </a:xfrm>
                <a:prstGeom prst="ellipse">
                  <a:avLst/>
                </a:prstGeom>
                <a:solidFill>
                  <a:srgbClr val="FC0128"/>
                </a:solidFill>
                <a:ln w="12700">
                  <a:solidFill>
                    <a:srgbClr val="000000"/>
                  </a:solidFill>
                  <a:round/>
                </a:ln>
              </p:spPr>
              <p:txBody>
                <a:bodyPr wrap="none" anchor="ctr"/>
                <a:lstStyle/>
                <a:p>
                  <a:pPr algn="l"/>
                  <a:endParaRPr lang="en-IN" sz="2400">
                    <a:solidFill>
                      <a:srgbClr val="000000"/>
                    </a:solidFill>
                  </a:endParaRPr>
                </a:p>
              </p:txBody>
            </p:sp>
            <p:sp>
              <p:nvSpPr>
                <p:cNvPr id="205857" name="Freeform 129"/>
                <p:cNvSpPr/>
                <p:nvPr/>
              </p:nvSpPr>
              <p:spPr bwMode="auto">
                <a:xfrm>
                  <a:off x="2919" y="3501"/>
                  <a:ext cx="194" cy="296"/>
                </a:xfrm>
                <a:custGeom>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 cap="rnd">
                  <a:noFill/>
                  <a:prstDash val="dash"/>
                  <a:round/>
                  <a:headEnd type="none" w="med" len="med"/>
                  <a:tailEnd type="none" w="med" len="med"/>
                </a:ln>
              </p:spPr>
              <p:txBody>
                <a:bodyPr/>
                <a:lstStyle/>
                <a:p>
                  <a:endParaRPr lang="en-IN"/>
                </a:p>
              </p:txBody>
            </p:sp>
          </p:grpSp>
        </p:grpSp>
      </p:grpSp>
      <p:sp>
        <p:nvSpPr>
          <p:cNvPr id="205844" name="Rectangle 130"/>
          <p:cNvSpPr>
            <a:spLocks noChangeArrowheads="1"/>
          </p:cNvSpPr>
          <p:nvPr/>
        </p:nvSpPr>
        <p:spPr bwMode="auto">
          <a:xfrm>
            <a:off x="0" y="228600"/>
            <a:ext cx="3486150" cy="1390650"/>
          </a:xfrm>
          <a:prstGeom prst="rect">
            <a:avLst/>
          </a:prstGeom>
          <a:noFill/>
          <a:ln w="12700">
            <a:noFill/>
            <a:miter lim="800000"/>
          </a:ln>
        </p:spPr>
        <p:txBody>
          <a:bodyPr lIns="90488" tIns="44450" rIns="90488" bIns="44450" anchor="ctr"/>
          <a:lstStyle/>
          <a:p>
            <a:r>
              <a:rPr lang="en-US" sz="4400" b="1">
                <a:solidFill>
                  <a:srgbClr val="FF3300"/>
                </a:solidFill>
              </a:rPr>
              <a:t>What Is Pipelining</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9408"/>
                                        </p:tgtEl>
                                        <p:attrNameLst>
                                          <p:attrName>style.visibility</p:attrName>
                                        </p:attrNameLst>
                                      </p:cBhvr>
                                      <p:to>
                                        <p:strVal val="visible"/>
                                      </p:to>
                                    </p:set>
                                    <p:animEffect transition="in" filter="blinds(horizontal)">
                                      <p:cBhvr>
                                        <p:cTn id="27" dur="500"/>
                                        <p:tgtEl>
                                          <p:spTgt spid="59408"/>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9409"/>
                                        </p:tgtEl>
                                        <p:attrNameLst>
                                          <p:attrName>style.visibility</p:attrName>
                                        </p:attrNameLst>
                                      </p:cBhvr>
                                      <p:to>
                                        <p:strVal val="visible"/>
                                      </p:to>
                                    </p:set>
                                    <p:animEffect transition="in" filter="blinds(horizontal)">
                                      <p:cBhvr>
                                        <p:cTn id="32" dur="500"/>
                                        <p:tgtEl>
                                          <p:spTgt spid="59409"/>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9410"/>
                                        </p:tgtEl>
                                        <p:attrNameLst>
                                          <p:attrName>style.visibility</p:attrName>
                                        </p:attrNameLst>
                                      </p:cBhvr>
                                      <p:to>
                                        <p:strVal val="visible"/>
                                      </p:to>
                                    </p:set>
                                    <p:animEffect transition="in" filter="blinds(horizontal)">
                                      <p:cBhvr>
                                        <p:cTn id="37" dur="500"/>
                                        <p:tgtEl>
                                          <p:spTgt spid="59410"/>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9411"/>
                                        </p:tgtEl>
                                        <p:attrNameLst>
                                          <p:attrName>style.visibility</p:attrName>
                                        </p:attrNameLst>
                                      </p:cBhvr>
                                      <p:to>
                                        <p:strVal val="visible"/>
                                      </p:to>
                                    </p:set>
                                    <p:animEffect transition="in" filter="blinds(horizontal)">
                                      <p:cBhvr>
                                        <p:cTn id="42" dur="500"/>
                                        <p:tgtEl>
                                          <p:spTgt spid="59411"/>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9412"/>
                                        </p:tgtEl>
                                        <p:attrNameLst>
                                          <p:attrName>style.visibility</p:attrName>
                                        </p:attrNameLst>
                                      </p:cBhvr>
                                      <p:to>
                                        <p:strVal val="visible"/>
                                      </p:to>
                                    </p:set>
                                    <p:animEffect transition="in" filter="blinds(horizontal)">
                                      <p:cBhvr>
                                        <p:cTn id="47" dur="500"/>
                                        <p:tgtEl>
                                          <p:spTgt spid="59412"/>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9413"/>
                                        </p:tgtEl>
                                        <p:attrNameLst>
                                          <p:attrName>style.visibility</p:attrName>
                                        </p:attrNameLst>
                                      </p:cBhvr>
                                      <p:to>
                                        <p:strVal val="visible"/>
                                      </p:to>
                                    </p:set>
                                    <p:animEffect transition="in" filter="blinds(horizontal)">
                                      <p:cBhvr>
                                        <p:cTn id="52" dur="500"/>
                                        <p:tgtEl>
                                          <p:spTgt spid="59413"/>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9414"/>
                                        </p:tgtEl>
                                        <p:attrNameLst>
                                          <p:attrName>style.visibility</p:attrName>
                                        </p:attrNameLst>
                                      </p:cBhvr>
                                      <p:to>
                                        <p:strVal val="visible"/>
                                      </p:to>
                                    </p:set>
                                    <p:animEffect transition="in" filter="blinds(horizontal)">
                                      <p:cBhvr>
                                        <p:cTn id="57" dur="500"/>
                                        <p:tgtEl>
                                          <p:spTgt spid="59414"/>
                                        </p:tgtEl>
                                      </p:cBhvr>
                                    </p:animEffect>
                                  </p:childTnLst>
                                </p:cTn>
                              </p:par>
                            </p:childTnLst>
                          </p:cTn>
                        </p:par>
                      </p:childTnLst>
                    </p:cTn>
                  </p:par>
                  <p:par>
                    <p:cTn id="58" fill="hold" nodeType="clickPar">
                      <p:stCondLst>
                        <p:cond delay="indefinite"/>
                      </p:stCondLst>
                      <p:childTnLst>
                        <p:par>
                          <p:cTn id="59" fill="hold" nodeType="after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9415"/>
                                        </p:tgtEl>
                                        <p:attrNameLst>
                                          <p:attrName>style.visibility</p:attrName>
                                        </p:attrNameLst>
                                      </p:cBhvr>
                                      <p:to>
                                        <p:strVal val="visible"/>
                                      </p:to>
                                    </p:set>
                                    <p:animEffect transition="in" filter="blinds(horizontal)">
                                      <p:cBhvr>
                                        <p:cTn id="62" dur="500"/>
                                        <p:tgtEl>
                                          <p:spTgt spid="59415"/>
                                        </p:tgtEl>
                                      </p:cBhvr>
                                    </p:animEffect>
                                  </p:childTnLst>
                                </p:cTn>
                              </p:par>
                            </p:childTnLst>
                          </p:cTn>
                        </p:par>
                      </p:childTnLst>
                    </p:cTn>
                  </p:par>
                  <p:par>
                    <p:cTn id="63" fill="hold" nodeType="clickPar">
                      <p:stCondLst>
                        <p:cond delay="indefinite"/>
                      </p:stCondLst>
                      <p:childTnLst>
                        <p:par>
                          <p:cTn id="64" fill="hold" nodeType="after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59416"/>
                                        </p:tgtEl>
                                        <p:attrNameLst>
                                          <p:attrName>style.visibility</p:attrName>
                                        </p:attrNameLst>
                                      </p:cBhvr>
                                      <p:to>
                                        <p:strVal val="visible"/>
                                      </p:to>
                                    </p:set>
                                    <p:animEffect transition="in" filter="blinds(horizontal)">
                                      <p:cBhvr>
                                        <p:cTn id="67" dur="500"/>
                                        <p:tgtEl>
                                          <p:spTgt spid="59416"/>
                                        </p:tgtEl>
                                      </p:cBhvr>
                                    </p:animEffect>
                                  </p:childTnLst>
                                </p:cTn>
                              </p:par>
                            </p:childTnLst>
                          </p:cTn>
                        </p:par>
                      </p:childTnLst>
                    </p:cTn>
                  </p:par>
                  <p:par>
                    <p:cTn id="68" fill="hold" nodeType="clickPar">
                      <p:stCondLst>
                        <p:cond delay="indefinite"/>
                      </p:stCondLst>
                      <p:childTnLst>
                        <p:par>
                          <p:cTn id="69" fill="hold" nodeType="after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blinds(horizontal)">
                                      <p:cBhvr>
                                        <p:cTn id="72" dur="500"/>
                                        <p:tgtEl>
                                          <p:spTgt spid="6"/>
                                        </p:tgtEl>
                                      </p:cBhvr>
                                    </p:animEffect>
                                  </p:childTnLst>
                                </p:cTn>
                              </p:par>
                            </p:childTnLst>
                          </p:cTn>
                        </p:par>
                      </p:childTnLst>
                    </p:cTn>
                  </p:par>
                  <p:par>
                    <p:cTn id="73" fill="hold" nodeType="clickPar">
                      <p:stCondLst>
                        <p:cond delay="indefinite"/>
                      </p:stCondLst>
                      <p:childTnLst>
                        <p:par>
                          <p:cTn id="74" fill="hold" nodeType="after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blinds(horizontal)">
                                      <p:cBhvr>
                                        <p:cTn id="77" dur="500"/>
                                        <p:tgtEl>
                                          <p:spTgt spid="10"/>
                                        </p:tgtEl>
                                      </p:cBhvr>
                                    </p:animEffect>
                                  </p:childTnLst>
                                </p:cTn>
                              </p:par>
                            </p:childTnLst>
                          </p:cTn>
                        </p:par>
                      </p:childTnLst>
                    </p:cTn>
                  </p:par>
                  <p:par>
                    <p:cTn id="78" fill="hold" nodeType="clickPar">
                      <p:stCondLst>
                        <p:cond delay="indefinite"/>
                      </p:stCondLst>
                      <p:childTnLst>
                        <p:par>
                          <p:cTn id="79" fill="hold" nodeType="after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59394"/>
                                        </p:tgtEl>
                                        <p:attrNameLst>
                                          <p:attrName>style.visibility</p:attrName>
                                        </p:attrNameLst>
                                      </p:cBhvr>
                                      <p:to>
                                        <p:strVal val="visible"/>
                                      </p:to>
                                    </p:set>
                                    <p:animEffect transition="in" filter="blinds(horizontal)">
                                      <p:cBhvr>
                                        <p:cTn id="82" dur="500"/>
                                        <p:tgtEl>
                                          <p:spTgt spid="59394"/>
                                        </p:tgtEl>
                                      </p:cBhvr>
                                    </p:animEffect>
                                  </p:childTnLst>
                                </p:cTn>
                              </p:par>
                            </p:childTnLst>
                          </p:cTn>
                        </p:par>
                      </p:childTnLst>
                    </p:cTn>
                  </p:par>
                  <p:par>
                    <p:cTn id="83" fill="hold" nodeType="clickPar">
                      <p:stCondLst>
                        <p:cond delay="indefinite"/>
                      </p:stCondLst>
                      <p:childTnLst>
                        <p:par>
                          <p:cTn id="84" fill="hold" nodeType="afterGroup">
                            <p:stCondLst>
                              <p:cond delay="0"/>
                            </p:stCondLst>
                            <p:childTnLst>
                              <p:par>
                                <p:cTn id="85" presetID="3" presetClass="entr" presetSubtype="10" fill="hold" nodeType="clickEffect">
                                  <p:stCondLst>
                                    <p:cond delay="0"/>
                                  </p:stCondLst>
                                  <p:childTnLst>
                                    <p:set>
                                      <p:cBhvr>
                                        <p:cTn id="86" dur="1" fill="hold">
                                          <p:stCondLst>
                                            <p:cond delay="0"/>
                                          </p:stCondLst>
                                        </p:cTn>
                                        <p:tgtEl>
                                          <p:spTgt spid="59395">
                                            <p:txEl>
                                              <p:pRg st="0" end="0"/>
                                            </p:txEl>
                                          </p:spTgt>
                                        </p:tgtEl>
                                        <p:attrNameLst>
                                          <p:attrName>style.visibility</p:attrName>
                                        </p:attrNameLst>
                                      </p:cBhvr>
                                      <p:to>
                                        <p:strVal val="visible"/>
                                      </p:to>
                                    </p:set>
                                    <p:animEffect transition="in" filter="blinds(horizontal)">
                                      <p:cBhvr>
                                        <p:cTn id="87" dur="500"/>
                                        <p:tgtEl>
                                          <p:spTgt spid="59395">
                                            <p:txEl>
                                              <p:pRg st="0" end="0"/>
                                            </p:txEl>
                                          </p:spTgt>
                                        </p:tgtEl>
                                      </p:cBhvr>
                                    </p:animEffect>
                                  </p:childTnLst>
                                </p:cTn>
                              </p:par>
                            </p:childTnLst>
                          </p:cTn>
                        </p:par>
                      </p:childTnLst>
                    </p:cTn>
                  </p:par>
                  <p:par>
                    <p:cTn id="88" fill="hold" nodeType="clickPar">
                      <p:stCondLst>
                        <p:cond delay="indefinite"/>
                      </p:stCondLst>
                      <p:childTnLst>
                        <p:par>
                          <p:cTn id="89" fill="hold" nodeType="afterGroup">
                            <p:stCondLst>
                              <p:cond delay="0"/>
                            </p:stCondLst>
                            <p:childTnLst>
                              <p:par>
                                <p:cTn id="90" presetID="3" presetClass="entr" presetSubtype="10" fill="hold" nodeType="clickEffect">
                                  <p:stCondLst>
                                    <p:cond delay="0"/>
                                  </p:stCondLst>
                                  <p:childTnLst>
                                    <p:set>
                                      <p:cBhvr>
                                        <p:cTn id="91" dur="1" fill="hold">
                                          <p:stCondLst>
                                            <p:cond delay="0"/>
                                          </p:stCondLst>
                                        </p:cTn>
                                        <p:tgtEl>
                                          <p:spTgt spid="59395">
                                            <p:txEl>
                                              <p:pRg st="1" end="1"/>
                                            </p:txEl>
                                          </p:spTgt>
                                        </p:tgtEl>
                                        <p:attrNameLst>
                                          <p:attrName>style.visibility</p:attrName>
                                        </p:attrNameLst>
                                      </p:cBhvr>
                                      <p:to>
                                        <p:strVal val="visible"/>
                                      </p:to>
                                    </p:set>
                                    <p:animEffect transition="in" filter="blinds(horizontal)">
                                      <p:cBhvr>
                                        <p:cTn id="92" dur="500"/>
                                        <p:tgtEl>
                                          <p:spTgt spid="59395">
                                            <p:txEl>
                                              <p:pRg st="1" end="1"/>
                                            </p:txEl>
                                          </p:spTgt>
                                        </p:tgtEl>
                                      </p:cBhvr>
                                    </p:animEffect>
                                  </p:childTnLst>
                                </p:cTn>
                              </p:par>
                            </p:childTnLst>
                          </p:cTn>
                        </p:par>
                      </p:childTnLst>
                    </p:cTn>
                  </p:par>
                  <p:par>
                    <p:cTn id="93" fill="hold" nodeType="clickPar">
                      <p:stCondLst>
                        <p:cond delay="indefinite"/>
                      </p:stCondLst>
                      <p:childTnLst>
                        <p:par>
                          <p:cTn id="94" fill="hold" nodeType="after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59395">
                                            <p:txEl>
                                              <p:pRg st="2" end="2"/>
                                            </p:txEl>
                                          </p:spTgt>
                                        </p:tgtEl>
                                        <p:attrNameLst>
                                          <p:attrName>style.visibility</p:attrName>
                                        </p:attrNameLst>
                                      </p:cBhvr>
                                      <p:to>
                                        <p:strVal val="visible"/>
                                      </p:to>
                                    </p:set>
                                    <p:animEffect transition="in" filter="blinds(horizontal)">
                                      <p:cBhvr>
                                        <p:cTn id="97" dur="500"/>
                                        <p:tgtEl>
                                          <p:spTgt spid="59395">
                                            <p:txEl>
                                              <p:pRg st="2" end="2"/>
                                            </p:txEl>
                                          </p:spTgt>
                                        </p:tgtEl>
                                      </p:cBhvr>
                                    </p:animEffect>
                                  </p:childTnLst>
                                </p:cTn>
                              </p:par>
                            </p:childTnLst>
                          </p:cTn>
                        </p:par>
                      </p:childTnLst>
                    </p:cTn>
                  </p:par>
                  <p:par>
                    <p:cTn id="98" fill="hold" nodeType="clickPar">
                      <p:stCondLst>
                        <p:cond delay="indefinite"/>
                      </p:stCondLst>
                      <p:childTnLst>
                        <p:par>
                          <p:cTn id="99" fill="hold" nodeType="after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59395">
                                            <p:txEl>
                                              <p:pRg st="3" end="3"/>
                                            </p:txEl>
                                          </p:spTgt>
                                        </p:tgtEl>
                                        <p:attrNameLst>
                                          <p:attrName>style.visibility</p:attrName>
                                        </p:attrNameLst>
                                      </p:cBhvr>
                                      <p:to>
                                        <p:strVal val="visible"/>
                                      </p:to>
                                    </p:set>
                                    <p:animEffect transition="in" filter="blinds(horizontal)">
                                      <p:cBhvr>
                                        <p:cTn id="102" dur="500"/>
                                        <p:tgtEl>
                                          <p:spTgt spid="59395">
                                            <p:txEl>
                                              <p:pRg st="3" end="3"/>
                                            </p:txEl>
                                          </p:spTgt>
                                        </p:tgtEl>
                                      </p:cBhvr>
                                    </p:animEffect>
                                  </p:childTnLst>
                                </p:cTn>
                              </p:par>
                            </p:childTnLst>
                          </p:cTn>
                        </p:par>
                      </p:childTnLst>
                    </p:cTn>
                  </p:par>
                  <p:par>
                    <p:cTn id="103" fill="hold" nodeType="clickPar">
                      <p:stCondLst>
                        <p:cond delay="indefinite"/>
                      </p:stCondLst>
                      <p:childTnLst>
                        <p:par>
                          <p:cTn id="104" fill="hold" nodeType="after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59395">
                                            <p:txEl>
                                              <p:pRg st="4" end="4"/>
                                            </p:txEl>
                                          </p:spTgt>
                                        </p:tgtEl>
                                        <p:attrNameLst>
                                          <p:attrName>style.visibility</p:attrName>
                                        </p:attrNameLst>
                                      </p:cBhvr>
                                      <p:to>
                                        <p:strVal val="visible"/>
                                      </p:to>
                                    </p:set>
                                    <p:animEffect transition="in" filter="blinds(horizontal)">
                                      <p:cBhvr>
                                        <p:cTn id="107" dur="500"/>
                                        <p:tgtEl>
                                          <p:spTgt spid="59395">
                                            <p:txEl>
                                              <p:pRg st="4" end="4"/>
                                            </p:txEl>
                                          </p:spTgt>
                                        </p:tgtEl>
                                      </p:cBhvr>
                                    </p:animEffect>
                                  </p:childTnLst>
                                </p:cTn>
                              </p:par>
                            </p:childTnLst>
                          </p:cTn>
                        </p:par>
                      </p:childTnLst>
                    </p:cTn>
                  </p:par>
                  <p:par>
                    <p:cTn id="108" fill="hold" nodeType="clickPar">
                      <p:stCondLst>
                        <p:cond delay="indefinite"/>
                      </p:stCondLst>
                      <p:childTnLst>
                        <p:par>
                          <p:cTn id="109" fill="hold" nodeType="afterGroup">
                            <p:stCondLst>
                              <p:cond delay="0"/>
                            </p:stCondLst>
                            <p:childTnLst>
                              <p:par>
                                <p:cTn id="110" presetID="3" presetClass="entr" presetSubtype="10" fill="hold" nodeType="clickEffect">
                                  <p:stCondLst>
                                    <p:cond delay="0"/>
                                  </p:stCondLst>
                                  <p:childTnLst>
                                    <p:set>
                                      <p:cBhvr>
                                        <p:cTn id="111" dur="1" fill="hold">
                                          <p:stCondLst>
                                            <p:cond delay="0"/>
                                          </p:stCondLst>
                                        </p:cTn>
                                        <p:tgtEl>
                                          <p:spTgt spid="59395">
                                            <p:txEl>
                                              <p:pRg st="5" end="5"/>
                                            </p:txEl>
                                          </p:spTgt>
                                        </p:tgtEl>
                                        <p:attrNameLst>
                                          <p:attrName>style.visibility</p:attrName>
                                        </p:attrNameLst>
                                      </p:cBhvr>
                                      <p:to>
                                        <p:strVal val="visible"/>
                                      </p:to>
                                    </p:set>
                                    <p:animEffect transition="in" filter="blinds(horizontal)">
                                      <p:cBhvr>
                                        <p:cTn id="112" dur="500"/>
                                        <p:tgtEl>
                                          <p:spTgt spid="59395">
                                            <p:txEl>
                                              <p:pRg st="5" end="5"/>
                                            </p:txEl>
                                          </p:spTgt>
                                        </p:tgtEl>
                                      </p:cBhvr>
                                    </p:animEffect>
                                  </p:childTnLst>
                                </p:cTn>
                              </p:par>
                            </p:childTnLst>
                          </p:cTn>
                        </p:par>
                      </p:childTnLst>
                    </p:cTn>
                  </p:par>
                  <p:par>
                    <p:cTn id="113" fill="hold" nodeType="clickPar">
                      <p:stCondLst>
                        <p:cond delay="indefinite"/>
                      </p:stCondLst>
                      <p:childTnLst>
                        <p:par>
                          <p:cTn id="114" fill="hold" nodeType="afterGroup">
                            <p:stCondLst>
                              <p:cond delay="0"/>
                            </p:stCondLst>
                            <p:childTnLst>
                              <p:par>
                                <p:cTn id="115" presetID="3" presetClass="entr" presetSubtype="10" fill="hold" nodeType="clickEffect">
                                  <p:stCondLst>
                                    <p:cond delay="0"/>
                                  </p:stCondLst>
                                  <p:childTnLst>
                                    <p:set>
                                      <p:cBhvr>
                                        <p:cTn id="116" dur="1" fill="hold">
                                          <p:stCondLst>
                                            <p:cond delay="0"/>
                                          </p:stCondLst>
                                        </p:cTn>
                                        <p:tgtEl>
                                          <p:spTgt spid="59395">
                                            <p:txEl>
                                              <p:pRg st="6" end="6"/>
                                            </p:txEl>
                                          </p:spTgt>
                                        </p:tgtEl>
                                        <p:attrNameLst>
                                          <p:attrName>style.visibility</p:attrName>
                                        </p:attrNameLst>
                                      </p:cBhvr>
                                      <p:to>
                                        <p:strVal val="visible"/>
                                      </p:to>
                                    </p:set>
                                    <p:animEffect transition="in" filter="blinds(horizontal)">
                                      <p:cBhvr>
                                        <p:cTn id="117" dur="500"/>
                                        <p:tgtEl>
                                          <p:spTgt spid="593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4" grpId="0"/>
      <p:bldP spid="59408" grpId="0"/>
      <p:bldP spid="59409" grpId="0" animBg="1"/>
      <p:bldP spid="59410" grpId="0" animBg="1"/>
      <p:bldP spid="59411" grpId="0"/>
      <p:bldP spid="59412" grpId="0"/>
      <p:bldP spid="59413" grpId="0"/>
      <p:bldP spid="59414" grpId="0"/>
      <p:bldP spid="59415" grpId="0" animBg="1"/>
      <p:bldP spid="59416" grpId="0"/>
    </p:bldLst>
  </p:timing>
</p:sld>
</file>

<file path=ppt/slides/slide4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206850" name="Footer Placeholder 3"/>
          <p:cNvSpPr>
            <a:spLocks noGrp="1"/>
          </p:cNvSpPr>
          <p:nvPr>
            <p:ph type="ftr" sz="quarter" idx="10"/>
          </p:nvPr>
        </p:nvSpPr>
        <p:spPr>
          <a:noFill/>
        </p:spPr>
        <p:txBody>
          <a:bodyPr/>
          <a:lstStyle/>
          <a:p>
            <a:r>
              <a:rPr lang="en-AU" smtClean="0"/>
              <a:t>Chapter 4 — The Processor — </a:t>
            </a:r>
            <a:fld id="{3306B9DE-721E-4D2E-A3B7-C1BF018B3BFE}" type="slidenum">
              <a:rPr lang="en-AU" smtClean="0"/>
              <a:t>44</a:t>
            </a:fld>
            <a:endParaRPr lang="en-AU" smtClean="0"/>
          </a:p>
        </p:txBody>
      </p:sp>
      <p:sp>
        <p:nvSpPr>
          <p:cNvPr id="206851" name="Rectangle 2"/>
          <p:cNvSpPr>
            <a:spLocks noGrp="1" noChangeArrowheads="1"/>
          </p:cNvSpPr>
          <p:nvPr>
            <p:ph type="title"/>
          </p:nvPr>
        </p:nvSpPr>
        <p:spPr/>
        <p:txBody>
          <a:bodyPr/>
          <a:lstStyle/>
          <a:p>
            <a:pPr eaLnBrk="1" hangingPunct="1"/>
            <a:r>
              <a:rPr lang="en-US" smtClean="0"/>
              <a:t>MIPS Pipeline</a:t>
            </a:r>
            <a:endParaRPr lang="en-AU" smtClean="0"/>
          </a:p>
        </p:txBody>
      </p:sp>
      <p:sp>
        <p:nvSpPr>
          <p:cNvPr id="206852" name="Rectangle 3"/>
          <p:cNvSpPr>
            <a:spLocks noGrp="1" noChangeArrowheads="1"/>
          </p:cNvSpPr>
          <p:nvPr>
            <p:ph type="body" idx="1"/>
          </p:nvPr>
        </p:nvSpPr>
        <p:spPr/>
        <p:txBody>
          <a:bodyPr/>
          <a:lstStyle/>
          <a:p>
            <a:pPr marL="609600" indent="-609600" eaLnBrk="1" hangingPunct="1"/>
            <a:r>
              <a:rPr lang="en-US" smtClean="0"/>
              <a:t>Five stages, one step per stage</a:t>
            </a:r>
          </a:p>
          <a:p>
            <a:pPr marL="990600" lvl="1" indent="-533400" eaLnBrk="1" hangingPunct="1">
              <a:buSzTx/>
              <a:buFont typeface="Wingdings" pitchFamily="2" charset="2"/>
              <a:buAutoNum type="arabicPeriod"/>
            </a:pPr>
            <a:r>
              <a:rPr lang="en-US" smtClean="0"/>
              <a:t>IF: Instruction fetch from memory</a:t>
            </a:r>
          </a:p>
          <a:p>
            <a:pPr marL="990600" lvl="1" indent="-533400" eaLnBrk="1" hangingPunct="1">
              <a:buSzTx/>
              <a:buFont typeface="Wingdings" pitchFamily="2" charset="2"/>
              <a:buAutoNum type="arabicPeriod"/>
            </a:pPr>
            <a:r>
              <a:rPr lang="en-US" smtClean="0"/>
              <a:t>ID/RR: Instruction decode &amp; register read</a:t>
            </a:r>
          </a:p>
          <a:p>
            <a:pPr marL="990600" lvl="1" indent="-533400" eaLnBrk="1" hangingPunct="1">
              <a:buSzTx/>
              <a:buFont typeface="Wingdings" pitchFamily="2" charset="2"/>
              <a:buAutoNum type="arabicPeriod"/>
            </a:pPr>
            <a:r>
              <a:rPr lang="en-US" smtClean="0"/>
              <a:t>EX: Execute operation or calculate address</a:t>
            </a:r>
          </a:p>
          <a:p>
            <a:pPr marL="990600" lvl="1" indent="-533400" eaLnBrk="1" hangingPunct="1">
              <a:buSzTx/>
              <a:buFont typeface="Wingdings" pitchFamily="2" charset="2"/>
              <a:buAutoNum type="arabicPeriod"/>
            </a:pPr>
            <a:r>
              <a:rPr lang="en-US" smtClean="0"/>
              <a:t>MEM: Access memory operand</a:t>
            </a:r>
          </a:p>
          <a:p>
            <a:pPr marL="990600" lvl="1" indent="-533400" eaLnBrk="1" hangingPunct="1">
              <a:buSzTx/>
              <a:buFont typeface="Wingdings" pitchFamily="2" charset="2"/>
              <a:buAutoNum type="arabicPeriod"/>
            </a:pPr>
            <a:r>
              <a:rPr lang="en-US" smtClean="0"/>
              <a:t>WB: Write result back to register</a:t>
            </a:r>
            <a:endParaRPr lang="en-AU" smtClean="0"/>
          </a:p>
        </p:txBody>
      </p:sp>
    </p:spTree>
  </p:cSld>
  <p:clrMapOvr>
    <a:masterClrMapping/>
  </p:clrMapOvr>
  <p:transition/>
  <p:timing/>
</p:sld>
</file>

<file path=ppt/slides/slide4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07874" name="Footer Placeholder 2"/>
          <p:cNvSpPr>
            <a:spLocks noGrp="1"/>
          </p:cNvSpPr>
          <p:nvPr>
            <p:ph type="ftr" sz="quarter" idx="10"/>
          </p:nvPr>
        </p:nvSpPr>
        <p:spPr>
          <a:noFill/>
        </p:spPr>
        <p:txBody>
          <a:bodyPr/>
          <a:lstStyle/>
          <a:p>
            <a:r>
              <a:rPr lang="en-AU" smtClean="0"/>
              <a:t>Chapter 4 — The Processor — </a:t>
            </a:r>
            <a:fld id="{E03027C1-2C09-483C-9B8D-01B1B3E26134}" type="slidenum">
              <a:rPr lang="en-AU" smtClean="0"/>
              <a:t>45</a:t>
            </a:fld>
            <a:endParaRPr lang="en-AU" smtClean="0"/>
          </a:p>
        </p:txBody>
      </p:sp>
      <p:pic>
        <p:nvPicPr>
          <p:cNvPr id="207875" name="Picture 5" descr="f04-17-P374493"/>
          <p:cNvPicPr>
            <a:picLocks noChangeAspect="1" noChangeArrowheads="1"/>
          </p:cNvPicPr>
          <p:nvPr/>
        </p:nvPicPr>
        <p:blipFill>
          <a:blip r:embed="rId3"/>
          <a:stretch>
            <a:fillRect/>
          </a:stretch>
        </p:blipFill>
        <p:spPr bwMode="auto">
          <a:xfrm>
            <a:off x="1187450" y="1196975"/>
            <a:ext cx="6680200" cy="5191125"/>
          </a:xfrm>
          <a:prstGeom prst="rect">
            <a:avLst/>
          </a:prstGeom>
          <a:noFill/>
          <a:ln w="9525">
            <a:noFill/>
            <a:miter lim="800000"/>
          </a:ln>
        </p:spPr>
      </p:pic>
      <p:sp>
        <p:nvSpPr>
          <p:cNvPr id="207876" name="Rectangle 4"/>
          <p:cNvSpPr>
            <a:spLocks noGrp="1" noChangeArrowheads="1"/>
          </p:cNvSpPr>
          <p:nvPr>
            <p:ph type="title"/>
          </p:nvPr>
        </p:nvSpPr>
        <p:spPr>
          <a:xfrm>
            <a:off x="519113" y="260350"/>
            <a:ext cx="8259762" cy="762000"/>
          </a:xfrm>
        </p:spPr>
        <p:txBody>
          <a:bodyPr/>
          <a:lstStyle/>
          <a:p>
            <a:pPr eaLnBrk="1" hangingPunct="1"/>
            <a:r>
              <a:rPr lang="en-AU" smtClean="0"/>
              <a:t>Datapath With Control</a:t>
            </a:r>
          </a:p>
        </p:txBody>
      </p:sp>
      <p:sp>
        <p:nvSpPr>
          <p:cNvPr id="19" name="Rectangle 18"/>
          <p:cNvSpPr>
            <a:spLocks noChangeArrowheads="1"/>
          </p:cNvSpPr>
          <p:nvPr/>
        </p:nvSpPr>
        <p:spPr bwMode="auto">
          <a:xfrm>
            <a:off x="179388" y="85725"/>
            <a:ext cx="8785225" cy="936625"/>
          </a:xfrm>
          <a:prstGeom prst="rect">
            <a:avLst/>
          </a:prstGeom>
          <a:solidFill>
            <a:schemeClr val="accent1"/>
          </a:solidFill>
          <a:ln w="9525" algn="ctr">
            <a:solidFill>
              <a:schemeClr val="tx1"/>
            </a:solidFill>
            <a:round/>
          </a:ln>
        </p:spPr>
        <p:txBody>
          <a:bodyPr anchor="ctr"/>
          <a:lstStyle/>
          <a:p>
            <a:endParaRPr lang="en-IN">
              <a:solidFill>
                <a:srgbClr val="000000"/>
              </a:solidFill>
            </a:endParaRPr>
          </a:p>
        </p:txBody>
      </p:sp>
      <p:grpSp>
        <p:nvGrpSpPr>
          <p:cNvPr id="2" name="Group 14"/>
          <p:cNvGrpSpPr/>
          <p:nvPr/>
        </p:nvGrpSpPr>
        <p:grpSpPr>
          <a:xfrm>
            <a:off x="1042988" y="333375"/>
            <a:ext cx="1624012" cy="5461000"/>
            <a:chOff x="1004639" y="341883"/>
            <a:chExt cx="1623145" cy="5462488"/>
          </a:xfrm>
        </p:grpSpPr>
        <p:sp>
          <p:nvSpPr>
            <p:cNvPr id="207890" name="Rectangle 135"/>
            <p:cNvSpPr>
              <a:spLocks noChangeArrowheads="1"/>
            </p:cNvSpPr>
            <p:nvPr/>
          </p:nvSpPr>
          <p:spPr bwMode="auto">
            <a:xfrm>
              <a:off x="1004639" y="341883"/>
              <a:ext cx="1362075" cy="638175"/>
            </a:xfrm>
            <a:prstGeom prst="rect">
              <a:avLst/>
            </a:prstGeom>
            <a:solidFill>
              <a:schemeClr val="bg1"/>
            </a:solidFill>
            <a:ln w="12700" cmpd="tri">
              <a:noFill/>
              <a:prstDash val="dash"/>
              <a:miter lim="800000"/>
            </a:ln>
          </p:spPr>
          <p:txBody>
            <a:bodyPr wrap="none" lIns="90488" tIns="44450" rIns="90488" bIns="44450">
              <a:spAutoFit/>
            </a:bodyPr>
            <a:lstStyle/>
            <a:p>
              <a:r>
                <a:rPr lang="en-US" sz="1800" b="1">
                  <a:solidFill>
                    <a:srgbClr val="000000"/>
                  </a:solidFill>
                </a:rPr>
                <a:t>Instruction</a:t>
              </a:r>
            </a:p>
            <a:p>
              <a:r>
                <a:rPr lang="en-US" sz="1800" b="1">
                  <a:solidFill>
                    <a:srgbClr val="000000"/>
                  </a:solidFill>
                </a:rPr>
                <a:t>Fetch</a:t>
              </a:r>
            </a:p>
          </p:txBody>
        </p:sp>
        <p:cxnSp>
          <p:nvCxnSpPr>
            <p:cNvPr id="207891" name="Straight Connector 10"/>
            <p:cNvCxnSpPr>
              <a:cxnSpLocks noChangeShapeType="1"/>
            </p:cNvCxnSpPr>
            <p:nvPr/>
          </p:nvCxnSpPr>
          <p:spPr bwMode="auto">
            <a:xfrm flipH="1">
              <a:off x="2627784" y="908050"/>
              <a:ext cx="0" cy="4896321"/>
            </a:xfrm>
            <a:prstGeom prst="line">
              <a:avLst/>
            </a:prstGeom>
            <a:noFill/>
            <a:ln w="38100" algn="ctr">
              <a:solidFill>
                <a:srgbClr val="FF0000"/>
              </a:solidFill>
              <a:round/>
            </a:ln>
          </p:spPr>
        </p:cxnSp>
      </p:grpSp>
      <p:grpSp>
        <p:nvGrpSpPr>
          <p:cNvPr id="3" name="Group 15"/>
          <p:cNvGrpSpPr/>
          <p:nvPr/>
        </p:nvGrpSpPr>
        <p:grpSpPr>
          <a:xfrm>
            <a:off x="2916238" y="333375"/>
            <a:ext cx="2016125" cy="5586413"/>
            <a:chOff x="2572667" y="217748"/>
            <a:chExt cx="2016547" cy="5586623"/>
          </a:xfrm>
        </p:grpSpPr>
        <p:sp>
          <p:nvSpPr>
            <p:cNvPr id="207888" name="Rectangle 136"/>
            <p:cNvSpPr>
              <a:spLocks noChangeArrowheads="1"/>
            </p:cNvSpPr>
            <p:nvPr/>
          </p:nvSpPr>
          <p:spPr bwMode="auto">
            <a:xfrm>
              <a:off x="2572667" y="217748"/>
              <a:ext cx="1628775" cy="638175"/>
            </a:xfrm>
            <a:prstGeom prst="rect">
              <a:avLst/>
            </a:prstGeom>
            <a:solidFill>
              <a:schemeClr val="bg1"/>
            </a:solidFill>
            <a:ln w="12700" cmpd="tri">
              <a:noFill/>
              <a:prstDash val="dash"/>
              <a:miter lim="800000"/>
            </a:ln>
          </p:spPr>
          <p:txBody>
            <a:bodyPr wrap="none" lIns="90488" tIns="44450" rIns="90488" bIns="44450">
              <a:spAutoFit/>
            </a:bodyPr>
            <a:lstStyle/>
            <a:p>
              <a:r>
                <a:rPr lang="en-US" sz="1800" b="1">
                  <a:solidFill>
                    <a:srgbClr val="000000"/>
                  </a:solidFill>
                </a:rPr>
                <a:t>Instr. Decode</a:t>
              </a:r>
            </a:p>
            <a:p>
              <a:r>
                <a:rPr lang="en-US" sz="1800" b="1">
                  <a:solidFill>
                    <a:srgbClr val="000000"/>
                  </a:solidFill>
                </a:rPr>
                <a:t>Reg. Fetch</a:t>
              </a:r>
            </a:p>
          </p:txBody>
        </p:sp>
        <p:cxnSp>
          <p:nvCxnSpPr>
            <p:cNvPr id="207889" name="Straight Connector 11"/>
            <p:cNvCxnSpPr>
              <a:cxnSpLocks noChangeShapeType="1"/>
            </p:cNvCxnSpPr>
            <p:nvPr/>
          </p:nvCxnSpPr>
          <p:spPr bwMode="auto">
            <a:xfrm flipH="1">
              <a:off x="4589214" y="908050"/>
              <a:ext cx="0" cy="4896321"/>
            </a:xfrm>
            <a:prstGeom prst="line">
              <a:avLst/>
            </a:prstGeom>
            <a:noFill/>
            <a:ln w="38100" algn="ctr">
              <a:solidFill>
                <a:srgbClr val="FF0000"/>
              </a:solidFill>
              <a:round/>
            </a:ln>
          </p:spPr>
        </p:cxnSp>
      </p:grpSp>
      <p:grpSp>
        <p:nvGrpSpPr>
          <p:cNvPr id="4" name="Group 16"/>
          <p:cNvGrpSpPr/>
          <p:nvPr/>
        </p:nvGrpSpPr>
        <p:grpSpPr>
          <a:xfrm>
            <a:off x="4859338" y="333375"/>
            <a:ext cx="1441450" cy="5586413"/>
            <a:chOff x="4601021" y="217748"/>
            <a:chExt cx="1440359" cy="5586623"/>
          </a:xfrm>
        </p:grpSpPr>
        <p:sp>
          <p:nvSpPr>
            <p:cNvPr id="207886" name="Rectangle 137"/>
            <p:cNvSpPr>
              <a:spLocks noChangeArrowheads="1"/>
            </p:cNvSpPr>
            <p:nvPr/>
          </p:nvSpPr>
          <p:spPr bwMode="auto">
            <a:xfrm>
              <a:off x="4601021" y="217748"/>
              <a:ext cx="1368425" cy="638175"/>
            </a:xfrm>
            <a:prstGeom prst="rect">
              <a:avLst/>
            </a:prstGeom>
            <a:solidFill>
              <a:schemeClr val="bg1"/>
            </a:solidFill>
            <a:ln w="12700" cmpd="tri">
              <a:noFill/>
              <a:prstDash val="dash"/>
              <a:miter lim="800000"/>
            </a:ln>
          </p:spPr>
          <p:txBody>
            <a:bodyPr lIns="90488" tIns="44450" rIns="90488" bIns="44450">
              <a:spAutoFit/>
            </a:bodyPr>
            <a:lstStyle/>
            <a:p>
              <a:r>
                <a:rPr lang="en-US" sz="1800" b="1">
                  <a:solidFill>
                    <a:srgbClr val="000000"/>
                  </a:solidFill>
                </a:rPr>
                <a:t>Execute</a:t>
              </a:r>
            </a:p>
            <a:p>
              <a:r>
                <a:rPr lang="en-US" sz="1800" b="1">
                  <a:solidFill>
                    <a:srgbClr val="000000"/>
                  </a:solidFill>
                </a:rPr>
                <a:t>Addr. Calc</a:t>
              </a:r>
            </a:p>
          </p:txBody>
        </p:sp>
        <p:cxnSp>
          <p:nvCxnSpPr>
            <p:cNvPr id="207887" name="Straight Connector 12"/>
            <p:cNvCxnSpPr>
              <a:cxnSpLocks noChangeShapeType="1"/>
            </p:cNvCxnSpPr>
            <p:nvPr/>
          </p:nvCxnSpPr>
          <p:spPr bwMode="auto">
            <a:xfrm flipH="1">
              <a:off x="6041380" y="908050"/>
              <a:ext cx="0" cy="4896321"/>
            </a:xfrm>
            <a:prstGeom prst="line">
              <a:avLst/>
            </a:prstGeom>
            <a:noFill/>
            <a:ln w="38100" algn="ctr">
              <a:solidFill>
                <a:srgbClr val="FF0000"/>
              </a:solidFill>
              <a:round/>
            </a:ln>
          </p:spPr>
        </p:cxnSp>
      </p:grpSp>
      <p:grpSp>
        <p:nvGrpSpPr>
          <p:cNvPr id="5" name="Group 17"/>
          <p:cNvGrpSpPr/>
          <p:nvPr/>
        </p:nvGrpSpPr>
        <p:grpSpPr>
          <a:xfrm>
            <a:off x="6372225" y="333375"/>
            <a:ext cx="1057275" cy="5759450"/>
            <a:chOff x="6006033" y="217748"/>
            <a:chExt cx="1057275" cy="5759929"/>
          </a:xfrm>
        </p:grpSpPr>
        <p:sp>
          <p:nvSpPr>
            <p:cNvPr id="207884" name="Rectangle 133"/>
            <p:cNvSpPr>
              <a:spLocks noChangeArrowheads="1"/>
            </p:cNvSpPr>
            <p:nvPr/>
          </p:nvSpPr>
          <p:spPr bwMode="auto">
            <a:xfrm>
              <a:off x="6006033" y="217748"/>
              <a:ext cx="1057275" cy="638175"/>
            </a:xfrm>
            <a:prstGeom prst="rect">
              <a:avLst/>
            </a:prstGeom>
            <a:solidFill>
              <a:schemeClr val="bg1"/>
            </a:solidFill>
            <a:ln w="12700" cmpd="tri">
              <a:noFill/>
              <a:prstDash val="dash"/>
              <a:miter lim="800000"/>
            </a:ln>
          </p:spPr>
          <p:txBody>
            <a:bodyPr wrap="none" lIns="90488" tIns="44450" rIns="90488" bIns="44450">
              <a:spAutoFit/>
            </a:bodyPr>
            <a:lstStyle/>
            <a:p>
              <a:r>
                <a:rPr lang="en-US" sz="1800" b="1">
                  <a:solidFill>
                    <a:srgbClr val="000000"/>
                  </a:solidFill>
                </a:rPr>
                <a:t>Memory</a:t>
              </a:r>
            </a:p>
            <a:p>
              <a:r>
                <a:rPr lang="en-US" sz="1800" b="1">
                  <a:solidFill>
                    <a:srgbClr val="000000"/>
                  </a:solidFill>
                </a:rPr>
                <a:t>Access</a:t>
              </a:r>
            </a:p>
          </p:txBody>
        </p:sp>
        <p:cxnSp>
          <p:nvCxnSpPr>
            <p:cNvPr id="207885" name="Straight Connector 13"/>
            <p:cNvCxnSpPr>
              <a:cxnSpLocks noChangeShapeType="1"/>
            </p:cNvCxnSpPr>
            <p:nvPr/>
          </p:nvCxnSpPr>
          <p:spPr bwMode="auto">
            <a:xfrm flipH="1">
              <a:off x="7014145" y="1081356"/>
              <a:ext cx="0" cy="4896321"/>
            </a:xfrm>
            <a:prstGeom prst="line">
              <a:avLst/>
            </a:prstGeom>
            <a:noFill/>
            <a:ln w="38100" algn="ctr">
              <a:solidFill>
                <a:srgbClr val="FF0000"/>
              </a:solidFill>
              <a:round/>
            </a:ln>
          </p:spPr>
        </p:cxnSp>
      </p:grpSp>
      <p:sp>
        <p:nvSpPr>
          <p:cNvPr id="6" name="Rectangle 134"/>
          <p:cNvSpPr>
            <a:spLocks noChangeArrowheads="1"/>
          </p:cNvSpPr>
          <p:nvPr/>
        </p:nvSpPr>
        <p:spPr bwMode="auto">
          <a:xfrm>
            <a:off x="7524750" y="333375"/>
            <a:ext cx="752475" cy="638175"/>
          </a:xfrm>
          <a:prstGeom prst="rect">
            <a:avLst/>
          </a:prstGeom>
          <a:solidFill>
            <a:schemeClr val="bg1"/>
          </a:solidFill>
          <a:ln w="12700" cmpd="tri">
            <a:noFill/>
            <a:prstDash val="dash"/>
            <a:miter lim="800000"/>
          </a:ln>
        </p:spPr>
        <p:txBody>
          <a:bodyPr wrap="none" lIns="90488" tIns="44450" rIns="90488" bIns="44450">
            <a:spAutoFit/>
          </a:bodyPr>
          <a:lstStyle/>
          <a:p>
            <a:r>
              <a:rPr lang="en-US" sz="1800" b="1">
                <a:solidFill>
                  <a:srgbClr val="000000"/>
                </a:solidFill>
              </a:rPr>
              <a:t>Write</a:t>
            </a:r>
          </a:p>
          <a:p>
            <a:r>
              <a:rPr lang="en-US" sz="1800" b="1">
                <a:solidFill>
                  <a:srgbClr val="000000"/>
                </a:solidFill>
              </a:rPr>
              <a:t>Back</a:t>
            </a:r>
          </a:p>
        </p:txBody>
      </p:sp>
      <p:sp>
        <p:nvSpPr>
          <p:cNvPr id="20" name="TextBox 19"/>
          <p:cNvSpPr txBox="1">
            <a:spLocks noChangeArrowheads="1"/>
          </p:cNvSpPr>
          <p:nvPr/>
        </p:nvSpPr>
        <p:spPr bwMode="auto">
          <a:xfrm>
            <a:off x="2667000" y="3068638"/>
            <a:ext cx="6007100" cy="523875"/>
          </a:xfrm>
          <a:prstGeom prst="rect">
            <a:avLst/>
          </a:prstGeom>
          <a:solidFill>
            <a:srgbClr val="0070C0"/>
          </a:solidFill>
          <a:ln w="9525">
            <a:noFill/>
            <a:miter lim="800000"/>
          </a:ln>
        </p:spPr>
        <p:txBody>
          <a:bodyPr>
            <a:spAutoFit/>
          </a:bodyPr>
          <a:lstStyle/>
          <a:p>
            <a:r>
              <a:rPr lang="en-US" sz="2800">
                <a:solidFill>
                  <a:srgbClr val="FFFFFF"/>
                </a:solidFill>
              </a:rPr>
              <a:t>IF </a:t>
            </a:r>
            <a:r>
              <a:rPr lang="en-US" sz="2800">
                <a:solidFill>
                  <a:srgbClr val="FFFFFF"/>
                </a:solidFill>
                <a:sym typeface="Symbol" pitchFamily="18" charset="2"/>
              </a:rPr>
              <a:t> </a:t>
            </a:r>
            <a:r>
              <a:rPr lang="en-US" sz="2800">
                <a:solidFill>
                  <a:srgbClr val="FFFFFF"/>
                </a:solidFill>
              </a:rPr>
              <a:t>ID/RR </a:t>
            </a:r>
            <a:r>
              <a:rPr lang="en-US" sz="2800">
                <a:solidFill>
                  <a:srgbClr val="FFFFFF"/>
                </a:solidFill>
                <a:sym typeface="Symbol" pitchFamily="18" charset="2"/>
              </a:rPr>
              <a:t> </a:t>
            </a:r>
            <a:r>
              <a:rPr lang="en-US" sz="2800">
                <a:solidFill>
                  <a:srgbClr val="FFFFFF"/>
                </a:solidFill>
              </a:rPr>
              <a:t>EX </a:t>
            </a:r>
            <a:r>
              <a:rPr lang="en-US" sz="2800">
                <a:solidFill>
                  <a:srgbClr val="FFFFFF"/>
                </a:solidFill>
                <a:sym typeface="Symbol" pitchFamily="18" charset="2"/>
              </a:rPr>
              <a:t> </a:t>
            </a:r>
            <a:r>
              <a:rPr lang="en-US" sz="2800">
                <a:solidFill>
                  <a:srgbClr val="FFFFFF"/>
                </a:solidFill>
              </a:rPr>
              <a:t>Mem </a:t>
            </a:r>
            <a:r>
              <a:rPr lang="en-US" sz="2800">
                <a:solidFill>
                  <a:srgbClr val="FFFFFF"/>
                </a:solidFill>
                <a:sym typeface="Symbol" pitchFamily="18" charset="2"/>
              </a:rPr>
              <a:t> </a:t>
            </a:r>
            <a:r>
              <a:rPr lang="en-US" sz="2800">
                <a:solidFill>
                  <a:srgbClr val="FFFFFF"/>
                </a:solidFill>
              </a:rPr>
              <a:t>WB </a:t>
            </a:r>
            <a:endParaRPr lang="en-IN" sz="2800">
              <a:solidFill>
                <a:srgbClr val="FFFF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nodeType="clickPar">
                      <p:stCondLst>
                        <p:cond delay="indefinite"/>
                      </p:stCondLst>
                      <p:childTnLst>
                        <p:par>
                          <p:cTn id="17" fill="hold" nodeType="after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nodeType="clickPar">
                      <p:stCondLst>
                        <p:cond delay="indefinite"/>
                      </p:stCondLst>
                      <p:childTnLst>
                        <p:par>
                          <p:cTn id="22" fill="hold" nodeType="after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linds(horizontal)">
                                      <p:cBhvr>
                                        <p:cTn id="25" dur="500"/>
                                        <p:tgtEl>
                                          <p:spTgt spid="5"/>
                                        </p:tgtEl>
                                      </p:cBhvr>
                                    </p:animEffect>
                                  </p:childTnLst>
                                </p:cTn>
                              </p:par>
                            </p:childTnLst>
                          </p:cTn>
                        </p:par>
                      </p:childTnLst>
                    </p:cTn>
                  </p:par>
                  <p:par>
                    <p:cTn id="26" fill="hold" nodeType="clickPar">
                      <p:stCondLst>
                        <p:cond delay="indefinite"/>
                      </p:stCondLst>
                      <p:childTnLst>
                        <p:par>
                          <p:cTn id="27" fill="hold" nodeType="after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par>
                          <p:cTn id="31" fill="hold" nodeType="afterGroup">
                            <p:stCondLst>
                              <p:cond delay="500"/>
                            </p:stCondLst>
                            <p:childTnLst>
                              <p:par>
                                <p:cTn id="32" presetID="3" presetClass="entr" presetSubtype="10" fill="hold" grpId="0" nodeType="afterEffect">
                                  <p:stCondLst>
                                    <p:cond delay="0"/>
                                  </p:stCondLst>
                                  <p:childTnLst>
                                    <p:set>
                                      <p:cBhvr>
                                        <p:cTn id="33" dur="1" fill="hold">
                                          <p:stCondLst>
                                            <p:cond delay="0"/>
                                          </p:stCondLst>
                                        </p:cTn>
                                        <p:tgtEl>
                                          <p:spTgt spid="20">
                                            <p:bg/>
                                          </p:spTgt>
                                        </p:tgtEl>
                                        <p:attrNameLst>
                                          <p:attrName>style.visibility</p:attrName>
                                        </p:attrNameLst>
                                      </p:cBhvr>
                                      <p:to>
                                        <p:strVal val="visible"/>
                                      </p:to>
                                    </p:set>
                                    <p:animEffect transition="in" filter="blinds(horizontal)">
                                      <p:cBhvr>
                                        <p:cTn id="34" dur="500"/>
                                        <p:tgtEl>
                                          <p:spTgt spid="20">
                                            <p:bg/>
                                          </p:spTgt>
                                        </p:tgtEl>
                                      </p:cBhvr>
                                    </p:animEffect>
                                  </p:childTnLst>
                                </p:cTn>
                              </p:par>
                            </p:childTnLst>
                          </p:cTn>
                        </p:par>
                      </p:childTnLst>
                    </p:cTn>
                  </p:par>
                  <p:par>
                    <p:cTn id="35" fill="hold" nodeType="clickPar">
                      <p:stCondLst>
                        <p:cond delay="indefinite"/>
                      </p:stCondLst>
                      <p:childTnLst>
                        <p:par>
                          <p:cTn id="36" fill="hold" nodeType="after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0">
                                            <p:txEl>
                                              <p:pRg st="0" end="0"/>
                                            </p:txEl>
                                          </p:spTgt>
                                        </p:tgtEl>
                                        <p:attrNameLst>
                                          <p:attrName>style.visibility</p:attrName>
                                        </p:attrNameLst>
                                      </p:cBhvr>
                                      <p:to>
                                        <p:strVal val="visible"/>
                                      </p:to>
                                    </p:set>
                                    <p:animEffect transition="in" filter="blinds(horizontal)">
                                      <p:cBhvr>
                                        <p:cTn id="39"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animBg="1"/>
      <p:bldP spid="20" grpId="0" build="allAtOnce" animBg="1"/>
    </p:bldLst>
  </p:timing>
</p:sld>
</file>

<file path=ppt/slides/slide4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0">
  <p:cSld>
    <p:spTree>
      <p:nvGrpSpPr>
        <p:cNvPr id="1" name=""/>
        <p:cNvGrpSpPr/>
        <p:nvPr/>
      </p:nvGrpSpPr>
      <p:grpSpPr>
        <a:xfrm>
          <a:off x="0" y="0"/>
          <a:ext cx="0" cy="0"/>
        </a:xfrm>
      </p:grpSpPr>
      <p:sp>
        <p:nvSpPr>
          <p:cNvPr id="6" name="Oval 5"/>
          <p:cNvSpPr>
            <a:spLocks noChangeArrowheads="1"/>
          </p:cNvSpPr>
          <p:nvPr/>
        </p:nvSpPr>
        <p:spPr bwMode="auto">
          <a:xfrm>
            <a:off x="1547813" y="4292600"/>
            <a:ext cx="1079500" cy="576263"/>
          </a:xfrm>
          <a:prstGeom prst="ellipse">
            <a:avLst/>
          </a:prstGeom>
          <a:noFill/>
          <a:ln w="38100" algn="ctr">
            <a:solidFill>
              <a:srgbClr val="FF0000"/>
            </a:solidFill>
            <a:round/>
          </a:ln>
        </p:spPr>
        <p:txBody>
          <a:bodyPr anchor="ctr"/>
          <a:lstStyle/>
          <a:p>
            <a:endParaRPr lang="en-IN"/>
          </a:p>
        </p:txBody>
      </p:sp>
      <p:sp>
        <p:nvSpPr>
          <p:cNvPr id="208899" name="Footer Placeholder 3"/>
          <p:cNvSpPr>
            <a:spLocks noGrp="1"/>
          </p:cNvSpPr>
          <p:nvPr>
            <p:ph type="ftr" sz="quarter" idx="10"/>
          </p:nvPr>
        </p:nvSpPr>
        <p:spPr>
          <a:noFill/>
        </p:spPr>
        <p:txBody>
          <a:bodyPr/>
          <a:lstStyle/>
          <a:p>
            <a:r>
              <a:rPr lang="en-AU" smtClean="0"/>
              <a:t>Chapter 4 — The Processor — </a:t>
            </a:r>
            <a:fld id="{D9D1A290-9CFF-4D96-BE7E-2E3BE476EF24}" type="slidenum">
              <a:rPr lang="en-AU" smtClean="0"/>
              <a:t>46</a:t>
            </a:fld>
            <a:endParaRPr lang="en-AU" smtClean="0"/>
          </a:p>
        </p:txBody>
      </p:sp>
      <p:sp>
        <p:nvSpPr>
          <p:cNvPr id="208900" name="Rectangle 2"/>
          <p:cNvSpPr>
            <a:spLocks noGrp="1" noChangeArrowheads="1"/>
          </p:cNvSpPr>
          <p:nvPr>
            <p:ph type="title"/>
          </p:nvPr>
        </p:nvSpPr>
        <p:spPr/>
        <p:txBody>
          <a:bodyPr/>
          <a:lstStyle/>
          <a:p>
            <a:pPr eaLnBrk="1" hangingPunct="1"/>
            <a:r>
              <a:rPr lang="en-US" smtClean="0"/>
              <a:t>Pipeline Performance</a:t>
            </a:r>
            <a:endParaRPr lang="en-AU" smtClean="0"/>
          </a:p>
        </p:txBody>
      </p:sp>
      <p:sp>
        <p:nvSpPr>
          <p:cNvPr id="208901" name="Rectangle 3"/>
          <p:cNvSpPr>
            <a:spLocks noGrp="1" noChangeArrowheads="1"/>
          </p:cNvSpPr>
          <p:nvPr>
            <p:ph type="body" idx="1"/>
          </p:nvPr>
        </p:nvSpPr>
        <p:spPr>
          <a:xfrm>
            <a:off x="684213" y="1125538"/>
            <a:ext cx="8270875" cy="2533650"/>
          </a:xfrm>
        </p:spPr>
        <p:txBody>
          <a:bodyPr/>
          <a:lstStyle/>
          <a:p>
            <a:pPr eaLnBrk="1" hangingPunct="1"/>
            <a:r>
              <a:rPr lang="en-US" sz="2800" smtClean="0"/>
              <a:t>Assume time for stages is</a:t>
            </a:r>
          </a:p>
          <a:p>
            <a:pPr lvl="1" eaLnBrk="1" hangingPunct="1"/>
            <a:r>
              <a:rPr lang="en-US" sz="2400" smtClean="0"/>
              <a:t>100ps for register read or write</a:t>
            </a:r>
          </a:p>
          <a:p>
            <a:pPr lvl="1" eaLnBrk="1" hangingPunct="1"/>
            <a:r>
              <a:rPr lang="en-US" sz="2400" smtClean="0"/>
              <a:t>200ps for other stages</a:t>
            </a:r>
          </a:p>
          <a:p>
            <a:pPr eaLnBrk="1" hangingPunct="1"/>
            <a:r>
              <a:rPr lang="en-US" sz="2800" smtClean="0"/>
              <a:t>Compare pipelined datapath with single-cycle datapath</a:t>
            </a:r>
          </a:p>
        </p:txBody>
      </p:sp>
      <p:graphicFrame>
        <p:nvGraphicFramePr>
          <p:cNvPr id="327684" name="Group 4"/>
          <p:cNvGraphicFramePr>
            <a:graphicFrameLocks noGrp="1"/>
          </p:cNvGraphicFramePr>
          <p:nvPr/>
        </p:nvGraphicFramePr>
        <p:xfrm>
          <a:off x="395288" y="3846513"/>
          <a:ext cx="8353425" cy="2246331"/>
        </p:xfrm>
        <a:graphic>
          <a:graphicData uri="http://schemas.openxmlformats.org/drawingml/2006/table">
            <a:tbl>
              <a:tblPr/>
              <a:tblGrid>
                <a:gridCol w="1193800"/>
                <a:gridCol w="1192212"/>
                <a:gridCol w="1195388"/>
                <a:gridCol w="1190625"/>
                <a:gridCol w="1195387"/>
                <a:gridCol w="1192213"/>
                <a:gridCol w="1193800"/>
              </a:tblGrid>
              <a:tr h="640045">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err="1" smtClean="0">
                          <a:ln>
                            <a:noFill/>
                          </a:ln>
                          <a:solidFill>
                            <a:schemeClr val="tx1"/>
                          </a:solidFill>
                          <a:effectLst/>
                          <a:latin typeface="Arial"/>
                        </a:rPr>
                        <a:t>Instr</a:t>
                      </a:r>
                      <a:endParaRPr kumimoji="0" lang="en-AU" sz="1800" b="0" i="0" u="none" strike="noStrike" cap="none" normalizeH="0" baseline="0" smtClean="0">
                        <a:ln>
                          <a:noFill/>
                        </a:ln>
                        <a:solidFill>
                          <a:schemeClr val="tx1"/>
                        </a:solidFill>
                        <a:effectLst/>
                        <a:latin typeface="Arial"/>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IF</a:t>
                      </a:r>
                      <a:endParaRPr kumimoji="0" lang="en-AU" sz="1800" b="0" i="0" u="none" strike="noStrike" cap="none" normalizeH="0" baseline="0" smtClean="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ID/RR</a:t>
                      </a:r>
                      <a:endParaRPr kumimoji="0" lang="en-AU" sz="1800" b="0" i="0" u="none" strike="noStrike" cap="none" normalizeH="0" baseline="0" smtClean="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Ex</a:t>
                      </a:r>
                      <a:endParaRPr kumimoji="0" lang="en-AU" sz="1800" b="0" i="0" u="none" strike="noStrike" cap="none" normalizeH="0" baseline="0" smtClean="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err="1" smtClean="0">
                          <a:ln>
                            <a:noFill/>
                          </a:ln>
                          <a:solidFill>
                            <a:schemeClr val="tx1"/>
                          </a:solidFill>
                          <a:effectLst/>
                          <a:latin typeface="Arial"/>
                        </a:rPr>
                        <a:t>Mem</a:t>
                      </a:r>
                      <a:endParaRPr kumimoji="0" lang="en-AU" sz="1800" b="0" i="0" u="none" strike="noStrike" cap="none" normalizeH="0" baseline="0" smtClean="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Write Back</a:t>
                      </a:r>
                      <a:endParaRPr kumimoji="0" lang="en-AU" sz="1800" b="0" i="0" u="none" strike="noStrike" cap="none" normalizeH="0" baseline="0" smtClean="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Total time</a:t>
                      </a:r>
                      <a:endParaRPr kumimoji="0" lang="en-AU" sz="1800" b="0" i="0" u="none" strike="noStrike" cap="none" normalizeH="0" baseline="0" smtClean="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99979">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lw</a:t>
                      </a:r>
                      <a:endParaRPr kumimoji="0" lang="en-AU" sz="1800" b="0" i="0" u="none" strike="noStrike" cap="none" normalizeH="0" baseline="0" smtClean="0">
                        <a:ln>
                          <a:noFill/>
                        </a:ln>
                        <a:solidFill>
                          <a:schemeClr val="tx1"/>
                        </a:solidFill>
                        <a:effectLst/>
                        <a:latin typeface="Arial"/>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200ps</a:t>
                      </a:r>
                      <a:endParaRPr kumimoji="0" lang="en-AU" sz="1800" b="0" i="0" u="none" strike="noStrike" cap="none" normalizeH="0" baseline="0" smtClean="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100 ps</a:t>
                      </a:r>
                      <a:endParaRPr kumimoji="0" lang="en-AU" sz="1800" b="0" i="0" u="none" strike="noStrike" cap="none" normalizeH="0" baseline="0" smtClean="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200ps</a:t>
                      </a:r>
                      <a:endParaRPr kumimoji="0" lang="en-AU" sz="1800" b="0" i="0" u="none" strike="noStrike" cap="none" normalizeH="0" baseline="0" smtClean="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200ps</a:t>
                      </a:r>
                      <a:endParaRPr kumimoji="0" lang="en-AU" sz="1800" b="0" i="0" u="none" strike="noStrike" cap="none" normalizeH="0" baseline="0" smtClean="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100 ps</a:t>
                      </a:r>
                      <a:endParaRPr kumimoji="0" lang="en-AU" sz="1800" b="0" i="0" u="none" strike="noStrike" cap="none" normalizeH="0" baseline="0" smtClean="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800ps</a:t>
                      </a:r>
                      <a:endParaRPr kumimoji="0" lang="en-AU" sz="1800" b="0" i="0" u="none" strike="noStrike" cap="none" normalizeH="0" baseline="0" smtClean="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404742">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sw</a:t>
                      </a:r>
                      <a:endParaRPr kumimoji="0" lang="en-AU" sz="1800" b="0" i="0" u="none" strike="noStrike" cap="none" normalizeH="0" baseline="0" smtClean="0">
                        <a:ln>
                          <a:noFill/>
                        </a:ln>
                        <a:solidFill>
                          <a:schemeClr val="tx1"/>
                        </a:solidFill>
                        <a:effectLst/>
                        <a:latin typeface="Arial"/>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200ps</a:t>
                      </a:r>
                      <a:endParaRPr kumimoji="0" lang="en-AU" sz="1800" b="0" i="0" u="none" strike="noStrike" cap="none" normalizeH="0" baseline="0" smtClean="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100 ps</a:t>
                      </a:r>
                      <a:endParaRPr kumimoji="0" lang="en-AU" sz="1800" b="0" i="0" u="none" strike="noStrike" cap="none" normalizeH="0" baseline="0" smtClean="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200ps</a:t>
                      </a:r>
                      <a:endParaRPr kumimoji="0" lang="en-AU" sz="1800" b="0" i="0" u="none" strike="noStrike" cap="none" normalizeH="0" baseline="0" smtClean="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200ps</a:t>
                      </a:r>
                      <a:endParaRPr kumimoji="0" lang="en-AU" sz="1800" b="0" i="0" u="none" strike="noStrike" cap="none" normalizeH="0" baseline="0" smtClean="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endParaRPr kumimoji="0" lang="en-US" sz="1800" b="0" i="0" u="none" strike="noStrike" cap="none" normalizeH="0" baseline="0" smtClean="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700ps</a:t>
                      </a:r>
                      <a:endParaRPr kumimoji="0" lang="en-AU" sz="1800" b="0" i="0" u="none" strike="noStrike" cap="none" normalizeH="0" baseline="0" smtClean="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9979">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R-format</a:t>
                      </a:r>
                      <a:endParaRPr kumimoji="0" lang="en-AU" sz="1800" b="0" i="0" u="none" strike="noStrike" cap="none" normalizeH="0" baseline="0" smtClean="0">
                        <a:ln>
                          <a:noFill/>
                        </a:ln>
                        <a:solidFill>
                          <a:schemeClr val="tx1"/>
                        </a:solidFill>
                        <a:effectLst/>
                        <a:latin typeface="Arial"/>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200ps</a:t>
                      </a:r>
                      <a:endParaRPr kumimoji="0" lang="en-AU" sz="1800" b="0" i="0" u="none" strike="noStrike" cap="none" normalizeH="0" baseline="0" smtClean="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100 ps</a:t>
                      </a:r>
                      <a:endParaRPr kumimoji="0" lang="en-AU" sz="1800" b="0" i="0" u="none" strike="noStrike" cap="none" normalizeH="0" baseline="0" smtClean="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200ps</a:t>
                      </a:r>
                      <a:endParaRPr kumimoji="0" lang="en-AU" sz="1800" b="0" i="0" u="none" strike="noStrike" cap="none" normalizeH="0" baseline="0" smtClean="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endParaRPr kumimoji="0" lang="en-US" sz="1800" b="0" i="0" u="none" strike="noStrike" cap="none" normalizeH="0" baseline="0" smtClean="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100 ps</a:t>
                      </a:r>
                      <a:endParaRPr kumimoji="0" lang="en-AU" sz="1800" b="0" i="0" u="none" strike="noStrike" cap="none" normalizeH="0" baseline="0" smtClean="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600ps</a:t>
                      </a:r>
                      <a:endParaRPr kumimoji="0" lang="en-AU" sz="1800" b="0" i="0" u="none" strike="noStrike" cap="none" normalizeH="0" baseline="0" smtClean="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1567">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beq</a:t>
                      </a:r>
                      <a:endParaRPr kumimoji="0" lang="en-AU" sz="1800" b="0" i="0" u="none" strike="noStrike" cap="none" normalizeH="0" baseline="0" smtClean="0">
                        <a:ln>
                          <a:noFill/>
                        </a:ln>
                        <a:solidFill>
                          <a:schemeClr val="tx1"/>
                        </a:solidFill>
                        <a:effectLst/>
                        <a:latin typeface="Arial"/>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200ps</a:t>
                      </a:r>
                      <a:endParaRPr kumimoji="0" lang="en-AU" sz="1800" b="0" i="0" u="none" strike="noStrike" cap="none" normalizeH="0" baseline="0" smtClean="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100 ps</a:t>
                      </a:r>
                      <a:endParaRPr kumimoji="0" lang="en-AU" sz="1800" b="0" i="0" u="none" strike="noStrike" cap="none" normalizeH="0" baseline="0" smtClean="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200ps</a:t>
                      </a:r>
                      <a:endParaRPr kumimoji="0" lang="en-AU" sz="1800" b="0" i="0" u="none" strike="noStrike" cap="none" normalizeH="0" baseline="0" smtClean="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endParaRPr kumimoji="0" lang="en-US" sz="1800" b="0" i="0" u="none" strike="noStrike" cap="none" normalizeH="0" baseline="0" smtClean="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endParaRPr kumimoji="0" lang="en-US" sz="1800" b="0" i="0" u="none" strike="noStrike" cap="none" normalizeH="0" baseline="0" smtClean="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pPr>
                      <a:r>
                        <a:rPr kumimoji="0" lang="en-US" sz="1800" b="0" i="0" u="none" strike="noStrike" cap="none" normalizeH="0" baseline="0" smtClean="0">
                          <a:ln>
                            <a:noFill/>
                          </a:ln>
                          <a:solidFill>
                            <a:schemeClr val="tx1"/>
                          </a:solidFill>
                          <a:effectLst/>
                          <a:latin typeface="Arial"/>
                        </a:rPr>
                        <a:t>500ps</a:t>
                      </a:r>
                      <a:endParaRPr kumimoji="0" lang="en-AU" sz="1800" b="0" i="0" u="none" strike="noStrike" cap="none" normalizeH="0" baseline="0" smtClean="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 name="TextBox 7"/>
          <p:cNvSpPr txBox="1">
            <a:spLocks noChangeArrowheads="1"/>
          </p:cNvSpPr>
          <p:nvPr/>
        </p:nvSpPr>
        <p:spPr bwMode="auto">
          <a:xfrm>
            <a:off x="3995738" y="3284538"/>
            <a:ext cx="1800225" cy="523875"/>
          </a:xfrm>
          <a:prstGeom prst="rect">
            <a:avLst/>
          </a:prstGeom>
          <a:noFill/>
          <a:ln w="38100">
            <a:solidFill>
              <a:srgbClr val="FF0000"/>
            </a:solidFill>
            <a:miter lim="800000"/>
          </a:ln>
        </p:spPr>
        <p:txBody>
          <a:bodyPr>
            <a:spAutoFit/>
          </a:bodyPr>
          <a:lstStyle/>
          <a:p>
            <a:r>
              <a:rPr lang="en-US" sz="2800"/>
              <a:t>slowest</a:t>
            </a:r>
            <a:endParaRPr lang="en-IN" sz="2800"/>
          </a:p>
        </p:txBody>
      </p:sp>
      <p:cxnSp>
        <p:nvCxnSpPr>
          <p:cNvPr id="10" name="Straight Arrow Connector 9"/>
          <p:cNvCxnSpPr>
            <a:cxnSpLocks noChangeShapeType="1"/>
          </p:cNvCxnSpPr>
          <p:nvPr/>
        </p:nvCxnSpPr>
        <p:spPr bwMode="auto">
          <a:xfrm flipH="1">
            <a:off x="2339975" y="3500438"/>
            <a:ext cx="1655763" cy="792162"/>
          </a:xfrm>
          <a:prstGeom prst="straightConnector1">
            <a:avLst/>
          </a:prstGeom>
          <a:noFill/>
          <a:ln w="19050" algn="ctr">
            <a:solidFill>
              <a:srgbClr val="FF0000"/>
            </a:solidFill>
            <a:round/>
            <a:tailEnd type="arrow" w="med" len="med"/>
          </a:ln>
        </p:spPr>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7684"/>
                                        </p:tgtEl>
                                        <p:attrNameLst>
                                          <p:attrName>style.visibility</p:attrName>
                                        </p:attrNameLst>
                                      </p:cBhvr>
                                      <p:to>
                                        <p:strVal val="visible"/>
                                      </p:to>
                                    </p:set>
                                    <p:animEffect transition="in" filter="blinds(horizontal)">
                                      <p:cBhvr>
                                        <p:cTn id="7" dur="500"/>
                                        <p:tgtEl>
                                          <p:spTgt spid="327684"/>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0">
  <p:cSld>
    <p:spTree>
      <p:nvGrpSpPr>
        <p:cNvPr id="1" name=""/>
        <p:cNvGrpSpPr/>
        <p:nvPr/>
      </p:nvGrpSpPr>
      <p:grpSpPr>
        <a:xfrm>
          <a:off x="0" y="0"/>
          <a:ext cx="0" cy="0"/>
        </a:xfrm>
      </p:grpSpPr>
      <p:sp>
        <p:nvSpPr>
          <p:cNvPr id="209922" name="Footer Placeholder 2"/>
          <p:cNvSpPr>
            <a:spLocks noGrp="1"/>
          </p:cNvSpPr>
          <p:nvPr>
            <p:ph type="ftr" sz="quarter" idx="10"/>
          </p:nvPr>
        </p:nvSpPr>
        <p:spPr>
          <a:noFill/>
        </p:spPr>
        <p:txBody>
          <a:bodyPr/>
          <a:lstStyle/>
          <a:p>
            <a:r>
              <a:rPr lang="en-AU" smtClean="0"/>
              <a:t>Chapter 4 — The Processor — </a:t>
            </a:r>
            <a:fld id="{3F03B8D2-0E4C-43E4-BCA0-12EAC44A4BBE}" type="slidenum">
              <a:rPr lang="en-AU" smtClean="0"/>
              <a:t>47</a:t>
            </a:fld>
            <a:endParaRPr lang="en-AU" smtClean="0"/>
          </a:p>
        </p:txBody>
      </p:sp>
      <p:pic>
        <p:nvPicPr>
          <p:cNvPr id="209923" name="Picture 6" descr="f04-27-P374493"/>
          <p:cNvPicPr>
            <a:picLocks noChangeAspect="1" noChangeArrowheads="1"/>
          </p:cNvPicPr>
          <p:nvPr/>
        </p:nvPicPr>
        <p:blipFill>
          <a:blip r:embed="rId3"/>
          <a:stretch>
            <a:fillRect/>
          </a:stretch>
        </p:blipFill>
        <p:spPr bwMode="auto">
          <a:xfrm>
            <a:off x="1187450" y="1557338"/>
            <a:ext cx="6621463" cy="4629150"/>
          </a:xfrm>
          <a:prstGeom prst="rect">
            <a:avLst/>
          </a:prstGeom>
          <a:noFill/>
          <a:ln w="9525">
            <a:noFill/>
            <a:miter lim="800000"/>
          </a:ln>
        </p:spPr>
      </p:pic>
      <p:sp>
        <p:nvSpPr>
          <p:cNvPr id="209924" name="Rectangle 2"/>
          <p:cNvSpPr>
            <a:spLocks noGrp="1" noChangeArrowheads="1"/>
          </p:cNvSpPr>
          <p:nvPr>
            <p:ph type="title"/>
          </p:nvPr>
        </p:nvSpPr>
        <p:spPr/>
        <p:txBody>
          <a:bodyPr/>
          <a:lstStyle/>
          <a:p>
            <a:pPr eaLnBrk="1" hangingPunct="1"/>
            <a:r>
              <a:rPr lang="en-US" smtClean="0"/>
              <a:t>Pipeline Performance</a:t>
            </a:r>
            <a:endParaRPr lang="en-AU" smtClean="0"/>
          </a:p>
        </p:txBody>
      </p:sp>
      <p:sp>
        <p:nvSpPr>
          <p:cNvPr id="209925" name="Text Box 4"/>
          <p:cNvSpPr txBox="1">
            <a:spLocks noChangeArrowheads="1"/>
          </p:cNvSpPr>
          <p:nvPr/>
        </p:nvSpPr>
        <p:spPr bwMode="auto">
          <a:xfrm>
            <a:off x="3132138" y="1196975"/>
            <a:ext cx="2676525" cy="376238"/>
          </a:xfrm>
          <a:prstGeom prst="rect">
            <a:avLst/>
          </a:prstGeom>
          <a:solidFill>
            <a:schemeClr val="accent1"/>
          </a:solidFill>
          <a:ln w="9525">
            <a:solidFill>
              <a:schemeClr val="tx1"/>
            </a:solidFill>
            <a:miter lim="800000"/>
          </a:ln>
        </p:spPr>
        <p:txBody>
          <a:bodyPr wrap="none">
            <a:spAutoFit/>
          </a:bodyPr>
          <a:lstStyle/>
          <a:p>
            <a:pPr algn="l"/>
            <a:r>
              <a:rPr lang="en-US" sz="1800">
                <a:solidFill>
                  <a:srgbClr val="000000"/>
                </a:solidFill>
              </a:rPr>
              <a:t>Single-cycle (T</a:t>
            </a:r>
            <a:r>
              <a:rPr lang="en-US" sz="1800" baseline="-25000">
                <a:solidFill>
                  <a:srgbClr val="000000"/>
                </a:solidFill>
              </a:rPr>
              <a:t>c</a:t>
            </a:r>
            <a:r>
              <a:rPr lang="en-US" sz="1800">
                <a:solidFill>
                  <a:srgbClr val="000000"/>
                </a:solidFill>
              </a:rPr>
              <a:t>= 800ps)</a:t>
            </a:r>
            <a:endParaRPr lang="en-AU" sz="1800">
              <a:solidFill>
                <a:srgbClr val="000000"/>
              </a:solidFill>
            </a:endParaRPr>
          </a:p>
        </p:txBody>
      </p:sp>
      <p:sp>
        <p:nvSpPr>
          <p:cNvPr id="209926" name="Text Box 5"/>
          <p:cNvSpPr txBox="1">
            <a:spLocks noChangeArrowheads="1"/>
          </p:cNvSpPr>
          <p:nvPr/>
        </p:nvSpPr>
        <p:spPr bwMode="auto">
          <a:xfrm>
            <a:off x="3276600" y="3644900"/>
            <a:ext cx="2384425" cy="376238"/>
          </a:xfrm>
          <a:prstGeom prst="rect">
            <a:avLst/>
          </a:prstGeom>
          <a:solidFill>
            <a:schemeClr val="accent1"/>
          </a:solidFill>
          <a:ln w="9525">
            <a:solidFill>
              <a:schemeClr val="tx1"/>
            </a:solidFill>
            <a:miter lim="800000"/>
          </a:ln>
        </p:spPr>
        <p:txBody>
          <a:bodyPr wrap="none">
            <a:spAutoFit/>
          </a:bodyPr>
          <a:lstStyle/>
          <a:p>
            <a:pPr algn="l"/>
            <a:r>
              <a:rPr lang="en-US" sz="1800">
                <a:solidFill>
                  <a:srgbClr val="000000"/>
                </a:solidFill>
              </a:rPr>
              <a:t>Pipelined (T</a:t>
            </a:r>
            <a:r>
              <a:rPr lang="en-US" sz="1800" baseline="-25000">
                <a:solidFill>
                  <a:srgbClr val="000000"/>
                </a:solidFill>
              </a:rPr>
              <a:t>c</a:t>
            </a:r>
            <a:r>
              <a:rPr lang="en-US" sz="1800">
                <a:solidFill>
                  <a:srgbClr val="000000"/>
                </a:solidFill>
              </a:rPr>
              <a:t>= 200ps)</a:t>
            </a:r>
            <a:endParaRPr lang="en-AU" sz="1800">
              <a:solidFill>
                <a:srgbClr val="000000"/>
              </a:solidFill>
            </a:endParaRPr>
          </a:p>
        </p:txBody>
      </p:sp>
      <p:cxnSp>
        <p:nvCxnSpPr>
          <p:cNvPr id="8" name="Straight Arrow Connector 7"/>
          <p:cNvCxnSpPr>
            <a:cxnSpLocks noChangeShapeType="1"/>
          </p:cNvCxnSpPr>
          <p:nvPr/>
        </p:nvCxnSpPr>
        <p:spPr bwMode="auto">
          <a:xfrm>
            <a:off x="5003800" y="4941888"/>
            <a:ext cx="585788" cy="0"/>
          </a:xfrm>
          <a:prstGeom prst="straightConnector1">
            <a:avLst/>
          </a:prstGeom>
          <a:noFill/>
          <a:ln w="28575" algn="ctr">
            <a:solidFill>
              <a:srgbClr val="FF0000"/>
            </a:solidFill>
            <a:round/>
            <a:headEnd type="arrow" w="med" len="med"/>
            <a:tailEnd type="arrow" w="med" len="med"/>
          </a:ln>
        </p:spPr>
      </p:cxnSp>
      <p:sp>
        <p:nvSpPr>
          <p:cNvPr id="9" name="TextBox 8"/>
          <p:cNvSpPr txBox="1">
            <a:spLocks noChangeArrowheads="1"/>
          </p:cNvSpPr>
          <p:nvPr/>
        </p:nvSpPr>
        <p:spPr bwMode="auto">
          <a:xfrm>
            <a:off x="4859338" y="4530725"/>
            <a:ext cx="1071562" cy="338138"/>
          </a:xfrm>
          <a:prstGeom prst="rect">
            <a:avLst/>
          </a:prstGeom>
          <a:noFill/>
          <a:ln w="9525">
            <a:noFill/>
            <a:miter lim="800000"/>
          </a:ln>
        </p:spPr>
        <p:txBody>
          <a:bodyPr>
            <a:spAutoFit/>
          </a:bodyPr>
          <a:lstStyle/>
          <a:p>
            <a:r>
              <a:rPr lang="en-US">
                <a:solidFill>
                  <a:srgbClr val="FF0000"/>
                </a:solidFill>
              </a:rPr>
              <a:t>200 ps</a:t>
            </a:r>
            <a:endParaRPr lang="en-IN">
              <a:solidFill>
                <a:srgbClr val="FF0000"/>
              </a:solidFill>
            </a:endParaRPr>
          </a:p>
        </p:txBody>
      </p:sp>
      <p:sp>
        <p:nvSpPr>
          <p:cNvPr id="10" name="TextBox 9"/>
          <p:cNvSpPr txBox="1"/>
          <p:nvPr/>
        </p:nvSpPr>
        <p:spPr>
          <a:xfrm>
            <a:off x="6659563" y="4724400"/>
            <a:ext cx="1944687" cy="339725"/>
          </a:xfrm>
          <a:prstGeom prst="rect">
            <a:avLst/>
          </a:prstGeom>
          <a:solidFill>
            <a:schemeClr val="tx2">
              <a:lumMod val="60000"/>
              <a:lumOff val="40000"/>
            </a:schemeClr>
          </a:solidFill>
          <a:ln>
            <a:noFill/>
          </a:ln>
        </p:spPr>
        <p:txBody>
          <a:bodyPr>
            <a:spAutoFit/>
          </a:bodyPr>
          <a:lstStyle/>
          <a:p>
            <a:pPr>
              <a:defRPr/>
            </a:pPr>
            <a:r>
              <a:rPr lang="en-US">
                <a:solidFill>
                  <a:schemeClr val="bg1"/>
                </a:solidFill>
              </a:rPr>
              <a:t>Pipeline overhead?</a:t>
            </a:r>
            <a:endParaRPr lang="en-IN">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4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10946" name="Slide Number Placeholder 5"/>
          <p:cNvSpPr>
            <a:spLocks noGrp="1"/>
          </p:cNvSpPr>
          <p:nvPr>
            <p:ph type="sldNum" sz="quarter" idx="12"/>
          </p:nvPr>
        </p:nvSpPr>
        <p:spPr>
          <a:noFill/>
        </p:spPr>
        <p:txBody>
          <a:bodyPr/>
          <a:lstStyle/>
          <a:p>
            <a:pPr defTabSz="914400"/>
            <a:fld id="{F83751C9-15C2-4B81-93A7-BAC6819A2952}" type="slidenum">
              <a:rPr lang="en-US" smtClean="0"/>
              <a:pPr defTabSz="914400"/>
              <a:t>48</a:t>
            </a:fld>
            <a:endParaRPr lang="en-US" smtClean="0"/>
          </a:p>
        </p:txBody>
      </p:sp>
      <p:sp>
        <p:nvSpPr>
          <p:cNvPr id="210947" name="Rectangle 2"/>
          <p:cNvSpPr>
            <a:spLocks noGrp="1" noChangeArrowheads="1"/>
          </p:cNvSpPr>
          <p:nvPr>
            <p:ph type="title"/>
          </p:nvPr>
        </p:nvSpPr>
        <p:spPr/>
        <p:txBody>
          <a:bodyPr/>
          <a:lstStyle/>
          <a:p>
            <a:pPr defTabSz="819150"/>
            <a:r>
              <a:rPr lang="en-US" smtClean="0"/>
              <a:t>Multi-Cycle Datapath: 5 stages</a:t>
            </a:r>
          </a:p>
        </p:txBody>
      </p:sp>
      <p:sp>
        <p:nvSpPr>
          <p:cNvPr id="210948" name="Rectangle 3"/>
          <p:cNvSpPr>
            <a:spLocks noGrp="1" noChangeArrowheads="1"/>
          </p:cNvSpPr>
          <p:nvPr>
            <p:ph type="body" idx="1"/>
          </p:nvPr>
        </p:nvSpPr>
        <p:spPr/>
        <p:txBody>
          <a:bodyPr/>
          <a:lstStyle/>
          <a:p>
            <a:pPr marL="306388" indent="-306388" defTabSz="819150"/>
            <a:r>
              <a:rPr lang="en-US" smtClean="0"/>
              <a:t>Each stage has its own functional units.</a:t>
            </a:r>
          </a:p>
          <a:p>
            <a:pPr marL="306388" indent="-306388" defTabSz="819150"/>
            <a:r>
              <a:rPr lang="en-US" smtClean="0"/>
              <a:t>Each stage can execute in 2ns</a:t>
            </a:r>
          </a:p>
          <a:p>
            <a:pPr marL="665163" lvl="1" indent="-255588" defTabSz="819150"/>
            <a:r>
              <a:rPr lang="en-US" smtClean="0"/>
              <a:t>Just like the multi-cycle implementation</a:t>
            </a:r>
          </a:p>
        </p:txBody>
      </p:sp>
      <p:sp>
        <p:nvSpPr>
          <p:cNvPr id="210949" name="Line 5"/>
          <p:cNvSpPr>
            <a:spLocks noChangeShapeType="1"/>
          </p:cNvSpPr>
          <p:nvPr/>
        </p:nvSpPr>
        <p:spPr bwMode="auto">
          <a:xfrm flipH="1">
            <a:off x="4752975" y="4567238"/>
            <a:ext cx="0" cy="0"/>
          </a:xfrm>
          <a:prstGeom prst="line">
            <a:avLst/>
          </a:prstGeom>
          <a:noFill/>
          <a:ln w="28575">
            <a:solidFill>
              <a:schemeClr val="tx1"/>
            </a:solidFill>
            <a:round/>
          </a:ln>
        </p:spPr>
        <p:txBody>
          <a:bodyPr wrap="none" lIns="82048" tIns="41025" rIns="82048" bIns="41025" anchor="ctr"/>
          <a:lstStyle/>
          <a:p>
            <a:endParaRPr lang="en-IN"/>
          </a:p>
        </p:txBody>
      </p:sp>
      <p:sp>
        <p:nvSpPr>
          <p:cNvPr id="210950" name="Line 6"/>
          <p:cNvSpPr>
            <a:spLocks noChangeShapeType="1"/>
          </p:cNvSpPr>
          <p:nvPr/>
        </p:nvSpPr>
        <p:spPr bwMode="auto">
          <a:xfrm flipH="1">
            <a:off x="1855788" y="3805238"/>
            <a:ext cx="0" cy="1600200"/>
          </a:xfrm>
          <a:prstGeom prst="line">
            <a:avLst/>
          </a:prstGeom>
          <a:noFill/>
          <a:ln w="9525">
            <a:solidFill>
              <a:srgbClr val="FF00FF"/>
            </a:solidFill>
            <a:round/>
          </a:ln>
        </p:spPr>
        <p:txBody>
          <a:bodyPr wrap="none" lIns="82048" tIns="41025" rIns="82048" bIns="41025" anchor="ctr"/>
          <a:lstStyle/>
          <a:p>
            <a:endParaRPr lang="en-IN"/>
          </a:p>
        </p:txBody>
      </p:sp>
      <p:sp>
        <p:nvSpPr>
          <p:cNvPr id="210951" name="Text Box 7"/>
          <p:cNvSpPr txBox="1">
            <a:spLocks noChangeArrowheads="1"/>
          </p:cNvSpPr>
          <p:nvPr/>
        </p:nvSpPr>
        <p:spPr bwMode="auto">
          <a:xfrm>
            <a:off x="484188" y="3197225"/>
            <a:ext cx="639762" cy="400050"/>
          </a:xfrm>
          <a:prstGeom prst="rect">
            <a:avLst/>
          </a:prstGeom>
          <a:noFill/>
          <a:ln w="9525">
            <a:noFill/>
            <a:miter lim="800000"/>
          </a:ln>
        </p:spPr>
        <p:txBody>
          <a:bodyPr wrap="none" lIns="91418" tIns="45709" rIns="91418" bIns="45709">
            <a:spAutoFit/>
          </a:bodyPr>
          <a:lstStyle/>
          <a:p>
            <a:pPr algn="l"/>
            <a:r>
              <a:rPr lang="en-US" sz="1000">
                <a:solidFill>
                  <a:srgbClr val="009900"/>
                </a:solidFill>
              </a:rPr>
              <a:t>Read</a:t>
            </a:r>
          </a:p>
          <a:p>
            <a:pPr algn="l"/>
            <a:r>
              <a:rPr lang="en-US" sz="1000">
                <a:solidFill>
                  <a:srgbClr val="009900"/>
                </a:solidFill>
              </a:rPr>
              <a:t>address</a:t>
            </a:r>
          </a:p>
        </p:txBody>
      </p:sp>
      <p:sp>
        <p:nvSpPr>
          <p:cNvPr id="210952" name="Text Box 8"/>
          <p:cNvSpPr txBox="1">
            <a:spLocks noChangeArrowheads="1"/>
          </p:cNvSpPr>
          <p:nvPr/>
        </p:nvSpPr>
        <p:spPr bwMode="auto">
          <a:xfrm>
            <a:off x="709613" y="3730625"/>
            <a:ext cx="846137" cy="414338"/>
          </a:xfrm>
          <a:prstGeom prst="rect">
            <a:avLst/>
          </a:prstGeom>
          <a:noFill/>
          <a:ln w="9525">
            <a:noFill/>
            <a:miter lim="800000"/>
          </a:ln>
        </p:spPr>
        <p:txBody>
          <a:bodyPr wrap="none" lIns="91418" tIns="45709" rIns="91418" bIns="45709">
            <a:spAutoFit/>
          </a:bodyPr>
          <a:lstStyle/>
          <a:p>
            <a:r>
              <a:rPr lang="en-US" sz="1000" b="1">
                <a:solidFill>
                  <a:srgbClr val="009900"/>
                </a:solidFill>
              </a:rPr>
              <a:t>Instruction</a:t>
            </a:r>
          </a:p>
          <a:p>
            <a:r>
              <a:rPr lang="en-US" sz="1000" b="1">
                <a:solidFill>
                  <a:srgbClr val="009900"/>
                </a:solidFill>
              </a:rPr>
              <a:t>memory</a:t>
            </a:r>
          </a:p>
        </p:txBody>
      </p:sp>
      <p:sp>
        <p:nvSpPr>
          <p:cNvPr id="210953" name="Text Box 9"/>
          <p:cNvSpPr txBox="1">
            <a:spLocks noChangeArrowheads="1"/>
          </p:cNvSpPr>
          <p:nvPr/>
        </p:nvSpPr>
        <p:spPr bwMode="auto">
          <a:xfrm>
            <a:off x="935038" y="3197225"/>
            <a:ext cx="773112" cy="414338"/>
          </a:xfrm>
          <a:prstGeom prst="rect">
            <a:avLst/>
          </a:prstGeom>
          <a:noFill/>
          <a:ln w="9525">
            <a:noFill/>
            <a:miter lim="800000"/>
          </a:ln>
        </p:spPr>
        <p:txBody>
          <a:bodyPr wrap="none" lIns="91418" tIns="45709" rIns="91418" bIns="45709">
            <a:spAutoFit/>
          </a:bodyPr>
          <a:lstStyle/>
          <a:p>
            <a:pPr algn="r"/>
            <a:r>
              <a:rPr lang="en-US" sz="1000">
                <a:solidFill>
                  <a:srgbClr val="009900"/>
                </a:solidFill>
              </a:rPr>
              <a:t>Instruction</a:t>
            </a:r>
          </a:p>
          <a:p>
            <a:pPr algn="r"/>
            <a:r>
              <a:rPr lang="en-US" sz="1000">
                <a:solidFill>
                  <a:srgbClr val="009900"/>
                </a:solidFill>
              </a:rPr>
              <a:t>[31-0]</a:t>
            </a:r>
          </a:p>
        </p:txBody>
      </p:sp>
      <p:sp>
        <p:nvSpPr>
          <p:cNvPr id="210954" name="Rectangle 10"/>
          <p:cNvSpPr>
            <a:spLocks noChangeArrowheads="1"/>
          </p:cNvSpPr>
          <p:nvPr/>
        </p:nvSpPr>
        <p:spPr bwMode="auto">
          <a:xfrm>
            <a:off x="484188" y="3197225"/>
            <a:ext cx="1220787" cy="1143000"/>
          </a:xfrm>
          <a:prstGeom prst="rect">
            <a:avLst/>
          </a:prstGeom>
          <a:noFill/>
          <a:ln w="9525">
            <a:solidFill>
              <a:srgbClr val="009900"/>
            </a:solidFill>
            <a:miter lim="800000"/>
          </a:ln>
        </p:spPr>
        <p:txBody>
          <a:bodyPr wrap="none" lIns="82048" tIns="41025" rIns="82048" bIns="41025" anchor="ctr"/>
          <a:lstStyle/>
          <a:p>
            <a:pPr algn="l"/>
            <a:endParaRPr lang="en-IN" sz="1800">
              <a:solidFill>
                <a:srgbClr val="000000"/>
              </a:solidFill>
              <a:latin typeface="Trebuchet MS" pitchFamily="-16" charset="0"/>
            </a:endParaRPr>
          </a:p>
        </p:txBody>
      </p:sp>
      <p:sp>
        <p:nvSpPr>
          <p:cNvPr id="210955" name="Line 11"/>
          <p:cNvSpPr>
            <a:spLocks noChangeShapeType="1"/>
          </p:cNvSpPr>
          <p:nvPr/>
        </p:nvSpPr>
        <p:spPr bwMode="auto">
          <a:xfrm>
            <a:off x="7800975" y="3652838"/>
            <a:ext cx="381000" cy="0"/>
          </a:xfrm>
          <a:prstGeom prst="line">
            <a:avLst/>
          </a:prstGeom>
          <a:noFill/>
          <a:ln w="28575">
            <a:solidFill>
              <a:srgbClr val="0019FF"/>
            </a:solidFill>
            <a:round/>
            <a:tailEnd type="triangle" w="med" len="med"/>
          </a:ln>
        </p:spPr>
        <p:txBody>
          <a:bodyPr wrap="none" lIns="82048" tIns="41025" rIns="82048" bIns="41025" anchor="ctr"/>
          <a:lstStyle/>
          <a:p>
            <a:endParaRPr lang="en-IN"/>
          </a:p>
        </p:txBody>
      </p:sp>
      <p:sp>
        <p:nvSpPr>
          <p:cNvPr id="210956" name="Line 12"/>
          <p:cNvSpPr>
            <a:spLocks noChangeShapeType="1"/>
          </p:cNvSpPr>
          <p:nvPr/>
        </p:nvSpPr>
        <p:spPr bwMode="auto">
          <a:xfrm>
            <a:off x="6199188" y="4033838"/>
            <a:ext cx="458787" cy="0"/>
          </a:xfrm>
          <a:prstGeom prst="line">
            <a:avLst/>
          </a:prstGeom>
          <a:noFill/>
          <a:ln w="28575">
            <a:solidFill>
              <a:srgbClr val="0019FF"/>
            </a:solidFill>
            <a:round/>
            <a:tailEnd type="triangle" w="med" len="med"/>
          </a:ln>
        </p:spPr>
        <p:txBody>
          <a:bodyPr wrap="none" lIns="82048" tIns="41025" rIns="82048" bIns="41025" anchor="ctr"/>
          <a:lstStyle/>
          <a:p>
            <a:endParaRPr lang="en-IN"/>
          </a:p>
        </p:txBody>
      </p:sp>
      <p:sp>
        <p:nvSpPr>
          <p:cNvPr id="210957" name="Line 13"/>
          <p:cNvSpPr>
            <a:spLocks noChangeShapeType="1"/>
          </p:cNvSpPr>
          <p:nvPr/>
        </p:nvSpPr>
        <p:spPr bwMode="auto">
          <a:xfrm>
            <a:off x="6351588" y="3652838"/>
            <a:ext cx="306387" cy="0"/>
          </a:xfrm>
          <a:prstGeom prst="line">
            <a:avLst/>
          </a:prstGeom>
          <a:noFill/>
          <a:ln w="28575">
            <a:solidFill>
              <a:srgbClr val="0019FF"/>
            </a:solidFill>
            <a:round/>
            <a:tailEnd type="triangle" w="med" len="med"/>
          </a:ln>
        </p:spPr>
        <p:txBody>
          <a:bodyPr wrap="none" lIns="82048" tIns="41025" rIns="82048" bIns="41025" anchor="ctr"/>
          <a:lstStyle/>
          <a:p>
            <a:endParaRPr lang="en-IN"/>
          </a:p>
        </p:txBody>
      </p:sp>
      <p:sp>
        <p:nvSpPr>
          <p:cNvPr id="210958" name="Line 14"/>
          <p:cNvSpPr>
            <a:spLocks noChangeShapeType="1"/>
          </p:cNvSpPr>
          <p:nvPr/>
        </p:nvSpPr>
        <p:spPr bwMode="auto">
          <a:xfrm>
            <a:off x="7951788" y="4262438"/>
            <a:ext cx="230187" cy="0"/>
          </a:xfrm>
          <a:prstGeom prst="line">
            <a:avLst/>
          </a:prstGeom>
          <a:noFill/>
          <a:ln w="28575">
            <a:solidFill>
              <a:srgbClr val="0019FF"/>
            </a:solidFill>
            <a:round/>
            <a:tailEnd type="triangle" w="med" len="med"/>
          </a:ln>
        </p:spPr>
        <p:txBody>
          <a:bodyPr wrap="none" lIns="82048" tIns="41025" rIns="82048" bIns="41025" anchor="ctr"/>
          <a:lstStyle/>
          <a:p>
            <a:endParaRPr lang="en-IN"/>
          </a:p>
        </p:txBody>
      </p:sp>
      <p:sp>
        <p:nvSpPr>
          <p:cNvPr id="210959" name="Line 15"/>
          <p:cNvSpPr>
            <a:spLocks noChangeShapeType="1"/>
          </p:cNvSpPr>
          <p:nvPr/>
        </p:nvSpPr>
        <p:spPr bwMode="auto">
          <a:xfrm flipH="1">
            <a:off x="6351588" y="3652838"/>
            <a:ext cx="0" cy="1524000"/>
          </a:xfrm>
          <a:prstGeom prst="line">
            <a:avLst/>
          </a:prstGeom>
          <a:noFill/>
          <a:ln w="28575">
            <a:solidFill>
              <a:srgbClr val="0019FF"/>
            </a:solidFill>
            <a:round/>
          </a:ln>
        </p:spPr>
        <p:txBody>
          <a:bodyPr wrap="none" lIns="82048" tIns="41025" rIns="82048" bIns="41025" anchor="ctr"/>
          <a:lstStyle/>
          <a:p>
            <a:endParaRPr lang="en-IN"/>
          </a:p>
        </p:txBody>
      </p:sp>
      <p:sp>
        <p:nvSpPr>
          <p:cNvPr id="210960" name="Line 16"/>
          <p:cNvSpPr>
            <a:spLocks noChangeShapeType="1"/>
          </p:cNvSpPr>
          <p:nvPr/>
        </p:nvSpPr>
        <p:spPr bwMode="auto">
          <a:xfrm>
            <a:off x="6351588" y="5176838"/>
            <a:ext cx="1600200" cy="0"/>
          </a:xfrm>
          <a:prstGeom prst="line">
            <a:avLst/>
          </a:prstGeom>
          <a:noFill/>
          <a:ln w="28575">
            <a:solidFill>
              <a:srgbClr val="0019FF"/>
            </a:solidFill>
            <a:round/>
          </a:ln>
        </p:spPr>
        <p:txBody>
          <a:bodyPr wrap="none" lIns="82048" tIns="41025" rIns="82048" bIns="41025" anchor="ctr"/>
          <a:lstStyle/>
          <a:p>
            <a:endParaRPr lang="en-IN"/>
          </a:p>
        </p:txBody>
      </p:sp>
      <p:sp>
        <p:nvSpPr>
          <p:cNvPr id="210961" name="Line 17"/>
          <p:cNvSpPr>
            <a:spLocks noChangeShapeType="1"/>
          </p:cNvSpPr>
          <p:nvPr/>
        </p:nvSpPr>
        <p:spPr bwMode="auto">
          <a:xfrm flipH="1" flipV="1">
            <a:off x="7951788" y="4262438"/>
            <a:ext cx="0" cy="914400"/>
          </a:xfrm>
          <a:prstGeom prst="line">
            <a:avLst/>
          </a:prstGeom>
          <a:noFill/>
          <a:ln w="28575">
            <a:solidFill>
              <a:srgbClr val="0019FF"/>
            </a:solidFill>
            <a:round/>
          </a:ln>
        </p:spPr>
        <p:txBody>
          <a:bodyPr wrap="none" lIns="82048" tIns="41025" rIns="82048" bIns="41025" anchor="ctr"/>
          <a:lstStyle/>
          <a:p>
            <a:endParaRPr lang="en-IN"/>
          </a:p>
        </p:txBody>
      </p:sp>
      <p:sp>
        <p:nvSpPr>
          <p:cNvPr id="210962" name="AutoShape 18"/>
          <p:cNvSpPr>
            <a:spLocks noChangeArrowheads="1"/>
          </p:cNvSpPr>
          <p:nvPr/>
        </p:nvSpPr>
        <p:spPr bwMode="auto">
          <a:xfrm>
            <a:off x="6310313" y="3995738"/>
            <a:ext cx="76200" cy="76200"/>
          </a:xfrm>
          <a:prstGeom prst="octagon">
            <a:avLst>
              <a:gd name="adj" fmla="val 29287"/>
            </a:avLst>
          </a:prstGeom>
          <a:solidFill>
            <a:schemeClr val="tx1"/>
          </a:solidFill>
          <a:ln w="9525">
            <a:solidFill>
              <a:srgbClr val="0019FF"/>
            </a:solidFill>
            <a:miter lim="800000"/>
          </a:ln>
        </p:spPr>
        <p:txBody>
          <a:bodyPr wrap="none" lIns="82048" tIns="41025" rIns="82048" bIns="41025" anchor="ctr"/>
          <a:lstStyle/>
          <a:p>
            <a:pPr algn="l"/>
            <a:endParaRPr lang="en-IN" sz="1800">
              <a:solidFill>
                <a:srgbClr val="000000"/>
              </a:solidFill>
              <a:latin typeface="Trebuchet MS" pitchFamily="-16" charset="0"/>
            </a:endParaRPr>
          </a:p>
        </p:txBody>
      </p:sp>
      <p:sp>
        <p:nvSpPr>
          <p:cNvPr id="210963" name="Line 19"/>
          <p:cNvSpPr>
            <a:spLocks noChangeShapeType="1"/>
          </p:cNvSpPr>
          <p:nvPr/>
        </p:nvSpPr>
        <p:spPr bwMode="auto">
          <a:xfrm>
            <a:off x="8408988" y="3959225"/>
            <a:ext cx="228600" cy="0"/>
          </a:xfrm>
          <a:prstGeom prst="line">
            <a:avLst/>
          </a:prstGeom>
          <a:noFill/>
          <a:ln w="28575">
            <a:solidFill>
              <a:srgbClr val="FF0000"/>
            </a:solidFill>
            <a:round/>
          </a:ln>
        </p:spPr>
        <p:txBody>
          <a:bodyPr wrap="none" lIns="82048" tIns="41025" rIns="82048" bIns="41025" anchor="ctr"/>
          <a:lstStyle/>
          <a:p>
            <a:endParaRPr lang="en-IN"/>
          </a:p>
        </p:txBody>
      </p:sp>
      <p:sp>
        <p:nvSpPr>
          <p:cNvPr id="210964" name="Line 20"/>
          <p:cNvSpPr>
            <a:spLocks noChangeShapeType="1"/>
          </p:cNvSpPr>
          <p:nvPr/>
        </p:nvSpPr>
        <p:spPr bwMode="auto">
          <a:xfrm flipH="1">
            <a:off x="8659813" y="3959225"/>
            <a:ext cx="0" cy="1979613"/>
          </a:xfrm>
          <a:prstGeom prst="line">
            <a:avLst/>
          </a:prstGeom>
          <a:noFill/>
          <a:ln w="28575">
            <a:solidFill>
              <a:srgbClr val="FF0000"/>
            </a:solidFill>
            <a:round/>
          </a:ln>
        </p:spPr>
        <p:txBody>
          <a:bodyPr wrap="none" lIns="82048" tIns="41025" rIns="82048" bIns="41025" anchor="ctr"/>
          <a:lstStyle/>
          <a:p>
            <a:endParaRPr lang="en-IN"/>
          </a:p>
        </p:txBody>
      </p:sp>
      <p:sp>
        <p:nvSpPr>
          <p:cNvPr id="210965" name="Line 21"/>
          <p:cNvSpPr>
            <a:spLocks noChangeShapeType="1"/>
          </p:cNvSpPr>
          <p:nvPr/>
        </p:nvSpPr>
        <p:spPr bwMode="auto">
          <a:xfrm flipH="1">
            <a:off x="2868613" y="5938838"/>
            <a:ext cx="5791200" cy="0"/>
          </a:xfrm>
          <a:prstGeom prst="line">
            <a:avLst/>
          </a:prstGeom>
          <a:noFill/>
          <a:ln w="28575">
            <a:solidFill>
              <a:srgbClr val="FF0000"/>
            </a:solidFill>
            <a:round/>
          </a:ln>
        </p:spPr>
        <p:txBody>
          <a:bodyPr wrap="none" lIns="82048" tIns="41025" rIns="82048" bIns="41025" anchor="ctr"/>
          <a:lstStyle/>
          <a:p>
            <a:endParaRPr lang="en-IN"/>
          </a:p>
        </p:txBody>
      </p:sp>
      <p:sp>
        <p:nvSpPr>
          <p:cNvPr id="210966" name="Line 22"/>
          <p:cNvSpPr>
            <a:spLocks noChangeShapeType="1"/>
          </p:cNvSpPr>
          <p:nvPr/>
        </p:nvSpPr>
        <p:spPr bwMode="auto">
          <a:xfrm flipH="1" flipV="1">
            <a:off x="2868613" y="4567238"/>
            <a:ext cx="0" cy="1371600"/>
          </a:xfrm>
          <a:prstGeom prst="line">
            <a:avLst/>
          </a:prstGeom>
          <a:noFill/>
          <a:ln w="28575">
            <a:solidFill>
              <a:srgbClr val="FF0000"/>
            </a:solidFill>
            <a:round/>
          </a:ln>
        </p:spPr>
        <p:txBody>
          <a:bodyPr wrap="none" lIns="82048" tIns="41025" rIns="82048" bIns="41025" anchor="ctr"/>
          <a:lstStyle/>
          <a:p>
            <a:endParaRPr lang="en-IN"/>
          </a:p>
        </p:txBody>
      </p:sp>
      <p:sp>
        <p:nvSpPr>
          <p:cNvPr id="210967" name="Line 23"/>
          <p:cNvSpPr>
            <a:spLocks noChangeShapeType="1"/>
          </p:cNvSpPr>
          <p:nvPr/>
        </p:nvSpPr>
        <p:spPr bwMode="auto">
          <a:xfrm>
            <a:off x="2868613" y="4567238"/>
            <a:ext cx="228600" cy="0"/>
          </a:xfrm>
          <a:prstGeom prst="line">
            <a:avLst/>
          </a:prstGeom>
          <a:noFill/>
          <a:ln w="28575">
            <a:solidFill>
              <a:srgbClr val="FF0000"/>
            </a:solidFill>
            <a:round/>
            <a:tailEnd type="triangle" w="med" len="med"/>
          </a:ln>
        </p:spPr>
        <p:txBody>
          <a:bodyPr wrap="none" lIns="82048" tIns="41025" rIns="82048" bIns="41025" anchor="ctr"/>
          <a:lstStyle/>
          <a:p>
            <a:endParaRPr lang="en-IN"/>
          </a:p>
        </p:txBody>
      </p:sp>
      <p:sp>
        <p:nvSpPr>
          <p:cNvPr id="210968" name="Text Box 24"/>
          <p:cNvSpPr txBox="1">
            <a:spLocks noChangeArrowheads="1"/>
          </p:cNvSpPr>
          <p:nvPr/>
        </p:nvSpPr>
        <p:spPr bwMode="auto">
          <a:xfrm>
            <a:off x="6657975" y="3500438"/>
            <a:ext cx="638175" cy="400050"/>
          </a:xfrm>
          <a:prstGeom prst="rect">
            <a:avLst/>
          </a:prstGeom>
          <a:noFill/>
          <a:ln w="9525">
            <a:noFill/>
            <a:miter lim="800000"/>
          </a:ln>
        </p:spPr>
        <p:txBody>
          <a:bodyPr wrap="none" lIns="91418" tIns="45709" rIns="91418" bIns="45709">
            <a:spAutoFit/>
          </a:bodyPr>
          <a:lstStyle/>
          <a:p>
            <a:pPr algn="l"/>
            <a:r>
              <a:rPr lang="en-US" sz="1000">
                <a:solidFill>
                  <a:srgbClr val="0019FF"/>
                </a:solidFill>
              </a:rPr>
              <a:t>Read</a:t>
            </a:r>
          </a:p>
          <a:p>
            <a:pPr algn="l"/>
            <a:r>
              <a:rPr lang="en-US" sz="1000">
                <a:solidFill>
                  <a:srgbClr val="0019FF"/>
                </a:solidFill>
              </a:rPr>
              <a:t>address</a:t>
            </a:r>
          </a:p>
        </p:txBody>
      </p:sp>
      <p:sp>
        <p:nvSpPr>
          <p:cNvPr id="210969" name="Text Box 25"/>
          <p:cNvSpPr txBox="1">
            <a:spLocks noChangeArrowheads="1"/>
          </p:cNvSpPr>
          <p:nvPr/>
        </p:nvSpPr>
        <p:spPr bwMode="auto">
          <a:xfrm>
            <a:off x="6657975" y="3881438"/>
            <a:ext cx="638175" cy="400050"/>
          </a:xfrm>
          <a:prstGeom prst="rect">
            <a:avLst/>
          </a:prstGeom>
          <a:noFill/>
          <a:ln w="9525">
            <a:noFill/>
            <a:miter lim="800000"/>
          </a:ln>
        </p:spPr>
        <p:txBody>
          <a:bodyPr wrap="none" lIns="91418" tIns="45709" rIns="91418" bIns="45709">
            <a:spAutoFit/>
          </a:bodyPr>
          <a:lstStyle/>
          <a:p>
            <a:pPr algn="l"/>
            <a:r>
              <a:rPr lang="en-US" sz="1000">
                <a:solidFill>
                  <a:srgbClr val="0019FF"/>
                </a:solidFill>
              </a:rPr>
              <a:t>Write</a:t>
            </a:r>
          </a:p>
          <a:p>
            <a:pPr algn="l"/>
            <a:r>
              <a:rPr lang="en-US" sz="1000">
                <a:solidFill>
                  <a:srgbClr val="0019FF"/>
                </a:solidFill>
              </a:rPr>
              <a:t>address</a:t>
            </a:r>
          </a:p>
        </p:txBody>
      </p:sp>
      <p:sp>
        <p:nvSpPr>
          <p:cNvPr id="210970" name="Text Box 26"/>
          <p:cNvSpPr txBox="1">
            <a:spLocks noChangeArrowheads="1"/>
          </p:cNvSpPr>
          <p:nvPr/>
        </p:nvSpPr>
        <p:spPr bwMode="auto">
          <a:xfrm>
            <a:off x="6657975" y="4262438"/>
            <a:ext cx="484188" cy="415925"/>
          </a:xfrm>
          <a:prstGeom prst="rect">
            <a:avLst/>
          </a:prstGeom>
          <a:noFill/>
          <a:ln w="9525">
            <a:noFill/>
            <a:miter lim="800000"/>
          </a:ln>
        </p:spPr>
        <p:txBody>
          <a:bodyPr wrap="none" lIns="91418" tIns="45709" rIns="91418" bIns="45709">
            <a:spAutoFit/>
          </a:bodyPr>
          <a:lstStyle/>
          <a:p>
            <a:pPr algn="l"/>
            <a:r>
              <a:rPr lang="en-US" sz="1000">
                <a:solidFill>
                  <a:srgbClr val="0019FF"/>
                </a:solidFill>
              </a:rPr>
              <a:t>Write</a:t>
            </a:r>
          </a:p>
          <a:p>
            <a:pPr algn="l"/>
            <a:r>
              <a:rPr lang="en-US" sz="1000">
                <a:solidFill>
                  <a:srgbClr val="0019FF"/>
                </a:solidFill>
              </a:rPr>
              <a:t>data</a:t>
            </a:r>
          </a:p>
        </p:txBody>
      </p:sp>
      <p:sp>
        <p:nvSpPr>
          <p:cNvPr id="210971" name="Text Box 27"/>
          <p:cNvSpPr txBox="1">
            <a:spLocks noChangeArrowheads="1"/>
          </p:cNvSpPr>
          <p:nvPr/>
        </p:nvSpPr>
        <p:spPr bwMode="auto">
          <a:xfrm>
            <a:off x="7112000" y="4186238"/>
            <a:ext cx="681038" cy="400050"/>
          </a:xfrm>
          <a:prstGeom prst="rect">
            <a:avLst/>
          </a:prstGeom>
          <a:noFill/>
          <a:ln w="9525">
            <a:noFill/>
            <a:miter lim="800000"/>
          </a:ln>
        </p:spPr>
        <p:txBody>
          <a:bodyPr wrap="none" lIns="91418" tIns="45709" rIns="91418" bIns="45709">
            <a:spAutoFit/>
          </a:bodyPr>
          <a:lstStyle/>
          <a:p>
            <a:r>
              <a:rPr lang="en-US" sz="1000" b="1">
                <a:solidFill>
                  <a:srgbClr val="0019FF"/>
                </a:solidFill>
              </a:rPr>
              <a:t>Data</a:t>
            </a:r>
          </a:p>
          <a:p>
            <a:r>
              <a:rPr lang="en-US" sz="1000" b="1">
                <a:solidFill>
                  <a:srgbClr val="0019FF"/>
                </a:solidFill>
              </a:rPr>
              <a:t>memory</a:t>
            </a:r>
          </a:p>
        </p:txBody>
      </p:sp>
      <p:sp>
        <p:nvSpPr>
          <p:cNvPr id="210972" name="Text Box 28"/>
          <p:cNvSpPr txBox="1">
            <a:spLocks noChangeArrowheads="1"/>
          </p:cNvSpPr>
          <p:nvPr/>
        </p:nvSpPr>
        <p:spPr bwMode="auto">
          <a:xfrm>
            <a:off x="7339013" y="3500438"/>
            <a:ext cx="488950" cy="415925"/>
          </a:xfrm>
          <a:prstGeom prst="rect">
            <a:avLst/>
          </a:prstGeom>
          <a:noFill/>
          <a:ln w="9525">
            <a:noFill/>
            <a:miter lim="800000"/>
          </a:ln>
        </p:spPr>
        <p:txBody>
          <a:bodyPr wrap="none" lIns="91418" tIns="45709" rIns="91418" bIns="45709">
            <a:spAutoFit/>
          </a:bodyPr>
          <a:lstStyle/>
          <a:p>
            <a:pPr algn="r"/>
            <a:r>
              <a:rPr lang="en-US" sz="1000">
                <a:solidFill>
                  <a:srgbClr val="0019FF"/>
                </a:solidFill>
              </a:rPr>
              <a:t>Read</a:t>
            </a:r>
          </a:p>
          <a:p>
            <a:pPr algn="r"/>
            <a:r>
              <a:rPr lang="en-US" sz="1000">
                <a:solidFill>
                  <a:srgbClr val="0019FF"/>
                </a:solidFill>
              </a:rPr>
              <a:t>data</a:t>
            </a:r>
          </a:p>
        </p:txBody>
      </p:sp>
      <p:sp>
        <p:nvSpPr>
          <p:cNvPr id="210973" name="Rectangle 29"/>
          <p:cNvSpPr>
            <a:spLocks noChangeArrowheads="1"/>
          </p:cNvSpPr>
          <p:nvPr/>
        </p:nvSpPr>
        <p:spPr bwMode="auto">
          <a:xfrm>
            <a:off x="6657975" y="3500438"/>
            <a:ext cx="1143000" cy="1143000"/>
          </a:xfrm>
          <a:prstGeom prst="rect">
            <a:avLst/>
          </a:prstGeom>
          <a:noFill/>
          <a:ln w="9525">
            <a:solidFill>
              <a:srgbClr val="0019FF"/>
            </a:solidFill>
            <a:miter lim="800000"/>
          </a:ln>
        </p:spPr>
        <p:txBody>
          <a:bodyPr wrap="none" lIns="82048" tIns="41025" rIns="82048" bIns="41025" anchor="ctr"/>
          <a:lstStyle/>
          <a:p>
            <a:pPr algn="l"/>
            <a:endParaRPr lang="en-IN" sz="1800">
              <a:solidFill>
                <a:srgbClr val="000000"/>
              </a:solidFill>
              <a:latin typeface="Trebuchet MS" pitchFamily="-16" charset="0"/>
            </a:endParaRPr>
          </a:p>
        </p:txBody>
      </p:sp>
      <p:sp>
        <p:nvSpPr>
          <p:cNvPr id="210974" name="Line 30"/>
          <p:cNvSpPr>
            <a:spLocks noChangeShapeType="1"/>
          </p:cNvSpPr>
          <p:nvPr/>
        </p:nvSpPr>
        <p:spPr bwMode="auto">
          <a:xfrm flipH="1">
            <a:off x="7189788" y="3349625"/>
            <a:ext cx="0" cy="150813"/>
          </a:xfrm>
          <a:prstGeom prst="line">
            <a:avLst/>
          </a:prstGeom>
          <a:noFill/>
          <a:ln w="9525">
            <a:solidFill>
              <a:srgbClr val="3333FF"/>
            </a:solidFill>
            <a:round/>
          </a:ln>
        </p:spPr>
        <p:txBody>
          <a:bodyPr wrap="none" lIns="82048" tIns="41025" rIns="82048" bIns="41025" anchor="ctr"/>
          <a:lstStyle/>
          <a:p>
            <a:endParaRPr lang="en-IN"/>
          </a:p>
        </p:txBody>
      </p:sp>
      <p:sp>
        <p:nvSpPr>
          <p:cNvPr id="210975" name="Text Box 31"/>
          <p:cNvSpPr txBox="1">
            <a:spLocks noChangeArrowheads="1"/>
          </p:cNvSpPr>
          <p:nvPr/>
        </p:nvSpPr>
        <p:spPr bwMode="auto">
          <a:xfrm>
            <a:off x="6808788" y="3119438"/>
            <a:ext cx="769937" cy="246062"/>
          </a:xfrm>
          <a:prstGeom prst="rect">
            <a:avLst/>
          </a:prstGeom>
          <a:noFill/>
          <a:ln w="9525">
            <a:noFill/>
            <a:miter lim="800000"/>
          </a:ln>
        </p:spPr>
        <p:txBody>
          <a:bodyPr wrap="none" lIns="91418" tIns="45709" rIns="91418" bIns="45709">
            <a:spAutoFit/>
          </a:bodyPr>
          <a:lstStyle/>
          <a:p>
            <a:pPr algn="l"/>
            <a:r>
              <a:rPr lang="en-US" sz="1000">
                <a:solidFill>
                  <a:srgbClr val="3333FF"/>
                </a:solidFill>
              </a:rPr>
              <a:t>MemWrite</a:t>
            </a:r>
          </a:p>
        </p:txBody>
      </p:sp>
      <p:sp>
        <p:nvSpPr>
          <p:cNvPr id="210976" name="Line 32"/>
          <p:cNvSpPr>
            <a:spLocks noChangeShapeType="1"/>
          </p:cNvSpPr>
          <p:nvPr/>
        </p:nvSpPr>
        <p:spPr bwMode="auto">
          <a:xfrm flipH="1">
            <a:off x="7189788" y="4643438"/>
            <a:ext cx="0" cy="196850"/>
          </a:xfrm>
          <a:prstGeom prst="line">
            <a:avLst/>
          </a:prstGeom>
          <a:noFill/>
          <a:ln w="9525">
            <a:solidFill>
              <a:srgbClr val="0019FF"/>
            </a:solidFill>
            <a:round/>
          </a:ln>
        </p:spPr>
        <p:txBody>
          <a:bodyPr wrap="none" lIns="82048" tIns="41025" rIns="82048" bIns="41025" anchor="ctr"/>
          <a:lstStyle/>
          <a:p>
            <a:endParaRPr lang="en-IN"/>
          </a:p>
        </p:txBody>
      </p:sp>
      <p:sp>
        <p:nvSpPr>
          <p:cNvPr id="210977" name="Text Box 33"/>
          <p:cNvSpPr txBox="1">
            <a:spLocks noChangeArrowheads="1"/>
          </p:cNvSpPr>
          <p:nvPr/>
        </p:nvSpPr>
        <p:spPr bwMode="auto">
          <a:xfrm>
            <a:off x="6808788" y="4795838"/>
            <a:ext cx="774700" cy="246062"/>
          </a:xfrm>
          <a:prstGeom prst="rect">
            <a:avLst/>
          </a:prstGeom>
          <a:noFill/>
          <a:ln w="9525">
            <a:noFill/>
            <a:miter lim="800000"/>
          </a:ln>
        </p:spPr>
        <p:txBody>
          <a:bodyPr wrap="none" lIns="91418" tIns="45709" rIns="91418" bIns="45709">
            <a:spAutoFit/>
          </a:bodyPr>
          <a:lstStyle/>
          <a:p>
            <a:pPr algn="l"/>
            <a:r>
              <a:rPr lang="en-US" sz="1000">
                <a:solidFill>
                  <a:srgbClr val="3333FF"/>
                </a:solidFill>
              </a:rPr>
              <a:t>MemRead</a:t>
            </a:r>
          </a:p>
        </p:txBody>
      </p:sp>
      <p:sp>
        <p:nvSpPr>
          <p:cNvPr id="210978" name="Text Box 34"/>
          <p:cNvSpPr txBox="1">
            <a:spLocks noChangeArrowheads="1"/>
          </p:cNvSpPr>
          <p:nvPr/>
        </p:nvSpPr>
        <p:spPr bwMode="auto">
          <a:xfrm>
            <a:off x="8181975" y="3511550"/>
            <a:ext cx="292100" cy="942975"/>
          </a:xfrm>
          <a:prstGeom prst="rect">
            <a:avLst/>
          </a:prstGeom>
          <a:noFill/>
          <a:ln w="9525">
            <a:noFill/>
            <a:miter lim="800000"/>
          </a:ln>
        </p:spPr>
        <p:txBody>
          <a:bodyPr wrap="none" lIns="91418" tIns="45709" rIns="91418" bIns="45709">
            <a:spAutoFit/>
          </a:bodyPr>
          <a:lstStyle/>
          <a:p>
            <a:pPr algn="l"/>
            <a:r>
              <a:rPr lang="en-US" sz="1000">
                <a:solidFill>
                  <a:srgbClr val="FF0000"/>
                </a:solidFill>
              </a:rPr>
              <a:t>1</a:t>
            </a:r>
          </a:p>
          <a:p>
            <a:pPr algn="l">
              <a:spcBef>
                <a:spcPct val="30000"/>
              </a:spcBef>
            </a:pPr>
            <a:r>
              <a:rPr lang="en-US" sz="1000" b="1">
                <a:solidFill>
                  <a:srgbClr val="FF0000"/>
                </a:solidFill>
              </a:rPr>
              <a:t>M</a:t>
            </a:r>
          </a:p>
          <a:p>
            <a:pPr algn="l">
              <a:lnSpc>
                <a:spcPct val="90000"/>
              </a:lnSpc>
            </a:pPr>
            <a:r>
              <a:rPr lang="en-US" sz="1000" b="1">
                <a:solidFill>
                  <a:srgbClr val="FF0000"/>
                </a:solidFill>
              </a:rPr>
              <a:t>u</a:t>
            </a:r>
          </a:p>
          <a:p>
            <a:pPr algn="l">
              <a:lnSpc>
                <a:spcPct val="90000"/>
              </a:lnSpc>
            </a:pPr>
            <a:r>
              <a:rPr lang="en-US" sz="1000" b="1">
                <a:solidFill>
                  <a:srgbClr val="FF0000"/>
                </a:solidFill>
              </a:rPr>
              <a:t>x</a:t>
            </a:r>
          </a:p>
          <a:p>
            <a:pPr algn="l">
              <a:spcBef>
                <a:spcPct val="30000"/>
              </a:spcBef>
            </a:pPr>
            <a:r>
              <a:rPr lang="en-US" sz="1000">
                <a:solidFill>
                  <a:srgbClr val="FF0000"/>
                </a:solidFill>
              </a:rPr>
              <a:t>0</a:t>
            </a:r>
          </a:p>
        </p:txBody>
      </p:sp>
      <p:sp>
        <p:nvSpPr>
          <p:cNvPr id="210979" name="AutoShape 35"/>
          <p:cNvSpPr>
            <a:spLocks noChangeArrowheads="1"/>
          </p:cNvSpPr>
          <p:nvPr/>
        </p:nvSpPr>
        <p:spPr bwMode="auto">
          <a:xfrm>
            <a:off x="8191500" y="3500438"/>
            <a:ext cx="230188" cy="914400"/>
          </a:xfrm>
          <a:prstGeom prst="roundRect">
            <a:avLst>
              <a:gd name="adj" fmla="val 50000"/>
            </a:avLst>
          </a:prstGeom>
          <a:noFill/>
          <a:ln w="9525">
            <a:solidFill>
              <a:srgbClr val="FF0000"/>
            </a:solidFill>
            <a:round/>
          </a:ln>
        </p:spPr>
        <p:txBody>
          <a:bodyPr wrap="none" lIns="82048" tIns="41025" rIns="82048" bIns="41025" anchor="ctr"/>
          <a:lstStyle/>
          <a:p>
            <a:pPr algn="l"/>
            <a:endParaRPr lang="en-IN" sz="1800">
              <a:solidFill>
                <a:srgbClr val="000000"/>
              </a:solidFill>
              <a:latin typeface="Trebuchet MS" pitchFamily="-16" charset="0"/>
            </a:endParaRPr>
          </a:p>
        </p:txBody>
      </p:sp>
      <p:sp>
        <p:nvSpPr>
          <p:cNvPr id="210980" name="Text Box 36"/>
          <p:cNvSpPr txBox="1">
            <a:spLocks noChangeArrowheads="1"/>
          </p:cNvSpPr>
          <p:nvPr/>
        </p:nvSpPr>
        <p:spPr bwMode="auto">
          <a:xfrm>
            <a:off x="7875588" y="3108325"/>
            <a:ext cx="852487" cy="246063"/>
          </a:xfrm>
          <a:prstGeom prst="rect">
            <a:avLst/>
          </a:prstGeom>
          <a:noFill/>
          <a:ln w="9525">
            <a:noFill/>
            <a:miter lim="800000"/>
          </a:ln>
        </p:spPr>
        <p:txBody>
          <a:bodyPr wrap="none" lIns="91418" tIns="45709" rIns="91418" bIns="45709">
            <a:spAutoFit/>
          </a:bodyPr>
          <a:lstStyle/>
          <a:p>
            <a:pPr algn="l"/>
            <a:r>
              <a:rPr lang="en-US" sz="1000">
                <a:solidFill>
                  <a:srgbClr val="3333FF"/>
                </a:solidFill>
              </a:rPr>
              <a:t>MemToReg</a:t>
            </a:r>
          </a:p>
        </p:txBody>
      </p:sp>
      <p:sp>
        <p:nvSpPr>
          <p:cNvPr id="210981" name="Line 37"/>
          <p:cNvSpPr>
            <a:spLocks noChangeShapeType="1"/>
          </p:cNvSpPr>
          <p:nvPr/>
        </p:nvSpPr>
        <p:spPr bwMode="auto">
          <a:xfrm flipH="1">
            <a:off x="8288338" y="3349625"/>
            <a:ext cx="0" cy="150813"/>
          </a:xfrm>
          <a:prstGeom prst="line">
            <a:avLst/>
          </a:prstGeom>
          <a:noFill/>
          <a:ln w="9525">
            <a:solidFill>
              <a:srgbClr val="3333FF"/>
            </a:solidFill>
            <a:round/>
          </a:ln>
        </p:spPr>
        <p:txBody>
          <a:bodyPr wrap="none" lIns="82048" tIns="41025" rIns="82048" bIns="41025" anchor="ctr"/>
          <a:lstStyle/>
          <a:p>
            <a:endParaRPr lang="en-IN"/>
          </a:p>
        </p:txBody>
      </p:sp>
      <p:sp>
        <p:nvSpPr>
          <p:cNvPr id="210982" name="Line 38"/>
          <p:cNvSpPr>
            <a:spLocks noChangeShapeType="1"/>
          </p:cNvSpPr>
          <p:nvPr/>
        </p:nvSpPr>
        <p:spPr bwMode="auto">
          <a:xfrm flipH="1" flipV="1">
            <a:off x="4598988" y="3959225"/>
            <a:ext cx="0" cy="1217613"/>
          </a:xfrm>
          <a:prstGeom prst="line">
            <a:avLst/>
          </a:prstGeom>
          <a:noFill/>
          <a:ln w="28575">
            <a:solidFill>
              <a:srgbClr val="0019FF"/>
            </a:solidFill>
            <a:round/>
          </a:ln>
        </p:spPr>
        <p:txBody>
          <a:bodyPr wrap="none" lIns="82048" tIns="41025" rIns="82048" bIns="41025" anchor="ctr"/>
          <a:lstStyle/>
          <a:p>
            <a:endParaRPr lang="en-IN"/>
          </a:p>
        </p:txBody>
      </p:sp>
      <p:sp>
        <p:nvSpPr>
          <p:cNvPr id="210983" name="Line 39"/>
          <p:cNvSpPr>
            <a:spLocks noChangeShapeType="1"/>
          </p:cNvSpPr>
          <p:nvPr/>
        </p:nvSpPr>
        <p:spPr bwMode="auto">
          <a:xfrm>
            <a:off x="4446588" y="3959225"/>
            <a:ext cx="533400" cy="0"/>
          </a:xfrm>
          <a:prstGeom prst="line">
            <a:avLst/>
          </a:prstGeom>
          <a:noFill/>
          <a:ln w="28575">
            <a:solidFill>
              <a:schemeClr val="tx1"/>
            </a:solidFill>
            <a:round/>
            <a:tailEnd type="triangle" w="med" len="med"/>
          </a:ln>
        </p:spPr>
        <p:txBody>
          <a:bodyPr wrap="none" lIns="82048" tIns="41025" rIns="82048" bIns="41025" anchor="ctr"/>
          <a:lstStyle/>
          <a:p>
            <a:endParaRPr lang="en-IN"/>
          </a:p>
        </p:txBody>
      </p:sp>
      <p:sp>
        <p:nvSpPr>
          <p:cNvPr id="210984" name="Line 40"/>
          <p:cNvSpPr>
            <a:spLocks noChangeShapeType="1"/>
          </p:cNvSpPr>
          <p:nvPr/>
        </p:nvSpPr>
        <p:spPr bwMode="auto">
          <a:xfrm flipH="1" flipV="1">
            <a:off x="6199188" y="4414838"/>
            <a:ext cx="0" cy="762000"/>
          </a:xfrm>
          <a:prstGeom prst="line">
            <a:avLst/>
          </a:prstGeom>
          <a:noFill/>
          <a:ln w="28575">
            <a:solidFill>
              <a:srgbClr val="0019FF"/>
            </a:solidFill>
            <a:round/>
          </a:ln>
        </p:spPr>
        <p:txBody>
          <a:bodyPr wrap="none" lIns="82048" tIns="41025" rIns="82048" bIns="41025" anchor="ctr"/>
          <a:lstStyle/>
          <a:p>
            <a:endParaRPr lang="en-IN"/>
          </a:p>
        </p:txBody>
      </p:sp>
      <p:sp>
        <p:nvSpPr>
          <p:cNvPr id="210985" name="Line 41"/>
          <p:cNvSpPr>
            <a:spLocks noChangeShapeType="1"/>
          </p:cNvSpPr>
          <p:nvPr/>
        </p:nvSpPr>
        <p:spPr bwMode="auto">
          <a:xfrm flipH="1">
            <a:off x="4598988" y="5176838"/>
            <a:ext cx="1600200" cy="0"/>
          </a:xfrm>
          <a:prstGeom prst="line">
            <a:avLst/>
          </a:prstGeom>
          <a:noFill/>
          <a:ln w="28575">
            <a:solidFill>
              <a:srgbClr val="0019FF"/>
            </a:solidFill>
            <a:round/>
          </a:ln>
        </p:spPr>
        <p:txBody>
          <a:bodyPr wrap="none" lIns="82048" tIns="41025" rIns="82048" bIns="41025" anchor="ctr"/>
          <a:lstStyle/>
          <a:p>
            <a:endParaRPr lang="en-IN"/>
          </a:p>
        </p:txBody>
      </p:sp>
      <p:sp>
        <p:nvSpPr>
          <p:cNvPr id="210986" name="Line 42"/>
          <p:cNvSpPr>
            <a:spLocks noChangeShapeType="1"/>
          </p:cNvSpPr>
          <p:nvPr/>
        </p:nvSpPr>
        <p:spPr bwMode="auto">
          <a:xfrm>
            <a:off x="6199188" y="4414838"/>
            <a:ext cx="458787" cy="0"/>
          </a:xfrm>
          <a:prstGeom prst="line">
            <a:avLst/>
          </a:prstGeom>
          <a:noFill/>
          <a:ln w="28575">
            <a:solidFill>
              <a:srgbClr val="0019FF"/>
            </a:solidFill>
            <a:round/>
            <a:tailEnd type="triangle" w="med" len="med"/>
          </a:ln>
        </p:spPr>
        <p:txBody>
          <a:bodyPr wrap="none" lIns="82048" tIns="41025" rIns="82048" bIns="41025" anchor="ctr"/>
          <a:lstStyle/>
          <a:p>
            <a:endParaRPr lang="en-IN"/>
          </a:p>
        </p:txBody>
      </p:sp>
      <p:sp>
        <p:nvSpPr>
          <p:cNvPr id="210987" name="AutoShape 43"/>
          <p:cNvSpPr>
            <a:spLocks noChangeArrowheads="1"/>
          </p:cNvSpPr>
          <p:nvPr/>
        </p:nvSpPr>
        <p:spPr bwMode="auto">
          <a:xfrm>
            <a:off x="4568825" y="3916363"/>
            <a:ext cx="76200" cy="77787"/>
          </a:xfrm>
          <a:prstGeom prst="octagon">
            <a:avLst>
              <a:gd name="adj" fmla="val 29287"/>
            </a:avLst>
          </a:prstGeom>
          <a:solidFill>
            <a:schemeClr val="tx1"/>
          </a:solidFill>
          <a:ln w="9525">
            <a:solidFill>
              <a:schemeClr val="tx1"/>
            </a:solidFill>
            <a:miter lim="800000"/>
          </a:ln>
        </p:spPr>
        <p:txBody>
          <a:bodyPr wrap="none" lIns="82048" tIns="41025" rIns="82048" bIns="41025" anchor="ctr"/>
          <a:lstStyle/>
          <a:p>
            <a:pPr algn="l"/>
            <a:endParaRPr lang="en-IN" sz="1800">
              <a:solidFill>
                <a:srgbClr val="000000"/>
              </a:solidFill>
              <a:latin typeface="Trebuchet MS" pitchFamily="-16" charset="0"/>
            </a:endParaRPr>
          </a:p>
        </p:txBody>
      </p:sp>
      <p:sp>
        <p:nvSpPr>
          <p:cNvPr id="210988" name="Text Box 44"/>
          <p:cNvSpPr txBox="1">
            <a:spLocks noChangeArrowheads="1"/>
          </p:cNvSpPr>
          <p:nvPr/>
        </p:nvSpPr>
        <p:spPr bwMode="auto">
          <a:xfrm>
            <a:off x="3911600" y="5176838"/>
            <a:ext cx="596900" cy="400050"/>
          </a:xfrm>
          <a:prstGeom prst="rect">
            <a:avLst/>
          </a:prstGeom>
          <a:noFill/>
          <a:ln w="9525">
            <a:noFill/>
            <a:miter lim="800000"/>
          </a:ln>
        </p:spPr>
        <p:txBody>
          <a:bodyPr wrap="none" lIns="91418" tIns="45709" rIns="91418" bIns="45709">
            <a:spAutoFit/>
          </a:bodyPr>
          <a:lstStyle/>
          <a:p>
            <a:r>
              <a:rPr lang="en-US" sz="1000" b="1">
                <a:solidFill>
                  <a:srgbClr val="FF00FF"/>
                </a:solidFill>
              </a:rPr>
              <a:t>Sign</a:t>
            </a:r>
          </a:p>
          <a:p>
            <a:r>
              <a:rPr lang="en-US" sz="1000" b="1">
                <a:solidFill>
                  <a:srgbClr val="FF00FF"/>
                </a:solidFill>
              </a:rPr>
              <a:t>extend</a:t>
            </a:r>
          </a:p>
        </p:txBody>
      </p:sp>
      <p:sp>
        <p:nvSpPr>
          <p:cNvPr id="210989" name="Oval 45"/>
          <p:cNvSpPr>
            <a:spLocks noChangeArrowheads="1"/>
          </p:cNvSpPr>
          <p:nvPr/>
        </p:nvSpPr>
        <p:spPr bwMode="auto">
          <a:xfrm>
            <a:off x="3976688" y="5024438"/>
            <a:ext cx="457200" cy="762000"/>
          </a:xfrm>
          <a:prstGeom prst="ellipse">
            <a:avLst/>
          </a:prstGeom>
          <a:noFill/>
          <a:ln w="9525">
            <a:solidFill>
              <a:srgbClr val="FF00FF"/>
            </a:solidFill>
            <a:round/>
          </a:ln>
        </p:spPr>
        <p:txBody>
          <a:bodyPr wrap="none" lIns="82048" tIns="41025" rIns="82048" bIns="41025" anchor="ctr"/>
          <a:lstStyle/>
          <a:p>
            <a:pPr algn="l"/>
            <a:endParaRPr lang="en-IN" sz="1800">
              <a:solidFill>
                <a:srgbClr val="000000"/>
              </a:solidFill>
              <a:latin typeface="Trebuchet MS" pitchFamily="-16" charset="0"/>
            </a:endParaRPr>
          </a:p>
        </p:txBody>
      </p:sp>
      <p:sp>
        <p:nvSpPr>
          <p:cNvPr id="210990" name="Line 46"/>
          <p:cNvSpPr>
            <a:spLocks noChangeShapeType="1"/>
          </p:cNvSpPr>
          <p:nvPr/>
        </p:nvSpPr>
        <p:spPr bwMode="auto">
          <a:xfrm>
            <a:off x="4446588" y="3500438"/>
            <a:ext cx="990600" cy="0"/>
          </a:xfrm>
          <a:prstGeom prst="line">
            <a:avLst/>
          </a:prstGeom>
          <a:noFill/>
          <a:ln w="28575">
            <a:solidFill>
              <a:srgbClr val="FF3300"/>
            </a:solidFill>
            <a:round/>
            <a:tailEnd type="triangle" w="med" len="med"/>
          </a:ln>
        </p:spPr>
        <p:txBody>
          <a:bodyPr wrap="none" lIns="82048" tIns="41025" rIns="82048" bIns="41025" anchor="ctr"/>
          <a:lstStyle/>
          <a:p>
            <a:endParaRPr lang="en-IN"/>
          </a:p>
        </p:txBody>
      </p:sp>
      <p:sp>
        <p:nvSpPr>
          <p:cNvPr id="210991" name="Line 47"/>
          <p:cNvSpPr>
            <a:spLocks noChangeShapeType="1"/>
          </p:cNvSpPr>
          <p:nvPr/>
        </p:nvSpPr>
        <p:spPr bwMode="auto">
          <a:xfrm>
            <a:off x="4752975" y="4567238"/>
            <a:ext cx="227013" cy="0"/>
          </a:xfrm>
          <a:prstGeom prst="line">
            <a:avLst/>
          </a:prstGeom>
          <a:noFill/>
          <a:ln w="28575">
            <a:solidFill>
              <a:srgbClr val="FF3300"/>
            </a:solidFill>
            <a:round/>
            <a:tailEnd type="triangle" w="med" len="med"/>
          </a:ln>
        </p:spPr>
        <p:txBody>
          <a:bodyPr wrap="none" lIns="82048" tIns="41025" rIns="82048" bIns="41025" anchor="ctr"/>
          <a:lstStyle/>
          <a:p>
            <a:endParaRPr lang="en-IN"/>
          </a:p>
        </p:txBody>
      </p:sp>
      <p:sp>
        <p:nvSpPr>
          <p:cNvPr id="210992" name="Line 48"/>
          <p:cNvSpPr>
            <a:spLocks noChangeShapeType="1"/>
          </p:cNvSpPr>
          <p:nvPr/>
        </p:nvSpPr>
        <p:spPr bwMode="auto">
          <a:xfrm flipH="1">
            <a:off x="4752975" y="4567238"/>
            <a:ext cx="0" cy="838200"/>
          </a:xfrm>
          <a:prstGeom prst="line">
            <a:avLst/>
          </a:prstGeom>
          <a:noFill/>
          <a:ln w="28575">
            <a:solidFill>
              <a:srgbClr val="FF3300"/>
            </a:solidFill>
            <a:round/>
          </a:ln>
        </p:spPr>
        <p:txBody>
          <a:bodyPr wrap="none" lIns="82048" tIns="41025" rIns="82048" bIns="41025" anchor="ctr"/>
          <a:lstStyle/>
          <a:p>
            <a:endParaRPr lang="en-IN"/>
          </a:p>
        </p:txBody>
      </p:sp>
      <p:sp>
        <p:nvSpPr>
          <p:cNvPr id="210993" name="Line 49"/>
          <p:cNvSpPr>
            <a:spLocks noChangeShapeType="1"/>
          </p:cNvSpPr>
          <p:nvPr/>
        </p:nvSpPr>
        <p:spPr bwMode="auto">
          <a:xfrm flipH="1">
            <a:off x="4446588" y="5405438"/>
            <a:ext cx="306387" cy="0"/>
          </a:xfrm>
          <a:prstGeom prst="line">
            <a:avLst/>
          </a:prstGeom>
          <a:noFill/>
          <a:ln w="28575">
            <a:solidFill>
              <a:srgbClr val="FF3300"/>
            </a:solidFill>
            <a:round/>
          </a:ln>
        </p:spPr>
        <p:txBody>
          <a:bodyPr wrap="none" lIns="82048" tIns="41025" rIns="82048" bIns="41025" anchor="ctr"/>
          <a:lstStyle/>
          <a:p>
            <a:endParaRPr lang="en-IN"/>
          </a:p>
        </p:txBody>
      </p:sp>
      <p:sp>
        <p:nvSpPr>
          <p:cNvPr id="210994" name="Text Box 50"/>
          <p:cNvSpPr txBox="1">
            <a:spLocks noChangeArrowheads="1"/>
          </p:cNvSpPr>
          <p:nvPr/>
        </p:nvSpPr>
        <p:spPr bwMode="auto">
          <a:xfrm>
            <a:off x="4979988" y="3816350"/>
            <a:ext cx="292100" cy="944563"/>
          </a:xfrm>
          <a:prstGeom prst="rect">
            <a:avLst/>
          </a:prstGeom>
          <a:noFill/>
          <a:ln w="9525">
            <a:noFill/>
            <a:miter lim="800000"/>
          </a:ln>
        </p:spPr>
        <p:txBody>
          <a:bodyPr wrap="none" lIns="91418" tIns="45709" rIns="91418" bIns="45709">
            <a:spAutoFit/>
          </a:bodyPr>
          <a:lstStyle/>
          <a:p>
            <a:pPr algn="l"/>
            <a:r>
              <a:rPr lang="en-US" sz="1000">
                <a:solidFill>
                  <a:srgbClr val="FF3300"/>
                </a:solidFill>
              </a:rPr>
              <a:t>0</a:t>
            </a:r>
          </a:p>
          <a:p>
            <a:pPr algn="l">
              <a:spcBef>
                <a:spcPct val="30000"/>
              </a:spcBef>
            </a:pPr>
            <a:r>
              <a:rPr lang="en-US" sz="1000" b="1">
                <a:solidFill>
                  <a:srgbClr val="FF3300"/>
                </a:solidFill>
              </a:rPr>
              <a:t>M</a:t>
            </a:r>
          </a:p>
          <a:p>
            <a:pPr algn="l">
              <a:lnSpc>
                <a:spcPct val="90000"/>
              </a:lnSpc>
            </a:pPr>
            <a:r>
              <a:rPr lang="en-US" sz="1000" b="1">
                <a:solidFill>
                  <a:srgbClr val="FF3300"/>
                </a:solidFill>
              </a:rPr>
              <a:t>u</a:t>
            </a:r>
          </a:p>
          <a:p>
            <a:pPr algn="l">
              <a:lnSpc>
                <a:spcPct val="90000"/>
              </a:lnSpc>
            </a:pPr>
            <a:r>
              <a:rPr lang="en-US" sz="1000" b="1">
                <a:solidFill>
                  <a:srgbClr val="FF3300"/>
                </a:solidFill>
              </a:rPr>
              <a:t>x</a:t>
            </a:r>
          </a:p>
          <a:p>
            <a:pPr algn="l">
              <a:spcBef>
                <a:spcPct val="30000"/>
              </a:spcBef>
            </a:pPr>
            <a:r>
              <a:rPr lang="en-US" sz="1000">
                <a:solidFill>
                  <a:srgbClr val="FF3300"/>
                </a:solidFill>
              </a:rPr>
              <a:t>1</a:t>
            </a:r>
          </a:p>
        </p:txBody>
      </p:sp>
      <p:sp>
        <p:nvSpPr>
          <p:cNvPr id="210995" name="AutoShape 51"/>
          <p:cNvSpPr>
            <a:spLocks noChangeArrowheads="1"/>
          </p:cNvSpPr>
          <p:nvPr/>
        </p:nvSpPr>
        <p:spPr bwMode="auto">
          <a:xfrm>
            <a:off x="4992688" y="3805238"/>
            <a:ext cx="227012" cy="915987"/>
          </a:xfrm>
          <a:prstGeom prst="roundRect">
            <a:avLst>
              <a:gd name="adj" fmla="val 50000"/>
            </a:avLst>
          </a:prstGeom>
          <a:noFill/>
          <a:ln w="9525">
            <a:solidFill>
              <a:srgbClr val="FF3300"/>
            </a:solidFill>
            <a:round/>
          </a:ln>
        </p:spPr>
        <p:txBody>
          <a:bodyPr wrap="none" lIns="82048" tIns="41025" rIns="82048" bIns="41025" anchor="ctr"/>
          <a:lstStyle/>
          <a:p>
            <a:pPr algn="l"/>
            <a:endParaRPr lang="en-IN" sz="1800">
              <a:solidFill>
                <a:srgbClr val="000000"/>
              </a:solidFill>
              <a:latin typeface="Trebuchet MS" pitchFamily="-16" charset="0"/>
            </a:endParaRPr>
          </a:p>
        </p:txBody>
      </p:sp>
      <p:sp>
        <p:nvSpPr>
          <p:cNvPr id="210996" name="Line 52"/>
          <p:cNvSpPr>
            <a:spLocks noChangeShapeType="1"/>
          </p:cNvSpPr>
          <p:nvPr/>
        </p:nvSpPr>
        <p:spPr bwMode="auto">
          <a:xfrm flipH="1">
            <a:off x="5110163" y="4721225"/>
            <a:ext cx="0" cy="152400"/>
          </a:xfrm>
          <a:prstGeom prst="line">
            <a:avLst/>
          </a:prstGeom>
          <a:noFill/>
          <a:ln w="9525">
            <a:solidFill>
              <a:srgbClr val="FF3300"/>
            </a:solidFill>
            <a:round/>
          </a:ln>
        </p:spPr>
        <p:txBody>
          <a:bodyPr wrap="none" lIns="82048" tIns="41025" rIns="82048" bIns="41025" anchor="ctr"/>
          <a:lstStyle/>
          <a:p>
            <a:endParaRPr lang="en-IN"/>
          </a:p>
        </p:txBody>
      </p:sp>
      <p:sp>
        <p:nvSpPr>
          <p:cNvPr id="210997" name="Text Box 53"/>
          <p:cNvSpPr txBox="1">
            <a:spLocks noChangeArrowheads="1"/>
          </p:cNvSpPr>
          <p:nvPr/>
        </p:nvSpPr>
        <p:spPr bwMode="auto">
          <a:xfrm>
            <a:off x="4827588" y="4873625"/>
            <a:ext cx="625475" cy="246063"/>
          </a:xfrm>
          <a:prstGeom prst="rect">
            <a:avLst/>
          </a:prstGeom>
          <a:noFill/>
          <a:ln w="9525">
            <a:noFill/>
            <a:miter lim="800000"/>
          </a:ln>
        </p:spPr>
        <p:txBody>
          <a:bodyPr wrap="none" lIns="91418" tIns="45709" rIns="91418" bIns="45709">
            <a:spAutoFit/>
          </a:bodyPr>
          <a:lstStyle/>
          <a:p>
            <a:pPr algn="l"/>
            <a:r>
              <a:rPr lang="en-US" sz="1000">
                <a:solidFill>
                  <a:srgbClr val="FF3300"/>
                </a:solidFill>
              </a:rPr>
              <a:t>ALUSrc</a:t>
            </a:r>
          </a:p>
        </p:txBody>
      </p:sp>
      <p:sp>
        <p:nvSpPr>
          <p:cNvPr id="210998" name="Line 54"/>
          <p:cNvSpPr>
            <a:spLocks noChangeShapeType="1"/>
          </p:cNvSpPr>
          <p:nvPr/>
        </p:nvSpPr>
        <p:spPr bwMode="auto">
          <a:xfrm flipH="1">
            <a:off x="5437188" y="3271838"/>
            <a:ext cx="0" cy="458787"/>
          </a:xfrm>
          <a:prstGeom prst="line">
            <a:avLst/>
          </a:prstGeom>
          <a:noFill/>
          <a:ln w="9525">
            <a:solidFill>
              <a:srgbClr val="FF3300"/>
            </a:solidFill>
            <a:round/>
          </a:ln>
        </p:spPr>
        <p:txBody>
          <a:bodyPr wrap="none" lIns="82048" tIns="41025" rIns="82048" bIns="41025" anchor="ctr"/>
          <a:lstStyle/>
          <a:p>
            <a:endParaRPr lang="en-IN"/>
          </a:p>
        </p:txBody>
      </p:sp>
      <p:sp>
        <p:nvSpPr>
          <p:cNvPr id="210999" name="Line 55"/>
          <p:cNvSpPr>
            <a:spLocks noChangeShapeType="1"/>
          </p:cNvSpPr>
          <p:nvPr/>
        </p:nvSpPr>
        <p:spPr bwMode="auto">
          <a:xfrm flipH="1">
            <a:off x="5437188" y="4033838"/>
            <a:ext cx="0" cy="458787"/>
          </a:xfrm>
          <a:prstGeom prst="line">
            <a:avLst/>
          </a:prstGeom>
          <a:noFill/>
          <a:ln w="9525">
            <a:solidFill>
              <a:srgbClr val="FF3300"/>
            </a:solidFill>
            <a:round/>
          </a:ln>
        </p:spPr>
        <p:txBody>
          <a:bodyPr wrap="none" lIns="82048" tIns="41025" rIns="82048" bIns="41025" anchor="ctr"/>
          <a:lstStyle/>
          <a:p>
            <a:endParaRPr lang="en-IN"/>
          </a:p>
        </p:txBody>
      </p:sp>
      <p:sp>
        <p:nvSpPr>
          <p:cNvPr id="211000" name="Line 56"/>
          <p:cNvSpPr>
            <a:spLocks noChangeShapeType="1"/>
          </p:cNvSpPr>
          <p:nvPr/>
        </p:nvSpPr>
        <p:spPr bwMode="auto">
          <a:xfrm>
            <a:off x="5437188" y="3730625"/>
            <a:ext cx="228600" cy="150813"/>
          </a:xfrm>
          <a:prstGeom prst="line">
            <a:avLst/>
          </a:prstGeom>
          <a:noFill/>
          <a:ln w="9525">
            <a:solidFill>
              <a:srgbClr val="FF3300"/>
            </a:solidFill>
            <a:round/>
          </a:ln>
        </p:spPr>
        <p:txBody>
          <a:bodyPr wrap="none" lIns="82048" tIns="41025" rIns="82048" bIns="41025" anchor="ctr"/>
          <a:lstStyle/>
          <a:p>
            <a:endParaRPr lang="en-IN"/>
          </a:p>
        </p:txBody>
      </p:sp>
      <p:sp>
        <p:nvSpPr>
          <p:cNvPr id="211001" name="Line 57"/>
          <p:cNvSpPr>
            <a:spLocks noChangeShapeType="1"/>
          </p:cNvSpPr>
          <p:nvPr/>
        </p:nvSpPr>
        <p:spPr bwMode="auto">
          <a:xfrm flipV="1">
            <a:off x="5437188" y="3881438"/>
            <a:ext cx="228600" cy="152400"/>
          </a:xfrm>
          <a:prstGeom prst="line">
            <a:avLst/>
          </a:prstGeom>
          <a:noFill/>
          <a:ln w="9525">
            <a:solidFill>
              <a:srgbClr val="FF3300"/>
            </a:solidFill>
            <a:round/>
          </a:ln>
        </p:spPr>
        <p:txBody>
          <a:bodyPr wrap="none" lIns="82048" tIns="41025" rIns="82048" bIns="41025" anchor="ctr"/>
          <a:lstStyle/>
          <a:p>
            <a:endParaRPr lang="en-IN"/>
          </a:p>
        </p:txBody>
      </p:sp>
      <p:sp>
        <p:nvSpPr>
          <p:cNvPr id="211002" name="Line 58"/>
          <p:cNvSpPr>
            <a:spLocks noChangeShapeType="1"/>
          </p:cNvSpPr>
          <p:nvPr/>
        </p:nvSpPr>
        <p:spPr bwMode="auto">
          <a:xfrm>
            <a:off x="5437188" y="3271838"/>
            <a:ext cx="762000" cy="381000"/>
          </a:xfrm>
          <a:prstGeom prst="line">
            <a:avLst/>
          </a:prstGeom>
          <a:noFill/>
          <a:ln w="9525">
            <a:solidFill>
              <a:srgbClr val="FF3300"/>
            </a:solidFill>
            <a:round/>
          </a:ln>
        </p:spPr>
        <p:txBody>
          <a:bodyPr wrap="none" lIns="82048" tIns="41025" rIns="82048" bIns="41025" anchor="ctr"/>
          <a:lstStyle/>
          <a:p>
            <a:endParaRPr lang="en-IN"/>
          </a:p>
        </p:txBody>
      </p:sp>
      <p:sp>
        <p:nvSpPr>
          <p:cNvPr id="211003" name="Line 59"/>
          <p:cNvSpPr>
            <a:spLocks noChangeShapeType="1"/>
          </p:cNvSpPr>
          <p:nvPr/>
        </p:nvSpPr>
        <p:spPr bwMode="auto">
          <a:xfrm flipH="1">
            <a:off x="6199188" y="3652838"/>
            <a:ext cx="0" cy="458787"/>
          </a:xfrm>
          <a:prstGeom prst="line">
            <a:avLst/>
          </a:prstGeom>
          <a:noFill/>
          <a:ln w="9525">
            <a:solidFill>
              <a:srgbClr val="FF3300"/>
            </a:solidFill>
            <a:round/>
          </a:ln>
        </p:spPr>
        <p:txBody>
          <a:bodyPr wrap="none" lIns="82048" tIns="41025" rIns="82048" bIns="41025" anchor="ctr"/>
          <a:lstStyle/>
          <a:p>
            <a:endParaRPr lang="en-IN"/>
          </a:p>
        </p:txBody>
      </p:sp>
      <p:sp>
        <p:nvSpPr>
          <p:cNvPr id="211004" name="Line 60"/>
          <p:cNvSpPr>
            <a:spLocks noChangeShapeType="1"/>
          </p:cNvSpPr>
          <p:nvPr/>
        </p:nvSpPr>
        <p:spPr bwMode="auto">
          <a:xfrm flipV="1">
            <a:off x="5437188" y="4111625"/>
            <a:ext cx="762000" cy="381000"/>
          </a:xfrm>
          <a:prstGeom prst="line">
            <a:avLst/>
          </a:prstGeom>
          <a:noFill/>
          <a:ln w="9525">
            <a:solidFill>
              <a:srgbClr val="FF3300"/>
            </a:solidFill>
            <a:round/>
          </a:ln>
        </p:spPr>
        <p:txBody>
          <a:bodyPr wrap="none" lIns="82048" tIns="41025" rIns="82048" bIns="41025" anchor="ctr"/>
          <a:lstStyle/>
          <a:p>
            <a:endParaRPr lang="en-IN"/>
          </a:p>
        </p:txBody>
      </p:sp>
      <p:sp>
        <p:nvSpPr>
          <p:cNvPr id="211005" name="Text Box 61"/>
          <p:cNvSpPr txBox="1">
            <a:spLocks noChangeArrowheads="1"/>
          </p:cNvSpPr>
          <p:nvPr/>
        </p:nvSpPr>
        <p:spPr bwMode="auto">
          <a:xfrm>
            <a:off x="5661025" y="3881438"/>
            <a:ext cx="547688" cy="246062"/>
          </a:xfrm>
          <a:prstGeom prst="rect">
            <a:avLst/>
          </a:prstGeom>
          <a:noFill/>
          <a:ln w="9525">
            <a:noFill/>
            <a:miter lim="800000"/>
          </a:ln>
        </p:spPr>
        <p:txBody>
          <a:bodyPr wrap="none" lIns="91418" tIns="45709" rIns="91418" bIns="45709">
            <a:spAutoFit/>
          </a:bodyPr>
          <a:lstStyle/>
          <a:p>
            <a:pPr algn="r"/>
            <a:r>
              <a:rPr lang="en-US" sz="1000">
                <a:solidFill>
                  <a:srgbClr val="FF3300"/>
                </a:solidFill>
              </a:rPr>
              <a:t>Result</a:t>
            </a:r>
          </a:p>
        </p:txBody>
      </p:sp>
      <p:sp>
        <p:nvSpPr>
          <p:cNvPr id="211006" name="Text Box 62"/>
          <p:cNvSpPr txBox="1">
            <a:spLocks noChangeArrowheads="1"/>
          </p:cNvSpPr>
          <p:nvPr/>
        </p:nvSpPr>
        <p:spPr bwMode="auto">
          <a:xfrm>
            <a:off x="5738813" y="3652838"/>
            <a:ext cx="447675" cy="246062"/>
          </a:xfrm>
          <a:prstGeom prst="rect">
            <a:avLst/>
          </a:prstGeom>
          <a:noFill/>
          <a:ln w="9525">
            <a:noFill/>
            <a:miter lim="800000"/>
          </a:ln>
        </p:spPr>
        <p:txBody>
          <a:bodyPr wrap="none" lIns="91418" tIns="45709" rIns="91418" bIns="45709">
            <a:spAutoFit/>
          </a:bodyPr>
          <a:lstStyle/>
          <a:p>
            <a:pPr algn="r"/>
            <a:r>
              <a:rPr lang="en-US" sz="1000">
                <a:solidFill>
                  <a:srgbClr val="FF3300"/>
                </a:solidFill>
              </a:rPr>
              <a:t>Zero</a:t>
            </a:r>
          </a:p>
        </p:txBody>
      </p:sp>
      <p:sp>
        <p:nvSpPr>
          <p:cNvPr id="211007" name="Text Box 63"/>
          <p:cNvSpPr txBox="1">
            <a:spLocks noChangeArrowheads="1"/>
          </p:cNvSpPr>
          <p:nvPr/>
        </p:nvSpPr>
        <p:spPr bwMode="auto">
          <a:xfrm>
            <a:off x="5437188" y="3500438"/>
            <a:ext cx="449262" cy="246062"/>
          </a:xfrm>
          <a:prstGeom prst="rect">
            <a:avLst/>
          </a:prstGeom>
          <a:noFill/>
          <a:ln w="9525">
            <a:noFill/>
            <a:miter lim="800000"/>
          </a:ln>
        </p:spPr>
        <p:txBody>
          <a:bodyPr wrap="none" lIns="91418" tIns="45709" rIns="91418" bIns="45709">
            <a:spAutoFit/>
          </a:bodyPr>
          <a:lstStyle/>
          <a:p>
            <a:pPr algn="l"/>
            <a:r>
              <a:rPr lang="en-US" sz="1000" b="1">
                <a:solidFill>
                  <a:srgbClr val="FF3300"/>
                </a:solidFill>
              </a:rPr>
              <a:t>ALU</a:t>
            </a:r>
          </a:p>
        </p:txBody>
      </p:sp>
      <p:sp>
        <p:nvSpPr>
          <p:cNvPr id="211008" name="Line 64"/>
          <p:cNvSpPr>
            <a:spLocks noChangeShapeType="1"/>
          </p:cNvSpPr>
          <p:nvPr/>
        </p:nvSpPr>
        <p:spPr bwMode="auto">
          <a:xfrm flipH="1">
            <a:off x="5895975" y="4262438"/>
            <a:ext cx="0" cy="152400"/>
          </a:xfrm>
          <a:prstGeom prst="line">
            <a:avLst/>
          </a:prstGeom>
          <a:noFill/>
          <a:ln w="9525">
            <a:solidFill>
              <a:srgbClr val="FF3300"/>
            </a:solidFill>
            <a:round/>
          </a:ln>
        </p:spPr>
        <p:txBody>
          <a:bodyPr wrap="none" lIns="82048" tIns="41025" rIns="82048" bIns="41025" anchor="ctr"/>
          <a:lstStyle/>
          <a:p>
            <a:endParaRPr lang="en-IN"/>
          </a:p>
        </p:txBody>
      </p:sp>
      <p:sp>
        <p:nvSpPr>
          <p:cNvPr id="211009" name="Text Box 65"/>
          <p:cNvSpPr txBox="1">
            <a:spLocks noChangeArrowheads="1"/>
          </p:cNvSpPr>
          <p:nvPr/>
        </p:nvSpPr>
        <p:spPr bwMode="auto">
          <a:xfrm>
            <a:off x="5589588" y="4414838"/>
            <a:ext cx="603250" cy="246062"/>
          </a:xfrm>
          <a:prstGeom prst="rect">
            <a:avLst/>
          </a:prstGeom>
          <a:noFill/>
          <a:ln w="9525">
            <a:noFill/>
            <a:miter lim="800000"/>
          </a:ln>
        </p:spPr>
        <p:txBody>
          <a:bodyPr wrap="none" lIns="91418" tIns="45709" rIns="91418" bIns="45709">
            <a:spAutoFit/>
          </a:bodyPr>
          <a:lstStyle/>
          <a:p>
            <a:pPr algn="l"/>
            <a:r>
              <a:rPr lang="en-US" sz="1000">
                <a:solidFill>
                  <a:srgbClr val="FF3300"/>
                </a:solidFill>
              </a:rPr>
              <a:t>ALUOp</a:t>
            </a:r>
          </a:p>
        </p:txBody>
      </p:sp>
      <p:sp>
        <p:nvSpPr>
          <p:cNvPr id="211010" name="Line 66"/>
          <p:cNvSpPr>
            <a:spLocks noChangeShapeType="1"/>
          </p:cNvSpPr>
          <p:nvPr/>
        </p:nvSpPr>
        <p:spPr bwMode="auto">
          <a:xfrm>
            <a:off x="2693988" y="4262438"/>
            <a:ext cx="381000" cy="0"/>
          </a:xfrm>
          <a:prstGeom prst="line">
            <a:avLst/>
          </a:prstGeom>
          <a:noFill/>
          <a:ln w="9525">
            <a:solidFill>
              <a:srgbClr val="FF0000"/>
            </a:solidFill>
            <a:round/>
            <a:tailEnd type="triangle" w="med" len="med"/>
          </a:ln>
        </p:spPr>
        <p:txBody>
          <a:bodyPr wrap="none" lIns="82048" tIns="41025" rIns="82048" bIns="41025" anchor="ctr"/>
          <a:lstStyle/>
          <a:p>
            <a:endParaRPr lang="en-IN"/>
          </a:p>
        </p:txBody>
      </p:sp>
      <p:sp>
        <p:nvSpPr>
          <p:cNvPr id="211011" name="Line 67"/>
          <p:cNvSpPr>
            <a:spLocks noChangeShapeType="1"/>
          </p:cNvSpPr>
          <p:nvPr/>
        </p:nvSpPr>
        <p:spPr bwMode="auto">
          <a:xfrm flipH="1">
            <a:off x="1855788" y="3424238"/>
            <a:ext cx="0" cy="381000"/>
          </a:xfrm>
          <a:prstGeom prst="line">
            <a:avLst/>
          </a:prstGeom>
          <a:noFill/>
          <a:ln w="9525">
            <a:solidFill>
              <a:srgbClr val="FF00FF"/>
            </a:solidFill>
            <a:round/>
          </a:ln>
        </p:spPr>
        <p:txBody>
          <a:bodyPr wrap="none" lIns="82048" tIns="41025" rIns="82048" bIns="41025" anchor="ctr"/>
          <a:lstStyle/>
          <a:p>
            <a:endParaRPr lang="en-IN"/>
          </a:p>
        </p:txBody>
      </p:sp>
      <p:sp>
        <p:nvSpPr>
          <p:cNvPr id="211012" name="Line 68"/>
          <p:cNvSpPr>
            <a:spLocks noChangeShapeType="1"/>
          </p:cNvSpPr>
          <p:nvPr/>
        </p:nvSpPr>
        <p:spPr bwMode="auto">
          <a:xfrm>
            <a:off x="1855788" y="5405438"/>
            <a:ext cx="2135187" cy="0"/>
          </a:xfrm>
          <a:prstGeom prst="line">
            <a:avLst/>
          </a:prstGeom>
          <a:noFill/>
          <a:ln w="9525">
            <a:solidFill>
              <a:srgbClr val="FF00FF"/>
            </a:solidFill>
            <a:round/>
            <a:tailEnd type="triangle" w="med" len="med"/>
          </a:ln>
        </p:spPr>
        <p:txBody>
          <a:bodyPr wrap="none" lIns="82048" tIns="41025" rIns="82048" bIns="41025" anchor="ctr"/>
          <a:lstStyle/>
          <a:p>
            <a:endParaRPr lang="en-IN"/>
          </a:p>
        </p:txBody>
      </p:sp>
      <p:sp>
        <p:nvSpPr>
          <p:cNvPr id="211013" name="Text Box 69"/>
          <p:cNvSpPr txBox="1">
            <a:spLocks noChangeArrowheads="1"/>
          </p:cNvSpPr>
          <p:nvPr/>
        </p:nvSpPr>
        <p:spPr bwMode="auto">
          <a:xfrm>
            <a:off x="1855788" y="5176838"/>
            <a:ext cx="650875" cy="246062"/>
          </a:xfrm>
          <a:prstGeom prst="rect">
            <a:avLst/>
          </a:prstGeom>
          <a:noFill/>
          <a:ln w="9525">
            <a:noFill/>
            <a:miter lim="800000"/>
          </a:ln>
        </p:spPr>
        <p:txBody>
          <a:bodyPr wrap="none" lIns="91418" tIns="45709" rIns="91418" bIns="45709">
            <a:spAutoFit/>
          </a:bodyPr>
          <a:lstStyle/>
          <a:p>
            <a:pPr algn="l"/>
            <a:r>
              <a:rPr lang="en-US" sz="1000">
                <a:solidFill>
                  <a:srgbClr val="FF00FF"/>
                </a:solidFill>
              </a:rPr>
              <a:t>I [15 - 0]</a:t>
            </a:r>
          </a:p>
        </p:txBody>
      </p:sp>
      <p:sp>
        <p:nvSpPr>
          <p:cNvPr id="211014" name="Line 70"/>
          <p:cNvSpPr>
            <a:spLocks noChangeShapeType="1"/>
          </p:cNvSpPr>
          <p:nvPr/>
        </p:nvSpPr>
        <p:spPr bwMode="auto">
          <a:xfrm>
            <a:off x="1704975" y="3424238"/>
            <a:ext cx="1370013" cy="0"/>
          </a:xfrm>
          <a:prstGeom prst="line">
            <a:avLst/>
          </a:prstGeom>
          <a:noFill/>
          <a:ln w="9525">
            <a:solidFill>
              <a:srgbClr val="FF00FF"/>
            </a:solidFill>
            <a:round/>
            <a:tailEnd type="triangle" w="med" len="med"/>
          </a:ln>
        </p:spPr>
        <p:txBody>
          <a:bodyPr wrap="none" lIns="82048" tIns="41025" rIns="82048" bIns="41025" anchor="ctr"/>
          <a:lstStyle/>
          <a:p>
            <a:endParaRPr lang="en-IN"/>
          </a:p>
        </p:txBody>
      </p:sp>
      <p:sp>
        <p:nvSpPr>
          <p:cNvPr id="211015" name="Text Box 71"/>
          <p:cNvSpPr txBox="1">
            <a:spLocks noChangeArrowheads="1"/>
          </p:cNvSpPr>
          <p:nvPr/>
        </p:nvSpPr>
        <p:spPr bwMode="auto">
          <a:xfrm>
            <a:off x="1855788" y="3197225"/>
            <a:ext cx="722312" cy="246063"/>
          </a:xfrm>
          <a:prstGeom prst="rect">
            <a:avLst/>
          </a:prstGeom>
          <a:noFill/>
          <a:ln w="9525">
            <a:noFill/>
            <a:miter lim="800000"/>
          </a:ln>
        </p:spPr>
        <p:txBody>
          <a:bodyPr wrap="none" lIns="91418" tIns="45709" rIns="91418" bIns="45709">
            <a:spAutoFit/>
          </a:bodyPr>
          <a:lstStyle/>
          <a:p>
            <a:pPr algn="l"/>
            <a:r>
              <a:rPr lang="en-US" sz="1000">
                <a:solidFill>
                  <a:srgbClr val="FF00FF"/>
                </a:solidFill>
              </a:rPr>
              <a:t>I [25 - 21]</a:t>
            </a:r>
          </a:p>
        </p:txBody>
      </p:sp>
      <p:sp>
        <p:nvSpPr>
          <p:cNvPr id="211016" name="AutoShape 72"/>
          <p:cNvSpPr>
            <a:spLocks noChangeArrowheads="1"/>
          </p:cNvSpPr>
          <p:nvPr/>
        </p:nvSpPr>
        <p:spPr bwMode="auto">
          <a:xfrm>
            <a:off x="1825625" y="3387725"/>
            <a:ext cx="76200" cy="74613"/>
          </a:xfrm>
          <a:prstGeom prst="octagon">
            <a:avLst>
              <a:gd name="adj" fmla="val 29287"/>
            </a:avLst>
          </a:prstGeom>
          <a:solidFill>
            <a:srgbClr val="FF00FF"/>
          </a:solidFill>
          <a:ln w="9525">
            <a:solidFill>
              <a:srgbClr val="FF00FF"/>
            </a:solidFill>
            <a:miter lim="800000"/>
          </a:ln>
        </p:spPr>
        <p:txBody>
          <a:bodyPr wrap="none" lIns="82048" tIns="41025" rIns="82048" bIns="41025" anchor="ctr"/>
          <a:lstStyle/>
          <a:p>
            <a:pPr algn="l"/>
            <a:endParaRPr lang="en-IN" sz="1800">
              <a:solidFill>
                <a:srgbClr val="000000"/>
              </a:solidFill>
              <a:latin typeface="Trebuchet MS" pitchFamily="-16" charset="0"/>
            </a:endParaRPr>
          </a:p>
        </p:txBody>
      </p:sp>
      <p:sp>
        <p:nvSpPr>
          <p:cNvPr id="211017" name="Text Box 73"/>
          <p:cNvSpPr txBox="1">
            <a:spLocks noChangeArrowheads="1"/>
          </p:cNvSpPr>
          <p:nvPr/>
        </p:nvSpPr>
        <p:spPr bwMode="auto">
          <a:xfrm>
            <a:off x="1855788" y="3578225"/>
            <a:ext cx="722312" cy="246063"/>
          </a:xfrm>
          <a:prstGeom prst="rect">
            <a:avLst/>
          </a:prstGeom>
          <a:noFill/>
          <a:ln w="9525">
            <a:noFill/>
            <a:miter lim="800000"/>
          </a:ln>
        </p:spPr>
        <p:txBody>
          <a:bodyPr wrap="none" lIns="91418" tIns="45709" rIns="91418" bIns="45709">
            <a:spAutoFit/>
          </a:bodyPr>
          <a:lstStyle/>
          <a:p>
            <a:pPr algn="l"/>
            <a:r>
              <a:rPr lang="en-US" sz="1000">
                <a:solidFill>
                  <a:srgbClr val="000000"/>
                </a:solidFill>
              </a:rPr>
              <a:t>I [20 - 16]</a:t>
            </a:r>
          </a:p>
        </p:txBody>
      </p:sp>
      <p:sp>
        <p:nvSpPr>
          <p:cNvPr id="211018" name="Line 74"/>
          <p:cNvSpPr>
            <a:spLocks noChangeShapeType="1"/>
          </p:cNvSpPr>
          <p:nvPr/>
        </p:nvSpPr>
        <p:spPr bwMode="auto">
          <a:xfrm>
            <a:off x="1855788" y="3805238"/>
            <a:ext cx="1219200" cy="0"/>
          </a:xfrm>
          <a:prstGeom prst="line">
            <a:avLst/>
          </a:prstGeom>
          <a:noFill/>
          <a:ln w="9525">
            <a:solidFill>
              <a:schemeClr val="tx1"/>
            </a:solidFill>
            <a:round/>
            <a:tailEnd type="triangle" w="med" len="med"/>
          </a:ln>
        </p:spPr>
        <p:txBody>
          <a:bodyPr wrap="none" lIns="82048" tIns="41025" rIns="82048" bIns="41025" anchor="ctr"/>
          <a:lstStyle/>
          <a:p>
            <a:endParaRPr lang="en-IN"/>
          </a:p>
        </p:txBody>
      </p:sp>
      <p:sp>
        <p:nvSpPr>
          <p:cNvPr id="211019" name="AutoShape 75"/>
          <p:cNvSpPr>
            <a:spLocks noChangeArrowheads="1"/>
          </p:cNvSpPr>
          <p:nvPr/>
        </p:nvSpPr>
        <p:spPr bwMode="auto">
          <a:xfrm>
            <a:off x="1824038" y="3765550"/>
            <a:ext cx="76200" cy="74613"/>
          </a:xfrm>
          <a:prstGeom prst="octagon">
            <a:avLst>
              <a:gd name="adj" fmla="val 29287"/>
            </a:avLst>
          </a:prstGeom>
          <a:solidFill>
            <a:srgbClr val="FF00FF"/>
          </a:solidFill>
          <a:ln w="9525">
            <a:solidFill>
              <a:srgbClr val="FF00FF"/>
            </a:solidFill>
            <a:miter lim="800000"/>
          </a:ln>
        </p:spPr>
        <p:txBody>
          <a:bodyPr wrap="none" lIns="82048" tIns="41025" rIns="82048" bIns="41025" anchor="ctr"/>
          <a:lstStyle/>
          <a:p>
            <a:pPr algn="l"/>
            <a:endParaRPr lang="en-IN" sz="1800">
              <a:solidFill>
                <a:srgbClr val="000000"/>
              </a:solidFill>
              <a:latin typeface="Trebuchet MS" pitchFamily="-16" charset="0"/>
            </a:endParaRPr>
          </a:p>
        </p:txBody>
      </p:sp>
      <p:sp>
        <p:nvSpPr>
          <p:cNvPr id="211020" name="Line 76"/>
          <p:cNvSpPr>
            <a:spLocks noChangeShapeType="1"/>
          </p:cNvSpPr>
          <p:nvPr/>
        </p:nvSpPr>
        <p:spPr bwMode="auto">
          <a:xfrm>
            <a:off x="1855788" y="4643438"/>
            <a:ext cx="611187" cy="0"/>
          </a:xfrm>
          <a:prstGeom prst="line">
            <a:avLst/>
          </a:prstGeom>
          <a:noFill/>
          <a:ln w="9525">
            <a:solidFill>
              <a:schemeClr val="tx1"/>
            </a:solidFill>
            <a:round/>
            <a:tailEnd type="triangle" w="med" len="med"/>
          </a:ln>
        </p:spPr>
        <p:txBody>
          <a:bodyPr wrap="none" lIns="82048" tIns="41025" rIns="82048" bIns="41025" anchor="ctr"/>
          <a:lstStyle/>
          <a:p>
            <a:endParaRPr lang="en-IN"/>
          </a:p>
        </p:txBody>
      </p:sp>
      <p:sp>
        <p:nvSpPr>
          <p:cNvPr id="211021" name="Text Box 77"/>
          <p:cNvSpPr txBox="1">
            <a:spLocks noChangeArrowheads="1"/>
          </p:cNvSpPr>
          <p:nvPr/>
        </p:nvSpPr>
        <p:spPr bwMode="auto">
          <a:xfrm>
            <a:off x="1833563" y="4414838"/>
            <a:ext cx="722312" cy="246062"/>
          </a:xfrm>
          <a:prstGeom prst="rect">
            <a:avLst/>
          </a:prstGeom>
          <a:noFill/>
          <a:ln w="9525">
            <a:noFill/>
            <a:miter lim="800000"/>
          </a:ln>
        </p:spPr>
        <p:txBody>
          <a:bodyPr wrap="none" lIns="91418" tIns="45709" rIns="91418" bIns="45709">
            <a:spAutoFit/>
          </a:bodyPr>
          <a:lstStyle/>
          <a:p>
            <a:pPr algn="l"/>
            <a:r>
              <a:rPr lang="en-US" sz="1000">
                <a:solidFill>
                  <a:srgbClr val="000000"/>
                </a:solidFill>
              </a:rPr>
              <a:t>I [15 - 11]</a:t>
            </a:r>
          </a:p>
        </p:txBody>
      </p:sp>
      <p:sp>
        <p:nvSpPr>
          <p:cNvPr id="211022" name="AutoShape 78"/>
          <p:cNvSpPr>
            <a:spLocks noChangeArrowheads="1"/>
          </p:cNvSpPr>
          <p:nvPr/>
        </p:nvSpPr>
        <p:spPr bwMode="auto">
          <a:xfrm>
            <a:off x="1822450" y="4606925"/>
            <a:ext cx="76200" cy="77788"/>
          </a:xfrm>
          <a:prstGeom prst="octagon">
            <a:avLst>
              <a:gd name="adj" fmla="val 29287"/>
            </a:avLst>
          </a:prstGeom>
          <a:solidFill>
            <a:srgbClr val="FF00FF"/>
          </a:solidFill>
          <a:ln w="9525">
            <a:solidFill>
              <a:srgbClr val="FF00FF"/>
            </a:solidFill>
            <a:miter lim="800000"/>
          </a:ln>
        </p:spPr>
        <p:txBody>
          <a:bodyPr wrap="none" lIns="82048" tIns="41025" rIns="82048" bIns="41025" anchor="ctr"/>
          <a:lstStyle/>
          <a:p>
            <a:pPr algn="l"/>
            <a:endParaRPr lang="en-IN" sz="1800">
              <a:solidFill>
                <a:srgbClr val="000000"/>
              </a:solidFill>
              <a:latin typeface="Trebuchet MS" pitchFamily="-16" charset="0"/>
            </a:endParaRPr>
          </a:p>
        </p:txBody>
      </p:sp>
      <p:sp>
        <p:nvSpPr>
          <p:cNvPr id="211023" name="Text Box 79"/>
          <p:cNvSpPr txBox="1">
            <a:spLocks noChangeArrowheads="1"/>
          </p:cNvSpPr>
          <p:nvPr/>
        </p:nvSpPr>
        <p:spPr bwMode="auto">
          <a:xfrm>
            <a:off x="2466975" y="3892550"/>
            <a:ext cx="292100" cy="942975"/>
          </a:xfrm>
          <a:prstGeom prst="rect">
            <a:avLst/>
          </a:prstGeom>
          <a:noFill/>
          <a:ln w="9525">
            <a:noFill/>
            <a:miter lim="800000"/>
          </a:ln>
        </p:spPr>
        <p:txBody>
          <a:bodyPr wrap="none" lIns="91418" tIns="45709" rIns="91418" bIns="45709">
            <a:spAutoFit/>
          </a:bodyPr>
          <a:lstStyle/>
          <a:p>
            <a:pPr algn="l"/>
            <a:r>
              <a:rPr lang="en-US" sz="1000">
                <a:solidFill>
                  <a:srgbClr val="000000"/>
                </a:solidFill>
              </a:rPr>
              <a:t>0</a:t>
            </a:r>
          </a:p>
          <a:p>
            <a:pPr algn="l">
              <a:spcBef>
                <a:spcPct val="30000"/>
              </a:spcBef>
            </a:pPr>
            <a:r>
              <a:rPr lang="en-US" sz="1000" b="1">
                <a:solidFill>
                  <a:srgbClr val="000000"/>
                </a:solidFill>
              </a:rPr>
              <a:t>M</a:t>
            </a:r>
          </a:p>
          <a:p>
            <a:pPr algn="l">
              <a:lnSpc>
                <a:spcPct val="90000"/>
              </a:lnSpc>
            </a:pPr>
            <a:r>
              <a:rPr lang="en-US" sz="1000" b="1">
                <a:solidFill>
                  <a:srgbClr val="000000"/>
                </a:solidFill>
              </a:rPr>
              <a:t>u</a:t>
            </a:r>
          </a:p>
          <a:p>
            <a:pPr algn="l">
              <a:lnSpc>
                <a:spcPct val="90000"/>
              </a:lnSpc>
            </a:pPr>
            <a:r>
              <a:rPr lang="en-US" sz="1000" b="1">
                <a:solidFill>
                  <a:srgbClr val="000000"/>
                </a:solidFill>
              </a:rPr>
              <a:t>x</a:t>
            </a:r>
          </a:p>
          <a:p>
            <a:pPr algn="l">
              <a:spcBef>
                <a:spcPct val="30000"/>
              </a:spcBef>
            </a:pPr>
            <a:r>
              <a:rPr lang="en-US" sz="1000">
                <a:solidFill>
                  <a:srgbClr val="000000"/>
                </a:solidFill>
              </a:rPr>
              <a:t>1</a:t>
            </a:r>
          </a:p>
        </p:txBody>
      </p:sp>
      <p:sp>
        <p:nvSpPr>
          <p:cNvPr id="211024" name="AutoShape 80"/>
          <p:cNvSpPr>
            <a:spLocks noChangeArrowheads="1"/>
          </p:cNvSpPr>
          <p:nvPr/>
        </p:nvSpPr>
        <p:spPr bwMode="auto">
          <a:xfrm>
            <a:off x="2476500" y="3881438"/>
            <a:ext cx="230188" cy="914400"/>
          </a:xfrm>
          <a:prstGeom prst="roundRect">
            <a:avLst>
              <a:gd name="adj" fmla="val 50000"/>
            </a:avLst>
          </a:prstGeom>
          <a:noFill/>
          <a:ln w="9525">
            <a:solidFill>
              <a:schemeClr val="tx1"/>
            </a:solidFill>
            <a:round/>
          </a:ln>
        </p:spPr>
        <p:txBody>
          <a:bodyPr wrap="none" lIns="82048" tIns="41025" rIns="82048" bIns="41025" anchor="ctr"/>
          <a:lstStyle/>
          <a:p>
            <a:pPr algn="l"/>
            <a:endParaRPr lang="en-IN" sz="1800">
              <a:solidFill>
                <a:srgbClr val="000000"/>
              </a:solidFill>
              <a:latin typeface="Trebuchet MS" pitchFamily="-16" charset="0"/>
            </a:endParaRPr>
          </a:p>
        </p:txBody>
      </p:sp>
      <p:sp>
        <p:nvSpPr>
          <p:cNvPr id="211025" name="Line 81"/>
          <p:cNvSpPr>
            <a:spLocks noChangeShapeType="1"/>
          </p:cNvSpPr>
          <p:nvPr/>
        </p:nvSpPr>
        <p:spPr bwMode="auto">
          <a:xfrm flipH="1">
            <a:off x="2584450" y="4795838"/>
            <a:ext cx="0" cy="152400"/>
          </a:xfrm>
          <a:prstGeom prst="line">
            <a:avLst/>
          </a:prstGeom>
          <a:noFill/>
          <a:ln w="9525">
            <a:solidFill>
              <a:srgbClr val="3333FF"/>
            </a:solidFill>
            <a:round/>
          </a:ln>
        </p:spPr>
        <p:txBody>
          <a:bodyPr wrap="none" lIns="82048" tIns="41025" rIns="82048" bIns="41025" anchor="ctr"/>
          <a:lstStyle/>
          <a:p>
            <a:endParaRPr lang="en-IN"/>
          </a:p>
        </p:txBody>
      </p:sp>
      <p:sp>
        <p:nvSpPr>
          <p:cNvPr id="211026" name="Text Box 82"/>
          <p:cNvSpPr txBox="1">
            <a:spLocks noChangeArrowheads="1"/>
          </p:cNvSpPr>
          <p:nvPr/>
        </p:nvSpPr>
        <p:spPr bwMode="auto">
          <a:xfrm>
            <a:off x="2236788" y="4948238"/>
            <a:ext cx="611187" cy="246062"/>
          </a:xfrm>
          <a:prstGeom prst="rect">
            <a:avLst/>
          </a:prstGeom>
          <a:noFill/>
          <a:ln w="9525">
            <a:noFill/>
            <a:miter lim="800000"/>
          </a:ln>
        </p:spPr>
        <p:txBody>
          <a:bodyPr wrap="none" lIns="91418" tIns="45709" rIns="91418" bIns="45709">
            <a:spAutoFit/>
          </a:bodyPr>
          <a:lstStyle/>
          <a:p>
            <a:pPr algn="l"/>
            <a:r>
              <a:rPr lang="en-US" sz="1000">
                <a:solidFill>
                  <a:srgbClr val="3333FF"/>
                </a:solidFill>
              </a:rPr>
              <a:t>RegDst</a:t>
            </a:r>
          </a:p>
        </p:txBody>
      </p:sp>
      <p:sp>
        <p:nvSpPr>
          <p:cNvPr id="211027" name="Text Box 83"/>
          <p:cNvSpPr txBox="1">
            <a:spLocks noChangeArrowheads="1"/>
          </p:cNvSpPr>
          <p:nvPr/>
        </p:nvSpPr>
        <p:spPr bwMode="auto">
          <a:xfrm>
            <a:off x="3074988" y="3271838"/>
            <a:ext cx="717550" cy="400050"/>
          </a:xfrm>
          <a:prstGeom prst="rect">
            <a:avLst/>
          </a:prstGeom>
          <a:noFill/>
          <a:ln w="9525">
            <a:noFill/>
            <a:miter lim="800000"/>
          </a:ln>
        </p:spPr>
        <p:txBody>
          <a:bodyPr wrap="none" lIns="91418" tIns="45709" rIns="91418" bIns="45709">
            <a:spAutoFit/>
          </a:bodyPr>
          <a:lstStyle/>
          <a:p>
            <a:pPr algn="l"/>
            <a:r>
              <a:rPr lang="en-US" sz="1000">
                <a:solidFill>
                  <a:srgbClr val="FF00FF"/>
                </a:solidFill>
              </a:rPr>
              <a:t>Read</a:t>
            </a:r>
          </a:p>
          <a:p>
            <a:pPr algn="l"/>
            <a:r>
              <a:rPr lang="en-US" sz="1000">
                <a:solidFill>
                  <a:srgbClr val="FF00FF"/>
                </a:solidFill>
              </a:rPr>
              <a:t>register 1</a:t>
            </a:r>
          </a:p>
        </p:txBody>
      </p:sp>
      <p:sp>
        <p:nvSpPr>
          <p:cNvPr id="211028" name="Text Box 84"/>
          <p:cNvSpPr txBox="1">
            <a:spLocks noChangeArrowheads="1"/>
          </p:cNvSpPr>
          <p:nvPr/>
        </p:nvSpPr>
        <p:spPr bwMode="auto">
          <a:xfrm>
            <a:off x="3090863" y="3671888"/>
            <a:ext cx="717550" cy="400050"/>
          </a:xfrm>
          <a:prstGeom prst="rect">
            <a:avLst/>
          </a:prstGeom>
          <a:noFill/>
          <a:ln w="9525">
            <a:noFill/>
            <a:miter lim="800000"/>
          </a:ln>
        </p:spPr>
        <p:txBody>
          <a:bodyPr wrap="none" lIns="91418" tIns="45709" rIns="91418" bIns="45709">
            <a:spAutoFit/>
          </a:bodyPr>
          <a:lstStyle/>
          <a:p>
            <a:pPr algn="l"/>
            <a:r>
              <a:rPr lang="en-US" sz="1000">
                <a:solidFill>
                  <a:srgbClr val="FF00FF"/>
                </a:solidFill>
              </a:rPr>
              <a:t>Read</a:t>
            </a:r>
          </a:p>
          <a:p>
            <a:pPr algn="l"/>
            <a:r>
              <a:rPr lang="en-US" sz="1000">
                <a:solidFill>
                  <a:srgbClr val="FF00FF"/>
                </a:solidFill>
              </a:rPr>
              <a:t>register 2</a:t>
            </a:r>
          </a:p>
        </p:txBody>
      </p:sp>
      <p:sp>
        <p:nvSpPr>
          <p:cNvPr id="211029" name="Text Box 85"/>
          <p:cNvSpPr txBox="1">
            <a:spLocks noChangeArrowheads="1"/>
          </p:cNvSpPr>
          <p:nvPr/>
        </p:nvSpPr>
        <p:spPr bwMode="auto">
          <a:xfrm>
            <a:off x="3090863" y="4052888"/>
            <a:ext cx="611187" cy="400050"/>
          </a:xfrm>
          <a:prstGeom prst="rect">
            <a:avLst/>
          </a:prstGeom>
          <a:noFill/>
          <a:ln w="9525">
            <a:noFill/>
            <a:miter lim="800000"/>
          </a:ln>
        </p:spPr>
        <p:txBody>
          <a:bodyPr wrap="none" lIns="91418" tIns="45709" rIns="91418" bIns="45709">
            <a:spAutoFit/>
          </a:bodyPr>
          <a:lstStyle/>
          <a:p>
            <a:pPr algn="l"/>
            <a:r>
              <a:rPr lang="en-US" sz="1000">
                <a:solidFill>
                  <a:srgbClr val="FF0000"/>
                </a:solidFill>
              </a:rPr>
              <a:t>Write</a:t>
            </a:r>
          </a:p>
          <a:p>
            <a:pPr algn="l"/>
            <a:r>
              <a:rPr lang="en-US" sz="1000">
                <a:solidFill>
                  <a:srgbClr val="FF0000"/>
                </a:solidFill>
              </a:rPr>
              <a:t>register</a:t>
            </a:r>
          </a:p>
        </p:txBody>
      </p:sp>
      <p:sp>
        <p:nvSpPr>
          <p:cNvPr id="211030" name="Text Box 86"/>
          <p:cNvSpPr txBox="1">
            <a:spLocks noChangeArrowheads="1"/>
          </p:cNvSpPr>
          <p:nvPr/>
        </p:nvSpPr>
        <p:spPr bwMode="auto">
          <a:xfrm>
            <a:off x="3090863" y="4433888"/>
            <a:ext cx="484187" cy="414337"/>
          </a:xfrm>
          <a:prstGeom prst="rect">
            <a:avLst/>
          </a:prstGeom>
          <a:noFill/>
          <a:ln w="9525">
            <a:noFill/>
            <a:miter lim="800000"/>
          </a:ln>
        </p:spPr>
        <p:txBody>
          <a:bodyPr wrap="none" lIns="91418" tIns="45709" rIns="91418" bIns="45709">
            <a:spAutoFit/>
          </a:bodyPr>
          <a:lstStyle/>
          <a:p>
            <a:pPr algn="l"/>
            <a:r>
              <a:rPr lang="en-US" sz="1000">
                <a:solidFill>
                  <a:srgbClr val="FF0000"/>
                </a:solidFill>
              </a:rPr>
              <a:t>Write</a:t>
            </a:r>
          </a:p>
          <a:p>
            <a:pPr algn="l"/>
            <a:r>
              <a:rPr lang="en-US" sz="1000">
                <a:solidFill>
                  <a:srgbClr val="FF0000"/>
                </a:solidFill>
              </a:rPr>
              <a:t>data</a:t>
            </a:r>
          </a:p>
        </p:txBody>
      </p:sp>
      <p:sp>
        <p:nvSpPr>
          <p:cNvPr id="211031" name="Text Box 87"/>
          <p:cNvSpPr txBox="1">
            <a:spLocks noChangeArrowheads="1"/>
          </p:cNvSpPr>
          <p:nvPr/>
        </p:nvSpPr>
        <p:spPr bwMode="auto">
          <a:xfrm>
            <a:off x="3908425" y="3805238"/>
            <a:ext cx="538163" cy="400050"/>
          </a:xfrm>
          <a:prstGeom prst="rect">
            <a:avLst/>
          </a:prstGeom>
          <a:noFill/>
          <a:ln w="9525">
            <a:noFill/>
            <a:miter lim="800000"/>
          </a:ln>
        </p:spPr>
        <p:txBody>
          <a:bodyPr wrap="none" lIns="91418" tIns="45709" rIns="91418" bIns="45709">
            <a:spAutoFit/>
          </a:bodyPr>
          <a:lstStyle/>
          <a:p>
            <a:pPr algn="r"/>
            <a:r>
              <a:rPr lang="en-US" sz="1000">
                <a:solidFill>
                  <a:srgbClr val="FF00FF"/>
                </a:solidFill>
              </a:rPr>
              <a:t>Read</a:t>
            </a:r>
          </a:p>
          <a:p>
            <a:pPr algn="r"/>
            <a:r>
              <a:rPr lang="en-US" sz="1000">
                <a:solidFill>
                  <a:srgbClr val="FF00FF"/>
                </a:solidFill>
              </a:rPr>
              <a:t>data 2</a:t>
            </a:r>
          </a:p>
        </p:txBody>
      </p:sp>
      <p:sp>
        <p:nvSpPr>
          <p:cNvPr id="211032" name="Text Box 88"/>
          <p:cNvSpPr txBox="1">
            <a:spLocks noChangeArrowheads="1"/>
          </p:cNvSpPr>
          <p:nvPr/>
        </p:nvSpPr>
        <p:spPr bwMode="auto">
          <a:xfrm>
            <a:off x="3924300" y="3290888"/>
            <a:ext cx="538163" cy="400050"/>
          </a:xfrm>
          <a:prstGeom prst="rect">
            <a:avLst/>
          </a:prstGeom>
          <a:noFill/>
          <a:ln w="9525">
            <a:noFill/>
            <a:miter lim="800000"/>
          </a:ln>
        </p:spPr>
        <p:txBody>
          <a:bodyPr wrap="none" lIns="91418" tIns="45709" rIns="91418" bIns="45709">
            <a:spAutoFit/>
          </a:bodyPr>
          <a:lstStyle/>
          <a:p>
            <a:pPr algn="r"/>
            <a:r>
              <a:rPr lang="en-US" sz="1000">
                <a:solidFill>
                  <a:srgbClr val="FF00FF"/>
                </a:solidFill>
              </a:rPr>
              <a:t>Read</a:t>
            </a:r>
          </a:p>
          <a:p>
            <a:pPr algn="r"/>
            <a:r>
              <a:rPr lang="en-US" sz="1000">
                <a:solidFill>
                  <a:srgbClr val="FF00FF"/>
                </a:solidFill>
              </a:rPr>
              <a:t>data 1</a:t>
            </a:r>
          </a:p>
        </p:txBody>
      </p:sp>
      <p:sp>
        <p:nvSpPr>
          <p:cNvPr id="211033" name="Text Box 89"/>
          <p:cNvSpPr txBox="1">
            <a:spLocks noChangeArrowheads="1"/>
          </p:cNvSpPr>
          <p:nvPr/>
        </p:nvSpPr>
        <p:spPr bwMode="auto">
          <a:xfrm>
            <a:off x="3684588" y="4340225"/>
            <a:ext cx="766762" cy="246063"/>
          </a:xfrm>
          <a:prstGeom prst="rect">
            <a:avLst/>
          </a:prstGeom>
          <a:noFill/>
          <a:ln w="9525">
            <a:noFill/>
            <a:miter lim="800000"/>
          </a:ln>
        </p:spPr>
        <p:txBody>
          <a:bodyPr wrap="none" lIns="91418" tIns="45709" rIns="91418" bIns="45709">
            <a:spAutoFit/>
          </a:bodyPr>
          <a:lstStyle/>
          <a:p>
            <a:pPr algn="l"/>
            <a:r>
              <a:rPr lang="en-US" sz="1000" b="1">
                <a:solidFill>
                  <a:srgbClr val="FF00FF"/>
                </a:solidFill>
              </a:rPr>
              <a:t>Registers</a:t>
            </a:r>
          </a:p>
        </p:txBody>
      </p:sp>
      <p:sp>
        <p:nvSpPr>
          <p:cNvPr id="211034" name="Rectangle 90"/>
          <p:cNvSpPr>
            <a:spLocks noChangeArrowheads="1"/>
          </p:cNvSpPr>
          <p:nvPr/>
        </p:nvSpPr>
        <p:spPr bwMode="auto">
          <a:xfrm>
            <a:off x="3090863" y="3290888"/>
            <a:ext cx="1355725" cy="1524000"/>
          </a:xfrm>
          <a:prstGeom prst="rect">
            <a:avLst/>
          </a:prstGeom>
          <a:noFill/>
          <a:ln w="9525">
            <a:solidFill>
              <a:srgbClr val="FF00FF"/>
            </a:solidFill>
            <a:miter lim="800000"/>
          </a:ln>
        </p:spPr>
        <p:txBody>
          <a:bodyPr wrap="none" lIns="82048" tIns="41025" rIns="82048" bIns="41025" anchor="ctr"/>
          <a:lstStyle/>
          <a:p>
            <a:pPr algn="l"/>
            <a:endParaRPr lang="en-IN" sz="1800">
              <a:solidFill>
                <a:srgbClr val="000000"/>
              </a:solidFill>
              <a:latin typeface="Trebuchet MS" pitchFamily="-16" charset="0"/>
            </a:endParaRPr>
          </a:p>
        </p:txBody>
      </p:sp>
      <p:sp>
        <p:nvSpPr>
          <p:cNvPr id="211035" name="Line 91"/>
          <p:cNvSpPr>
            <a:spLocks noChangeShapeType="1"/>
          </p:cNvSpPr>
          <p:nvPr/>
        </p:nvSpPr>
        <p:spPr bwMode="auto">
          <a:xfrm flipH="1">
            <a:off x="3760788" y="3119438"/>
            <a:ext cx="0" cy="152400"/>
          </a:xfrm>
          <a:prstGeom prst="line">
            <a:avLst/>
          </a:prstGeom>
          <a:noFill/>
          <a:ln w="9525">
            <a:solidFill>
              <a:srgbClr val="0000FF"/>
            </a:solidFill>
            <a:round/>
          </a:ln>
        </p:spPr>
        <p:txBody>
          <a:bodyPr wrap="none" lIns="82048" tIns="41025" rIns="82048" bIns="41025" anchor="ctr"/>
          <a:lstStyle/>
          <a:p>
            <a:endParaRPr lang="en-IN"/>
          </a:p>
        </p:txBody>
      </p:sp>
      <p:sp>
        <p:nvSpPr>
          <p:cNvPr id="211036" name="Text Box 92"/>
          <p:cNvSpPr txBox="1">
            <a:spLocks noChangeArrowheads="1"/>
          </p:cNvSpPr>
          <p:nvPr/>
        </p:nvSpPr>
        <p:spPr bwMode="auto">
          <a:xfrm>
            <a:off x="3455988" y="2890838"/>
            <a:ext cx="719137" cy="246062"/>
          </a:xfrm>
          <a:prstGeom prst="rect">
            <a:avLst/>
          </a:prstGeom>
          <a:noFill/>
          <a:ln w="9525">
            <a:noFill/>
            <a:miter lim="800000"/>
          </a:ln>
        </p:spPr>
        <p:txBody>
          <a:bodyPr wrap="none" lIns="91418" tIns="45709" rIns="91418" bIns="45709">
            <a:spAutoFit/>
          </a:bodyPr>
          <a:lstStyle/>
          <a:p>
            <a:pPr algn="l"/>
            <a:r>
              <a:rPr lang="en-US" sz="1000">
                <a:solidFill>
                  <a:srgbClr val="0000FF"/>
                </a:solidFill>
              </a:rPr>
              <a:t>RegWrite</a:t>
            </a:r>
          </a:p>
        </p:txBody>
      </p:sp>
      <p:sp>
        <p:nvSpPr>
          <p:cNvPr id="211037" name="Line 93"/>
          <p:cNvSpPr>
            <a:spLocks noChangeShapeType="1"/>
          </p:cNvSpPr>
          <p:nvPr/>
        </p:nvSpPr>
        <p:spPr bwMode="auto">
          <a:xfrm>
            <a:off x="5208588" y="4262438"/>
            <a:ext cx="228600" cy="0"/>
          </a:xfrm>
          <a:prstGeom prst="line">
            <a:avLst/>
          </a:prstGeom>
          <a:noFill/>
          <a:ln w="28575">
            <a:solidFill>
              <a:srgbClr val="FF3300"/>
            </a:solidFill>
            <a:round/>
            <a:tailEnd type="triangle" w="med" len="med"/>
          </a:ln>
        </p:spPr>
        <p:txBody>
          <a:bodyPr wrap="none" lIns="82048" tIns="41025" rIns="82048" bIns="41025" anchor="ctr"/>
          <a:lstStyle/>
          <a:p>
            <a:endParaRPr lang="en-IN"/>
          </a:p>
        </p:txBody>
      </p:sp>
      <p:sp>
        <p:nvSpPr>
          <p:cNvPr id="211038" name="Line 94"/>
          <p:cNvSpPr>
            <a:spLocks noChangeShapeType="1"/>
          </p:cNvSpPr>
          <p:nvPr/>
        </p:nvSpPr>
        <p:spPr bwMode="auto">
          <a:xfrm flipH="1" flipV="1">
            <a:off x="2252663" y="3819525"/>
            <a:ext cx="0" cy="228600"/>
          </a:xfrm>
          <a:prstGeom prst="line">
            <a:avLst/>
          </a:prstGeom>
          <a:noFill/>
          <a:ln w="9525">
            <a:solidFill>
              <a:schemeClr val="tx1"/>
            </a:solidFill>
            <a:round/>
          </a:ln>
        </p:spPr>
        <p:txBody>
          <a:bodyPr wrap="none" lIns="82048" tIns="41025" rIns="82048" bIns="41025" anchor="ctr"/>
          <a:lstStyle/>
          <a:p>
            <a:endParaRPr lang="en-IN"/>
          </a:p>
        </p:txBody>
      </p:sp>
      <p:sp>
        <p:nvSpPr>
          <p:cNvPr id="211039" name="AutoShape 95"/>
          <p:cNvSpPr>
            <a:spLocks noChangeArrowheads="1"/>
          </p:cNvSpPr>
          <p:nvPr/>
        </p:nvSpPr>
        <p:spPr bwMode="auto">
          <a:xfrm>
            <a:off x="2227263" y="3783013"/>
            <a:ext cx="74612" cy="77787"/>
          </a:xfrm>
          <a:prstGeom prst="octagon">
            <a:avLst>
              <a:gd name="adj" fmla="val 29287"/>
            </a:avLst>
          </a:prstGeom>
          <a:solidFill>
            <a:schemeClr val="tx1"/>
          </a:solidFill>
          <a:ln w="9525">
            <a:solidFill>
              <a:schemeClr val="tx1"/>
            </a:solidFill>
            <a:miter lim="800000"/>
          </a:ln>
        </p:spPr>
        <p:txBody>
          <a:bodyPr wrap="none" lIns="82048" tIns="41025" rIns="82048" bIns="41025" anchor="ctr"/>
          <a:lstStyle/>
          <a:p>
            <a:pPr algn="l"/>
            <a:endParaRPr lang="en-IN" sz="1800">
              <a:solidFill>
                <a:srgbClr val="000000"/>
              </a:solidFill>
              <a:latin typeface="Trebuchet MS" pitchFamily="-16" charset="0"/>
            </a:endParaRPr>
          </a:p>
        </p:txBody>
      </p:sp>
      <p:sp>
        <p:nvSpPr>
          <p:cNvPr id="211040" name="Line 96"/>
          <p:cNvSpPr>
            <a:spLocks noChangeShapeType="1"/>
          </p:cNvSpPr>
          <p:nvPr/>
        </p:nvSpPr>
        <p:spPr bwMode="auto">
          <a:xfrm>
            <a:off x="2252663" y="4048125"/>
            <a:ext cx="230187" cy="0"/>
          </a:xfrm>
          <a:prstGeom prst="line">
            <a:avLst/>
          </a:prstGeom>
          <a:noFill/>
          <a:ln w="9525">
            <a:solidFill>
              <a:schemeClr val="tx1"/>
            </a:solidFill>
            <a:round/>
            <a:tailEnd type="triangle" w="med" len="med"/>
          </a:ln>
        </p:spPr>
        <p:txBody>
          <a:bodyPr wrap="none" lIns="82048" tIns="41025" rIns="82048" bIns="41025" anchor="ctr"/>
          <a:lstStyle/>
          <a:p>
            <a:endParaRPr lang="en-IN"/>
          </a:p>
        </p:txBody>
      </p:sp>
      <p:sp>
        <p:nvSpPr>
          <p:cNvPr id="211041" name="AutoShape 97"/>
          <p:cNvSpPr/>
          <p:nvPr/>
        </p:nvSpPr>
        <p:spPr bwMode="auto">
          <a:xfrm rot="5400000">
            <a:off x="3036888" y="1481138"/>
            <a:ext cx="152400" cy="2667000"/>
          </a:xfrm>
          <a:prstGeom prst="leftBrace">
            <a:avLst>
              <a:gd name="adj1" fmla="val 141539"/>
              <a:gd name="adj2" fmla="val 50000"/>
            </a:avLst>
          </a:prstGeom>
          <a:noFill/>
          <a:ln w="25400">
            <a:solidFill>
              <a:srgbClr val="FF00FF"/>
            </a:solidFill>
            <a:round/>
          </a:ln>
        </p:spPr>
        <p:txBody>
          <a:bodyPr wrap="none" lIns="82048" tIns="41025" rIns="82048" bIns="41025" anchor="ctr"/>
          <a:lstStyle/>
          <a:p>
            <a:pPr algn="l"/>
            <a:endParaRPr lang="en-IN" sz="1800">
              <a:solidFill>
                <a:srgbClr val="000000"/>
              </a:solidFill>
              <a:latin typeface="Trebuchet MS" pitchFamily="-16" charset="0"/>
            </a:endParaRPr>
          </a:p>
        </p:txBody>
      </p:sp>
      <p:sp>
        <p:nvSpPr>
          <p:cNvPr id="211042" name="AutoShape 98"/>
          <p:cNvSpPr/>
          <p:nvPr/>
        </p:nvSpPr>
        <p:spPr bwMode="auto">
          <a:xfrm rot="5400000">
            <a:off x="1018382" y="2204244"/>
            <a:ext cx="152400" cy="1220787"/>
          </a:xfrm>
          <a:prstGeom prst="leftBrace">
            <a:avLst>
              <a:gd name="adj1" fmla="val 64788"/>
              <a:gd name="adj2" fmla="val 50000"/>
            </a:avLst>
          </a:prstGeom>
          <a:noFill/>
          <a:ln w="25400">
            <a:solidFill>
              <a:srgbClr val="009900"/>
            </a:solidFill>
            <a:round/>
          </a:ln>
        </p:spPr>
        <p:txBody>
          <a:bodyPr wrap="none" lIns="82048" tIns="41025" rIns="82048" bIns="41025" anchor="ctr"/>
          <a:lstStyle/>
          <a:p>
            <a:pPr algn="l"/>
            <a:endParaRPr lang="en-IN" sz="1800">
              <a:solidFill>
                <a:srgbClr val="000000"/>
              </a:solidFill>
              <a:latin typeface="Trebuchet MS" pitchFamily="-16" charset="0"/>
            </a:endParaRPr>
          </a:p>
        </p:txBody>
      </p:sp>
      <p:sp>
        <p:nvSpPr>
          <p:cNvPr id="211043" name="Text Box 99"/>
          <p:cNvSpPr txBox="1">
            <a:spLocks noChangeArrowheads="1"/>
          </p:cNvSpPr>
          <p:nvPr/>
        </p:nvSpPr>
        <p:spPr bwMode="auto">
          <a:xfrm>
            <a:off x="2681288" y="2355850"/>
            <a:ext cx="781050" cy="369888"/>
          </a:xfrm>
          <a:prstGeom prst="rect">
            <a:avLst/>
          </a:prstGeom>
          <a:noFill/>
          <a:ln w="25400">
            <a:noFill/>
            <a:miter lim="800000"/>
          </a:ln>
        </p:spPr>
        <p:txBody>
          <a:bodyPr wrap="none" lIns="91418" tIns="45709" rIns="91418" bIns="45709" anchor="ctr">
            <a:spAutoFit/>
          </a:bodyPr>
          <a:lstStyle/>
          <a:p>
            <a:r>
              <a:rPr lang="en-US" sz="1800">
                <a:solidFill>
                  <a:srgbClr val="FF00FF"/>
                </a:solidFill>
                <a:latin typeface="Trebuchet MS" pitchFamily="-16" charset="0"/>
              </a:rPr>
              <a:t>ID/RR</a:t>
            </a:r>
          </a:p>
        </p:txBody>
      </p:sp>
      <p:sp>
        <p:nvSpPr>
          <p:cNvPr id="211044" name="Text Box 100"/>
          <p:cNvSpPr txBox="1">
            <a:spLocks noChangeArrowheads="1"/>
          </p:cNvSpPr>
          <p:nvPr/>
        </p:nvSpPr>
        <p:spPr bwMode="auto">
          <a:xfrm>
            <a:off x="442913" y="2343150"/>
            <a:ext cx="1247775" cy="369888"/>
          </a:xfrm>
          <a:prstGeom prst="rect">
            <a:avLst/>
          </a:prstGeom>
          <a:noFill/>
          <a:ln w="25400">
            <a:noFill/>
            <a:miter lim="800000"/>
          </a:ln>
        </p:spPr>
        <p:txBody>
          <a:bodyPr lIns="91418" tIns="45709" rIns="91418" bIns="45709" anchor="ctr">
            <a:spAutoFit/>
          </a:bodyPr>
          <a:lstStyle/>
          <a:p>
            <a:r>
              <a:rPr lang="en-US" sz="1800">
                <a:solidFill>
                  <a:srgbClr val="009900"/>
                </a:solidFill>
                <a:latin typeface="Trebuchet MS" pitchFamily="-16" charset="0"/>
              </a:rPr>
              <a:t>IF</a:t>
            </a:r>
          </a:p>
        </p:txBody>
      </p:sp>
      <p:sp>
        <p:nvSpPr>
          <p:cNvPr id="211045" name="AutoShape 101"/>
          <p:cNvSpPr/>
          <p:nvPr/>
        </p:nvSpPr>
        <p:spPr bwMode="auto">
          <a:xfrm rot="5400000">
            <a:off x="5283994" y="1994694"/>
            <a:ext cx="153988" cy="1676400"/>
          </a:xfrm>
          <a:prstGeom prst="leftBrace">
            <a:avLst>
              <a:gd name="adj1" fmla="val 88050"/>
              <a:gd name="adj2" fmla="val 50000"/>
            </a:avLst>
          </a:prstGeom>
          <a:noFill/>
          <a:ln w="25400">
            <a:solidFill>
              <a:srgbClr val="FF3300"/>
            </a:solidFill>
            <a:round/>
          </a:ln>
        </p:spPr>
        <p:txBody>
          <a:bodyPr wrap="none" lIns="82048" tIns="41025" rIns="82048" bIns="41025" anchor="ctr"/>
          <a:lstStyle/>
          <a:p>
            <a:pPr algn="l"/>
            <a:endParaRPr lang="en-IN" sz="1800">
              <a:solidFill>
                <a:srgbClr val="000000"/>
              </a:solidFill>
              <a:latin typeface="Trebuchet MS" pitchFamily="-16" charset="0"/>
            </a:endParaRPr>
          </a:p>
        </p:txBody>
      </p:sp>
      <p:sp>
        <p:nvSpPr>
          <p:cNvPr id="211046" name="Text Box 102"/>
          <p:cNvSpPr txBox="1">
            <a:spLocks noChangeArrowheads="1"/>
          </p:cNvSpPr>
          <p:nvPr/>
        </p:nvSpPr>
        <p:spPr bwMode="auto">
          <a:xfrm>
            <a:off x="5140325" y="2362200"/>
            <a:ext cx="436563" cy="368300"/>
          </a:xfrm>
          <a:prstGeom prst="rect">
            <a:avLst/>
          </a:prstGeom>
          <a:noFill/>
          <a:ln w="25400">
            <a:noFill/>
            <a:miter lim="800000"/>
          </a:ln>
        </p:spPr>
        <p:txBody>
          <a:bodyPr wrap="none" lIns="91418" tIns="45709" rIns="91418" bIns="45709" anchor="ctr">
            <a:spAutoFit/>
          </a:bodyPr>
          <a:lstStyle/>
          <a:p>
            <a:r>
              <a:rPr lang="en-US" sz="1800">
                <a:solidFill>
                  <a:srgbClr val="FF3300"/>
                </a:solidFill>
                <a:latin typeface="Trebuchet MS" pitchFamily="-16" charset="0"/>
              </a:rPr>
              <a:t>EX</a:t>
            </a:r>
          </a:p>
        </p:txBody>
      </p:sp>
      <p:sp>
        <p:nvSpPr>
          <p:cNvPr id="211047" name="AutoShape 103"/>
          <p:cNvSpPr/>
          <p:nvPr/>
        </p:nvSpPr>
        <p:spPr bwMode="auto">
          <a:xfrm rot="5400000">
            <a:off x="6996113" y="1993900"/>
            <a:ext cx="153988" cy="1677987"/>
          </a:xfrm>
          <a:prstGeom prst="leftBrace">
            <a:avLst>
              <a:gd name="adj1" fmla="val 88133"/>
              <a:gd name="adj2" fmla="val 50000"/>
            </a:avLst>
          </a:prstGeom>
          <a:noFill/>
          <a:ln w="25400">
            <a:solidFill>
              <a:srgbClr val="0000FF"/>
            </a:solidFill>
            <a:round/>
          </a:ln>
        </p:spPr>
        <p:txBody>
          <a:bodyPr rot="10800000" vert="eaVert" wrap="none" lIns="82048" tIns="41025" rIns="82048" bIns="41025" anchor="ctr"/>
          <a:lstStyle/>
          <a:p>
            <a:endParaRPr lang="en-US" sz="1800">
              <a:solidFill>
                <a:srgbClr val="0019FF"/>
              </a:solidFill>
              <a:latin typeface="Trebuchet MS" pitchFamily="-16" charset="0"/>
            </a:endParaRPr>
          </a:p>
        </p:txBody>
      </p:sp>
      <p:sp>
        <p:nvSpPr>
          <p:cNvPr id="211048" name="Text Box 104"/>
          <p:cNvSpPr txBox="1">
            <a:spLocks noChangeArrowheads="1"/>
          </p:cNvSpPr>
          <p:nvPr/>
        </p:nvSpPr>
        <p:spPr bwMode="auto">
          <a:xfrm>
            <a:off x="6754813" y="2362200"/>
            <a:ext cx="635000" cy="368300"/>
          </a:xfrm>
          <a:prstGeom prst="rect">
            <a:avLst/>
          </a:prstGeom>
          <a:noFill/>
          <a:ln w="25400">
            <a:noFill/>
            <a:miter lim="800000"/>
          </a:ln>
        </p:spPr>
        <p:txBody>
          <a:bodyPr wrap="none" lIns="91418" tIns="45709" rIns="91418" bIns="45709" anchor="ctr">
            <a:spAutoFit/>
          </a:bodyPr>
          <a:lstStyle/>
          <a:p>
            <a:r>
              <a:rPr lang="en-US" sz="1800">
                <a:solidFill>
                  <a:srgbClr val="0019FF"/>
                </a:solidFill>
                <a:latin typeface="Trebuchet MS" pitchFamily="-16" charset="0"/>
              </a:rPr>
              <a:t>MEM</a:t>
            </a:r>
            <a:endParaRPr lang="en-US" sz="1800">
              <a:solidFill>
                <a:srgbClr val="FF3300"/>
              </a:solidFill>
              <a:latin typeface="Trebuchet MS" pitchFamily="-16" charset="0"/>
            </a:endParaRPr>
          </a:p>
        </p:txBody>
      </p:sp>
      <p:sp>
        <p:nvSpPr>
          <p:cNvPr id="211049" name="AutoShape 105"/>
          <p:cNvSpPr/>
          <p:nvPr/>
        </p:nvSpPr>
        <p:spPr bwMode="auto">
          <a:xfrm rot="5400000">
            <a:off x="8239125" y="2470150"/>
            <a:ext cx="147638" cy="693738"/>
          </a:xfrm>
          <a:prstGeom prst="leftBrace">
            <a:avLst>
              <a:gd name="adj1" fmla="val 38005"/>
              <a:gd name="adj2" fmla="val 50000"/>
            </a:avLst>
          </a:prstGeom>
          <a:noFill/>
          <a:ln w="25400">
            <a:solidFill>
              <a:srgbClr val="FF0000"/>
            </a:solidFill>
            <a:round/>
          </a:ln>
        </p:spPr>
        <p:txBody>
          <a:bodyPr rot="10800000" vert="eaVert" wrap="none" lIns="82048" tIns="41025" rIns="82048" bIns="41025" anchor="ctr"/>
          <a:lstStyle/>
          <a:p>
            <a:endParaRPr lang="en-US" sz="1800">
              <a:solidFill>
                <a:srgbClr val="0019FF"/>
              </a:solidFill>
              <a:latin typeface="Trebuchet MS" pitchFamily="-16" charset="0"/>
            </a:endParaRPr>
          </a:p>
        </p:txBody>
      </p:sp>
      <p:sp>
        <p:nvSpPr>
          <p:cNvPr id="211050" name="Text Box 106"/>
          <p:cNvSpPr txBox="1">
            <a:spLocks noChangeArrowheads="1"/>
          </p:cNvSpPr>
          <p:nvPr/>
        </p:nvSpPr>
        <p:spPr bwMode="auto">
          <a:xfrm>
            <a:off x="8048625" y="2347913"/>
            <a:ext cx="512763" cy="369887"/>
          </a:xfrm>
          <a:prstGeom prst="rect">
            <a:avLst/>
          </a:prstGeom>
          <a:noFill/>
          <a:ln w="25400">
            <a:noFill/>
            <a:miter lim="800000"/>
          </a:ln>
        </p:spPr>
        <p:txBody>
          <a:bodyPr wrap="none" lIns="91418" tIns="45709" rIns="91418" bIns="45709" anchor="ctr">
            <a:spAutoFit/>
          </a:bodyPr>
          <a:lstStyle/>
          <a:p>
            <a:r>
              <a:rPr lang="en-US" sz="1800">
                <a:solidFill>
                  <a:srgbClr val="FF0000"/>
                </a:solidFill>
                <a:latin typeface="Trebuchet MS" pitchFamily="-16" charset="0"/>
              </a:rPr>
              <a:t>WB</a:t>
            </a:r>
            <a:endParaRPr lang="en-US" sz="1800">
              <a:solidFill>
                <a:srgbClr val="FF3300"/>
              </a:solidFill>
              <a:latin typeface="Trebuchet MS" pitchFamily="-16" charset="0"/>
            </a:endParaRPr>
          </a:p>
        </p:txBody>
      </p:sp>
      <p:sp>
        <p:nvSpPr>
          <p:cNvPr id="211051" name="Text Box 107"/>
          <p:cNvSpPr txBox="1">
            <a:spLocks noChangeArrowheads="1"/>
          </p:cNvSpPr>
          <p:nvPr/>
        </p:nvSpPr>
        <p:spPr bwMode="auto">
          <a:xfrm>
            <a:off x="762000" y="5916613"/>
            <a:ext cx="506413" cy="360362"/>
          </a:xfrm>
          <a:prstGeom prst="rect">
            <a:avLst/>
          </a:prstGeom>
          <a:noFill/>
          <a:ln w="9525">
            <a:noFill/>
            <a:miter lim="800000"/>
          </a:ln>
        </p:spPr>
        <p:txBody>
          <a:bodyPr wrap="none" lIns="82048" tIns="41025" rIns="82048" bIns="41025">
            <a:spAutoFit/>
          </a:bodyPr>
          <a:lstStyle/>
          <a:p>
            <a:pPr algn="l"/>
            <a:r>
              <a:rPr lang="en-US" sz="1800">
                <a:solidFill>
                  <a:srgbClr val="000000"/>
                </a:solidFill>
                <a:latin typeface="Trebuchet MS" pitchFamily="-16" charset="0"/>
              </a:rPr>
              <a:t>2ns</a:t>
            </a:r>
          </a:p>
        </p:txBody>
      </p:sp>
      <p:sp>
        <p:nvSpPr>
          <p:cNvPr id="211052" name="Text Box 108"/>
          <p:cNvSpPr txBox="1">
            <a:spLocks noChangeArrowheads="1"/>
          </p:cNvSpPr>
          <p:nvPr/>
        </p:nvSpPr>
        <p:spPr bwMode="auto">
          <a:xfrm>
            <a:off x="5472113" y="5916613"/>
            <a:ext cx="508000" cy="360362"/>
          </a:xfrm>
          <a:prstGeom prst="rect">
            <a:avLst/>
          </a:prstGeom>
          <a:noFill/>
          <a:ln w="9525">
            <a:noFill/>
            <a:miter lim="800000"/>
          </a:ln>
        </p:spPr>
        <p:txBody>
          <a:bodyPr wrap="none" lIns="82048" tIns="41025" rIns="82048" bIns="41025">
            <a:spAutoFit/>
          </a:bodyPr>
          <a:lstStyle/>
          <a:p>
            <a:pPr algn="l"/>
            <a:r>
              <a:rPr lang="en-US" sz="1800">
                <a:solidFill>
                  <a:srgbClr val="000000"/>
                </a:solidFill>
                <a:latin typeface="Trebuchet MS" pitchFamily="-16" charset="0"/>
              </a:rPr>
              <a:t>2ns</a:t>
            </a:r>
          </a:p>
        </p:txBody>
      </p:sp>
      <p:sp>
        <p:nvSpPr>
          <p:cNvPr id="211053" name="Text Box 109"/>
          <p:cNvSpPr txBox="1">
            <a:spLocks noChangeArrowheads="1"/>
          </p:cNvSpPr>
          <p:nvPr/>
        </p:nvSpPr>
        <p:spPr bwMode="auto">
          <a:xfrm>
            <a:off x="6996113" y="5916613"/>
            <a:ext cx="508000" cy="360362"/>
          </a:xfrm>
          <a:prstGeom prst="rect">
            <a:avLst/>
          </a:prstGeom>
          <a:noFill/>
          <a:ln w="9525">
            <a:noFill/>
            <a:miter lim="800000"/>
          </a:ln>
        </p:spPr>
        <p:txBody>
          <a:bodyPr wrap="none" lIns="82048" tIns="41025" rIns="82048" bIns="41025">
            <a:spAutoFit/>
          </a:bodyPr>
          <a:lstStyle/>
          <a:p>
            <a:pPr algn="l"/>
            <a:r>
              <a:rPr lang="en-US" sz="1800">
                <a:solidFill>
                  <a:srgbClr val="000000"/>
                </a:solidFill>
                <a:latin typeface="Trebuchet MS" pitchFamily="-16" charset="0"/>
              </a:rPr>
              <a:t>2ns</a:t>
            </a:r>
          </a:p>
        </p:txBody>
      </p:sp>
      <p:sp>
        <p:nvSpPr>
          <p:cNvPr id="211054" name="Text Box 110"/>
          <p:cNvSpPr txBox="1">
            <a:spLocks noChangeArrowheads="1"/>
          </p:cNvSpPr>
          <p:nvPr/>
        </p:nvSpPr>
        <p:spPr bwMode="auto">
          <a:xfrm>
            <a:off x="3532188" y="5916613"/>
            <a:ext cx="508000" cy="360362"/>
          </a:xfrm>
          <a:prstGeom prst="rect">
            <a:avLst/>
          </a:prstGeom>
          <a:noFill/>
          <a:ln w="9525">
            <a:noFill/>
            <a:miter lim="800000"/>
          </a:ln>
        </p:spPr>
        <p:txBody>
          <a:bodyPr wrap="none" lIns="82048" tIns="41025" rIns="82048" bIns="41025">
            <a:spAutoFit/>
          </a:bodyPr>
          <a:lstStyle/>
          <a:p>
            <a:pPr algn="l"/>
            <a:r>
              <a:rPr lang="en-US" sz="1800">
                <a:solidFill>
                  <a:srgbClr val="000000"/>
                </a:solidFill>
                <a:latin typeface="Trebuchet MS" pitchFamily="-16" charset="0"/>
              </a:rPr>
              <a:t>2ns</a:t>
            </a:r>
          </a:p>
        </p:txBody>
      </p:sp>
    </p:spTree>
  </p:cSld>
  <p:clrMapOvr>
    <a:masterClrMapping/>
  </p:clrMapOvr>
  <p:transition/>
  <p:timing/>
</p:sld>
</file>

<file path=ppt/slides/slide4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11970" name="Slide Number Placeholder 5"/>
          <p:cNvSpPr>
            <a:spLocks noGrp="1"/>
          </p:cNvSpPr>
          <p:nvPr>
            <p:ph type="sldNum" sz="quarter" idx="12"/>
          </p:nvPr>
        </p:nvSpPr>
        <p:spPr>
          <a:noFill/>
        </p:spPr>
        <p:txBody>
          <a:bodyPr/>
          <a:lstStyle/>
          <a:p>
            <a:pPr defTabSz="914400"/>
            <a:fld id="{275E8C19-5E7D-4256-A2A4-D0BC36B59829}" type="slidenum">
              <a:rPr lang="en-US" smtClean="0"/>
              <a:pPr defTabSz="914400"/>
              <a:t>49</a:t>
            </a:fld>
            <a:endParaRPr lang="en-US" smtClean="0"/>
          </a:p>
        </p:txBody>
      </p:sp>
      <p:sp>
        <p:nvSpPr>
          <p:cNvPr id="211971" name="Rectangle 2"/>
          <p:cNvSpPr>
            <a:spLocks noGrp="1" noChangeArrowheads="1"/>
          </p:cNvSpPr>
          <p:nvPr>
            <p:ph type="title"/>
          </p:nvPr>
        </p:nvSpPr>
        <p:spPr/>
        <p:txBody>
          <a:bodyPr/>
          <a:lstStyle/>
          <a:p>
            <a:pPr defTabSz="819150"/>
            <a:r>
              <a:rPr lang="en-US" smtClean="0"/>
              <a:t>A pipeline diagram</a:t>
            </a:r>
          </a:p>
        </p:txBody>
      </p:sp>
      <p:sp>
        <p:nvSpPr>
          <p:cNvPr id="21507" name="Rectangle 3"/>
          <p:cNvSpPr>
            <a:spLocks noGrp="1" noChangeArrowheads="1"/>
          </p:cNvSpPr>
          <p:nvPr>
            <p:ph type="body" idx="1"/>
          </p:nvPr>
        </p:nvSpPr>
        <p:spPr>
          <a:xfrm>
            <a:off x="484188" y="3092450"/>
            <a:ext cx="8202612" cy="3160713"/>
          </a:xfrm>
        </p:spPr>
        <p:txBody>
          <a:bodyPr/>
          <a:lstStyle/>
          <a:p>
            <a:pPr marL="306388" indent="-306388" defTabSz="819150"/>
            <a:r>
              <a:rPr lang="en-US" smtClean="0"/>
              <a:t>A </a:t>
            </a:r>
            <a:r>
              <a:rPr lang="en-US" smtClean="0">
                <a:solidFill>
                  <a:srgbClr val="FF3300"/>
                </a:solidFill>
              </a:rPr>
              <a:t>pipeline diagram</a:t>
            </a:r>
            <a:r>
              <a:rPr lang="en-US" smtClean="0"/>
              <a:t> shows the execution of a series of instructions.</a:t>
            </a:r>
          </a:p>
          <a:p>
            <a:pPr marL="665163" lvl="1" indent="-255588" defTabSz="819150"/>
            <a:r>
              <a:rPr lang="en-US" smtClean="0"/>
              <a:t>The instruction sequence is shown vertically, from top to bottom.</a:t>
            </a:r>
          </a:p>
          <a:p>
            <a:pPr marL="665163" lvl="1" indent="-255588" defTabSz="819150"/>
            <a:r>
              <a:rPr lang="en-US" smtClean="0"/>
              <a:t>Clock cycles are shown horizontally, from left to right.</a:t>
            </a:r>
          </a:p>
          <a:p>
            <a:pPr marL="665163" lvl="1" indent="-255588" defTabSz="819150"/>
            <a:r>
              <a:rPr lang="en-US" smtClean="0"/>
              <a:t>Each instruction is divided into its component stages. (We show five stages for every instruction, which will make the control unit easier.)</a:t>
            </a:r>
          </a:p>
          <a:p>
            <a:pPr marL="306388" indent="-306388" defTabSz="819150"/>
            <a:r>
              <a:rPr lang="en-US" smtClean="0"/>
              <a:t>Note overlapping of instructions. For example, there are three instructions active in the third cycle above.</a:t>
            </a:r>
          </a:p>
          <a:p>
            <a:pPr marL="665163" lvl="1" indent="-255588" defTabSz="819150"/>
            <a:r>
              <a:rPr lang="en-US" smtClean="0"/>
              <a:t>The “lw” instruction is in its Execute stage.</a:t>
            </a:r>
          </a:p>
          <a:p>
            <a:pPr marL="665163" lvl="1" indent="-255588" defTabSz="819150"/>
            <a:r>
              <a:rPr lang="en-US" smtClean="0"/>
              <a:t>Simultaneously, the “sub” is in its Instruction Decode stage.</a:t>
            </a:r>
          </a:p>
          <a:p>
            <a:pPr marL="665163" lvl="1" indent="-255588" defTabSz="819150"/>
            <a:r>
              <a:rPr lang="en-US" smtClean="0"/>
              <a:t>Also, the “and” instruction is just being fetched.</a:t>
            </a:r>
          </a:p>
        </p:txBody>
      </p:sp>
      <p:graphicFrame>
        <p:nvGraphicFramePr>
          <p:cNvPr id="21758" name="Group 254"/>
          <p:cNvGraphicFramePr>
            <a:graphicFrameLocks noGrp="1"/>
          </p:cNvGraphicFramePr>
          <p:nvPr/>
        </p:nvGraphicFramePr>
        <p:xfrm>
          <a:off x="554038" y="1143000"/>
          <a:ext cx="7966363" cy="1706880"/>
        </p:xfrm>
        <a:graphic>
          <a:graphicData uri="http://schemas.openxmlformats.org/drawingml/2006/table">
            <a:tbl>
              <a:tblPr/>
              <a:tblGrid>
                <a:gridCol w="1855932"/>
                <a:gridCol w="707159"/>
                <a:gridCol w="692727"/>
                <a:gridCol w="692727"/>
                <a:gridCol w="692727"/>
                <a:gridCol w="623455"/>
                <a:gridCol w="623455"/>
                <a:gridCol w="692727"/>
                <a:gridCol w="692727"/>
                <a:gridCol w="692727"/>
              </a:tblGrid>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gridSpan="9">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Clock cycle (time)</a:t>
                      </a:r>
                    </a:p>
                  </a:txBody>
                  <a:tcPr marL="83127" marR="83127" marT="0" marB="0" horzOverflow="overflow">
                    <a:lnL cap="flat">
                      <a:noFill/>
                    </a:lnL>
                    <a:lnR cap="flat">
                      <a:noFill/>
                    </a:lnR>
                    <a:lnT cap="flat">
                      <a:noFill/>
                    </a:lnT>
                    <a:lnB cap="flat">
                      <a:noFill/>
                    </a:lnB>
                    <a:lnTlToBr>
                      <a:noFill/>
                    </a:lnTlToBr>
                    <a:lnBlToTr>
                      <a:noFill/>
                    </a:lnBlToTr>
                    <a:noFill/>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1</a:t>
                      </a:r>
                    </a:p>
                  </a:txBody>
                  <a:tcPr marL="83127" marR="83127"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2</a:t>
                      </a:r>
                    </a:p>
                  </a:txBody>
                  <a:tcPr marL="83127" marR="83127"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rgbClr val="3333FF"/>
                          </a:solidFill>
                          <a:effectLst/>
                          <a:latin typeface="Trebuchet MS" pitchFamily="-16" charset="0"/>
                        </a:rPr>
                        <a:t>3</a:t>
                      </a:r>
                    </a:p>
                  </a:txBody>
                  <a:tcPr marL="83127" marR="83127"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4</a:t>
                      </a:r>
                    </a:p>
                  </a:txBody>
                  <a:tcPr marL="83127" marR="83127"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5</a:t>
                      </a:r>
                    </a:p>
                  </a:txBody>
                  <a:tcPr marL="83127" marR="83127"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6</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7</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8</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9</a:t>
                      </a:r>
                    </a:p>
                  </a:txBody>
                  <a:tcPr marL="83127" marR="83127" marT="0" marB="0" horzOverflow="overflow">
                    <a:lnL cap="flat">
                      <a:noFill/>
                    </a:lnL>
                    <a:lnR cap="flat">
                      <a:noFill/>
                    </a:lnR>
                    <a:lnT cap="flat">
                      <a:noFill/>
                    </a:lnT>
                    <a:lnB cap="flat">
                      <a:noFill/>
                    </a:lnB>
                    <a:lnTlToBr>
                      <a:noFill/>
                    </a:lnTlToBr>
                    <a:lnBlToTr>
                      <a:noFill/>
                    </a:lnBlToTr>
                    <a:noFill/>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lw	$t0, 4($sp)</a:t>
                      </a:r>
                    </a:p>
                  </a:txBody>
                  <a:tcPr marL="83127" marR="83127" marT="0" marB="0" horzOverflow="overflow">
                    <a:lnL cap="flat">
                      <a:noFill/>
                    </a:lnL>
                    <a:lnR w="635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IF</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ID</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rgbClr val="3333FF"/>
                          </a:solidFill>
                          <a:effectLst/>
                          <a:latin typeface="Trebuchet MS" pitchFamily="-16" charset="0"/>
                        </a:rPr>
                        <a:t>EX</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MEM</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WB</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sub	$v0, $a0, $a1</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IF</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rgbClr val="3333FF"/>
                          </a:solidFill>
                          <a:effectLst/>
                          <a:latin typeface="Trebuchet MS" pitchFamily="-16" charset="0"/>
                        </a:rPr>
                        <a:t>ID</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EX</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MEM</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WB</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and	$t1, $t2, $t3</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rgbClr val="3333FF"/>
                          </a:solidFill>
                          <a:effectLst/>
                          <a:latin typeface="Trebuchet MS" pitchFamily="-16" charset="0"/>
                        </a:rPr>
                        <a:t>IF</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ID</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EX</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MEM</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WB</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or	$s0, $s1, $s2</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IF</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ID</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EX</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MEM</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WB</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add	$sp, $sp, -4</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IF</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ID</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EX</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MEM</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WB</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21758"/>
                                        </p:tgtEl>
                                        <p:attrNameLst>
                                          <p:attrName>style.visibility</p:attrName>
                                        </p:attrNameLst>
                                      </p:cBhvr>
                                      <p:to>
                                        <p:strVal val="visible"/>
                                      </p:to>
                                    </p:set>
                                    <p:animEffect transition="in" filter="blinds(horizontal)">
                                      <p:cBhvr>
                                        <p:cTn id="7" dur="500"/>
                                        <p:tgtEl>
                                          <p:spTgt spid="21758"/>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1507">
                                            <p:txEl>
                                              <p:pRg st="0" end="0"/>
                                            </p:txEl>
                                          </p:spTgt>
                                        </p:tgtEl>
                                        <p:attrNameLst>
                                          <p:attrName>style.visibility</p:attrName>
                                        </p:attrNameLst>
                                      </p:cBhvr>
                                      <p:to>
                                        <p:strVal val="visible"/>
                                      </p:to>
                                    </p:set>
                                    <p:animEffect transition="in" filter="blinds(horizontal)">
                                      <p:cBhvr>
                                        <p:cTn id="12" dur="500"/>
                                        <p:tgtEl>
                                          <p:spTgt spid="21507">
                                            <p:txEl>
                                              <p:pRg st="0" end="0"/>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1507">
                                            <p:txEl>
                                              <p:pRg st="1" end="1"/>
                                            </p:txEl>
                                          </p:spTgt>
                                        </p:tgtEl>
                                        <p:attrNameLst>
                                          <p:attrName>style.visibility</p:attrName>
                                        </p:attrNameLst>
                                      </p:cBhvr>
                                      <p:to>
                                        <p:strVal val="visible"/>
                                      </p:to>
                                    </p:set>
                                    <p:animEffect transition="in" filter="blinds(horizontal)">
                                      <p:cBhvr>
                                        <p:cTn id="17" dur="500"/>
                                        <p:tgtEl>
                                          <p:spTgt spid="21507">
                                            <p:txEl>
                                              <p:pRg st="1" end="1"/>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1507">
                                            <p:txEl>
                                              <p:pRg st="2" end="2"/>
                                            </p:txEl>
                                          </p:spTgt>
                                        </p:tgtEl>
                                        <p:attrNameLst>
                                          <p:attrName>style.visibility</p:attrName>
                                        </p:attrNameLst>
                                      </p:cBhvr>
                                      <p:to>
                                        <p:strVal val="visible"/>
                                      </p:to>
                                    </p:set>
                                    <p:animEffect transition="in" filter="blinds(horizontal)">
                                      <p:cBhvr>
                                        <p:cTn id="22" dur="500"/>
                                        <p:tgtEl>
                                          <p:spTgt spid="21507">
                                            <p:txEl>
                                              <p:pRg st="2" end="2"/>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1507">
                                            <p:txEl>
                                              <p:pRg st="3" end="3"/>
                                            </p:txEl>
                                          </p:spTgt>
                                        </p:tgtEl>
                                        <p:attrNameLst>
                                          <p:attrName>style.visibility</p:attrName>
                                        </p:attrNameLst>
                                      </p:cBhvr>
                                      <p:to>
                                        <p:strVal val="visible"/>
                                      </p:to>
                                    </p:set>
                                    <p:animEffect transition="in" filter="blinds(horizontal)">
                                      <p:cBhvr>
                                        <p:cTn id="27" dur="500"/>
                                        <p:tgtEl>
                                          <p:spTgt spid="21507">
                                            <p:txEl>
                                              <p:pRg st="3" end="3"/>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1507">
                                            <p:txEl>
                                              <p:pRg st="4" end="4"/>
                                            </p:txEl>
                                          </p:spTgt>
                                        </p:tgtEl>
                                        <p:attrNameLst>
                                          <p:attrName>style.visibility</p:attrName>
                                        </p:attrNameLst>
                                      </p:cBhvr>
                                      <p:to>
                                        <p:strVal val="visible"/>
                                      </p:to>
                                    </p:set>
                                    <p:animEffect transition="in" filter="blinds(horizontal)">
                                      <p:cBhvr>
                                        <p:cTn id="32" dur="500"/>
                                        <p:tgtEl>
                                          <p:spTgt spid="21507">
                                            <p:txEl>
                                              <p:pRg st="4" end="4"/>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21507">
                                            <p:txEl>
                                              <p:pRg st="5" end="5"/>
                                            </p:txEl>
                                          </p:spTgt>
                                        </p:tgtEl>
                                        <p:attrNameLst>
                                          <p:attrName>style.visibility</p:attrName>
                                        </p:attrNameLst>
                                      </p:cBhvr>
                                      <p:to>
                                        <p:strVal val="visible"/>
                                      </p:to>
                                    </p:set>
                                    <p:animEffect transition="in" filter="blinds(horizontal)">
                                      <p:cBhvr>
                                        <p:cTn id="37" dur="500"/>
                                        <p:tgtEl>
                                          <p:spTgt spid="21507">
                                            <p:txEl>
                                              <p:pRg st="5" end="5"/>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21507">
                                            <p:txEl>
                                              <p:pRg st="6" end="6"/>
                                            </p:txEl>
                                          </p:spTgt>
                                        </p:tgtEl>
                                        <p:attrNameLst>
                                          <p:attrName>style.visibility</p:attrName>
                                        </p:attrNameLst>
                                      </p:cBhvr>
                                      <p:to>
                                        <p:strVal val="visible"/>
                                      </p:to>
                                    </p:set>
                                    <p:animEffect transition="in" filter="blinds(horizontal)">
                                      <p:cBhvr>
                                        <p:cTn id="42" dur="500"/>
                                        <p:tgtEl>
                                          <p:spTgt spid="21507">
                                            <p:txEl>
                                              <p:pRg st="6" end="6"/>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21507">
                                            <p:txEl>
                                              <p:pRg st="7" end="7"/>
                                            </p:txEl>
                                          </p:spTgt>
                                        </p:tgtEl>
                                        <p:attrNameLst>
                                          <p:attrName>style.visibility</p:attrName>
                                        </p:attrNameLst>
                                      </p:cBhvr>
                                      <p:to>
                                        <p:strVal val="visible"/>
                                      </p:to>
                                    </p:set>
                                    <p:animEffect transition="in" filter="blinds(horizontal)">
                                      <p:cBhvr>
                                        <p:cTn id="47" dur="500"/>
                                        <p:tgtEl>
                                          <p:spTgt spid="215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66914" name="Title 1"/>
          <p:cNvSpPr>
            <a:spLocks noGrp="1"/>
          </p:cNvSpPr>
          <p:nvPr>
            <p:ph type="title"/>
          </p:nvPr>
        </p:nvSpPr>
        <p:spPr>
          <a:xfrm>
            <a:off x="776288" y="2565400"/>
            <a:ext cx="8259762" cy="584200"/>
          </a:xfrm>
        </p:spPr>
        <p:txBody>
          <a:bodyPr/>
          <a:lstStyle/>
          <a:p>
            <a:r>
              <a:rPr lang="en-US" sz="3200" smtClean="0"/>
              <a:t>Recap: Single-Cycle Processor Design</a:t>
            </a:r>
            <a:endParaRPr lang="en-IN" sz="3200" smtClean="0"/>
          </a:p>
        </p:txBody>
      </p:sp>
      <p:sp>
        <p:nvSpPr>
          <p:cNvPr id="166915" name="Footer Placeholder 3"/>
          <p:cNvSpPr>
            <a:spLocks noGrp="1"/>
          </p:cNvSpPr>
          <p:nvPr>
            <p:ph type="ftr" sz="quarter" idx="10"/>
          </p:nvPr>
        </p:nvSpPr>
        <p:spPr>
          <a:noFill/>
        </p:spPr>
        <p:txBody>
          <a:bodyPr/>
          <a:lstStyle/>
          <a:p>
            <a:r>
              <a:rPr lang="en-AU" smtClean="0"/>
              <a:t>Chapter 4 — The Processor — </a:t>
            </a:r>
            <a:fld id="{CB356BAB-D7A2-4131-BE77-EA49B8BF9971}" type="slidenum">
              <a:rPr lang="en-AU" smtClean="0"/>
              <a:t>5</a:t>
            </a:fld>
            <a:endParaRPr lang="en-AU" smtClean="0"/>
          </a:p>
        </p:txBody>
      </p:sp>
    </p:spTree>
  </p:cSld>
  <p:clrMapOvr>
    <a:masterClrMapping/>
  </p:clrMapOvr>
  <p:transition/>
  <p:timing/>
</p:sld>
</file>

<file path=ppt/slides/slide5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12994" name="Slide Number Placeholder 5"/>
          <p:cNvSpPr>
            <a:spLocks noGrp="1"/>
          </p:cNvSpPr>
          <p:nvPr>
            <p:ph type="sldNum" sz="quarter" idx="12"/>
          </p:nvPr>
        </p:nvSpPr>
        <p:spPr>
          <a:noFill/>
        </p:spPr>
        <p:txBody>
          <a:bodyPr/>
          <a:lstStyle/>
          <a:p>
            <a:pPr defTabSz="914400"/>
            <a:fld id="{021784A3-8EEB-49B7-84F5-90F6CD8380DA}" type="slidenum">
              <a:rPr lang="en-US" smtClean="0"/>
              <a:pPr defTabSz="914400"/>
              <a:t>50</a:t>
            </a:fld>
            <a:endParaRPr lang="en-US" smtClean="0"/>
          </a:p>
        </p:txBody>
      </p:sp>
      <p:sp>
        <p:nvSpPr>
          <p:cNvPr id="212995" name="Rectangle 2"/>
          <p:cNvSpPr>
            <a:spLocks noGrp="1" noChangeArrowheads="1"/>
          </p:cNvSpPr>
          <p:nvPr>
            <p:ph type="title"/>
          </p:nvPr>
        </p:nvSpPr>
        <p:spPr/>
        <p:txBody>
          <a:bodyPr/>
          <a:lstStyle/>
          <a:p>
            <a:pPr defTabSz="819150"/>
            <a:r>
              <a:rPr lang="en-US" smtClean="0"/>
              <a:t>Pipeline terminology</a:t>
            </a:r>
          </a:p>
        </p:txBody>
      </p:sp>
      <p:sp>
        <p:nvSpPr>
          <p:cNvPr id="22531" name="Rectangle 3"/>
          <p:cNvSpPr>
            <a:spLocks noGrp="1" noChangeArrowheads="1"/>
          </p:cNvSpPr>
          <p:nvPr>
            <p:ph type="body" idx="1"/>
          </p:nvPr>
        </p:nvSpPr>
        <p:spPr>
          <a:xfrm>
            <a:off x="484188" y="3697288"/>
            <a:ext cx="8202612" cy="2555875"/>
          </a:xfrm>
        </p:spPr>
        <p:txBody>
          <a:bodyPr/>
          <a:lstStyle/>
          <a:p>
            <a:pPr marL="306388" indent="-306388" defTabSz="819150"/>
            <a:r>
              <a:rPr lang="en-US" smtClean="0"/>
              <a:t>The </a:t>
            </a:r>
            <a:r>
              <a:rPr lang="en-US" smtClean="0">
                <a:solidFill>
                  <a:srgbClr val="FF3300"/>
                </a:solidFill>
              </a:rPr>
              <a:t>pipeline depth</a:t>
            </a:r>
            <a:r>
              <a:rPr lang="en-US" smtClean="0"/>
              <a:t> is the number of stages—in this case, five.</a:t>
            </a:r>
          </a:p>
          <a:p>
            <a:pPr marL="306388" indent="-306388" defTabSz="819150"/>
            <a:r>
              <a:rPr lang="en-US" smtClean="0"/>
              <a:t>In the first four cycles here, the pipeline is </a:t>
            </a:r>
            <a:r>
              <a:rPr lang="en-US" smtClean="0">
                <a:solidFill>
                  <a:srgbClr val="FF3300"/>
                </a:solidFill>
              </a:rPr>
              <a:t>filling</a:t>
            </a:r>
            <a:r>
              <a:rPr lang="en-US" smtClean="0"/>
              <a:t>, since there are unused functional units.</a:t>
            </a:r>
          </a:p>
          <a:p>
            <a:pPr marL="306388" indent="-306388" defTabSz="819150"/>
            <a:r>
              <a:rPr lang="en-US" smtClean="0"/>
              <a:t>In cycle 5, the pipeline is </a:t>
            </a:r>
            <a:r>
              <a:rPr lang="en-US" smtClean="0">
                <a:solidFill>
                  <a:srgbClr val="FF3300"/>
                </a:solidFill>
              </a:rPr>
              <a:t>full</a:t>
            </a:r>
            <a:r>
              <a:rPr lang="en-US" smtClean="0"/>
              <a:t>. Five instructions are being executed simultaneously, so all hardware units are in use. </a:t>
            </a:r>
          </a:p>
          <a:p>
            <a:pPr marL="306388" indent="-306388" defTabSz="819150"/>
            <a:r>
              <a:rPr lang="en-US" smtClean="0"/>
              <a:t>In cycles 6-9, the pipeline is </a:t>
            </a:r>
            <a:r>
              <a:rPr lang="en-US" smtClean="0">
                <a:solidFill>
                  <a:srgbClr val="FF3300"/>
                </a:solidFill>
              </a:rPr>
              <a:t>emptying</a:t>
            </a:r>
            <a:r>
              <a:rPr lang="en-US" smtClean="0"/>
              <a:t>.</a:t>
            </a:r>
          </a:p>
        </p:txBody>
      </p:sp>
      <p:sp>
        <p:nvSpPr>
          <p:cNvPr id="22534" name="AutoShape 6"/>
          <p:cNvSpPr/>
          <p:nvPr/>
        </p:nvSpPr>
        <p:spPr bwMode="auto">
          <a:xfrm rot="-5400000">
            <a:off x="3732213" y="1651000"/>
            <a:ext cx="155575" cy="2771775"/>
          </a:xfrm>
          <a:prstGeom prst="leftBrace">
            <a:avLst>
              <a:gd name="adj1" fmla="val 144098"/>
              <a:gd name="adj2" fmla="val 50000"/>
            </a:avLst>
          </a:prstGeom>
          <a:noFill/>
          <a:ln w="25400">
            <a:solidFill>
              <a:schemeClr val="tx1"/>
            </a:solidFill>
            <a:round/>
          </a:ln>
        </p:spPr>
        <p:txBody>
          <a:bodyPr wrap="none" lIns="82048" tIns="41025" rIns="82048" bIns="41025" anchor="ctr"/>
          <a:lstStyle/>
          <a:p>
            <a:pPr algn="l"/>
            <a:endParaRPr lang="en-IN" sz="1800">
              <a:solidFill>
                <a:srgbClr val="000000"/>
              </a:solidFill>
              <a:latin typeface="Trebuchet MS" pitchFamily="-16" charset="0"/>
            </a:endParaRPr>
          </a:p>
        </p:txBody>
      </p:sp>
      <p:sp>
        <p:nvSpPr>
          <p:cNvPr id="22535" name="AutoShape 7"/>
          <p:cNvSpPr/>
          <p:nvPr/>
        </p:nvSpPr>
        <p:spPr bwMode="auto">
          <a:xfrm rot="-5400000">
            <a:off x="7095331" y="1681957"/>
            <a:ext cx="155575" cy="2709862"/>
          </a:xfrm>
          <a:prstGeom prst="leftBrace">
            <a:avLst>
              <a:gd name="adj1" fmla="val 140879"/>
              <a:gd name="adj2" fmla="val 50000"/>
            </a:avLst>
          </a:prstGeom>
          <a:noFill/>
          <a:ln w="25400">
            <a:solidFill>
              <a:schemeClr val="tx1"/>
            </a:solidFill>
            <a:round/>
          </a:ln>
        </p:spPr>
        <p:txBody>
          <a:bodyPr wrap="none" lIns="82048" tIns="41025" rIns="82048" bIns="41025" anchor="ctr"/>
          <a:lstStyle/>
          <a:p>
            <a:pPr algn="l"/>
            <a:endParaRPr lang="en-IN" sz="1800">
              <a:solidFill>
                <a:srgbClr val="000000"/>
              </a:solidFill>
              <a:latin typeface="Trebuchet MS" pitchFamily="-16" charset="0"/>
            </a:endParaRPr>
          </a:p>
        </p:txBody>
      </p:sp>
      <p:sp>
        <p:nvSpPr>
          <p:cNvPr id="22536" name="AutoShape 8"/>
          <p:cNvSpPr/>
          <p:nvPr/>
        </p:nvSpPr>
        <p:spPr bwMode="auto">
          <a:xfrm rot="-5400000">
            <a:off x="5429250" y="2725738"/>
            <a:ext cx="155575" cy="622300"/>
          </a:xfrm>
          <a:prstGeom prst="leftBrace">
            <a:avLst>
              <a:gd name="adj1" fmla="val 32352"/>
              <a:gd name="adj2" fmla="val 50000"/>
            </a:avLst>
          </a:prstGeom>
          <a:noFill/>
          <a:ln w="25400">
            <a:solidFill>
              <a:schemeClr val="tx1"/>
            </a:solidFill>
            <a:round/>
          </a:ln>
        </p:spPr>
        <p:txBody>
          <a:bodyPr wrap="none" lIns="82048" tIns="41025" rIns="82048" bIns="41025" anchor="ctr"/>
          <a:lstStyle/>
          <a:p>
            <a:pPr algn="l"/>
            <a:endParaRPr lang="en-IN" sz="1800">
              <a:solidFill>
                <a:srgbClr val="000000"/>
              </a:solidFill>
              <a:latin typeface="Trebuchet MS" pitchFamily="-16" charset="0"/>
            </a:endParaRPr>
          </a:p>
        </p:txBody>
      </p:sp>
      <p:sp>
        <p:nvSpPr>
          <p:cNvPr id="22537" name="Text Box 9"/>
          <p:cNvSpPr txBox="1">
            <a:spLocks noChangeArrowheads="1"/>
          </p:cNvSpPr>
          <p:nvPr/>
        </p:nvSpPr>
        <p:spPr bwMode="auto">
          <a:xfrm>
            <a:off x="3395663" y="3154363"/>
            <a:ext cx="777875" cy="369887"/>
          </a:xfrm>
          <a:prstGeom prst="rect">
            <a:avLst/>
          </a:prstGeom>
          <a:noFill/>
          <a:ln w="25400">
            <a:noFill/>
            <a:miter lim="800000"/>
          </a:ln>
        </p:spPr>
        <p:txBody>
          <a:bodyPr wrap="none" lIns="91418" tIns="45709" rIns="91418" bIns="45709" anchor="ctr">
            <a:spAutoFit/>
          </a:bodyPr>
          <a:lstStyle/>
          <a:p>
            <a:r>
              <a:rPr lang="en-US" sz="1800">
                <a:solidFill>
                  <a:srgbClr val="000000"/>
                </a:solidFill>
                <a:latin typeface="Trebuchet MS" pitchFamily="-16" charset="0"/>
              </a:rPr>
              <a:t>filling</a:t>
            </a:r>
          </a:p>
        </p:txBody>
      </p:sp>
      <p:sp>
        <p:nvSpPr>
          <p:cNvPr id="22538" name="Text Box 10"/>
          <p:cNvSpPr txBox="1">
            <a:spLocks noChangeArrowheads="1"/>
          </p:cNvSpPr>
          <p:nvPr/>
        </p:nvSpPr>
        <p:spPr bwMode="auto">
          <a:xfrm>
            <a:off x="5264150" y="3154363"/>
            <a:ext cx="531813" cy="369887"/>
          </a:xfrm>
          <a:prstGeom prst="rect">
            <a:avLst/>
          </a:prstGeom>
          <a:noFill/>
          <a:ln w="25400">
            <a:noFill/>
            <a:miter lim="800000"/>
          </a:ln>
        </p:spPr>
        <p:txBody>
          <a:bodyPr wrap="none" lIns="91418" tIns="45709" rIns="91418" bIns="45709" anchor="ctr">
            <a:spAutoFit/>
          </a:bodyPr>
          <a:lstStyle/>
          <a:p>
            <a:r>
              <a:rPr lang="en-US" sz="1800">
                <a:solidFill>
                  <a:srgbClr val="000000"/>
                </a:solidFill>
                <a:latin typeface="Trebuchet MS" pitchFamily="-16" charset="0"/>
              </a:rPr>
              <a:t>full</a:t>
            </a:r>
          </a:p>
        </p:txBody>
      </p:sp>
      <p:sp>
        <p:nvSpPr>
          <p:cNvPr id="22539" name="Text Box 11"/>
          <p:cNvSpPr txBox="1">
            <a:spLocks noChangeArrowheads="1"/>
          </p:cNvSpPr>
          <p:nvPr/>
        </p:nvSpPr>
        <p:spPr bwMode="auto">
          <a:xfrm>
            <a:off x="6650038" y="3154363"/>
            <a:ext cx="1144587" cy="369887"/>
          </a:xfrm>
          <a:prstGeom prst="rect">
            <a:avLst/>
          </a:prstGeom>
          <a:noFill/>
          <a:ln w="25400">
            <a:noFill/>
            <a:miter lim="800000"/>
          </a:ln>
        </p:spPr>
        <p:txBody>
          <a:bodyPr wrap="none" lIns="91418" tIns="45709" rIns="91418" bIns="45709" anchor="ctr">
            <a:spAutoFit/>
          </a:bodyPr>
          <a:lstStyle/>
          <a:p>
            <a:r>
              <a:rPr lang="en-US" sz="1800">
                <a:solidFill>
                  <a:srgbClr val="000000"/>
                </a:solidFill>
                <a:latin typeface="Trebuchet MS" pitchFamily="-16" charset="0"/>
              </a:rPr>
              <a:t>emptying</a:t>
            </a:r>
          </a:p>
        </p:txBody>
      </p:sp>
      <p:graphicFrame>
        <p:nvGraphicFramePr>
          <p:cNvPr id="22662" name="Group 134"/>
          <p:cNvGraphicFramePr>
            <a:graphicFrameLocks noGrp="1"/>
          </p:cNvGraphicFramePr>
          <p:nvPr/>
        </p:nvGraphicFramePr>
        <p:xfrm>
          <a:off x="554038" y="1143000"/>
          <a:ext cx="7966363" cy="1706880"/>
        </p:xfrm>
        <a:graphic>
          <a:graphicData uri="http://schemas.openxmlformats.org/drawingml/2006/table">
            <a:tbl>
              <a:tblPr/>
              <a:tblGrid>
                <a:gridCol w="1855932"/>
                <a:gridCol w="707159"/>
                <a:gridCol w="692727"/>
                <a:gridCol w="692727"/>
                <a:gridCol w="692727"/>
                <a:gridCol w="623455"/>
                <a:gridCol w="623455"/>
                <a:gridCol w="692727"/>
                <a:gridCol w="692727"/>
                <a:gridCol w="692727"/>
              </a:tblGrid>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gridSpan="9">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Clock cycle</a:t>
                      </a:r>
                    </a:p>
                  </a:txBody>
                  <a:tcPr marL="83127" marR="83127" marT="0" marB="0" horzOverflow="overflow">
                    <a:lnL cap="flat">
                      <a:noFill/>
                    </a:lnL>
                    <a:lnR cap="flat">
                      <a:noFill/>
                    </a:lnR>
                    <a:lnT cap="flat">
                      <a:noFill/>
                    </a:lnT>
                    <a:lnB cap="flat">
                      <a:noFill/>
                    </a:lnB>
                    <a:lnTlToBr>
                      <a:noFill/>
                    </a:lnTlToBr>
                    <a:lnBlToTr>
                      <a:noFill/>
                    </a:lnBlToTr>
                    <a:noFill/>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1</a:t>
                      </a:r>
                    </a:p>
                  </a:txBody>
                  <a:tcPr marL="83127" marR="83127"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2</a:t>
                      </a:r>
                    </a:p>
                  </a:txBody>
                  <a:tcPr marL="83127" marR="83127"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3</a:t>
                      </a:r>
                    </a:p>
                  </a:txBody>
                  <a:tcPr marL="83127" marR="83127"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4</a:t>
                      </a:r>
                    </a:p>
                  </a:txBody>
                  <a:tcPr marL="83127" marR="83127"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5</a:t>
                      </a:r>
                    </a:p>
                  </a:txBody>
                  <a:tcPr marL="83127" marR="83127"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6</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7</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8</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9</a:t>
                      </a:r>
                    </a:p>
                  </a:txBody>
                  <a:tcPr marL="83127" marR="83127" marT="0" marB="0" horzOverflow="overflow">
                    <a:lnL cap="flat">
                      <a:noFill/>
                    </a:lnL>
                    <a:lnR cap="flat">
                      <a:noFill/>
                    </a:lnR>
                    <a:lnT cap="flat">
                      <a:noFill/>
                    </a:lnT>
                    <a:lnB cap="flat">
                      <a:noFill/>
                    </a:lnB>
                    <a:lnTlToBr>
                      <a:noFill/>
                    </a:lnTlToBr>
                    <a:lnBlToTr>
                      <a:noFill/>
                    </a:lnBlToTr>
                    <a:noFill/>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lw	$t0, 4($sp)</a:t>
                      </a:r>
                    </a:p>
                  </a:txBody>
                  <a:tcPr marL="83127" marR="83127" marT="0" marB="0" horzOverflow="overflow">
                    <a:lnL cap="flat">
                      <a:noFill/>
                    </a:lnL>
                    <a:lnR w="635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IF</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ID</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EX</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MEM</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WB</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sub	$v0, $a0, $a1</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IF</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ID</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EX</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MEM</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WB</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and	$t1, $t2, $t3</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IF</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ID</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EX</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MEM</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WB</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or	$s0, $s1, $s2</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IF</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ID</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EX</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MEM</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WB</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add	$sp, $sp, -4</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IF</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ID</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EX</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MEM</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WB</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537"/>
                                        </p:tgtEl>
                                        <p:attrNameLst>
                                          <p:attrName>style.visibility</p:attrName>
                                        </p:attrNameLst>
                                      </p:cBhvr>
                                      <p:to>
                                        <p:strVal val="visible"/>
                                      </p:to>
                                    </p:set>
                                    <p:animEffect transition="in" filter="blinds(horizontal)">
                                      <p:cBhvr>
                                        <p:cTn id="7" dur="500"/>
                                        <p:tgtEl>
                                          <p:spTgt spid="2253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534"/>
                                        </p:tgtEl>
                                        <p:attrNameLst>
                                          <p:attrName>style.visibility</p:attrName>
                                        </p:attrNameLst>
                                      </p:cBhvr>
                                      <p:to>
                                        <p:strVal val="visible"/>
                                      </p:to>
                                    </p:set>
                                    <p:animEffect transition="in" filter="blinds(horizontal)">
                                      <p:cBhvr>
                                        <p:cTn id="10" dur="500"/>
                                        <p:tgtEl>
                                          <p:spTgt spid="22534"/>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2538"/>
                                        </p:tgtEl>
                                        <p:attrNameLst>
                                          <p:attrName>style.visibility</p:attrName>
                                        </p:attrNameLst>
                                      </p:cBhvr>
                                      <p:to>
                                        <p:strVal val="visible"/>
                                      </p:to>
                                    </p:set>
                                    <p:animEffect transition="in" filter="blinds(horizontal)">
                                      <p:cBhvr>
                                        <p:cTn id="15" dur="500"/>
                                        <p:tgtEl>
                                          <p:spTgt spid="2253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2536"/>
                                        </p:tgtEl>
                                        <p:attrNameLst>
                                          <p:attrName>style.visibility</p:attrName>
                                        </p:attrNameLst>
                                      </p:cBhvr>
                                      <p:to>
                                        <p:strVal val="visible"/>
                                      </p:to>
                                    </p:set>
                                    <p:animEffect transition="in" filter="blinds(horizontal)">
                                      <p:cBhvr>
                                        <p:cTn id="18" dur="500"/>
                                        <p:tgtEl>
                                          <p:spTgt spid="22536"/>
                                        </p:tgtEl>
                                      </p:cBhvr>
                                    </p:animEffect>
                                  </p:childTnLst>
                                </p:cTn>
                              </p:par>
                            </p:childTnLst>
                          </p:cTn>
                        </p:par>
                      </p:childTnLst>
                    </p:cTn>
                  </p:par>
                  <p:par>
                    <p:cTn id="19" fill="hold" nodeType="clickPar">
                      <p:stCondLst>
                        <p:cond delay="indefinite"/>
                      </p:stCondLst>
                      <p:childTnLst>
                        <p:par>
                          <p:cTn id="20" fill="hold" nodeType="after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2535"/>
                                        </p:tgtEl>
                                        <p:attrNameLst>
                                          <p:attrName>style.visibility</p:attrName>
                                        </p:attrNameLst>
                                      </p:cBhvr>
                                      <p:to>
                                        <p:strVal val="visible"/>
                                      </p:to>
                                    </p:set>
                                    <p:animEffect transition="in" filter="blinds(horizontal)">
                                      <p:cBhvr>
                                        <p:cTn id="23" dur="500"/>
                                        <p:tgtEl>
                                          <p:spTgt spid="2253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2539"/>
                                        </p:tgtEl>
                                        <p:attrNameLst>
                                          <p:attrName>style.visibility</p:attrName>
                                        </p:attrNameLst>
                                      </p:cBhvr>
                                      <p:to>
                                        <p:strVal val="visible"/>
                                      </p:to>
                                    </p:set>
                                    <p:animEffect transition="in" filter="blinds(horizontal)">
                                      <p:cBhvr>
                                        <p:cTn id="26" dur="500"/>
                                        <p:tgtEl>
                                          <p:spTgt spid="22539"/>
                                        </p:tgtEl>
                                      </p:cBhvr>
                                    </p:animEffect>
                                  </p:childTnLst>
                                </p:cTn>
                              </p:par>
                            </p:childTnLst>
                          </p:cTn>
                        </p:par>
                      </p:childTnLst>
                    </p:cTn>
                  </p:par>
                  <p:par>
                    <p:cTn id="27" fill="hold" nodeType="clickPar">
                      <p:stCondLst>
                        <p:cond delay="indefinite"/>
                      </p:stCondLst>
                      <p:childTnLst>
                        <p:par>
                          <p:cTn id="28" fill="hold" nodeType="after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22531">
                                            <p:txEl>
                                              <p:pRg st="0" end="0"/>
                                            </p:txEl>
                                          </p:spTgt>
                                        </p:tgtEl>
                                        <p:attrNameLst>
                                          <p:attrName>style.visibility</p:attrName>
                                        </p:attrNameLst>
                                      </p:cBhvr>
                                      <p:to>
                                        <p:strVal val="visible"/>
                                      </p:to>
                                    </p:set>
                                    <p:animEffect transition="in" filter="blinds(horizontal)">
                                      <p:cBhvr>
                                        <p:cTn id="31" dur="500"/>
                                        <p:tgtEl>
                                          <p:spTgt spid="22531">
                                            <p:txEl>
                                              <p:pRg st="0" end="0"/>
                                            </p:txEl>
                                          </p:spTgt>
                                        </p:tgtEl>
                                      </p:cBhvr>
                                    </p:animEffect>
                                  </p:childTnLst>
                                </p:cTn>
                              </p:par>
                            </p:childTnLst>
                          </p:cTn>
                        </p:par>
                      </p:childTnLst>
                    </p:cTn>
                  </p:par>
                  <p:par>
                    <p:cTn id="32" fill="hold" nodeType="clickPar">
                      <p:stCondLst>
                        <p:cond delay="indefinite"/>
                      </p:stCondLst>
                      <p:childTnLst>
                        <p:par>
                          <p:cTn id="33" fill="hold" nodeType="after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22531">
                                            <p:txEl>
                                              <p:pRg st="1" end="1"/>
                                            </p:txEl>
                                          </p:spTgt>
                                        </p:tgtEl>
                                        <p:attrNameLst>
                                          <p:attrName>style.visibility</p:attrName>
                                        </p:attrNameLst>
                                      </p:cBhvr>
                                      <p:to>
                                        <p:strVal val="visible"/>
                                      </p:to>
                                    </p:set>
                                    <p:animEffect transition="in" filter="blinds(horizontal)">
                                      <p:cBhvr>
                                        <p:cTn id="36" dur="500"/>
                                        <p:tgtEl>
                                          <p:spTgt spid="22531">
                                            <p:txEl>
                                              <p:pRg st="1" end="1"/>
                                            </p:txEl>
                                          </p:spTgt>
                                        </p:tgtEl>
                                      </p:cBhvr>
                                    </p:animEffect>
                                  </p:childTnLst>
                                </p:cTn>
                              </p:par>
                            </p:childTnLst>
                          </p:cTn>
                        </p:par>
                      </p:childTnLst>
                    </p:cTn>
                  </p:par>
                  <p:par>
                    <p:cTn id="37" fill="hold" nodeType="clickPar">
                      <p:stCondLst>
                        <p:cond delay="indefinite"/>
                      </p:stCondLst>
                      <p:childTnLst>
                        <p:par>
                          <p:cTn id="38" fill="hold" nodeType="after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22531">
                                            <p:txEl>
                                              <p:pRg st="2" end="2"/>
                                            </p:txEl>
                                          </p:spTgt>
                                        </p:tgtEl>
                                        <p:attrNameLst>
                                          <p:attrName>style.visibility</p:attrName>
                                        </p:attrNameLst>
                                      </p:cBhvr>
                                      <p:to>
                                        <p:strVal val="visible"/>
                                      </p:to>
                                    </p:set>
                                    <p:animEffect transition="in" filter="blinds(horizontal)">
                                      <p:cBhvr>
                                        <p:cTn id="41" dur="500"/>
                                        <p:tgtEl>
                                          <p:spTgt spid="22531">
                                            <p:txEl>
                                              <p:pRg st="2" end="2"/>
                                            </p:txEl>
                                          </p:spTgt>
                                        </p:tgtEl>
                                      </p:cBhvr>
                                    </p:animEffect>
                                  </p:childTnLst>
                                </p:cTn>
                              </p:par>
                            </p:childTnLst>
                          </p:cTn>
                        </p:par>
                      </p:childTnLst>
                    </p:cTn>
                  </p:par>
                  <p:par>
                    <p:cTn id="42" fill="hold" nodeType="clickPar">
                      <p:stCondLst>
                        <p:cond delay="indefinite"/>
                      </p:stCondLst>
                      <p:childTnLst>
                        <p:par>
                          <p:cTn id="43" fill="hold" nodeType="afterGroup">
                            <p:stCondLst>
                              <p:cond delay="0"/>
                            </p:stCondLst>
                            <p:childTnLst>
                              <p:par>
                                <p:cTn id="44" presetID="3" presetClass="entr" presetSubtype="10" fill="hold" nodeType="clickEffect">
                                  <p:stCondLst>
                                    <p:cond delay="0"/>
                                  </p:stCondLst>
                                  <p:childTnLst>
                                    <p:set>
                                      <p:cBhvr>
                                        <p:cTn id="45" dur="1" fill="hold">
                                          <p:stCondLst>
                                            <p:cond delay="0"/>
                                          </p:stCondLst>
                                        </p:cTn>
                                        <p:tgtEl>
                                          <p:spTgt spid="22531">
                                            <p:txEl>
                                              <p:pRg st="3" end="3"/>
                                            </p:txEl>
                                          </p:spTgt>
                                        </p:tgtEl>
                                        <p:attrNameLst>
                                          <p:attrName>style.visibility</p:attrName>
                                        </p:attrNameLst>
                                      </p:cBhvr>
                                      <p:to>
                                        <p:strVal val="visible"/>
                                      </p:to>
                                    </p:set>
                                    <p:animEffect transition="in" filter="blinds(horizontal)">
                                      <p:cBhvr>
                                        <p:cTn id="46" dur="500"/>
                                        <p:tgtEl>
                                          <p:spTgt spid="225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4" grpId="0" animBg="1"/>
      <p:bldP spid="22535" grpId="0" animBg="1"/>
      <p:bldP spid="22536" grpId="0" animBg="1"/>
      <p:bldP spid="22537" grpId="0"/>
      <p:bldP spid="22538" grpId="0"/>
      <p:bldP spid="22539" grpId="0"/>
    </p:bldLst>
  </p:timing>
</p:sld>
</file>

<file path=ppt/slides/slide5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14018" name="Slide Number Placeholder 5"/>
          <p:cNvSpPr>
            <a:spLocks noGrp="1"/>
          </p:cNvSpPr>
          <p:nvPr>
            <p:ph type="sldNum" sz="quarter" idx="12"/>
          </p:nvPr>
        </p:nvSpPr>
        <p:spPr>
          <a:noFill/>
        </p:spPr>
        <p:txBody>
          <a:bodyPr/>
          <a:lstStyle/>
          <a:p>
            <a:pPr defTabSz="914400"/>
            <a:fld id="{C5A56078-E111-45B1-902A-FC31514E696B}" type="slidenum">
              <a:rPr lang="en-US" smtClean="0"/>
              <a:pPr defTabSz="914400"/>
              <a:t>51</a:t>
            </a:fld>
            <a:endParaRPr lang="en-US" smtClean="0"/>
          </a:p>
        </p:txBody>
      </p:sp>
      <p:sp>
        <p:nvSpPr>
          <p:cNvPr id="214019" name="Rectangle 2"/>
          <p:cNvSpPr>
            <a:spLocks noGrp="1" noChangeArrowheads="1"/>
          </p:cNvSpPr>
          <p:nvPr>
            <p:ph type="title"/>
          </p:nvPr>
        </p:nvSpPr>
        <p:spPr/>
        <p:txBody>
          <a:bodyPr/>
          <a:lstStyle/>
          <a:p>
            <a:r>
              <a:rPr lang="en-US" smtClean="0"/>
              <a:t>Pipeline Datapath: Resource Requirements</a:t>
            </a:r>
          </a:p>
        </p:txBody>
      </p:sp>
      <p:graphicFrame>
        <p:nvGraphicFramePr>
          <p:cNvPr id="40052" name="Group 116"/>
          <p:cNvGraphicFramePr>
            <a:graphicFrameLocks noGrp="1"/>
          </p:cNvGraphicFramePr>
          <p:nvPr/>
        </p:nvGraphicFramePr>
        <p:xfrm>
          <a:off x="554038" y="1143000"/>
          <a:ext cx="7966363" cy="1706880"/>
        </p:xfrm>
        <a:graphic>
          <a:graphicData uri="http://schemas.openxmlformats.org/drawingml/2006/table">
            <a:tbl>
              <a:tblPr/>
              <a:tblGrid>
                <a:gridCol w="1855932"/>
                <a:gridCol w="707159"/>
                <a:gridCol w="692727"/>
                <a:gridCol w="692727"/>
                <a:gridCol w="692727"/>
                <a:gridCol w="623455"/>
                <a:gridCol w="623455"/>
                <a:gridCol w="692727"/>
                <a:gridCol w="692727"/>
                <a:gridCol w="692727"/>
              </a:tblGrid>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gridSpan="9">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Clock cycle</a:t>
                      </a:r>
                    </a:p>
                  </a:txBody>
                  <a:tcPr marL="83127" marR="83127" marT="0" marB="0" horzOverflow="overflow">
                    <a:lnL cap="flat">
                      <a:noFill/>
                    </a:lnL>
                    <a:lnR cap="flat">
                      <a:noFill/>
                    </a:lnR>
                    <a:lnT cap="flat">
                      <a:noFill/>
                    </a:lnT>
                    <a:lnB cap="flat">
                      <a:noFill/>
                    </a:lnB>
                    <a:lnTlToBr>
                      <a:noFill/>
                    </a:lnTlToBr>
                    <a:lnBlToTr>
                      <a:noFill/>
                    </a:lnBlToTr>
                    <a:noFill/>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1</a:t>
                      </a:r>
                    </a:p>
                  </a:txBody>
                  <a:tcPr marL="83127" marR="83127"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2</a:t>
                      </a:r>
                    </a:p>
                  </a:txBody>
                  <a:tcPr marL="83127" marR="83127"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2"/>
                          </a:solidFill>
                          <a:effectLst/>
                          <a:latin typeface="Trebuchet MS" pitchFamily="-16" charset="0"/>
                        </a:rPr>
                        <a:t>3</a:t>
                      </a:r>
                    </a:p>
                  </a:txBody>
                  <a:tcPr marL="83127" marR="83127"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4</a:t>
                      </a:r>
                    </a:p>
                  </a:txBody>
                  <a:tcPr marL="83127" marR="83127"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5</a:t>
                      </a:r>
                    </a:p>
                  </a:txBody>
                  <a:tcPr marL="83127" marR="83127"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6</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7</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8</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9</a:t>
                      </a:r>
                    </a:p>
                  </a:txBody>
                  <a:tcPr marL="83127" marR="83127" marT="0" marB="0" horzOverflow="overflow">
                    <a:lnL cap="flat">
                      <a:noFill/>
                    </a:lnL>
                    <a:lnR cap="flat">
                      <a:noFill/>
                    </a:lnR>
                    <a:lnT cap="flat">
                      <a:noFill/>
                    </a:lnT>
                    <a:lnB cap="flat">
                      <a:noFill/>
                    </a:lnB>
                    <a:lnTlToBr>
                      <a:noFill/>
                    </a:lnTlToBr>
                    <a:lnBlToTr>
                      <a:noFill/>
                    </a:lnBlToTr>
                    <a:noFill/>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lw	$t0, 4($sp)</a:t>
                      </a:r>
                    </a:p>
                  </a:txBody>
                  <a:tcPr marL="83127" marR="83127" marT="0" marB="0" horzOverflow="overflow">
                    <a:lnL cap="flat">
                      <a:noFill/>
                    </a:lnL>
                    <a:lnR w="635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IF</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ID</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rgbClr val="FF0000"/>
                          </a:solidFill>
                          <a:effectLst/>
                          <a:latin typeface="Trebuchet MS" pitchFamily="-16" charset="0"/>
                        </a:rPr>
                        <a:t>EX</a:t>
                      </a:r>
                      <a:endParaRPr kumimoji="0" lang="en-US" sz="1600" b="0" i="0" u="none" strike="noStrike" cap="none" normalizeH="0" baseline="0" smtClean="0">
                        <a:ln>
                          <a:noFill/>
                        </a:ln>
                        <a:solidFill>
                          <a:schemeClr val="tx2"/>
                        </a:solidFill>
                        <a:effectLst/>
                        <a:latin typeface="Trebuchet MS" pitchFamily="-16" charset="0"/>
                      </a:endParaRP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accent2"/>
                          </a:solidFill>
                          <a:effectLst/>
                          <a:latin typeface="Trebuchet MS" pitchFamily="-16" charset="0"/>
                        </a:rPr>
                        <a:t>MEM</a:t>
                      </a: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WB</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lw	$t1, 8($sp)</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IF</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2"/>
                          </a:solidFill>
                          <a:effectLst/>
                          <a:latin typeface="Trebuchet MS" pitchFamily="-16" charset="0"/>
                        </a:rPr>
                        <a:t>ID</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EX</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MEM</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WB</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lw	$t2, 12($sp)</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rgbClr val="FF0000"/>
                          </a:solidFill>
                          <a:effectLst/>
                          <a:latin typeface="Trebuchet MS" pitchFamily="-16" charset="0"/>
                        </a:rPr>
                        <a:t>IF</a:t>
                      </a:r>
                      <a:endParaRPr kumimoji="0" lang="en-US" sz="1600" b="0" i="0" u="none" strike="noStrike" cap="none" normalizeH="0" baseline="0" smtClean="0">
                        <a:ln>
                          <a:noFill/>
                        </a:ln>
                        <a:solidFill>
                          <a:schemeClr val="tx2"/>
                        </a:solidFill>
                        <a:effectLst/>
                        <a:latin typeface="Trebuchet MS" pitchFamily="-16" charset="0"/>
                      </a:endParaRP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ID</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EX</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MEM</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WB</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lw	$t3, 16($sp)</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accent2"/>
                          </a:solidFill>
                          <a:effectLst/>
                          <a:latin typeface="Trebuchet MS" pitchFamily="-16" charset="0"/>
                        </a:rPr>
                        <a:t>IF</a:t>
                      </a: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ID</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EX</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MEM</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WB</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lw	$t4, 20($sp)</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IF</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ID</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EX</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MEM</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WB</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0163" name="Rectangle 227"/>
          <p:cNvSpPr>
            <a:spLocks noGrp="1" noChangeArrowheads="1"/>
          </p:cNvSpPr>
          <p:nvPr>
            <p:ph type="body" idx="1"/>
          </p:nvPr>
        </p:nvSpPr>
        <p:spPr>
          <a:xfrm>
            <a:off x="484188" y="3092450"/>
            <a:ext cx="8202612" cy="3160713"/>
          </a:xfrm>
          <a:noFill/>
        </p:spPr>
        <p:txBody>
          <a:bodyPr/>
          <a:lstStyle/>
          <a:p>
            <a:pPr marL="306388" indent="-306388" defTabSz="819150"/>
            <a:r>
              <a:rPr lang="en-US" smtClean="0"/>
              <a:t>We need to perform several operations in the same cycle.</a:t>
            </a:r>
          </a:p>
          <a:p>
            <a:pPr marL="715963" lvl="1" indent="-304800" defTabSz="819150"/>
            <a:r>
              <a:rPr lang="en-US" smtClean="0">
                <a:solidFill>
                  <a:srgbClr val="FF0000"/>
                </a:solidFill>
              </a:rPr>
              <a:t>Increment the PC and add registers at the same time. </a:t>
            </a:r>
          </a:p>
          <a:p>
            <a:pPr marL="715963" lvl="1" indent="-304800" defTabSz="819150"/>
            <a:r>
              <a:rPr lang="en-US" smtClean="0">
                <a:solidFill>
                  <a:schemeClr val="accent2"/>
                </a:solidFill>
              </a:rPr>
              <a:t>Fetch one instruction while another one reads or writes data.</a:t>
            </a:r>
            <a:endParaRPr lang="en-US" smtClean="0"/>
          </a:p>
          <a:p>
            <a:pPr marL="306388" indent="-306388" defTabSz="819150"/>
            <a:r>
              <a:rPr lang="en-US" smtClean="0"/>
              <a:t>What does this mean for our hardware?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163">
                                            <p:txEl>
                                              <p:pRg st="0" end="0"/>
                                            </p:txEl>
                                          </p:spTgt>
                                        </p:tgtEl>
                                        <p:attrNameLst>
                                          <p:attrName>style.visibility</p:attrName>
                                        </p:attrNameLst>
                                      </p:cBhvr>
                                      <p:to>
                                        <p:strVal val="visible"/>
                                      </p:to>
                                    </p:set>
                                    <p:animEffect transition="in" filter="blinds(horizontal)">
                                      <p:cBhvr>
                                        <p:cTn id="7" dur="500"/>
                                        <p:tgtEl>
                                          <p:spTgt spid="4016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0163">
                                            <p:txEl>
                                              <p:pRg st="1" end="1"/>
                                            </p:txEl>
                                          </p:spTgt>
                                        </p:tgtEl>
                                        <p:attrNameLst>
                                          <p:attrName>style.visibility</p:attrName>
                                        </p:attrNameLst>
                                      </p:cBhvr>
                                      <p:to>
                                        <p:strVal val="visible"/>
                                      </p:to>
                                    </p:set>
                                    <p:animEffect transition="in" filter="blinds(horizontal)">
                                      <p:cBhvr>
                                        <p:cTn id="12" dur="500"/>
                                        <p:tgtEl>
                                          <p:spTgt spid="4016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0163">
                                            <p:txEl>
                                              <p:pRg st="2" end="2"/>
                                            </p:txEl>
                                          </p:spTgt>
                                        </p:tgtEl>
                                        <p:attrNameLst>
                                          <p:attrName>style.visibility</p:attrName>
                                        </p:attrNameLst>
                                      </p:cBhvr>
                                      <p:to>
                                        <p:strVal val="visible"/>
                                      </p:to>
                                    </p:set>
                                    <p:animEffect transition="in" filter="blinds(horizontal)">
                                      <p:cBhvr>
                                        <p:cTn id="17" dur="500"/>
                                        <p:tgtEl>
                                          <p:spTgt spid="4016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0163">
                                            <p:txEl>
                                              <p:pRg st="3" end="3"/>
                                            </p:txEl>
                                          </p:spTgt>
                                        </p:tgtEl>
                                        <p:attrNameLst>
                                          <p:attrName>style.visibility</p:attrName>
                                        </p:attrNameLst>
                                      </p:cBhvr>
                                      <p:to>
                                        <p:strVal val="visible"/>
                                      </p:to>
                                    </p:set>
                                    <p:animEffect transition="in" filter="blinds(horizontal)">
                                      <p:cBhvr>
                                        <p:cTn id="22" dur="500"/>
                                        <p:tgtEl>
                                          <p:spTgt spid="401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051" name="Slide Number Placeholder 5"/>
          <p:cNvSpPr>
            <a:spLocks noGrp="1"/>
          </p:cNvSpPr>
          <p:nvPr>
            <p:ph type="sldNum" sz="quarter" idx="12"/>
          </p:nvPr>
        </p:nvSpPr>
        <p:spPr>
          <a:noFill/>
        </p:spPr>
        <p:txBody>
          <a:bodyPr/>
          <a:lstStyle/>
          <a:p>
            <a:pPr defTabSz="914400"/>
            <a:fld id="{2F53BB89-B748-4C17-8D86-3878391BDC6D}" type="slidenum">
              <a:rPr lang="en-US" smtClean="0"/>
              <a:pPr defTabSz="914400"/>
              <a:t>52</a:t>
            </a:fld>
            <a:endParaRPr lang="en-US" smtClean="0"/>
          </a:p>
        </p:txBody>
      </p:sp>
      <p:sp>
        <p:nvSpPr>
          <p:cNvPr id="2052" name="Rectangle 2"/>
          <p:cNvSpPr>
            <a:spLocks noGrp="1" noChangeArrowheads="1"/>
          </p:cNvSpPr>
          <p:nvPr>
            <p:ph type="title"/>
          </p:nvPr>
        </p:nvSpPr>
        <p:spPr/>
        <p:txBody>
          <a:bodyPr/>
          <a:lstStyle/>
          <a:p>
            <a:pPr defTabSz="819150"/>
            <a:r>
              <a:rPr lang="en-US" smtClean="0"/>
              <a:t>Pipelining Multiple Instruction-Types</a:t>
            </a:r>
          </a:p>
        </p:txBody>
      </p:sp>
      <p:sp>
        <p:nvSpPr>
          <p:cNvPr id="48131" name="Rectangle 3"/>
          <p:cNvSpPr>
            <a:spLocks noGrp="1" noChangeArrowheads="1"/>
          </p:cNvSpPr>
          <p:nvPr>
            <p:ph type="body" idx="1"/>
          </p:nvPr>
        </p:nvSpPr>
        <p:spPr>
          <a:xfrm>
            <a:off x="484188" y="1209675"/>
            <a:ext cx="8202612" cy="1816100"/>
          </a:xfrm>
        </p:spPr>
        <p:txBody>
          <a:bodyPr/>
          <a:lstStyle/>
          <a:p>
            <a:pPr marL="306388" indent="-306388" defTabSz="819150"/>
            <a:r>
              <a:rPr lang="en-US" smtClean="0"/>
              <a:t>R-type instructions only require 4 stages: IF, ID, EX, and WB</a:t>
            </a:r>
          </a:p>
          <a:p>
            <a:pPr marL="665163" lvl="1" indent="-255588" defTabSz="819150"/>
            <a:r>
              <a:rPr lang="en-US" smtClean="0"/>
              <a:t>We don’t need the MEM stage</a:t>
            </a:r>
          </a:p>
          <a:p>
            <a:pPr marL="306388" indent="-306388" defTabSz="819150"/>
            <a:r>
              <a:rPr lang="en-US" smtClean="0"/>
              <a:t>What happens if we try to pipeline </a:t>
            </a:r>
            <a:r>
              <a:rPr lang="en-US" b="1" smtClean="0"/>
              <a:t>loads</a:t>
            </a:r>
            <a:r>
              <a:rPr lang="en-US" smtClean="0"/>
              <a:t> with </a:t>
            </a:r>
            <a:r>
              <a:rPr lang="en-US" b="1" smtClean="0"/>
              <a:t>R-type</a:t>
            </a:r>
            <a:r>
              <a:rPr lang="en-US" smtClean="0"/>
              <a:t> instructions?</a:t>
            </a:r>
          </a:p>
        </p:txBody>
      </p:sp>
      <p:graphicFrame>
        <p:nvGraphicFramePr>
          <p:cNvPr id="48303" name="Group 175"/>
          <p:cNvGraphicFramePr>
            <a:graphicFrameLocks noGrp="1"/>
          </p:cNvGraphicFramePr>
          <p:nvPr/>
        </p:nvGraphicFramePr>
        <p:xfrm>
          <a:off x="554038" y="3025775"/>
          <a:ext cx="7966363" cy="1706880"/>
        </p:xfrm>
        <a:graphic>
          <a:graphicData uri="http://schemas.openxmlformats.org/drawingml/2006/table">
            <a:tbl>
              <a:tblPr/>
              <a:tblGrid>
                <a:gridCol w="1855932"/>
                <a:gridCol w="707159"/>
                <a:gridCol w="692727"/>
                <a:gridCol w="692727"/>
                <a:gridCol w="692727"/>
                <a:gridCol w="623455"/>
                <a:gridCol w="623455"/>
                <a:gridCol w="692727"/>
                <a:gridCol w="692727"/>
                <a:gridCol w="692727"/>
              </a:tblGrid>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gridSpan="9">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Clock cycle</a:t>
                      </a:r>
                    </a:p>
                  </a:txBody>
                  <a:tcPr marL="83127" marR="83127" marT="0" marB="0" horzOverflow="overflow">
                    <a:lnL cap="flat">
                      <a:noFill/>
                    </a:lnL>
                    <a:lnR cap="flat">
                      <a:noFill/>
                    </a:lnR>
                    <a:lnT cap="flat">
                      <a:noFill/>
                    </a:lnT>
                    <a:lnB cap="flat">
                      <a:noFill/>
                    </a:lnB>
                    <a:lnTlToBr>
                      <a:noFill/>
                    </a:lnTlToBr>
                    <a:lnBlToTr>
                      <a:noFill/>
                    </a:lnBlToTr>
                    <a:noFill/>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1</a:t>
                      </a:r>
                    </a:p>
                  </a:txBody>
                  <a:tcPr marL="83127" marR="83127"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2</a:t>
                      </a:r>
                    </a:p>
                  </a:txBody>
                  <a:tcPr marL="83127" marR="83127"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3</a:t>
                      </a:r>
                    </a:p>
                  </a:txBody>
                  <a:tcPr marL="83127" marR="83127"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4</a:t>
                      </a:r>
                    </a:p>
                  </a:txBody>
                  <a:tcPr marL="83127" marR="83127" marT="0" marB="0"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5</a:t>
                      </a:r>
                    </a:p>
                  </a:txBody>
                  <a:tcPr marL="83127" marR="83127" marT="0" marB="0" horzOverflow="overflow">
                    <a:lnL cap="flat">
                      <a:noFill/>
                    </a:lnL>
                    <a:lnR cap="flat">
                      <a:noFill/>
                    </a:lnR>
                    <a:lnT cap="flat">
                      <a:noFill/>
                    </a:lnT>
                    <a:lnB>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6</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7</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8</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9</a:t>
                      </a:r>
                    </a:p>
                  </a:txBody>
                  <a:tcPr marL="83127" marR="83127" marT="0" marB="0" horzOverflow="overflow">
                    <a:lnL cap="flat">
                      <a:noFill/>
                    </a:lnL>
                    <a:lnR cap="flat">
                      <a:noFill/>
                    </a:lnR>
                    <a:lnT cap="flat">
                      <a:noFill/>
                    </a:lnT>
                    <a:lnB cap="flat">
                      <a:noFill/>
                    </a:lnB>
                    <a:lnTlToBr>
                      <a:noFill/>
                    </a:lnTlToBr>
                    <a:lnBlToTr>
                      <a:noFill/>
                    </a:lnBlToTr>
                    <a:noFill/>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add	$sp, $sp, -4</a:t>
                      </a:r>
                    </a:p>
                  </a:txBody>
                  <a:tcPr marL="83127" marR="83127" marT="0" marB="0" horzOverflow="overflow">
                    <a:lnL cap="flat">
                      <a:noFill/>
                    </a:lnL>
                    <a:lnR w="635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IF</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ID</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EX</a:t>
                      </a:r>
                    </a:p>
                  </a:txBody>
                  <a:tcPr marL="83127" marR="83127"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WB</a:t>
                      </a:r>
                    </a:p>
                  </a:txBody>
                  <a:tcPr marL="83127" marR="83127"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a:noFill/>
                    </a:lnL>
                    <a:lnR cap="flat">
                      <a:noFill/>
                    </a:lnR>
                    <a:lnT cap="flat">
                      <a:noFill/>
                    </a:lnT>
                    <a:lnB>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sub	$v0, $a0, $a1</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IF</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ID</a:t>
                      </a:r>
                    </a:p>
                  </a:txBody>
                  <a:tcPr marL="83127" marR="83127"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EX</a:t>
                      </a:r>
                    </a:p>
                  </a:txBody>
                  <a:tcPr marL="83127" marR="83127"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WB</a:t>
                      </a:r>
                    </a:p>
                  </a:txBody>
                  <a:tcPr marL="83127" marR="83127"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lw	$t0, 4($sp)</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IF</a:t>
                      </a:r>
                    </a:p>
                  </a:txBody>
                  <a:tcPr marL="83127" marR="83127"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ID</a:t>
                      </a:r>
                    </a:p>
                  </a:txBody>
                  <a:tcPr marL="83127" marR="83127"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EX</a:t>
                      </a:r>
                    </a:p>
                  </a:txBody>
                  <a:tcPr marL="83127" marR="83127"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MEM</a:t>
                      </a:r>
                    </a:p>
                  </a:txBody>
                  <a:tcPr marL="83127" marR="83127" marT="0" marB="0" horzOverflow="overflow">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2"/>
                          </a:solidFill>
                          <a:effectLst/>
                          <a:latin typeface="Trebuchet MS" pitchFamily="-16" charset="0"/>
                        </a:rPr>
                        <a:t>WB</a:t>
                      </a:r>
                    </a:p>
                  </a:txBody>
                  <a:tcPr marL="83127" marR="83127"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12700" cap="flat" cmpd="sng" algn="ctr">
                      <a:solidFill>
                        <a:schemeClr val="tx1"/>
                      </a:solidFill>
                      <a:prstDash val="solid"/>
                      <a:round/>
                      <a:headEnd type="none" w="med" len="med"/>
                      <a:tailEnd type="none" w="med" len="med"/>
                    </a:lnL>
                    <a:lnR cap="flat">
                      <a:noFill/>
                    </a:lnR>
                    <a:lnT cap="flat">
                      <a:noFill/>
                    </a:lnT>
                    <a:lnB>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or	$s0, $s1, $s2</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IF</a:t>
                      </a:r>
                    </a:p>
                  </a:txBody>
                  <a:tcPr marL="83127" marR="83127"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ID</a:t>
                      </a:r>
                    </a:p>
                  </a:txBody>
                  <a:tcPr marL="83127" marR="83127"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EX</a:t>
                      </a:r>
                    </a:p>
                  </a:txBody>
                  <a:tcPr marL="83127" marR="83127" marT="0" marB="0" horzOverflow="overflow">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2"/>
                          </a:solidFill>
                          <a:effectLst/>
                          <a:latin typeface="Trebuchet MS" pitchFamily="-16" charset="0"/>
                        </a:rPr>
                        <a:t>WB</a:t>
                      </a:r>
                    </a:p>
                  </a:txBody>
                  <a:tcPr marL="83127" marR="83127"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lw	$t1, 8($sp)</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IF</a:t>
                      </a:r>
                    </a:p>
                  </a:txBody>
                  <a:tcPr marL="83127" marR="83127"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ID</a:t>
                      </a:r>
                    </a:p>
                  </a:txBody>
                  <a:tcPr marL="83127" marR="83127" marT="0" marB="0" horzOverflow="overflow">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EX</a:t>
                      </a:r>
                    </a:p>
                  </a:txBody>
                  <a:tcPr marL="83127" marR="83127"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MEM</a:t>
                      </a:r>
                    </a:p>
                  </a:txBody>
                  <a:tcPr marL="83127" marR="83127"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WB</a:t>
                      </a:r>
                    </a:p>
                  </a:txBody>
                  <a:tcPr marL="83127" marR="83127" marT="0" marB="0" horzOverflow="overflow">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Explosion 2 5"/>
          <p:cNvSpPr>
            <a:spLocks noChangeArrowheads="1"/>
          </p:cNvSpPr>
          <p:nvPr/>
        </p:nvSpPr>
        <p:spPr bwMode="auto">
          <a:xfrm>
            <a:off x="7164388" y="3860800"/>
            <a:ext cx="501650" cy="503238"/>
          </a:xfrm>
          <a:prstGeom prst="irregularSeal2">
            <a:avLst/>
          </a:prstGeom>
          <a:solidFill>
            <a:srgbClr val="FF0000"/>
          </a:solidFill>
          <a:ln w="12700" algn="ctr">
            <a:solidFill>
              <a:schemeClr val="tx1"/>
            </a:solidFill>
            <a:round/>
          </a:ln>
        </p:spPr>
        <p:txBody>
          <a:bodyPr/>
          <a:lstStyle/>
          <a:p>
            <a:pPr algn="l"/>
            <a:endParaRPr lang="en-IN" sz="1800">
              <a:solidFill>
                <a:schemeClr val="accent1"/>
              </a:solidFill>
            </a:endParaRPr>
          </a:p>
        </p:txBody>
      </p:sp>
      <p:sp>
        <p:nvSpPr>
          <p:cNvPr id="7" name="TextBox 6"/>
          <p:cNvSpPr txBox="1">
            <a:spLocks noChangeArrowheads="1"/>
          </p:cNvSpPr>
          <p:nvPr/>
        </p:nvSpPr>
        <p:spPr bwMode="auto">
          <a:xfrm>
            <a:off x="3132138" y="5157788"/>
            <a:ext cx="3024187" cy="522287"/>
          </a:xfrm>
          <a:prstGeom prst="rect">
            <a:avLst/>
          </a:prstGeom>
          <a:noFill/>
          <a:ln w="9525">
            <a:noFill/>
            <a:miter lim="800000"/>
          </a:ln>
        </p:spPr>
        <p:txBody>
          <a:bodyPr>
            <a:spAutoFit/>
          </a:bodyPr>
          <a:lstStyle/>
          <a:p>
            <a:r>
              <a:rPr lang="en-US" sz="2800">
                <a:solidFill>
                  <a:srgbClr val="002060"/>
                </a:solidFill>
              </a:rPr>
              <a:t>Solution??</a:t>
            </a:r>
            <a:endParaRPr lang="en-IN" sz="2800">
              <a:solidFill>
                <a:srgbClr val="00206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Effect transition="in" filter="blinds(horizontal)">
                                      <p:cBhvr>
                                        <p:cTn id="7" dur="500"/>
                                        <p:tgtEl>
                                          <p:spTgt spid="48131">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8131">
                                            <p:txEl>
                                              <p:pRg st="1" end="1"/>
                                            </p:txEl>
                                          </p:spTgt>
                                        </p:tgtEl>
                                        <p:attrNameLst>
                                          <p:attrName>style.visibility</p:attrName>
                                        </p:attrNameLst>
                                      </p:cBhvr>
                                      <p:to>
                                        <p:strVal val="visible"/>
                                      </p:to>
                                    </p:set>
                                    <p:animEffect transition="in" filter="blinds(horizontal)">
                                      <p:cBhvr>
                                        <p:cTn id="12" dur="500"/>
                                        <p:tgtEl>
                                          <p:spTgt spid="48131">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8131">
                                            <p:txEl>
                                              <p:pRg st="2" end="2"/>
                                            </p:txEl>
                                          </p:spTgt>
                                        </p:tgtEl>
                                        <p:attrNameLst>
                                          <p:attrName>style.visibility</p:attrName>
                                        </p:attrNameLst>
                                      </p:cBhvr>
                                      <p:to>
                                        <p:strVal val="visible"/>
                                      </p:to>
                                    </p:set>
                                    <p:animEffect transition="in" filter="blinds(horizontal)">
                                      <p:cBhvr>
                                        <p:cTn id="17" dur="500"/>
                                        <p:tgtEl>
                                          <p:spTgt spid="48131">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8303"/>
                                        </p:tgtEl>
                                        <p:attrNameLst>
                                          <p:attrName>style.visibility</p:attrName>
                                        </p:attrNameLst>
                                      </p:cBhvr>
                                      <p:to>
                                        <p:strVal val="visible"/>
                                      </p:to>
                                    </p:set>
                                    <p:animEffect transition="in" filter="blinds(horizontal)">
                                      <p:cBhvr>
                                        <p:cTn id="22" dur="500"/>
                                        <p:tgtEl>
                                          <p:spTgt spid="48303"/>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par>
                    <p:cTn id="26" fill="hold" nodeType="clickPar">
                      <p:stCondLst>
                        <p:cond delay="indefinite"/>
                      </p:stCondLst>
                      <p:childTnLst>
                        <p:par>
                          <p:cTn id="27" fill="hold" nodeType="after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7">
                                            <p:txEl>
                                              <p:pRg st="0" end="0"/>
                                            </p:txEl>
                                          </p:spTgt>
                                        </p:tgtEl>
                                        <p:attrNameLst>
                                          <p:attrName>style.visibility</p:attrName>
                                        </p:attrNameLst>
                                      </p:cBhvr>
                                      <p:to>
                                        <p:strVal val="visible"/>
                                      </p:to>
                                    </p:set>
                                    <p:animEffect transition="in" filter="blinds(horizontal)">
                                      <p:cBhvr>
                                        <p:cTn id="30"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075" name="Slide Number Placeholder 5"/>
          <p:cNvSpPr>
            <a:spLocks noGrp="1"/>
          </p:cNvSpPr>
          <p:nvPr>
            <p:ph type="sldNum" sz="quarter" idx="12"/>
          </p:nvPr>
        </p:nvSpPr>
        <p:spPr>
          <a:noFill/>
        </p:spPr>
        <p:txBody>
          <a:bodyPr/>
          <a:lstStyle/>
          <a:p>
            <a:pPr defTabSz="914400"/>
            <a:fld id="{51C2C135-259E-4526-B2FD-F7E3CDD0A18F}" type="slidenum">
              <a:rPr lang="en-US" smtClean="0"/>
              <a:pPr defTabSz="914400"/>
              <a:t>53</a:t>
            </a:fld>
            <a:endParaRPr lang="en-US" smtClean="0"/>
          </a:p>
        </p:txBody>
      </p:sp>
      <p:sp>
        <p:nvSpPr>
          <p:cNvPr id="3076" name="Rectangle 2"/>
          <p:cNvSpPr>
            <a:spLocks noGrp="1" noChangeArrowheads="1"/>
          </p:cNvSpPr>
          <p:nvPr>
            <p:ph type="title"/>
          </p:nvPr>
        </p:nvSpPr>
        <p:spPr/>
        <p:txBody>
          <a:bodyPr/>
          <a:lstStyle/>
          <a:p>
            <a:pPr defTabSz="819150"/>
            <a:r>
              <a:rPr lang="en-US" smtClean="0"/>
              <a:t>Important Observation</a:t>
            </a:r>
          </a:p>
        </p:txBody>
      </p:sp>
      <p:sp>
        <p:nvSpPr>
          <p:cNvPr id="50179" name="Rectangle 3"/>
          <p:cNvSpPr>
            <a:spLocks noGrp="1" noChangeArrowheads="1"/>
          </p:cNvSpPr>
          <p:nvPr>
            <p:ph type="body" idx="1"/>
          </p:nvPr>
        </p:nvSpPr>
        <p:spPr>
          <a:xfrm>
            <a:off x="484188" y="1209675"/>
            <a:ext cx="8202612" cy="2622550"/>
          </a:xfrm>
        </p:spPr>
        <p:txBody>
          <a:bodyPr/>
          <a:lstStyle/>
          <a:p>
            <a:pPr marL="306388" indent="-306388" defTabSz="819150"/>
            <a:r>
              <a:rPr lang="en-US" smtClean="0"/>
              <a:t>Each functional unit can only be used </a:t>
            </a:r>
            <a:r>
              <a:rPr lang="en-US" smtClean="0">
                <a:solidFill>
                  <a:schemeClr val="accent1"/>
                </a:solidFill>
              </a:rPr>
              <a:t>once</a:t>
            </a:r>
            <a:r>
              <a:rPr lang="en-US" smtClean="0"/>
              <a:t> per instruction</a:t>
            </a:r>
          </a:p>
          <a:p>
            <a:pPr marL="306388" indent="-306388" defTabSz="819150"/>
            <a:r>
              <a:rPr lang="en-US" smtClean="0"/>
              <a:t>Each functional unit must be used at the </a:t>
            </a:r>
            <a:r>
              <a:rPr lang="en-US" smtClean="0">
                <a:solidFill>
                  <a:schemeClr val="accent1"/>
                </a:solidFill>
              </a:rPr>
              <a:t>same</a:t>
            </a:r>
            <a:r>
              <a:rPr lang="en-US" smtClean="0"/>
              <a:t> stage for all instructions. See the problem if:</a:t>
            </a:r>
          </a:p>
          <a:p>
            <a:pPr marL="665163" lvl="1" indent="-255588" defTabSz="819150"/>
            <a:r>
              <a:rPr lang="en-US" smtClean="0"/>
              <a:t>Load uses Register File’s Write Port during  its </a:t>
            </a:r>
            <a:r>
              <a:rPr lang="en-US" smtClean="0">
                <a:solidFill>
                  <a:srgbClr val="9E0FCC"/>
                </a:solidFill>
              </a:rPr>
              <a:t>5th</a:t>
            </a:r>
            <a:r>
              <a:rPr lang="en-US" smtClean="0"/>
              <a:t> stage</a:t>
            </a:r>
          </a:p>
          <a:p>
            <a:pPr marL="665163" lvl="1" indent="-255588" defTabSz="819150"/>
            <a:r>
              <a:rPr lang="en-US" smtClean="0"/>
              <a:t>R-type uses Register File’s Write Port during its </a:t>
            </a:r>
            <a:r>
              <a:rPr lang="en-US" smtClean="0">
                <a:solidFill>
                  <a:srgbClr val="3333FF"/>
                </a:solidFill>
              </a:rPr>
              <a:t>4th</a:t>
            </a:r>
            <a:r>
              <a:rPr lang="en-US" smtClean="0"/>
              <a:t> stage</a:t>
            </a:r>
            <a:endParaRPr lang="en-US" sz="2200" smtClean="0"/>
          </a:p>
        </p:txBody>
      </p:sp>
      <p:graphicFrame>
        <p:nvGraphicFramePr>
          <p:cNvPr id="50180" name="Group 4"/>
          <p:cNvGraphicFramePr>
            <a:graphicFrameLocks noGrp="1"/>
          </p:cNvGraphicFramePr>
          <p:nvPr/>
        </p:nvGraphicFramePr>
        <p:xfrm>
          <a:off x="554038" y="3025775"/>
          <a:ext cx="7966363" cy="1706880"/>
        </p:xfrm>
        <a:graphic>
          <a:graphicData uri="http://schemas.openxmlformats.org/drawingml/2006/table">
            <a:tbl>
              <a:tblPr/>
              <a:tblGrid>
                <a:gridCol w="1855932"/>
                <a:gridCol w="707159"/>
                <a:gridCol w="692727"/>
                <a:gridCol w="692727"/>
                <a:gridCol w="692727"/>
                <a:gridCol w="623455"/>
                <a:gridCol w="623455"/>
                <a:gridCol w="692727"/>
                <a:gridCol w="692727"/>
                <a:gridCol w="692727"/>
              </a:tblGrid>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gridSpan="9">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Clock cycle</a:t>
                      </a:r>
                    </a:p>
                  </a:txBody>
                  <a:tcPr marL="83127" marR="83127" marT="0" marB="0" horzOverflow="overflow">
                    <a:lnL cap="flat">
                      <a:noFill/>
                    </a:lnL>
                    <a:lnR cap="flat">
                      <a:noFill/>
                    </a:lnR>
                    <a:lnT cap="flat">
                      <a:noFill/>
                    </a:lnT>
                    <a:lnB cap="flat">
                      <a:noFill/>
                    </a:lnB>
                    <a:lnTlToBr>
                      <a:noFill/>
                    </a:lnTlToBr>
                    <a:lnBlToTr>
                      <a:noFill/>
                    </a:lnBlToTr>
                    <a:noFill/>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1</a:t>
                      </a:r>
                    </a:p>
                  </a:txBody>
                  <a:tcPr marL="83127" marR="83127"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2</a:t>
                      </a:r>
                    </a:p>
                  </a:txBody>
                  <a:tcPr marL="83127" marR="83127"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3</a:t>
                      </a:r>
                    </a:p>
                  </a:txBody>
                  <a:tcPr marL="83127" marR="83127"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4</a:t>
                      </a:r>
                    </a:p>
                  </a:txBody>
                  <a:tcPr marL="83127" marR="83127" marT="0" marB="0"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5</a:t>
                      </a:r>
                    </a:p>
                  </a:txBody>
                  <a:tcPr marL="83127" marR="83127" marT="0" marB="0" horzOverflow="overflow">
                    <a:lnL cap="flat">
                      <a:noFill/>
                    </a:lnL>
                    <a:lnR cap="flat">
                      <a:noFill/>
                    </a:lnR>
                    <a:lnT cap="flat">
                      <a:noFill/>
                    </a:lnT>
                    <a:lnB>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6</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7</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8</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9</a:t>
                      </a:r>
                    </a:p>
                  </a:txBody>
                  <a:tcPr marL="83127" marR="83127" marT="0" marB="0" horzOverflow="overflow">
                    <a:lnL cap="flat">
                      <a:noFill/>
                    </a:lnL>
                    <a:lnR cap="flat">
                      <a:noFill/>
                    </a:lnR>
                    <a:lnT cap="flat">
                      <a:noFill/>
                    </a:lnT>
                    <a:lnB cap="flat">
                      <a:noFill/>
                    </a:lnB>
                    <a:lnTlToBr>
                      <a:noFill/>
                    </a:lnTlToBr>
                    <a:lnBlToTr>
                      <a:noFill/>
                    </a:lnBlToTr>
                    <a:noFill/>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add	$sp, $sp, -4</a:t>
                      </a:r>
                    </a:p>
                  </a:txBody>
                  <a:tcPr marL="83127" marR="83127" marT="0" marB="0" horzOverflow="overflow">
                    <a:lnL cap="flat">
                      <a:noFill/>
                    </a:lnL>
                    <a:lnR w="635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IF</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ID</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EX</a:t>
                      </a:r>
                    </a:p>
                  </a:txBody>
                  <a:tcPr marL="83127" marR="83127"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WB</a:t>
                      </a:r>
                    </a:p>
                  </a:txBody>
                  <a:tcPr marL="83127" marR="83127"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a:noFill/>
                    </a:lnL>
                    <a:lnR cap="flat">
                      <a:noFill/>
                    </a:lnR>
                    <a:lnT cap="flat">
                      <a:noFill/>
                    </a:lnT>
                    <a:lnB>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sub	$v0, $a0, $a1</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IF</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ID</a:t>
                      </a:r>
                    </a:p>
                  </a:txBody>
                  <a:tcPr marL="83127" marR="83127"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EX</a:t>
                      </a:r>
                    </a:p>
                  </a:txBody>
                  <a:tcPr marL="83127" marR="83127"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WB</a:t>
                      </a:r>
                    </a:p>
                  </a:txBody>
                  <a:tcPr marL="83127" marR="83127"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lw	$t0, 4($sp)</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IF</a:t>
                      </a:r>
                    </a:p>
                  </a:txBody>
                  <a:tcPr marL="83127" marR="83127"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ID</a:t>
                      </a:r>
                    </a:p>
                  </a:txBody>
                  <a:tcPr marL="83127" marR="83127"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EX</a:t>
                      </a:r>
                    </a:p>
                  </a:txBody>
                  <a:tcPr marL="83127" marR="83127"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MEM</a:t>
                      </a:r>
                    </a:p>
                  </a:txBody>
                  <a:tcPr marL="83127" marR="83127" marT="0" marB="0" horzOverflow="overflow">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rgbClr val="9E0FCC"/>
                          </a:solidFill>
                          <a:effectLst/>
                          <a:latin typeface="Trebuchet MS" pitchFamily="-16" charset="0"/>
                        </a:rPr>
                        <a:t>WB</a:t>
                      </a:r>
                      <a:endParaRPr kumimoji="0" lang="en-US" sz="1600" b="0" i="0" u="none" strike="noStrike" cap="none" normalizeH="0" baseline="0" smtClean="0">
                        <a:ln>
                          <a:noFill/>
                        </a:ln>
                        <a:solidFill>
                          <a:schemeClr val="tx2"/>
                        </a:solidFill>
                        <a:effectLst/>
                        <a:latin typeface="Trebuchet MS" pitchFamily="-16" charset="0"/>
                      </a:endParaRPr>
                    </a:p>
                  </a:txBody>
                  <a:tcPr marL="83127" marR="83127"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12700" cap="flat" cmpd="sng" algn="ctr">
                      <a:solidFill>
                        <a:schemeClr val="tx1"/>
                      </a:solidFill>
                      <a:prstDash val="solid"/>
                      <a:round/>
                      <a:headEnd type="none" w="med" len="med"/>
                      <a:tailEnd type="none" w="med" len="med"/>
                    </a:lnL>
                    <a:lnR cap="flat">
                      <a:noFill/>
                    </a:lnR>
                    <a:lnT cap="flat">
                      <a:noFill/>
                    </a:lnT>
                    <a:lnB>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or	$s0, $s1, $s2</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IF</a:t>
                      </a:r>
                    </a:p>
                  </a:txBody>
                  <a:tcPr marL="83127" marR="83127"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ID</a:t>
                      </a:r>
                    </a:p>
                  </a:txBody>
                  <a:tcPr marL="83127" marR="83127"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EX</a:t>
                      </a:r>
                    </a:p>
                  </a:txBody>
                  <a:tcPr marL="83127" marR="83127" marT="0" marB="0" horzOverflow="overflow">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rgbClr val="3333FF"/>
                          </a:solidFill>
                          <a:effectLst/>
                          <a:latin typeface="Trebuchet MS" pitchFamily="-16" charset="0"/>
                        </a:rPr>
                        <a:t>WB</a:t>
                      </a:r>
                      <a:endParaRPr kumimoji="0" lang="en-US" sz="1600" b="0" i="0" u="none" strike="noStrike" cap="none" normalizeH="0" baseline="0" smtClean="0">
                        <a:ln>
                          <a:noFill/>
                        </a:ln>
                        <a:solidFill>
                          <a:schemeClr val="tx2"/>
                        </a:solidFill>
                        <a:effectLst/>
                        <a:latin typeface="Trebuchet MS" pitchFamily="-16" charset="0"/>
                      </a:endParaRPr>
                    </a:p>
                  </a:txBody>
                  <a:tcPr marL="83127" marR="83127"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lw	$t1, 8($sp)</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IF</a:t>
                      </a:r>
                    </a:p>
                  </a:txBody>
                  <a:tcPr marL="83127" marR="83127"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ID</a:t>
                      </a:r>
                    </a:p>
                  </a:txBody>
                  <a:tcPr marL="83127" marR="83127" marT="0" marB="0" horzOverflow="overflow">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EX</a:t>
                      </a:r>
                    </a:p>
                  </a:txBody>
                  <a:tcPr marL="83127" marR="83127"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MEM</a:t>
                      </a:r>
                    </a:p>
                  </a:txBody>
                  <a:tcPr marL="83127" marR="83127"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WB</a:t>
                      </a:r>
                    </a:p>
                  </a:txBody>
                  <a:tcPr marL="83127" marR="83127" marT="0" marB="0" horzOverflow="overflow">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animEffect transition="in" filter="blinds(horizontal)">
                                      <p:cBhvr>
                                        <p:cTn id="7" dur="500"/>
                                        <p:tgtEl>
                                          <p:spTgt spid="50179">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0179">
                                            <p:txEl>
                                              <p:pRg st="1" end="1"/>
                                            </p:txEl>
                                          </p:spTgt>
                                        </p:tgtEl>
                                        <p:attrNameLst>
                                          <p:attrName>style.visibility</p:attrName>
                                        </p:attrNameLst>
                                      </p:cBhvr>
                                      <p:to>
                                        <p:strVal val="visible"/>
                                      </p:to>
                                    </p:set>
                                    <p:animEffect transition="in" filter="blinds(horizontal)">
                                      <p:cBhvr>
                                        <p:cTn id="12" dur="500"/>
                                        <p:tgtEl>
                                          <p:spTgt spid="50179">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0179">
                                            <p:txEl>
                                              <p:pRg st="1" end="1"/>
                                            </p:txEl>
                                          </p:spTgt>
                                        </p:tgtEl>
                                        <p:attrNameLst>
                                          <p:attrName>style.visibility</p:attrName>
                                        </p:attrNameLst>
                                      </p:cBhvr>
                                      <p:to>
                                        <p:strVal val="visible"/>
                                      </p:to>
                                    </p:set>
                                    <p:animEffect transition="in" filter="blinds(horizontal)">
                                      <p:cBhvr>
                                        <p:cTn id="17" dur="500"/>
                                        <p:tgtEl>
                                          <p:spTgt spid="50179">
                                            <p:txEl>
                                              <p:pRg st="1" end="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50179">
                                            <p:txEl>
                                              <p:pRg st="2" end="2"/>
                                            </p:txEl>
                                          </p:spTgt>
                                        </p:tgtEl>
                                        <p:attrNameLst>
                                          <p:attrName>style.visibility</p:attrName>
                                        </p:attrNameLst>
                                      </p:cBhvr>
                                      <p:to>
                                        <p:strVal val="visible"/>
                                      </p:to>
                                    </p:set>
                                    <p:animEffect transition="in" filter="blinds(horizontal)">
                                      <p:cBhvr>
                                        <p:cTn id="20" dur="500"/>
                                        <p:tgtEl>
                                          <p:spTgt spid="50179">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50179">
                                            <p:txEl>
                                              <p:pRg st="3" end="3"/>
                                            </p:txEl>
                                          </p:spTgt>
                                        </p:tgtEl>
                                        <p:attrNameLst>
                                          <p:attrName>style.visibility</p:attrName>
                                        </p:attrNameLst>
                                      </p:cBhvr>
                                      <p:to>
                                        <p:strVal val="visible"/>
                                      </p:to>
                                    </p:set>
                                    <p:animEffect transition="in" filter="blinds(horizontal)">
                                      <p:cBhvr>
                                        <p:cTn id="23" dur="500"/>
                                        <p:tgtEl>
                                          <p:spTgt spid="501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15042" name="Slide Number Placeholder 5"/>
          <p:cNvSpPr>
            <a:spLocks noGrp="1"/>
          </p:cNvSpPr>
          <p:nvPr>
            <p:ph type="sldNum" sz="quarter" idx="12"/>
          </p:nvPr>
        </p:nvSpPr>
        <p:spPr>
          <a:noFill/>
        </p:spPr>
        <p:txBody>
          <a:bodyPr/>
          <a:lstStyle/>
          <a:p>
            <a:pPr defTabSz="914400"/>
            <a:fld id="{4204698D-6D1E-46B6-8855-5AE3AFD9B1CD}" type="slidenum">
              <a:rPr lang="en-US" smtClean="0"/>
              <a:pPr defTabSz="914400"/>
              <a:t>54</a:t>
            </a:fld>
            <a:endParaRPr lang="en-US" smtClean="0"/>
          </a:p>
        </p:txBody>
      </p:sp>
      <p:sp>
        <p:nvSpPr>
          <p:cNvPr id="215043" name="Rectangle 2"/>
          <p:cNvSpPr>
            <a:spLocks noGrp="1" noChangeArrowheads="1"/>
          </p:cNvSpPr>
          <p:nvPr>
            <p:ph type="title"/>
          </p:nvPr>
        </p:nvSpPr>
        <p:spPr/>
        <p:txBody>
          <a:bodyPr/>
          <a:lstStyle/>
          <a:p>
            <a:pPr defTabSz="819150"/>
            <a:r>
              <a:rPr lang="en-US" smtClean="0"/>
              <a:t>A solution: Insert NOP (No-Operation) stages</a:t>
            </a:r>
          </a:p>
        </p:txBody>
      </p:sp>
      <p:sp>
        <p:nvSpPr>
          <p:cNvPr id="49155" name="Rectangle 3"/>
          <p:cNvSpPr>
            <a:spLocks noGrp="1" noChangeArrowheads="1"/>
          </p:cNvSpPr>
          <p:nvPr>
            <p:ph type="body" idx="1"/>
          </p:nvPr>
        </p:nvSpPr>
        <p:spPr>
          <a:xfrm>
            <a:off x="484188" y="1209675"/>
            <a:ext cx="8202612" cy="4908550"/>
          </a:xfrm>
        </p:spPr>
        <p:txBody>
          <a:bodyPr/>
          <a:lstStyle/>
          <a:p>
            <a:pPr marL="306388" indent="-306388" defTabSz="819150"/>
            <a:r>
              <a:rPr lang="en-US" smtClean="0"/>
              <a:t>Enforce uniformity </a:t>
            </a:r>
          </a:p>
          <a:p>
            <a:pPr marL="665163" lvl="1" indent="-255588" defTabSz="819150"/>
            <a:r>
              <a:rPr lang="en-US" smtClean="0"/>
              <a:t>Ensure that all instructions take 5 cycles/stages</a:t>
            </a:r>
          </a:p>
          <a:p>
            <a:pPr marL="665163" lvl="1" indent="-255588" defTabSz="819150"/>
            <a:r>
              <a:rPr lang="en-US" smtClean="0"/>
              <a:t>Make them have the same stages, in the same order</a:t>
            </a:r>
          </a:p>
          <a:p>
            <a:pPr marL="973138" lvl="2" indent="-204788" defTabSz="819150"/>
            <a:r>
              <a:rPr lang="en-US" smtClean="0"/>
              <a:t>Some stages will </a:t>
            </a:r>
            <a:r>
              <a:rPr lang="en-US" smtClean="0">
                <a:solidFill>
                  <a:srgbClr val="FF0000"/>
                </a:solidFill>
              </a:rPr>
              <a:t>do nothing</a:t>
            </a:r>
            <a:r>
              <a:rPr lang="en-US" smtClean="0"/>
              <a:t> for some instructions</a:t>
            </a:r>
          </a:p>
          <a:p>
            <a:pPr marL="973138" lvl="2" indent="-204788" defTabSz="819150"/>
            <a:endParaRPr lang="en-US" smtClean="0"/>
          </a:p>
          <a:p>
            <a:pPr marL="973138" lvl="2" indent="-204788" defTabSz="819150"/>
            <a:endParaRPr lang="en-US" smtClean="0"/>
          </a:p>
          <a:p>
            <a:pPr marL="973138" lvl="2" indent="-204788" defTabSz="819150"/>
            <a:endParaRPr lang="en-US" smtClean="0"/>
          </a:p>
          <a:p>
            <a:pPr marL="973138" lvl="2" indent="-204788" defTabSz="819150"/>
            <a:endParaRPr lang="en-US" smtClean="0"/>
          </a:p>
          <a:p>
            <a:pPr marL="973138" lvl="2" indent="-204788" defTabSz="819150"/>
            <a:endParaRPr lang="en-US" smtClean="0"/>
          </a:p>
          <a:p>
            <a:pPr marL="973138" lvl="2" indent="-204788" defTabSz="819150"/>
            <a:endParaRPr lang="en-US" smtClean="0"/>
          </a:p>
          <a:p>
            <a:pPr marL="973138" lvl="2" indent="-204788" defTabSz="819150"/>
            <a:endParaRPr lang="en-US" smtClean="0"/>
          </a:p>
          <a:p>
            <a:pPr marL="973138" lvl="2" indent="-204788" defTabSz="819150">
              <a:buFontTx/>
              <a:buNone/>
            </a:pPr>
            <a:endParaRPr lang="en-US" smtClean="0"/>
          </a:p>
          <a:p>
            <a:pPr marL="973138" lvl="2" indent="-204788" defTabSz="819150"/>
            <a:r>
              <a:rPr lang="en-US" smtClean="0"/>
              <a:t>Stores and Branches have </a:t>
            </a:r>
            <a:r>
              <a:rPr lang="en-US" smtClean="0">
                <a:solidFill>
                  <a:srgbClr val="FF0000"/>
                </a:solidFill>
              </a:rPr>
              <a:t>NOP</a:t>
            </a:r>
            <a:r>
              <a:rPr lang="en-US" smtClean="0"/>
              <a:t> stages, too…</a:t>
            </a:r>
          </a:p>
        </p:txBody>
      </p:sp>
      <p:graphicFrame>
        <p:nvGraphicFramePr>
          <p:cNvPr id="49511" name="Group 359"/>
          <p:cNvGraphicFramePr>
            <a:graphicFrameLocks noGrp="1"/>
          </p:cNvGraphicFramePr>
          <p:nvPr/>
        </p:nvGraphicFramePr>
        <p:xfrm>
          <a:off x="554038" y="3025775"/>
          <a:ext cx="7966363" cy="1731981"/>
        </p:xfrm>
        <a:graphic>
          <a:graphicData uri="http://schemas.openxmlformats.org/drawingml/2006/table">
            <a:tbl>
              <a:tblPr/>
              <a:tblGrid>
                <a:gridCol w="1855932"/>
                <a:gridCol w="707159"/>
                <a:gridCol w="692727"/>
                <a:gridCol w="692727"/>
                <a:gridCol w="692727"/>
                <a:gridCol w="623455"/>
                <a:gridCol w="623455"/>
                <a:gridCol w="692727"/>
                <a:gridCol w="692727"/>
                <a:gridCol w="692727"/>
              </a:tblGrid>
              <a:tr h="268941">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gridSpan="9">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Clock cycle</a:t>
                      </a:r>
                    </a:p>
                  </a:txBody>
                  <a:tcPr marL="83127" marR="83127" marT="0" marB="0" horzOverflow="overflow">
                    <a:lnL cap="flat">
                      <a:noFill/>
                    </a:lnL>
                    <a:lnR cap="flat">
                      <a:noFill/>
                    </a:lnR>
                    <a:lnT cap="flat">
                      <a:noFill/>
                    </a:lnT>
                    <a:lnB cap="flat">
                      <a:noFill/>
                    </a:lnB>
                    <a:lnTlToBr>
                      <a:noFill/>
                    </a:lnTlToBr>
                    <a:lnBlToTr>
                      <a:noFill/>
                    </a:lnBlToTr>
                    <a:noFill/>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c hMerge="1">
                  <a:txBody>
                    <a:bodyPr vert="horz" wrap="square"/>
                    <a:lstStyle/>
                    <a:p>
                      <a:endParaRPr lang="en-IN"/>
                    </a:p>
                  </a:txBody>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1</a:t>
                      </a:r>
                    </a:p>
                  </a:txBody>
                  <a:tcPr marL="83127" marR="83127"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2</a:t>
                      </a:r>
                    </a:p>
                  </a:txBody>
                  <a:tcPr marL="83127" marR="83127"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3</a:t>
                      </a:r>
                    </a:p>
                  </a:txBody>
                  <a:tcPr marL="83127" marR="83127"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4</a:t>
                      </a:r>
                    </a:p>
                  </a:txBody>
                  <a:tcPr marL="83127" marR="83127"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5</a:t>
                      </a:r>
                    </a:p>
                  </a:txBody>
                  <a:tcPr marL="83127" marR="83127" marT="0" marB="0" horzOverflow="overflow">
                    <a:lnL cap="flat">
                      <a:noFill/>
                    </a:lnL>
                    <a:lnR cap="flat">
                      <a:noFill/>
                    </a:lnR>
                    <a:lnT cap="flat">
                      <a:noFill/>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6</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7</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8</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9</a:t>
                      </a:r>
                    </a:p>
                  </a:txBody>
                  <a:tcPr marL="83127" marR="83127" marT="0" marB="0" horzOverflow="overflow">
                    <a:lnL cap="flat">
                      <a:noFill/>
                    </a:lnL>
                    <a:lnR cap="flat">
                      <a:noFill/>
                    </a:lnR>
                    <a:lnT cap="flat">
                      <a:noFill/>
                    </a:lnT>
                    <a:lnB cap="flat">
                      <a:noFill/>
                    </a:lnB>
                    <a:lnTlToBr>
                      <a:noFill/>
                    </a:lnTlToBr>
                    <a:lnBlToTr>
                      <a:noFill/>
                    </a:lnBlToTr>
                    <a:noFill/>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add	$sp, $sp, -4</a:t>
                      </a:r>
                    </a:p>
                  </a:txBody>
                  <a:tcPr marL="83127" marR="83127" marT="0" marB="0" horzOverflow="overflow">
                    <a:lnL cap="flat">
                      <a:noFill/>
                    </a:lnL>
                    <a:lnR w="635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IF</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ID</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EX</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rgbClr val="FF0000"/>
                          </a:solidFill>
                          <a:effectLst/>
                          <a:latin typeface="Trebuchet MS" pitchFamily="-16" charset="0"/>
                        </a:rPr>
                        <a:t>NOP</a:t>
                      </a: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WB</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sub	$v0, $a0, $a1</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IF</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ID</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EX</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rgbClr val="FF0000"/>
                          </a:solidFill>
                          <a:effectLst/>
                          <a:latin typeface="Trebuchet MS" pitchFamily="-16" charset="0"/>
                        </a:rPr>
                        <a:t>NOP</a:t>
                      </a: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WB</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lw	$t0, 4($sp)</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IF</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ID</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EX</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MEM</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rgbClr val="9E0FCC"/>
                          </a:solidFill>
                          <a:effectLst/>
                          <a:latin typeface="Trebuchet MS" pitchFamily="-16" charset="0"/>
                        </a:rPr>
                        <a:t>WB</a:t>
                      </a: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or	$s0, $s1, $s2</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IF</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ID</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EX</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rgbClr val="FF0000"/>
                          </a:solidFill>
                          <a:effectLst/>
                          <a:latin typeface="Trebuchet MS" pitchFamily="-16" charset="0"/>
                        </a:rPr>
                        <a:t>NOP</a:t>
                      </a: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rgbClr val="3333FF"/>
                          </a:solidFill>
                          <a:effectLst/>
                          <a:latin typeface="Trebuchet MS" pitchFamily="-16" charset="0"/>
                        </a:rPr>
                        <a:t>WB</a:t>
                      </a: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635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lw	$t1, 8($sp)</a:t>
                      </a: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cap="flat">
                      <a:noFill/>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cap="flat">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IF</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ID</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EX</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MEM</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WB</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9515" name="Group 363"/>
          <p:cNvGraphicFramePr>
            <a:graphicFrameLocks noGrp="1"/>
          </p:cNvGraphicFramePr>
          <p:nvPr/>
        </p:nvGraphicFramePr>
        <p:xfrm>
          <a:off x="1593850" y="2622550"/>
          <a:ext cx="5264727" cy="243840"/>
        </p:xfrm>
        <a:graphic>
          <a:graphicData uri="http://schemas.openxmlformats.org/drawingml/2006/table">
            <a:tbl>
              <a:tblPr/>
              <a:tblGrid>
                <a:gridCol w="1855932"/>
                <a:gridCol w="707159"/>
                <a:gridCol w="692727"/>
                <a:gridCol w="692727"/>
                <a:gridCol w="692727"/>
                <a:gridCol w="623455"/>
              </a:tblGrid>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R-type</a:t>
                      </a:r>
                    </a:p>
                  </a:txBody>
                  <a:tcPr marL="83127" marR="83127" marT="0" marB="0"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IF</a:t>
                      </a:r>
                    </a:p>
                  </a:txBody>
                  <a:tcPr marL="83127" marR="83127" marT="0" marB="0" horzOverflow="overflow">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ID</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EX</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rgbClr val="FF0000"/>
                          </a:solidFill>
                          <a:effectLst/>
                          <a:latin typeface="Trebuchet MS" pitchFamily="-16" charset="0"/>
                        </a:rPr>
                        <a:t>NOP</a:t>
                      </a: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WB</a:t>
                      </a:r>
                    </a:p>
                  </a:txBody>
                  <a:tcPr marL="83127" marR="83127"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9518" name="Group 366"/>
          <p:cNvGraphicFramePr>
            <a:graphicFrameLocks noGrp="1"/>
          </p:cNvGraphicFramePr>
          <p:nvPr/>
        </p:nvGraphicFramePr>
        <p:xfrm>
          <a:off x="1662113" y="5513388"/>
          <a:ext cx="5264727" cy="243840"/>
        </p:xfrm>
        <a:graphic>
          <a:graphicData uri="http://schemas.openxmlformats.org/drawingml/2006/table">
            <a:tbl>
              <a:tblPr/>
              <a:tblGrid>
                <a:gridCol w="1855932"/>
                <a:gridCol w="707159"/>
                <a:gridCol w="692727"/>
                <a:gridCol w="692727"/>
                <a:gridCol w="692727"/>
                <a:gridCol w="623455"/>
              </a:tblGrid>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store</a:t>
                      </a:r>
                    </a:p>
                  </a:txBody>
                  <a:tcPr marL="83127" marR="83127" marT="0" marB="0"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IF</a:t>
                      </a:r>
                    </a:p>
                  </a:txBody>
                  <a:tcPr marL="83127" marR="83127" marT="0" marB="0" horzOverflow="overflow">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ID</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EX</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2"/>
                          </a:solidFill>
                          <a:effectLst/>
                          <a:latin typeface="Trebuchet MS" pitchFamily="-16" charset="0"/>
                        </a:rPr>
                        <a:t>MEM</a:t>
                      </a: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rgbClr val="FF0000"/>
                          </a:solidFill>
                          <a:effectLst/>
                          <a:latin typeface="Trebuchet MS" pitchFamily="-16" charset="0"/>
                        </a:rPr>
                        <a:t>NOP</a:t>
                      </a: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9537" name="Group 385"/>
          <p:cNvGraphicFramePr>
            <a:graphicFrameLocks noGrp="1"/>
          </p:cNvGraphicFramePr>
          <p:nvPr/>
        </p:nvGraphicFramePr>
        <p:xfrm>
          <a:off x="1662113" y="5849938"/>
          <a:ext cx="5264727" cy="243840"/>
        </p:xfrm>
        <a:graphic>
          <a:graphicData uri="http://schemas.openxmlformats.org/drawingml/2006/table">
            <a:tbl>
              <a:tblPr/>
              <a:tblGrid>
                <a:gridCol w="1855932"/>
                <a:gridCol w="707159"/>
                <a:gridCol w="692727"/>
                <a:gridCol w="692727"/>
                <a:gridCol w="692727"/>
                <a:gridCol w="623455"/>
              </a:tblGrid>
              <a:tr h="243840">
                <a:tc>
                  <a:txBody>
                    <a:bodyPr vert="horz" wrap="square"/>
                    <a:lstStyle/>
                    <a:p>
                      <a:pPr marL="0" marR="0" lvl="0" indent="0" algn="l" defTabSz="1019175" rtl="0" eaLnBrk="0" fontAlgn="base" latinLnBrk="0" hangingPunct="0">
                        <a:lnSpc>
                          <a:spcPct val="100000"/>
                        </a:lnSpc>
                        <a:spcBef>
                          <a:spcPct val="20000"/>
                        </a:spcBef>
                        <a:spcAft>
                          <a:spcPct val="0"/>
                        </a:spcAft>
                        <a:buClrTx/>
                        <a:buSzTx/>
                        <a:buFont typeface="Wingdings" pitchFamily="2" charset="2"/>
                        <a:buNone/>
                        <a:tabLst>
                          <a:tab pos="514350"/>
                        </a:tabLst>
                      </a:pPr>
                      <a:r>
                        <a:rPr kumimoji="0" lang="en-US" sz="1400" b="0" i="0" u="none" strike="noStrike" cap="none" normalizeH="0" baseline="0" smtClean="0">
                          <a:ln>
                            <a:noFill/>
                          </a:ln>
                          <a:solidFill>
                            <a:schemeClr val="tx1"/>
                          </a:solidFill>
                          <a:effectLst/>
                          <a:latin typeface="Trebuchet MS" pitchFamily="-16" charset="0"/>
                        </a:rPr>
                        <a:t>branch</a:t>
                      </a:r>
                    </a:p>
                  </a:txBody>
                  <a:tcPr marL="83127" marR="83127" marT="0" marB="0"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IF</a:t>
                      </a:r>
                    </a:p>
                  </a:txBody>
                  <a:tcPr marL="83127" marR="83127" marT="0" marB="0" horzOverflow="overflow">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ID</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chemeClr val="tx1"/>
                          </a:solidFill>
                          <a:effectLst/>
                          <a:latin typeface="Trebuchet MS" pitchFamily="-16" charset="0"/>
                        </a:rPr>
                        <a:t>EX</a:t>
                      </a:r>
                    </a:p>
                  </a:txBody>
                  <a:tcPr marL="83127" marR="83127" marT="0" marB="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rgbClr val="FF0000"/>
                          </a:solidFill>
                          <a:effectLst/>
                          <a:latin typeface="Trebuchet MS" pitchFamily="-16" charset="0"/>
                        </a:rPr>
                        <a:t>NOP</a:t>
                      </a: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1019175" rtl="0" eaLnBrk="0" fontAlgn="base" latinLnBrk="0" hangingPunct="0">
                        <a:lnSpc>
                          <a:spcPct val="100000"/>
                        </a:lnSpc>
                        <a:spcBef>
                          <a:spcPct val="20000"/>
                        </a:spcBef>
                        <a:spcAft>
                          <a:spcPct val="0"/>
                        </a:spcAft>
                        <a:buClrTx/>
                        <a:buSzTx/>
                        <a:buFont typeface="Wingdings" pitchFamily="2" charset="2"/>
                        <a:buNone/>
                      </a:pPr>
                      <a:r>
                        <a:rPr kumimoji="0" lang="en-US" sz="1600" b="0" i="0" u="none" strike="noStrike" cap="none" normalizeH="0" baseline="0" smtClean="0">
                          <a:ln>
                            <a:noFill/>
                          </a:ln>
                          <a:solidFill>
                            <a:srgbClr val="FF0000"/>
                          </a:solidFill>
                          <a:effectLst/>
                          <a:latin typeface="Trebuchet MS" pitchFamily="-16" charset="0"/>
                        </a:rPr>
                        <a:t>NOP</a:t>
                      </a:r>
                      <a:endParaRPr kumimoji="0" lang="en-US" sz="1600" b="0" i="0" u="none" strike="noStrike" cap="none" normalizeH="0" baseline="0" smtClean="0">
                        <a:ln>
                          <a:noFill/>
                        </a:ln>
                        <a:solidFill>
                          <a:schemeClr val="tx1"/>
                        </a:solidFill>
                        <a:effectLst/>
                        <a:latin typeface="Trebuchet MS" pitchFamily="-16" charset="0"/>
                      </a:endParaRPr>
                    </a:p>
                  </a:txBody>
                  <a:tcPr marL="83127" marR="83127"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 name="TextBox 8"/>
          <p:cNvSpPr txBox="1">
            <a:spLocks noChangeArrowheads="1"/>
          </p:cNvSpPr>
          <p:nvPr/>
        </p:nvSpPr>
        <p:spPr bwMode="auto">
          <a:xfrm>
            <a:off x="7451725" y="3789363"/>
            <a:ext cx="1441450" cy="338137"/>
          </a:xfrm>
          <a:prstGeom prst="rect">
            <a:avLst/>
          </a:prstGeom>
          <a:solidFill>
            <a:srgbClr val="FF0000"/>
          </a:solidFill>
          <a:ln w="9525">
            <a:noFill/>
            <a:miter lim="800000"/>
          </a:ln>
        </p:spPr>
        <p:txBody>
          <a:bodyPr>
            <a:spAutoFit/>
          </a:bodyPr>
          <a:lstStyle/>
          <a:p>
            <a:r>
              <a:rPr lang="en-US">
                <a:solidFill>
                  <a:schemeClr val="bg1"/>
                </a:solidFill>
              </a:rPr>
              <a:t>Mem: NOP</a:t>
            </a:r>
            <a:endParaRPr lang="en-IN">
              <a:solidFill>
                <a:schemeClr val="bg1"/>
              </a:solidFill>
            </a:endParaRPr>
          </a:p>
        </p:txBody>
      </p:sp>
      <p:cxnSp>
        <p:nvCxnSpPr>
          <p:cNvPr id="215174" name="Straight Arrow Connector 10"/>
          <p:cNvCxnSpPr>
            <a:cxnSpLocks noChangeShapeType="1"/>
          </p:cNvCxnSpPr>
          <p:nvPr/>
        </p:nvCxnSpPr>
        <p:spPr bwMode="auto">
          <a:xfrm flipH="1">
            <a:off x="5795963" y="3789363"/>
            <a:ext cx="2016125" cy="0"/>
          </a:xfrm>
          <a:prstGeom prst="straightConnector1">
            <a:avLst/>
          </a:prstGeom>
          <a:noFill/>
          <a:ln w="9525" algn="ctr">
            <a:noFill/>
            <a:round/>
            <a:tailEnd type="arrow" w="med" len="med"/>
          </a:ln>
        </p:spPr>
      </p:cxnSp>
      <p:cxnSp>
        <p:nvCxnSpPr>
          <p:cNvPr id="215175" name="Straight Arrow Connector 12"/>
          <p:cNvCxnSpPr>
            <a:cxnSpLocks noChangeShapeType="1"/>
          </p:cNvCxnSpPr>
          <p:nvPr/>
        </p:nvCxnSpPr>
        <p:spPr bwMode="auto">
          <a:xfrm flipV="1">
            <a:off x="7956550" y="3789363"/>
            <a:ext cx="563563" cy="338137"/>
          </a:xfrm>
          <a:prstGeom prst="straightConnector1">
            <a:avLst/>
          </a:prstGeom>
          <a:noFill/>
          <a:ln w="9525" algn="ctr">
            <a:noFill/>
            <a:round/>
            <a:tailEnd type="arrow" w="med" len="med"/>
          </a:ln>
        </p:spPr>
      </p:cxnSp>
      <p:sp>
        <p:nvSpPr>
          <p:cNvPr id="14" name="TextBox 13"/>
          <p:cNvSpPr txBox="1">
            <a:spLocks noChangeArrowheads="1"/>
          </p:cNvSpPr>
          <p:nvPr/>
        </p:nvSpPr>
        <p:spPr bwMode="auto">
          <a:xfrm>
            <a:off x="7092950" y="5516563"/>
            <a:ext cx="1800225" cy="831850"/>
          </a:xfrm>
          <a:prstGeom prst="rect">
            <a:avLst/>
          </a:prstGeom>
          <a:solidFill>
            <a:srgbClr val="FF0000"/>
          </a:solidFill>
          <a:ln w="9525">
            <a:noFill/>
            <a:miter lim="800000"/>
          </a:ln>
        </p:spPr>
        <p:txBody>
          <a:bodyPr>
            <a:spAutoFit/>
          </a:bodyPr>
          <a:lstStyle/>
          <a:p>
            <a:r>
              <a:rPr lang="en-US">
                <a:solidFill>
                  <a:schemeClr val="bg1"/>
                </a:solidFill>
              </a:rPr>
              <a:t>WB: NOP</a:t>
            </a:r>
          </a:p>
          <a:p>
            <a:r>
              <a:rPr lang="en-US">
                <a:solidFill>
                  <a:schemeClr val="bg1"/>
                </a:solidFill>
              </a:rPr>
              <a:t>Mem: NOP, </a:t>
            </a:r>
          </a:p>
          <a:p>
            <a:r>
              <a:rPr lang="en-US">
                <a:solidFill>
                  <a:schemeClr val="bg1"/>
                </a:solidFill>
              </a:rPr>
              <a:t>WB: NOP</a:t>
            </a:r>
            <a:endParaRPr lang="en-IN">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49155">
                                            <p:txEl>
                                              <p:pRg st="1" end="1"/>
                                            </p:txEl>
                                          </p:spTgt>
                                        </p:tgtEl>
                                        <p:attrNameLst>
                                          <p:attrName>style.visibility</p:attrName>
                                        </p:attrNameLst>
                                      </p:cBhvr>
                                      <p:to>
                                        <p:strVal val="visible"/>
                                      </p:to>
                                    </p:set>
                                    <p:animEffect transition="in" filter="blinds(horizontal)">
                                      <p:cBhvr>
                                        <p:cTn id="7" dur="500"/>
                                        <p:tgtEl>
                                          <p:spTgt spid="49155">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9155">
                                            <p:txEl>
                                              <p:pRg st="2" end="2"/>
                                            </p:txEl>
                                          </p:spTgt>
                                        </p:tgtEl>
                                        <p:attrNameLst>
                                          <p:attrName>style.visibility</p:attrName>
                                        </p:attrNameLst>
                                      </p:cBhvr>
                                      <p:to>
                                        <p:strVal val="visible"/>
                                      </p:to>
                                    </p:set>
                                    <p:animEffect transition="in" filter="blinds(horizontal)">
                                      <p:cBhvr>
                                        <p:cTn id="10" dur="500"/>
                                        <p:tgtEl>
                                          <p:spTgt spid="49155">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9155">
                                            <p:txEl>
                                              <p:pRg st="3" end="3"/>
                                            </p:txEl>
                                          </p:spTgt>
                                        </p:tgtEl>
                                        <p:attrNameLst>
                                          <p:attrName>style.visibility</p:attrName>
                                        </p:attrNameLst>
                                      </p:cBhvr>
                                      <p:to>
                                        <p:strVal val="visible"/>
                                      </p:to>
                                    </p:set>
                                    <p:animEffect transition="in" filter="blinds(horizontal)">
                                      <p:cBhvr>
                                        <p:cTn id="13" dur="500"/>
                                        <p:tgtEl>
                                          <p:spTgt spid="49155">
                                            <p:txEl>
                                              <p:pRg st="3" end="3"/>
                                            </p:txEl>
                                          </p:spTgt>
                                        </p:tgtEl>
                                      </p:cBhvr>
                                    </p:animEffect>
                                  </p:childTnLst>
                                </p:cTn>
                              </p:par>
                            </p:childTnLst>
                          </p:cTn>
                        </p:par>
                      </p:childTnLst>
                    </p:cTn>
                  </p:par>
                  <p:par>
                    <p:cTn id="14" fill="hold" nodeType="clickPar">
                      <p:stCondLst>
                        <p:cond delay="indefinite"/>
                      </p:stCondLst>
                      <p:childTnLst>
                        <p:par>
                          <p:cTn id="15" fill="hold" nodeType="after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49515"/>
                                        </p:tgtEl>
                                        <p:attrNameLst>
                                          <p:attrName>style.visibility</p:attrName>
                                        </p:attrNameLst>
                                      </p:cBhvr>
                                      <p:to>
                                        <p:strVal val="visible"/>
                                      </p:to>
                                    </p:set>
                                    <p:animEffect transition="in" filter="blinds(horizontal)">
                                      <p:cBhvr>
                                        <p:cTn id="18" dur="500"/>
                                        <p:tgtEl>
                                          <p:spTgt spid="49515"/>
                                        </p:tgtEl>
                                      </p:cBhvr>
                                    </p:animEffect>
                                  </p:childTnLst>
                                </p:cTn>
                              </p:par>
                            </p:childTnLst>
                          </p:cTn>
                        </p:par>
                      </p:childTnLst>
                    </p:cTn>
                  </p:par>
                  <p:par>
                    <p:cTn id="19" fill="hold" nodeType="clickPar">
                      <p:stCondLst>
                        <p:cond delay="indefinite"/>
                      </p:stCondLst>
                      <p:childTnLst>
                        <p:par>
                          <p:cTn id="20" fill="hold" nodeType="after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49511"/>
                                        </p:tgtEl>
                                        <p:attrNameLst>
                                          <p:attrName>style.visibility</p:attrName>
                                        </p:attrNameLst>
                                      </p:cBhvr>
                                      <p:to>
                                        <p:strVal val="visible"/>
                                      </p:to>
                                    </p:set>
                                    <p:animEffect transition="in" filter="blinds(horizontal)">
                                      <p:cBhvr>
                                        <p:cTn id="23" dur="500"/>
                                        <p:tgtEl>
                                          <p:spTgt spid="49511"/>
                                        </p:tgtEl>
                                      </p:cBhvr>
                                    </p:animEffect>
                                  </p:childTnLst>
                                </p:cTn>
                              </p:par>
                            </p:childTnLst>
                          </p:cTn>
                        </p:par>
                      </p:childTnLst>
                    </p:cTn>
                  </p:par>
                  <p:par>
                    <p:cTn id="24" fill="hold" nodeType="clickPar">
                      <p:stCondLst>
                        <p:cond delay="indefinite"/>
                      </p:stCondLst>
                      <p:childTnLst>
                        <p:par>
                          <p:cTn id="25" fill="hold" nodeType="after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linds(horizontal)">
                                      <p:cBhvr>
                                        <p:cTn id="28" dur="500"/>
                                        <p:tgtEl>
                                          <p:spTgt spid="9"/>
                                        </p:tgtEl>
                                      </p:cBhvr>
                                    </p:animEffect>
                                  </p:childTnLst>
                                </p:cTn>
                              </p:par>
                            </p:childTnLst>
                          </p:cTn>
                        </p:par>
                      </p:childTnLst>
                    </p:cTn>
                  </p:par>
                  <p:par>
                    <p:cTn id="29" fill="hold" nodeType="clickPar">
                      <p:stCondLst>
                        <p:cond delay="indefinite"/>
                      </p:stCondLst>
                      <p:childTnLst>
                        <p:par>
                          <p:cTn id="30" fill="hold" nodeType="after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49155">
                                            <p:txEl>
                                              <p:pRg st="12" end="12"/>
                                            </p:txEl>
                                          </p:spTgt>
                                        </p:tgtEl>
                                        <p:attrNameLst>
                                          <p:attrName>style.visibility</p:attrName>
                                        </p:attrNameLst>
                                      </p:cBhvr>
                                      <p:to>
                                        <p:strVal val="visible"/>
                                      </p:to>
                                    </p:set>
                                    <p:animEffect transition="in" filter="blinds(horizontal)">
                                      <p:cBhvr>
                                        <p:cTn id="33" dur="500"/>
                                        <p:tgtEl>
                                          <p:spTgt spid="49155">
                                            <p:txEl>
                                              <p:pRg st="12" end="12"/>
                                            </p:txEl>
                                          </p:spTgt>
                                        </p:tgtEl>
                                      </p:cBhvr>
                                    </p:animEffect>
                                  </p:childTnLst>
                                </p:cTn>
                              </p:par>
                            </p:childTnLst>
                          </p:cTn>
                        </p:par>
                      </p:childTnLst>
                    </p:cTn>
                  </p:par>
                  <p:par>
                    <p:cTn id="34" fill="hold" nodeType="clickPar">
                      <p:stCondLst>
                        <p:cond delay="indefinite"/>
                      </p:stCondLst>
                      <p:childTnLst>
                        <p:par>
                          <p:cTn id="35" fill="hold" nodeType="after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49518"/>
                                        </p:tgtEl>
                                        <p:attrNameLst>
                                          <p:attrName>style.visibility</p:attrName>
                                        </p:attrNameLst>
                                      </p:cBhvr>
                                      <p:to>
                                        <p:strVal val="visible"/>
                                      </p:to>
                                    </p:set>
                                    <p:animEffect transition="in" filter="blinds(horizontal)">
                                      <p:cBhvr>
                                        <p:cTn id="38" dur="500"/>
                                        <p:tgtEl>
                                          <p:spTgt spid="49518"/>
                                        </p:tgtEl>
                                      </p:cBhvr>
                                    </p:animEffect>
                                  </p:childTnLst>
                                </p:cTn>
                              </p:par>
                            </p:childTnLst>
                          </p:cTn>
                        </p:par>
                      </p:childTnLst>
                    </p:cTn>
                  </p:par>
                  <p:par>
                    <p:cTn id="39" fill="hold" nodeType="clickPar">
                      <p:stCondLst>
                        <p:cond delay="indefinite"/>
                      </p:stCondLst>
                      <p:childTnLst>
                        <p:par>
                          <p:cTn id="40" fill="hold" nodeType="after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49537"/>
                                        </p:tgtEl>
                                        <p:attrNameLst>
                                          <p:attrName>style.visibility</p:attrName>
                                        </p:attrNameLst>
                                      </p:cBhvr>
                                      <p:to>
                                        <p:strVal val="visible"/>
                                      </p:to>
                                    </p:set>
                                    <p:animEffect transition="in" filter="blinds(horizontal)">
                                      <p:cBhvr>
                                        <p:cTn id="43" dur="500"/>
                                        <p:tgtEl>
                                          <p:spTgt spid="49537"/>
                                        </p:tgtEl>
                                      </p:cBhvr>
                                    </p:animEffect>
                                  </p:childTnLst>
                                </p:cTn>
                              </p:par>
                            </p:childTnLst>
                          </p:cTn>
                        </p:par>
                      </p:childTnLst>
                    </p:cTn>
                  </p:par>
                  <p:par>
                    <p:cTn id="44" fill="hold" nodeType="clickPar">
                      <p:stCondLst>
                        <p:cond delay="indefinite"/>
                      </p:stCondLst>
                      <p:childTnLst>
                        <p:par>
                          <p:cTn id="45" fill="hold" nodeType="after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blinds(horizontal)">
                                      <p:cBhvr>
                                        <p:cTn id="48" dur="500"/>
                                        <p:tgtEl>
                                          <p:spTgt spid="14"/>
                                        </p:tgtEl>
                                      </p:cBhvr>
                                    </p:animEffect>
                                  </p:childTnLst>
                                </p:cTn>
                              </p:par>
                            </p:childTnLst>
                          </p:cTn>
                        </p:par>
                      </p:childTnLst>
                    </p:cTn>
                  </p:par>
                  <p:par>
                    <p:cTn id="49" fill="hold" nodeType="clickPar">
                      <p:stCondLst>
                        <p:cond delay="indefinite"/>
                      </p:stCondLst>
                      <p:childTnLst>
                        <p:par>
                          <p:cTn id="50" fill="hold" nodeType="afterGroup">
                            <p:stCondLst>
                              <p:cond delay="0"/>
                            </p:stCondLst>
                            <p:childTnLst>
                              <p:par>
                                <p:cTn id="51" presetID="3" presetClass="entr" presetSubtype="10" fill="hold" grpId="1"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blinds(horizontal)">
                                      <p:cBhvr>
                                        <p:cTn id="5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4" grpId="1" animBg="1"/>
    </p:bldLst>
  </p:timing>
</p:sld>
</file>

<file path=ppt/slides/slide5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16066" name="Slide Number Placeholder 5"/>
          <p:cNvSpPr>
            <a:spLocks noGrp="1"/>
          </p:cNvSpPr>
          <p:nvPr>
            <p:ph type="sldNum" sz="quarter" idx="12"/>
          </p:nvPr>
        </p:nvSpPr>
        <p:spPr>
          <a:noFill/>
        </p:spPr>
        <p:txBody>
          <a:bodyPr/>
          <a:lstStyle/>
          <a:p>
            <a:pPr defTabSz="914400"/>
            <a:fld id="{0C69D69F-68C5-429F-B8E1-57CE05015CCA}" type="slidenum">
              <a:rPr lang="en-US" smtClean="0"/>
              <a:pPr defTabSz="914400"/>
              <a:t>55</a:t>
            </a:fld>
            <a:endParaRPr lang="en-US" smtClean="0"/>
          </a:p>
        </p:txBody>
      </p:sp>
      <p:sp>
        <p:nvSpPr>
          <p:cNvPr id="216067" name="Rectangle 2"/>
          <p:cNvSpPr>
            <a:spLocks noGrp="1" noChangeArrowheads="1"/>
          </p:cNvSpPr>
          <p:nvPr>
            <p:ph type="title"/>
          </p:nvPr>
        </p:nvSpPr>
        <p:spPr/>
        <p:txBody>
          <a:bodyPr/>
          <a:lstStyle/>
          <a:p>
            <a:pPr defTabSz="819150"/>
            <a:r>
              <a:rPr lang="en-US" smtClean="0"/>
              <a:t>Learned So Far ….</a:t>
            </a:r>
          </a:p>
        </p:txBody>
      </p:sp>
      <p:sp>
        <p:nvSpPr>
          <p:cNvPr id="29699" name="Rectangle 3"/>
          <p:cNvSpPr>
            <a:spLocks noGrp="1" noChangeArrowheads="1"/>
          </p:cNvSpPr>
          <p:nvPr>
            <p:ph type="body" idx="1"/>
          </p:nvPr>
        </p:nvSpPr>
        <p:spPr>
          <a:xfrm>
            <a:off x="484188" y="1143000"/>
            <a:ext cx="8202612" cy="3765550"/>
          </a:xfrm>
        </p:spPr>
        <p:txBody>
          <a:bodyPr/>
          <a:lstStyle/>
          <a:p>
            <a:pPr marL="306388" indent="-306388" defTabSz="819150"/>
            <a:r>
              <a:rPr lang="en-US" smtClean="0"/>
              <a:t>Pipelining attempts to maximize instruction throughput by overlapping, in time, the execution of multiple instructions. </a:t>
            </a:r>
          </a:p>
          <a:p>
            <a:pPr marL="306388" indent="-306388" defTabSz="819150">
              <a:buFont typeface="Wingdings" pitchFamily="2" charset="2"/>
              <a:buNone/>
            </a:pPr>
            <a:endParaRPr lang="en-US" smtClean="0"/>
          </a:p>
          <a:p>
            <a:pPr marL="306388" indent="-306388" defTabSz="819150"/>
            <a:r>
              <a:rPr lang="en-US" smtClean="0"/>
              <a:t>All instructions must pass through the same number of stages (required plus NOPs)</a:t>
            </a:r>
          </a:p>
          <a:p>
            <a:pPr marL="306388" indent="-306388" defTabSz="819150"/>
            <a:endParaRPr lang="en-US" smtClean="0"/>
          </a:p>
          <a:p>
            <a:pPr marL="306388" indent="-306388" defTabSz="819150"/>
            <a:r>
              <a:rPr lang="en-US" smtClean="0"/>
              <a:t>Pipelining offers speed-up that is bounded by the number of pipe-stages</a:t>
            </a:r>
          </a:p>
          <a:p>
            <a:pPr marL="665163" lvl="1" indent="-255588" defTabSz="819150"/>
            <a:r>
              <a:rPr lang="en-US" smtClean="0"/>
              <a:t>In the best case, one instruction finishes on every cycle, and the </a:t>
            </a:r>
          </a:p>
          <a:p>
            <a:pPr marL="665163" lvl="1" indent="-255588" defTabSz="819150">
              <a:buFontTx/>
              <a:buNone/>
            </a:pPr>
            <a:r>
              <a:rPr lang="en-US" smtClean="0"/>
              <a:t>    speed-up is equal to the pipeline depth.</a:t>
            </a:r>
          </a:p>
          <a:p>
            <a:pPr marL="665163" lvl="1" indent="-255588" defTabSz="819150"/>
            <a:r>
              <a:rPr lang="en-US" smtClean="0"/>
              <a:t>Each stage needs is own functional units</a:t>
            </a:r>
          </a:p>
          <a:p>
            <a:pPr marL="665163" lvl="1" indent="-255588" defTabSz="819150"/>
            <a:endParaRPr 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blinds(horizontal)">
                                      <p:cBhvr>
                                        <p:cTn id="7" dur="500"/>
                                        <p:tgtEl>
                                          <p:spTgt spid="29699">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9699">
                                            <p:txEl>
                                              <p:pRg st="2" end="2"/>
                                            </p:txEl>
                                          </p:spTgt>
                                        </p:tgtEl>
                                        <p:attrNameLst>
                                          <p:attrName>style.visibility</p:attrName>
                                        </p:attrNameLst>
                                      </p:cBhvr>
                                      <p:to>
                                        <p:strVal val="visible"/>
                                      </p:to>
                                    </p:set>
                                    <p:animEffect transition="in" filter="blinds(horizontal)">
                                      <p:cBhvr>
                                        <p:cTn id="12" dur="500"/>
                                        <p:tgtEl>
                                          <p:spTgt spid="29699">
                                            <p:txEl>
                                              <p:pRg st="2" end="2"/>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9699">
                                            <p:txEl>
                                              <p:pRg st="4" end="4"/>
                                            </p:txEl>
                                          </p:spTgt>
                                        </p:tgtEl>
                                        <p:attrNameLst>
                                          <p:attrName>style.visibility</p:attrName>
                                        </p:attrNameLst>
                                      </p:cBhvr>
                                      <p:to>
                                        <p:strVal val="visible"/>
                                      </p:to>
                                    </p:set>
                                    <p:animEffect transition="in" filter="blinds(horizontal)">
                                      <p:cBhvr>
                                        <p:cTn id="17" dur="500"/>
                                        <p:tgtEl>
                                          <p:spTgt spid="29699">
                                            <p:txEl>
                                              <p:pRg st="4" end="4"/>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9699">
                                            <p:txEl>
                                              <p:pRg st="5" end="5"/>
                                            </p:txEl>
                                          </p:spTgt>
                                        </p:tgtEl>
                                        <p:attrNameLst>
                                          <p:attrName>style.visibility</p:attrName>
                                        </p:attrNameLst>
                                      </p:cBhvr>
                                      <p:to>
                                        <p:strVal val="visible"/>
                                      </p:to>
                                    </p:set>
                                    <p:animEffect transition="in" filter="blinds(horizontal)">
                                      <p:cBhvr>
                                        <p:cTn id="22" dur="500"/>
                                        <p:tgtEl>
                                          <p:spTgt spid="29699">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9699">
                                            <p:txEl>
                                              <p:pRg st="6" end="6"/>
                                            </p:txEl>
                                          </p:spTgt>
                                        </p:tgtEl>
                                        <p:attrNameLst>
                                          <p:attrName>style.visibility</p:attrName>
                                        </p:attrNameLst>
                                      </p:cBhvr>
                                      <p:to>
                                        <p:strVal val="visible"/>
                                      </p:to>
                                    </p:set>
                                    <p:animEffect transition="in" filter="blinds(horizontal)">
                                      <p:cBhvr>
                                        <p:cTn id="25" dur="500"/>
                                        <p:tgtEl>
                                          <p:spTgt spid="29699">
                                            <p:txEl>
                                              <p:pRg st="6" end="6"/>
                                            </p:txEl>
                                          </p:spTgt>
                                        </p:tgtEl>
                                      </p:cBhvr>
                                    </p:animEffect>
                                  </p:childTnLst>
                                </p:cTn>
                              </p:par>
                            </p:childTnLst>
                          </p:cTn>
                        </p:par>
                      </p:childTnLst>
                    </p:cTn>
                  </p:par>
                  <p:par>
                    <p:cTn id="26" fill="hold" nodeType="clickPar">
                      <p:stCondLst>
                        <p:cond delay="indefinite"/>
                      </p:stCondLst>
                      <p:childTnLst>
                        <p:par>
                          <p:cTn id="27" fill="hold" nodeType="after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29699">
                                            <p:txEl>
                                              <p:pRg st="7" end="7"/>
                                            </p:txEl>
                                          </p:spTgt>
                                        </p:tgtEl>
                                        <p:attrNameLst>
                                          <p:attrName>style.visibility</p:attrName>
                                        </p:attrNameLst>
                                      </p:cBhvr>
                                      <p:to>
                                        <p:strVal val="visible"/>
                                      </p:to>
                                    </p:set>
                                    <p:animEffect transition="in" filter="blinds(horizontal)">
                                      <p:cBhvr>
                                        <p:cTn id="30" dur="500"/>
                                        <p:tgtEl>
                                          <p:spTgt spid="2969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17090" name="Footer Placeholder 3"/>
          <p:cNvSpPr>
            <a:spLocks noGrp="1"/>
          </p:cNvSpPr>
          <p:nvPr>
            <p:ph type="ftr" sz="quarter" idx="10"/>
          </p:nvPr>
        </p:nvSpPr>
        <p:spPr>
          <a:noFill/>
        </p:spPr>
        <p:txBody>
          <a:bodyPr/>
          <a:lstStyle/>
          <a:p>
            <a:r>
              <a:rPr lang="en-AU" smtClean="0"/>
              <a:t>Chapter 4 — The Processor — </a:t>
            </a:r>
            <a:fld id="{A1EC4E5E-2716-4311-A33B-E5153A0D96C3}" type="slidenum">
              <a:rPr lang="en-AU" smtClean="0"/>
              <a:t>56</a:t>
            </a:fld>
            <a:endParaRPr lang="en-AU" smtClean="0"/>
          </a:p>
        </p:txBody>
      </p:sp>
      <p:sp>
        <p:nvSpPr>
          <p:cNvPr id="217091" name="Rectangle 2"/>
          <p:cNvSpPr>
            <a:spLocks noGrp="1" noChangeArrowheads="1"/>
          </p:cNvSpPr>
          <p:nvPr>
            <p:ph type="title"/>
          </p:nvPr>
        </p:nvSpPr>
        <p:spPr/>
        <p:txBody>
          <a:bodyPr/>
          <a:lstStyle/>
          <a:p>
            <a:pPr eaLnBrk="1" hangingPunct="1"/>
            <a:r>
              <a:rPr lang="en-US" smtClean="0"/>
              <a:t>Pipeline Speed-up</a:t>
            </a:r>
            <a:endParaRPr lang="en-AU" smtClean="0"/>
          </a:p>
        </p:txBody>
      </p:sp>
      <p:sp>
        <p:nvSpPr>
          <p:cNvPr id="147460" name="Rectangle 3"/>
          <p:cNvSpPr>
            <a:spLocks noGrp="1" noChangeArrowheads="1"/>
          </p:cNvSpPr>
          <p:nvPr>
            <p:ph type="body" idx="1"/>
          </p:nvPr>
        </p:nvSpPr>
        <p:spPr/>
        <p:txBody>
          <a:bodyPr/>
          <a:lstStyle/>
          <a:p>
            <a:pPr eaLnBrk="1" hangingPunct="1"/>
            <a:r>
              <a:rPr lang="en-US" smtClean="0"/>
              <a:t>If all stages are balanced</a:t>
            </a:r>
          </a:p>
          <a:p>
            <a:pPr lvl="1" eaLnBrk="1" hangingPunct="1"/>
            <a:r>
              <a:rPr lang="en-US" smtClean="0"/>
              <a:t>i.e., all take the same time</a:t>
            </a:r>
          </a:p>
          <a:p>
            <a:pPr lvl="1" eaLnBrk="1" hangingPunct="1"/>
            <a:r>
              <a:rPr lang="en-US" smtClean="0"/>
              <a:t>Speed-up </a:t>
            </a:r>
            <a:r>
              <a:rPr lang="en-US" u="sng" smtClean="0"/>
              <a:t>&lt;</a:t>
            </a:r>
            <a:r>
              <a:rPr lang="en-US" smtClean="0"/>
              <a:t> </a:t>
            </a:r>
            <a:r>
              <a:rPr lang="en-US" i="1" smtClean="0"/>
              <a:t>k </a:t>
            </a:r>
            <a:r>
              <a:rPr lang="en-US" smtClean="0"/>
              <a:t>(pipe-depth)</a:t>
            </a:r>
          </a:p>
          <a:p>
            <a:pPr eaLnBrk="1" hangingPunct="1"/>
            <a:r>
              <a:rPr lang="en-US" smtClean="0"/>
              <a:t>If not balanced, speed-up is less</a:t>
            </a:r>
          </a:p>
          <a:p>
            <a:pPr eaLnBrk="1" hangingPunct="1"/>
            <a:r>
              <a:rPr lang="en-US" smtClean="0"/>
              <a:t>However, life is not that simple; actual speed-up might be further affected due to:</a:t>
            </a:r>
          </a:p>
          <a:p>
            <a:pPr eaLnBrk="1" hangingPunct="1"/>
            <a:r>
              <a:rPr lang="en-US" smtClean="0"/>
              <a:t> -- pipeline overhead</a:t>
            </a:r>
          </a:p>
          <a:p>
            <a:pPr eaLnBrk="1" hangingPunct="1"/>
            <a:r>
              <a:rPr lang="en-US" smtClean="0"/>
              <a:t> -- pipe hazards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7460">
                                            <p:txEl>
                                              <p:pRg st="0" end="0"/>
                                            </p:txEl>
                                          </p:spTgt>
                                        </p:tgtEl>
                                        <p:attrNameLst>
                                          <p:attrName>style.visibility</p:attrName>
                                        </p:attrNameLst>
                                      </p:cBhvr>
                                      <p:to>
                                        <p:strVal val="visible"/>
                                      </p:to>
                                    </p:set>
                                    <p:animEffect transition="in" filter="blinds(horizontal)">
                                      <p:cBhvr>
                                        <p:cTn id="7" dur="500"/>
                                        <p:tgtEl>
                                          <p:spTgt spid="147460">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47460">
                                            <p:txEl>
                                              <p:pRg st="1" end="1"/>
                                            </p:txEl>
                                          </p:spTgt>
                                        </p:tgtEl>
                                        <p:attrNameLst>
                                          <p:attrName>style.visibility</p:attrName>
                                        </p:attrNameLst>
                                      </p:cBhvr>
                                      <p:to>
                                        <p:strVal val="visible"/>
                                      </p:to>
                                    </p:set>
                                    <p:animEffect transition="in" filter="blinds(horizontal)">
                                      <p:cBhvr>
                                        <p:cTn id="10" dur="500"/>
                                        <p:tgtEl>
                                          <p:spTgt spid="147460">
                                            <p:txEl>
                                              <p:pRg st="1" end="1"/>
                                            </p:txEl>
                                          </p:spTgt>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147460">
                                            <p:txEl>
                                              <p:pRg st="2" end="2"/>
                                            </p:txEl>
                                          </p:spTgt>
                                        </p:tgtEl>
                                        <p:attrNameLst>
                                          <p:attrName>style.visibility</p:attrName>
                                        </p:attrNameLst>
                                      </p:cBhvr>
                                      <p:to>
                                        <p:strVal val="visible"/>
                                      </p:to>
                                    </p:set>
                                    <p:animEffect transition="in" filter="blinds(horizontal)">
                                      <p:cBhvr>
                                        <p:cTn id="15" dur="500"/>
                                        <p:tgtEl>
                                          <p:spTgt spid="147460">
                                            <p:txEl>
                                              <p:pRg st="2" end="2"/>
                                            </p:txEl>
                                          </p:spTgt>
                                        </p:tgtEl>
                                      </p:cBhvr>
                                    </p:animEffect>
                                  </p:childTnLst>
                                </p:cTn>
                              </p:par>
                            </p:childTnLst>
                          </p:cTn>
                        </p:par>
                      </p:childTnLst>
                    </p:cTn>
                  </p:par>
                  <p:par>
                    <p:cTn id="16" fill="hold" nodeType="clickPar">
                      <p:stCondLst>
                        <p:cond delay="indefinite"/>
                      </p:stCondLst>
                      <p:childTnLst>
                        <p:par>
                          <p:cTn id="17" fill="hold" nodeType="after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47460">
                                            <p:txEl>
                                              <p:pRg st="3" end="3"/>
                                            </p:txEl>
                                          </p:spTgt>
                                        </p:tgtEl>
                                        <p:attrNameLst>
                                          <p:attrName>style.visibility</p:attrName>
                                        </p:attrNameLst>
                                      </p:cBhvr>
                                      <p:to>
                                        <p:strVal val="visible"/>
                                      </p:to>
                                    </p:set>
                                    <p:animEffect transition="in" filter="blinds(horizontal)">
                                      <p:cBhvr>
                                        <p:cTn id="20" dur="500"/>
                                        <p:tgtEl>
                                          <p:spTgt spid="147460">
                                            <p:txEl>
                                              <p:pRg st="3" end="3"/>
                                            </p:txEl>
                                          </p:spTgt>
                                        </p:tgtEl>
                                      </p:cBhvr>
                                    </p:animEffect>
                                  </p:childTnLst>
                                </p:cTn>
                              </p:par>
                            </p:childTnLst>
                          </p:cTn>
                        </p:par>
                      </p:childTnLst>
                    </p:cTn>
                  </p:par>
                  <p:par>
                    <p:cTn id="21" fill="hold" nodeType="clickPar">
                      <p:stCondLst>
                        <p:cond delay="indefinite"/>
                      </p:stCondLst>
                      <p:childTnLst>
                        <p:par>
                          <p:cTn id="22" fill="hold" nodeType="after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147460">
                                            <p:txEl>
                                              <p:pRg st="4" end="4"/>
                                            </p:txEl>
                                          </p:spTgt>
                                        </p:tgtEl>
                                        <p:attrNameLst>
                                          <p:attrName>style.visibility</p:attrName>
                                        </p:attrNameLst>
                                      </p:cBhvr>
                                      <p:to>
                                        <p:strVal val="visible"/>
                                      </p:to>
                                    </p:set>
                                    <p:animEffect transition="in" filter="blinds(horizontal)">
                                      <p:cBhvr>
                                        <p:cTn id="25" dur="500"/>
                                        <p:tgtEl>
                                          <p:spTgt spid="147460">
                                            <p:txEl>
                                              <p:pRg st="4" end="4"/>
                                            </p:txEl>
                                          </p:spTgt>
                                        </p:tgtEl>
                                      </p:cBhvr>
                                    </p:animEffect>
                                  </p:childTnLst>
                                </p:cTn>
                              </p:par>
                            </p:childTnLst>
                          </p:cTn>
                        </p:par>
                      </p:childTnLst>
                    </p:cTn>
                  </p:par>
                  <p:par>
                    <p:cTn id="26" fill="hold" nodeType="clickPar">
                      <p:stCondLst>
                        <p:cond delay="indefinite"/>
                      </p:stCondLst>
                      <p:childTnLst>
                        <p:par>
                          <p:cTn id="27" fill="hold" nodeType="after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147460">
                                            <p:txEl>
                                              <p:pRg st="5" end="5"/>
                                            </p:txEl>
                                          </p:spTgt>
                                        </p:tgtEl>
                                        <p:attrNameLst>
                                          <p:attrName>style.visibility</p:attrName>
                                        </p:attrNameLst>
                                      </p:cBhvr>
                                      <p:to>
                                        <p:strVal val="visible"/>
                                      </p:to>
                                    </p:set>
                                    <p:animEffect transition="in" filter="blinds(horizontal)">
                                      <p:cBhvr>
                                        <p:cTn id="30" dur="500"/>
                                        <p:tgtEl>
                                          <p:spTgt spid="147460">
                                            <p:txEl>
                                              <p:pRg st="5" end="5"/>
                                            </p:txEl>
                                          </p:spTgt>
                                        </p:tgtEl>
                                      </p:cBhvr>
                                    </p:animEffect>
                                  </p:childTnLst>
                                </p:cTn>
                              </p:par>
                            </p:childTnLst>
                          </p:cTn>
                        </p:par>
                      </p:childTnLst>
                    </p:cTn>
                  </p:par>
                  <p:par>
                    <p:cTn id="31" fill="hold" nodeType="clickPar">
                      <p:stCondLst>
                        <p:cond delay="indefinite"/>
                      </p:stCondLst>
                      <p:childTnLst>
                        <p:par>
                          <p:cTn id="32" fill="hold" nodeType="after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147460">
                                            <p:txEl>
                                              <p:pRg st="6" end="6"/>
                                            </p:txEl>
                                          </p:spTgt>
                                        </p:tgtEl>
                                        <p:attrNameLst>
                                          <p:attrName>style.visibility</p:attrName>
                                        </p:attrNameLst>
                                      </p:cBhvr>
                                      <p:to>
                                        <p:strVal val="visible"/>
                                      </p:to>
                                    </p:set>
                                    <p:animEffect transition="in" filter="blinds(horizontal)">
                                      <p:cBhvr>
                                        <p:cTn id="35" dur="500"/>
                                        <p:tgtEl>
                                          <p:spTgt spid="14746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1207298" name="Rectangle 2" descr="20%"/>
          <p:cNvSpPr>
            <a:spLocks noChangeArrowheads="1"/>
          </p:cNvSpPr>
          <p:nvPr/>
        </p:nvSpPr>
        <p:spPr bwMode="auto">
          <a:xfrm>
            <a:off x="4686300" y="1643063"/>
            <a:ext cx="685800" cy="4267200"/>
          </a:xfrm>
          <a:prstGeom prst="rect">
            <a:avLst/>
          </a:prstGeom>
          <a:pattFill prst="pct20">
            <a:fgClr>
              <a:schemeClr val="accent1"/>
            </a:fgClr>
            <a:bgClr>
              <a:schemeClr val="bg1"/>
            </a:bgClr>
          </a:pattFill>
          <a:ln w="12700">
            <a:noFill/>
            <a:miter lim="800000"/>
          </a:ln>
        </p:spPr>
        <p:txBody>
          <a:bodyPr wrap="none" anchor="ctr"/>
          <a:lstStyle/>
          <a:p>
            <a:pPr algn="l"/>
            <a:endParaRPr lang="en-IN" sz="1800">
              <a:solidFill>
                <a:srgbClr val="FC0128"/>
              </a:solidFill>
            </a:endParaRPr>
          </a:p>
        </p:txBody>
      </p:sp>
      <p:sp>
        <p:nvSpPr>
          <p:cNvPr id="218115" name="Rectangle 3"/>
          <p:cNvSpPr>
            <a:spLocks noGrp="1" noChangeArrowheads="1"/>
          </p:cNvSpPr>
          <p:nvPr>
            <p:ph type="title"/>
          </p:nvPr>
        </p:nvSpPr>
        <p:spPr>
          <a:xfrm>
            <a:off x="652463" y="304800"/>
            <a:ext cx="5622925" cy="422275"/>
          </a:xfrm>
          <a:noFill/>
        </p:spPr>
        <p:txBody>
          <a:bodyPr wrap="none"/>
          <a:lstStyle/>
          <a:p>
            <a:r>
              <a:rPr lang="en-US" smtClean="0"/>
              <a:t>Why Pipeline? For Performance!</a:t>
            </a:r>
          </a:p>
        </p:txBody>
      </p:sp>
      <p:sp>
        <p:nvSpPr>
          <p:cNvPr id="218116" name="Rectangle 4"/>
          <p:cNvSpPr>
            <a:spLocks noChangeArrowheads="1"/>
          </p:cNvSpPr>
          <p:nvPr/>
        </p:nvSpPr>
        <p:spPr bwMode="auto">
          <a:xfrm>
            <a:off x="328613" y="1906588"/>
            <a:ext cx="358775" cy="3109912"/>
          </a:xfrm>
          <a:prstGeom prst="rect">
            <a:avLst/>
          </a:prstGeom>
          <a:noFill/>
          <a:ln w="12700">
            <a:noFill/>
            <a:miter lim="800000"/>
          </a:ln>
        </p:spPr>
        <p:txBody>
          <a:bodyPr wrap="none" lIns="90488" tIns="44450" rIns="90488" bIns="44450">
            <a:spAutoFit/>
          </a:bodyPr>
          <a:lstStyle/>
          <a:p>
            <a:r>
              <a:rPr lang="en-US" sz="1800" i="1">
                <a:solidFill>
                  <a:srgbClr val="000000"/>
                </a:solidFill>
              </a:rPr>
              <a:t>I</a:t>
            </a:r>
          </a:p>
          <a:p>
            <a:r>
              <a:rPr lang="en-US" sz="1800" i="1">
                <a:solidFill>
                  <a:srgbClr val="000000"/>
                </a:solidFill>
              </a:rPr>
              <a:t>n</a:t>
            </a:r>
          </a:p>
          <a:p>
            <a:r>
              <a:rPr lang="en-US" sz="1800" i="1">
                <a:solidFill>
                  <a:srgbClr val="000000"/>
                </a:solidFill>
              </a:rPr>
              <a:t>s</a:t>
            </a:r>
          </a:p>
          <a:p>
            <a:r>
              <a:rPr lang="en-US" sz="1800" i="1">
                <a:solidFill>
                  <a:srgbClr val="000000"/>
                </a:solidFill>
              </a:rPr>
              <a:t>t</a:t>
            </a:r>
          </a:p>
          <a:p>
            <a:r>
              <a:rPr lang="en-US" sz="1800" i="1">
                <a:solidFill>
                  <a:srgbClr val="000000"/>
                </a:solidFill>
              </a:rPr>
              <a:t>r.</a:t>
            </a:r>
          </a:p>
          <a:p>
            <a:endParaRPr lang="en-US" sz="1800" i="1">
              <a:solidFill>
                <a:srgbClr val="000000"/>
              </a:solidFill>
            </a:endParaRPr>
          </a:p>
          <a:p>
            <a:r>
              <a:rPr lang="en-US" sz="1800" i="1">
                <a:solidFill>
                  <a:srgbClr val="000000"/>
                </a:solidFill>
              </a:rPr>
              <a:t>O</a:t>
            </a:r>
          </a:p>
          <a:p>
            <a:r>
              <a:rPr lang="en-US" sz="1800" i="1">
                <a:solidFill>
                  <a:srgbClr val="000000"/>
                </a:solidFill>
              </a:rPr>
              <a:t>r</a:t>
            </a:r>
          </a:p>
          <a:p>
            <a:r>
              <a:rPr lang="en-US" sz="1800" i="1">
                <a:solidFill>
                  <a:srgbClr val="000000"/>
                </a:solidFill>
              </a:rPr>
              <a:t>d</a:t>
            </a:r>
          </a:p>
          <a:p>
            <a:r>
              <a:rPr lang="en-US" sz="1800" i="1">
                <a:solidFill>
                  <a:srgbClr val="000000"/>
                </a:solidFill>
              </a:rPr>
              <a:t>e</a:t>
            </a:r>
          </a:p>
          <a:p>
            <a:r>
              <a:rPr lang="en-US" sz="1800" i="1">
                <a:solidFill>
                  <a:srgbClr val="000000"/>
                </a:solidFill>
              </a:rPr>
              <a:t>r</a:t>
            </a:r>
          </a:p>
        </p:txBody>
      </p:sp>
      <p:sp>
        <p:nvSpPr>
          <p:cNvPr id="218117" name="Line 5"/>
          <p:cNvSpPr>
            <a:spLocks noChangeShapeType="1"/>
          </p:cNvSpPr>
          <p:nvPr/>
        </p:nvSpPr>
        <p:spPr bwMode="auto">
          <a:xfrm>
            <a:off x="1447800" y="1300163"/>
            <a:ext cx="6311900" cy="0"/>
          </a:xfrm>
          <a:prstGeom prst="line">
            <a:avLst/>
          </a:prstGeom>
          <a:noFill/>
          <a:ln w="25400">
            <a:solidFill>
              <a:schemeClr val="tx1"/>
            </a:solidFill>
            <a:round/>
            <a:tailEnd type="triangle" w="med" len="med"/>
          </a:ln>
        </p:spPr>
        <p:txBody>
          <a:bodyPr wrap="none" anchor="ctr"/>
          <a:lstStyle/>
          <a:p>
            <a:endParaRPr lang="en-IN"/>
          </a:p>
        </p:txBody>
      </p:sp>
      <p:sp>
        <p:nvSpPr>
          <p:cNvPr id="218118" name="Rectangle 6"/>
          <p:cNvSpPr>
            <a:spLocks noChangeArrowheads="1"/>
          </p:cNvSpPr>
          <p:nvPr/>
        </p:nvSpPr>
        <p:spPr bwMode="auto">
          <a:xfrm>
            <a:off x="3581400" y="838200"/>
            <a:ext cx="2124075" cy="363538"/>
          </a:xfrm>
          <a:prstGeom prst="rect">
            <a:avLst/>
          </a:prstGeom>
          <a:noFill/>
          <a:ln w="12700">
            <a:noFill/>
            <a:miter lim="800000"/>
          </a:ln>
        </p:spPr>
        <p:txBody>
          <a:bodyPr wrap="none" lIns="90488" tIns="44450" rIns="90488" bIns="44450">
            <a:spAutoFit/>
          </a:bodyPr>
          <a:lstStyle/>
          <a:p>
            <a:pPr algn="l"/>
            <a:r>
              <a:rPr lang="en-US" sz="1800" i="1">
                <a:solidFill>
                  <a:srgbClr val="000000"/>
                </a:solidFill>
              </a:rPr>
              <a:t>Time (clock cycles)</a:t>
            </a:r>
          </a:p>
        </p:txBody>
      </p:sp>
      <p:sp>
        <p:nvSpPr>
          <p:cNvPr id="218119" name="Rectangle 7"/>
          <p:cNvSpPr>
            <a:spLocks noChangeArrowheads="1"/>
          </p:cNvSpPr>
          <p:nvPr/>
        </p:nvSpPr>
        <p:spPr bwMode="auto">
          <a:xfrm>
            <a:off x="762000" y="1752600"/>
            <a:ext cx="925513" cy="454025"/>
          </a:xfrm>
          <a:prstGeom prst="rect">
            <a:avLst/>
          </a:prstGeom>
          <a:noFill/>
          <a:ln w="12700">
            <a:noFill/>
            <a:miter lim="800000"/>
          </a:ln>
        </p:spPr>
        <p:txBody>
          <a:bodyPr wrap="none" lIns="90488" tIns="44450" rIns="90488" bIns="44450">
            <a:spAutoFit/>
          </a:bodyPr>
          <a:lstStyle/>
          <a:p>
            <a:pPr algn="l"/>
            <a:r>
              <a:rPr lang="en-US" sz="2400">
                <a:solidFill>
                  <a:srgbClr val="000000"/>
                </a:solidFill>
              </a:rPr>
              <a:t>Inst 0</a:t>
            </a:r>
          </a:p>
        </p:txBody>
      </p:sp>
      <p:sp>
        <p:nvSpPr>
          <p:cNvPr id="218120" name="Rectangle 8"/>
          <p:cNvSpPr>
            <a:spLocks noChangeArrowheads="1"/>
          </p:cNvSpPr>
          <p:nvPr/>
        </p:nvSpPr>
        <p:spPr bwMode="auto">
          <a:xfrm>
            <a:off x="762000" y="2590800"/>
            <a:ext cx="925513" cy="454025"/>
          </a:xfrm>
          <a:prstGeom prst="rect">
            <a:avLst/>
          </a:prstGeom>
          <a:noFill/>
          <a:ln w="12700">
            <a:noFill/>
            <a:miter lim="800000"/>
          </a:ln>
        </p:spPr>
        <p:txBody>
          <a:bodyPr wrap="none" lIns="90488" tIns="44450" rIns="90488" bIns="44450">
            <a:spAutoFit/>
          </a:bodyPr>
          <a:lstStyle/>
          <a:p>
            <a:pPr algn="l"/>
            <a:r>
              <a:rPr lang="en-US" sz="2400">
                <a:solidFill>
                  <a:srgbClr val="000000"/>
                </a:solidFill>
              </a:rPr>
              <a:t>Inst 1</a:t>
            </a:r>
          </a:p>
        </p:txBody>
      </p:sp>
      <p:sp>
        <p:nvSpPr>
          <p:cNvPr id="218121" name="Rectangle 9"/>
          <p:cNvSpPr>
            <a:spLocks noChangeArrowheads="1"/>
          </p:cNvSpPr>
          <p:nvPr/>
        </p:nvSpPr>
        <p:spPr bwMode="auto">
          <a:xfrm>
            <a:off x="762000" y="3471863"/>
            <a:ext cx="925513" cy="454025"/>
          </a:xfrm>
          <a:prstGeom prst="rect">
            <a:avLst/>
          </a:prstGeom>
          <a:noFill/>
          <a:ln w="12700">
            <a:noFill/>
            <a:miter lim="800000"/>
          </a:ln>
        </p:spPr>
        <p:txBody>
          <a:bodyPr wrap="none" lIns="90488" tIns="44450" rIns="90488" bIns="44450">
            <a:spAutoFit/>
          </a:bodyPr>
          <a:lstStyle/>
          <a:p>
            <a:pPr algn="l"/>
            <a:r>
              <a:rPr lang="en-US" sz="2400">
                <a:solidFill>
                  <a:srgbClr val="000000"/>
                </a:solidFill>
              </a:rPr>
              <a:t>Inst 2</a:t>
            </a:r>
          </a:p>
        </p:txBody>
      </p:sp>
      <p:sp>
        <p:nvSpPr>
          <p:cNvPr id="218122" name="Rectangle 10"/>
          <p:cNvSpPr>
            <a:spLocks noChangeArrowheads="1"/>
          </p:cNvSpPr>
          <p:nvPr/>
        </p:nvSpPr>
        <p:spPr bwMode="auto">
          <a:xfrm>
            <a:off x="762000" y="5181600"/>
            <a:ext cx="925513" cy="454025"/>
          </a:xfrm>
          <a:prstGeom prst="rect">
            <a:avLst/>
          </a:prstGeom>
          <a:noFill/>
          <a:ln w="12700">
            <a:noFill/>
            <a:miter lim="800000"/>
          </a:ln>
        </p:spPr>
        <p:txBody>
          <a:bodyPr wrap="none" lIns="90488" tIns="44450" rIns="90488" bIns="44450">
            <a:spAutoFit/>
          </a:bodyPr>
          <a:lstStyle/>
          <a:p>
            <a:pPr algn="l"/>
            <a:r>
              <a:rPr lang="en-US" sz="2400">
                <a:solidFill>
                  <a:srgbClr val="000000"/>
                </a:solidFill>
              </a:rPr>
              <a:t>Inst 4</a:t>
            </a:r>
          </a:p>
        </p:txBody>
      </p:sp>
      <p:sp>
        <p:nvSpPr>
          <p:cNvPr id="218123" name="Line 11"/>
          <p:cNvSpPr>
            <a:spLocks noChangeShapeType="1"/>
          </p:cNvSpPr>
          <p:nvPr/>
        </p:nvSpPr>
        <p:spPr bwMode="auto">
          <a:xfrm flipH="1">
            <a:off x="2628900" y="1427163"/>
            <a:ext cx="0" cy="4470400"/>
          </a:xfrm>
          <a:prstGeom prst="line">
            <a:avLst/>
          </a:prstGeom>
          <a:noFill/>
          <a:ln w="25400">
            <a:solidFill>
              <a:schemeClr val="tx1"/>
            </a:solidFill>
            <a:prstDash val="sysDot"/>
            <a:round/>
          </a:ln>
        </p:spPr>
        <p:txBody>
          <a:bodyPr wrap="none" anchor="ctr"/>
          <a:lstStyle/>
          <a:p>
            <a:endParaRPr lang="en-IN"/>
          </a:p>
        </p:txBody>
      </p:sp>
      <p:sp>
        <p:nvSpPr>
          <p:cNvPr id="218124" name="Line 12"/>
          <p:cNvSpPr>
            <a:spLocks noChangeShapeType="1"/>
          </p:cNvSpPr>
          <p:nvPr/>
        </p:nvSpPr>
        <p:spPr bwMode="auto">
          <a:xfrm flipH="1">
            <a:off x="3314700" y="1427163"/>
            <a:ext cx="0" cy="4470400"/>
          </a:xfrm>
          <a:prstGeom prst="line">
            <a:avLst/>
          </a:prstGeom>
          <a:noFill/>
          <a:ln w="25400">
            <a:solidFill>
              <a:schemeClr val="tx1"/>
            </a:solidFill>
            <a:prstDash val="sysDot"/>
            <a:round/>
          </a:ln>
        </p:spPr>
        <p:txBody>
          <a:bodyPr wrap="none" anchor="ctr"/>
          <a:lstStyle/>
          <a:p>
            <a:endParaRPr lang="en-IN"/>
          </a:p>
        </p:txBody>
      </p:sp>
      <p:sp>
        <p:nvSpPr>
          <p:cNvPr id="218125" name="Line 13"/>
          <p:cNvSpPr>
            <a:spLocks noChangeShapeType="1"/>
          </p:cNvSpPr>
          <p:nvPr/>
        </p:nvSpPr>
        <p:spPr bwMode="auto">
          <a:xfrm flipH="1">
            <a:off x="4000500" y="1427163"/>
            <a:ext cx="0" cy="4470400"/>
          </a:xfrm>
          <a:prstGeom prst="line">
            <a:avLst/>
          </a:prstGeom>
          <a:noFill/>
          <a:ln w="25400">
            <a:solidFill>
              <a:schemeClr val="tx1"/>
            </a:solidFill>
            <a:prstDash val="sysDot"/>
            <a:round/>
          </a:ln>
        </p:spPr>
        <p:txBody>
          <a:bodyPr wrap="none" anchor="ctr"/>
          <a:lstStyle/>
          <a:p>
            <a:endParaRPr lang="en-IN"/>
          </a:p>
        </p:txBody>
      </p:sp>
      <p:sp>
        <p:nvSpPr>
          <p:cNvPr id="218126" name="Line 14"/>
          <p:cNvSpPr>
            <a:spLocks noChangeShapeType="1"/>
          </p:cNvSpPr>
          <p:nvPr/>
        </p:nvSpPr>
        <p:spPr bwMode="auto">
          <a:xfrm flipH="1">
            <a:off x="4686300" y="1427163"/>
            <a:ext cx="0" cy="4470400"/>
          </a:xfrm>
          <a:prstGeom prst="line">
            <a:avLst/>
          </a:prstGeom>
          <a:noFill/>
          <a:ln w="25400">
            <a:solidFill>
              <a:schemeClr val="tx1"/>
            </a:solidFill>
            <a:prstDash val="sysDot"/>
            <a:round/>
          </a:ln>
        </p:spPr>
        <p:txBody>
          <a:bodyPr wrap="none" anchor="ctr"/>
          <a:lstStyle/>
          <a:p>
            <a:endParaRPr lang="en-IN"/>
          </a:p>
        </p:txBody>
      </p:sp>
      <p:sp>
        <p:nvSpPr>
          <p:cNvPr id="218127" name="Line 15"/>
          <p:cNvSpPr>
            <a:spLocks noChangeShapeType="1"/>
          </p:cNvSpPr>
          <p:nvPr/>
        </p:nvSpPr>
        <p:spPr bwMode="auto">
          <a:xfrm flipH="1">
            <a:off x="5372100" y="1427163"/>
            <a:ext cx="0" cy="4470400"/>
          </a:xfrm>
          <a:prstGeom prst="line">
            <a:avLst/>
          </a:prstGeom>
          <a:noFill/>
          <a:ln w="25400">
            <a:solidFill>
              <a:schemeClr val="tx1"/>
            </a:solidFill>
            <a:prstDash val="sysDot"/>
            <a:round/>
          </a:ln>
        </p:spPr>
        <p:txBody>
          <a:bodyPr wrap="none" anchor="ctr"/>
          <a:lstStyle/>
          <a:p>
            <a:endParaRPr lang="en-IN"/>
          </a:p>
        </p:txBody>
      </p:sp>
      <p:sp>
        <p:nvSpPr>
          <p:cNvPr id="218128" name="Line 16"/>
          <p:cNvSpPr>
            <a:spLocks noChangeShapeType="1"/>
          </p:cNvSpPr>
          <p:nvPr/>
        </p:nvSpPr>
        <p:spPr bwMode="auto">
          <a:xfrm flipH="1">
            <a:off x="6057900" y="1427163"/>
            <a:ext cx="0" cy="4470400"/>
          </a:xfrm>
          <a:prstGeom prst="line">
            <a:avLst/>
          </a:prstGeom>
          <a:noFill/>
          <a:ln w="25400">
            <a:solidFill>
              <a:schemeClr val="tx1"/>
            </a:solidFill>
            <a:prstDash val="sysDot"/>
            <a:round/>
          </a:ln>
        </p:spPr>
        <p:txBody>
          <a:bodyPr wrap="none" anchor="ctr"/>
          <a:lstStyle/>
          <a:p>
            <a:endParaRPr lang="en-IN"/>
          </a:p>
        </p:txBody>
      </p:sp>
      <p:sp>
        <p:nvSpPr>
          <p:cNvPr id="218129" name="Line 17"/>
          <p:cNvSpPr>
            <a:spLocks noChangeShapeType="1"/>
          </p:cNvSpPr>
          <p:nvPr/>
        </p:nvSpPr>
        <p:spPr bwMode="auto">
          <a:xfrm flipH="1">
            <a:off x="6743700" y="1427163"/>
            <a:ext cx="0" cy="4470400"/>
          </a:xfrm>
          <a:prstGeom prst="line">
            <a:avLst/>
          </a:prstGeom>
          <a:noFill/>
          <a:ln w="25400">
            <a:solidFill>
              <a:schemeClr val="tx1"/>
            </a:solidFill>
            <a:prstDash val="sysDot"/>
            <a:round/>
          </a:ln>
        </p:spPr>
        <p:txBody>
          <a:bodyPr wrap="none" anchor="ctr"/>
          <a:lstStyle/>
          <a:p>
            <a:endParaRPr lang="en-IN"/>
          </a:p>
        </p:txBody>
      </p:sp>
      <p:sp>
        <p:nvSpPr>
          <p:cNvPr id="218130" name="Line 18"/>
          <p:cNvSpPr>
            <a:spLocks noChangeShapeType="1"/>
          </p:cNvSpPr>
          <p:nvPr/>
        </p:nvSpPr>
        <p:spPr bwMode="auto">
          <a:xfrm flipH="1">
            <a:off x="7429500" y="1427163"/>
            <a:ext cx="0" cy="4470400"/>
          </a:xfrm>
          <a:prstGeom prst="line">
            <a:avLst/>
          </a:prstGeom>
          <a:noFill/>
          <a:ln w="25400">
            <a:solidFill>
              <a:schemeClr val="tx1"/>
            </a:solidFill>
            <a:prstDash val="sysDot"/>
            <a:round/>
          </a:ln>
        </p:spPr>
        <p:txBody>
          <a:bodyPr wrap="none" anchor="ctr"/>
          <a:lstStyle/>
          <a:p>
            <a:endParaRPr lang="en-IN"/>
          </a:p>
        </p:txBody>
      </p:sp>
      <p:sp>
        <p:nvSpPr>
          <p:cNvPr id="218131" name="Rectangle 19"/>
          <p:cNvSpPr>
            <a:spLocks noChangeArrowheads="1"/>
          </p:cNvSpPr>
          <p:nvPr/>
        </p:nvSpPr>
        <p:spPr bwMode="auto">
          <a:xfrm>
            <a:off x="762000" y="4310063"/>
            <a:ext cx="925513" cy="454025"/>
          </a:xfrm>
          <a:prstGeom prst="rect">
            <a:avLst/>
          </a:prstGeom>
          <a:noFill/>
          <a:ln w="12700">
            <a:noFill/>
            <a:miter lim="800000"/>
          </a:ln>
        </p:spPr>
        <p:txBody>
          <a:bodyPr wrap="none" lIns="90488" tIns="44450" rIns="90488" bIns="44450">
            <a:spAutoFit/>
          </a:bodyPr>
          <a:lstStyle/>
          <a:p>
            <a:pPr algn="l"/>
            <a:r>
              <a:rPr lang="en-US" sz="2400">
                <a:solidFill>
                  <a:srgbClr val="000000"/>
                </a:solidFill>
              </a:rPr>
              <a:t>Inst 3</a:t>
            </a:r>
          </a:p>
        </p:txBody>
      </p:sp>
      <p:sp>
        <p:nvSpPr>
          <p:cNvPr id="218132" name="Line 20"/>
          <p:cNvSpPr>
            <a:spLocks noChangeShapeType="1"/>
          </p:cNvSpPr>
          <p:nvPr/>
        </p:nvSpPr>
        <p:spPr bwMode="auto">
          <a:xfrm flipH="1">
            <a:off x="685800" y="1828800"/>
            <a:ext cx="0" cy="3886200"/>
          </a:xfrm>
          <a:prstGeom prst="line">
            <a:avLst/>
          </a:prstGeom>
          <a:noFill/>
          <a:ln w="28575">
            <a:solidFill>
              <a:schemeClr val="tx1"/>
            </a:solidFill>
            <a:round/>
            <a:tailEnd type="triangle" w="med" len="med"/>
          </a:ln>
        </p:spPr>
        <p:txBody>
          <a:bodyPr/>
          <a:lstStyle/>
          <a:p>
            <a:endParaRPr lang="en-IN"/>
          </a:p>
        </p:txBody>
      </p:sp>
      <p:grpSp>
        <p:nvGrpSpPr>
          <p:cNvPr id="218133" name="Group 21"/>
          <p:cNvGrpSpPr/>
          <p:nvPr/>
        </p:nvGrpSpPr>
        <p:grpSpPr>
          <a:xfrm>
            <a:off x="2071688" y="1676400"/>
            <a:ext cx="3302000" cy="838200"/>
            <a:chOff x="1571" y="1152"/>
            <a:chExt cx="2080" cy="528"/>
          </a:xfrm>
        </p:grpSpPr>
        <p:grpSp>
          <p:nvGrpSpPr>
            <p:cNvPr id="218274" name="Group 22"/>
            <p:cNvGrpSpPr/>
            <p:nvPr/>
          </p:nvGrpSpPr>
          <p:grpSpPr>
            <a:xfrm>
              <a:off x="2497" y="1152"/>
              <a:ext cx="237" cy="481"/>
              <a:chOff x="2217" y="1413"/>
              <a:chExt cx="237" cy="481"/>
            </a:xfrm>
          </p:grpSpPr>
          <p:sp>
            <p:nvSpPr>
              <p:cNvPr id="218304" name="Freeform 23"/>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18305" name="Rectangle 24"/>
              <p:cNvSpPr>
                <a:spLocks noChangeArrowheads="1"/>
              </p:cNvSpPr>
              <p:nvPr/>
            </p:nvSpPr>
            <p:spPr bwMode="auto">
              <a:xfrm rot="5400000">
                <a:off x="2204"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18275" name="Group 25"/>
            <p:cNvGrpSpPr/>
            <p:nvPr/>
          </p:nvGrpSpPr>
          <p:grpSpPr>
            <a:xfrm>
              <a:off x="1571" y="1248"/>
              <a:ext cx="340" cy="289"/>
              <a:chOff x="1291" y="1509"/>
              <a:chExt cx="340" cy="289"/>
            </a:xfrm>
          </p:grpSpPr>
          <p:sp>
            <p:nvSpPr>
              <p:cNvPr id="218300" name="Rectangle 26"/>
              <p:cNvSpPr>
                <a:spLocks noChangeArrowheads="1"/>
              </p:cNvSpPr>
              <p:nvPr/>
            </p:nvSpPr>
            <p:spPr bwMode="auto">
              <a:xfrm>
                <a:off x="1295"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18301" name="Group 27"/>
              <p:cNvGrpSpPr/>
              <p:nvPr/>
            </p:nvGrpSpPr>
            <p:grpSpPr>
              <a:xfrm>
                <a:off x="1291" y="1509"/>
                <a:ext cx="340" cy="289"/>
                <a:chOff x="1291" y="1509"/>
                <a:chExt cx="340" cy="289"/>
              </a:xfrm>
            </p:grpSpPr>
            <p:sp>
              <p:nvSpPr>
                <p:cNvPr id="218302" name="Freeform 28"/>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18303" name="Freeform 29"/>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18276" name="Rectangle 30"/>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18277" name="Group 31"/>
            <p:cNvGrpSpPr/>
            <p:nvPr/>
          </p:nvGrpSpPr>
          <p:grpSpPr>
            <a:xfrm>
              <a:off x="2031" y="1248"/>
              <a:ext cx="296" cy="289"/>
              <a:chOff x="1751" y="1509"/>
              <a:chExt cx="296" cy="289"/>
            </a:xfrm>
          </p:grpSpPr>
          <p:sp>
            <p:nvSpPr>
              <p:cNvPr id="218298" name="Freeform 32"/>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18299" name="Freeform 33"/>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18278" name="Line 34"/>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18279" name="Freeform 35"/>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18280" name="Line 36"/>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18281" name="Rectangle 37"/>
            <p:cNvSpPr>
              <a:spLocks noChangeArrowheads="1"/>
            </p:cNvSpPr>
            <p:nvPr/>
          </p:nvSpPr>
          <p:spPr bwMode="auto">
            <a:xfrm>
              <a:off x="2829" y="1250"/>
              <a:ext cx="41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18282" name="Group 38"/>
            <p:cNvGrpSpPr/>
            <p:nvPr/>
          </p:nvGrpSpPr>
          <p:grpSpPr>
            <a:xfrm>
              <a:off x="2880" y="1248"/>
              <a:ext cx="325" cy="289"/>
              <a:chOff x="2600" y="1509"/>
              <a:chExt cx="325" cy="289"/>
            </a:xfrm>
          </p:grpSpPr>
          <p:sp>
            <p:nvSpPr>
              <p:cNvPr id="218296" name="Freeform 39"/>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18297" name="Freeform 40"/>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18283" name="Rectangle 41"/>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WB</a:t>
              </a:r>
            </a:p>
          </p:txBody>
        </p:sp>
        <p:grpSp>
          <p:nvGrpSpPr>
            <p:cNvPr id="218284" name="Group 42"/>
            <p:cNvGrpSpPr/>
            <p:nvPr/>
          </p:nvGrpSpPr>
          <p:grpSpPr>
            <a:xfrm>
              <a:off x="3348" y="1248"/>
              <a:ext cx="284" cy="289"/>
              <a:chOff x="3068" y="1509"/>
              <a:chExt cx="284" cy="289"/>
            </a:xfrm>
          </p:grpSpPr>
          <p:sp>
            <p:nvSpPr>
              <p:cNvPr id="218294" name="Freeform 43"/>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18295" name="Freeform 44"/>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18285" name="Line 45"/>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18286" name="Line 46"/>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18287" name="Line 47"/>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18288" name="Line 48"/>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18289" name="Line 49"/>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18290" name="Line 50"/>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18291" name="Line 51"/>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18292" name="Line 52"/>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18293" name="Line 53"/>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218134" name="Group 54"/>
          <p:cNvGrpSpPr/>
          <p:nvPr/>
        </p:nvGrpSpPr>
        <p:grpSpPr>
          <a:xfrm>
            <a:off x="2757488" y="2514600"/>
            <a:ext cx="3302000" cy="838200"/>
            <a:chOff x="1571" y="1152"/>
            <a:chExt cx="2080" cy="528"/>
          </a:xfrm>
        </p:grpSpPr>
        <p:grpSp>
          <p:nvGrpSpPr>
            <p:cNvPr id="218242" name="Group 55"/>
            <p:cNvGrpSpPr/>
            <p:nvPr/>
          </p:nvGrpSpPr>
          <p:grpSpPr>
            <a:xfrm>
              <a:off x="2497" y="1152"/>
              <a:ext cx="237" cy="481"/>
              <a:chOff x="2217" y="1413"/>
              <a:chExt cx="237" cy="481"/>
            </a:xfrm>
          </p:grpSpPr>
          <p:sp>
            <p:nvSpPr>
              <p:cNvPr id="218272"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18273" name="Rectangle 57"/>
              <p:cNvSpPr>
                <a:spLocks noChangeArrowheads="1"/>
              </p:cNvSpPr>
              <p:nvPr/>
            </p:nvSpPr>
            <p:spPr bwMode="auto">
              <a:xfrm rot="5400000">
                <a:off x="2204"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18243" name="Group 58"/>
            <p:cNvGrpSpPr/>
            <p:nvPr/>
          </p:nvGrpSpPr>
          <p:grpSpPr>
            <a:xfrm>
              <a:off x="1571" y="1248"/>
              <a:ext cx="340" cy="289"/>
              <a:chOff x="1291" y="1509"/>
              <a:chExt cx="340" cy="289"/>
            </a:xfrm>
          </p:grpSpPr>
          <p:sp>
            <p:nvSpPr>
              <p:cNvPr id="218268" name="Rectangle 59"/>
              <p:cNvSpPr>
                <a:spLocks noChangeArrowheads="1"/>
              </p:cNvSpPr>
              <p:nvPr/>
            </p:nvSpPr>
            <p:spPr bwMode="auto">
              <a:xfrm>
                <a:off x="1295"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18269" name="Group 60"/>
              <p:cNvGrpSpPr/>
              <p:nvPr/>
            </p:nvGrpSpPr>
            <p:grpSpPr>
              <a:xfrm>
                <a:off x="1291" y="1509"/>
                <a:ext cx="340" cy="289"/>
                <a:chOff x="1291" y="1509"/>
                <a:chExt cx="340" cy="289"/>
              </a:xfrm>
            </p:grpSpPr>
            <p:sp>
              <p:nvSpPr>
                <p:cNvPr id="218270"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18271"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18244"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18245" name="Group 64"/>
            <p:cNvGrpSpPr/>
            <p:nvPr/>
          </p:nvGrpSpPr>
          <p:grpSpPr>
            <a:xfrm>
              <a:off x="2031" y="1248"/>
              <a:ext cx="296" cy="289"/>
              <a:chOff x="1751" y="1509"/>
              <a:chExt cx="296" cy="289"/>
            </a:xfrm>
          </p:grpSpPr>
          <p:sp>
            <p:nvSpPr>
              <p:cNvPr id="218266"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18267"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18246"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18247"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18248"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18249" name="Rectangle 70"/>
            <p:cNvSpPr>
              <a:spLocks noChangeArrowheads="1"/>
            </p:cNvSpPr>
            <p:nvPr/>
          </p:nvSpPr>
          <p:spPr bwMode="auto">
            <a:xfrm>
              <a:off x="2829" y="1250"/>
              <a:ext cx="41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18250" name="Group 71"/>
            <p:cNvGrpSpPr/>
            <p:nvPr/>
          </p:nvGrpSpPr>
          <p:grpSpPr>
            <a:xfrm>
              <a:off x="2880" y="1248"/>
              <a:ext cx="325" cy="289"/>
              <a:chOff x="2600" y="1509"/>
              <a:chExt cx="325" cy="289"/>
            </a:xfrm>
          </p:grpSpPr>
          <p:sp>
            <p:nvSpPr>
              <p:cNvPr id="218264"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18265"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18251"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WB</a:t>
              </a:r>
            </a:p>
          </p:txBody>
        </p:sp>
        <p:grpSp>
          <p:nvGrpSpPr>
            <p:cNvPr id="218252" name="Group 75"/>
            <p:cNvGrpSpPr/>
            <p:nvPr/>
          </p:nvGrpSpPr>
          <p:grpSpPr>
            <a:xfrm>
              <a:off x="3348" y="1248"/>
              <a:ext cx="284" cy="289"/>
              <a:chOff x="3068" y="1509"/>
              <a:chExt cx="284" cy="289"/>
            </a:xfrm>
          </p:grpSpPr>
          <p:sp>
            <p:nvSpPr>
              <p:cNvPr id="218262"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18263"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18253"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18254"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18255"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18256"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18257"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18258"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18259"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18260"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18261"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218135" name="Group 87"/>
          <p:cNvGrpSpPr/>
          <p:nvPr/>
        </p:nvGrpSpPr>
        <p:grpSpPr>
          <a:xfrm>
            <a:off x="3443288" y="3352800"/>
            <a:ext cx="3302000" cy="838200"/>
            <a:chOff x="1571" y="1152"/>
            <a:chExt cx="2080" cy="528"/>
          </a:xfrm>
        </p:grpSpPr>
        <p:grpSp>
          <p:nvGrpSpPr>
            <p:cNvPr id="218210" name="Group 88"/>
            <p:cNvGrpSpPr/>
            <p:nvPr/>
          </p:nvGrpSpPr>
          <p:grpSpPr>
            <a:xfrm>
              <a:off x="2497" y="1152"/>
              <a:ext cx="237" cy="481"/>
              <a:chOff x="2217" y="1413"/>
              <a:chExt cx="237" cy="481"/>
            </a:xfrm>
          </p:grpSpPr>
          <p:sp>
            <p:nvSpPr>
              <p:cNvPr id="218240" name="Freeform 89"/>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18241" name="Rectangle 90"/>
              <p:cNvSpPr>
                <a:spLocks noChangeArrowheads="1"/>
              </p:cNvSpPr>
              <p:nvPr/>
            </p:nvSpPr>
            <p:spPr bwMode="auto">
              <a:xfrm rot="5400000">
                <a:off x="2204"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18211" name="Group 91"/>
            <p:cNvGrpSpPr/>
            <p:nvPr/>
          </p:nvGrpSpPr>
          <p:grpSpPr>
            <a:xfrm>
              <a:off x="1571" y="1248"/>
              <a:ext cx="340" cy="289"/>
              <a:chOff x="1291" y="1509"/>
              <a:chExt cx="340" cy="289"/>
            </a:xfrm>
          </p:grpSpPr>
          <p:sp>
            <p:nvSpPr>
              <p:cNvPr id="218236" name="Rectangle 92"/>
              <p:cNvSpPr>
                <a:spLocks noChangeArrowheads="1"/>
              </p:cNvSpPr>
              <p:nvPr/>
            </p:nvSpPr>
            <p:spPr bwMode="auto">
              <a:xfrm>
                <a:off x="1295"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18237" name="Group 93"/>
              <p:cNvGrpSpPr/>
              <p:nvPr/>
            </p:nvGrpSpPr>
            <p:grpSpPr>
              <a:xfrm>
                <a:off x="1291" y="1509"/>
                <a:ext cx="340" cy="289"/>
                <a:chOff x="1291" y="1509"/>
                <a:chExt cx="340" cy="289"/>
              </a:xfrm>
            </p:grpSpPr>
            <p:sp>
              <p:nvSpPr>
                <p:cNvPr id="218238" name="Freeform 94"/>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18239" name="Freeform 95"/>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18212" name="Rectangle 96"/>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18213" name="Group 97"/>
            <p:cNvGrpSpPr/>
            <p:nvPr/>
          </p:nvGrpSpPr>
          <p:grpSpPr>
            <a:xfrm>
              <a:off x="2031" y="1248"/>
              <a:ext cx="296" cy="289"/>
              <a:chOff x="1751" y="1509"/>
              <a:chExt cx="296" cy="289"/>
            </a:xfrm>
          </p:grpSpPr>
          <p:sp>
            <p:nvSpPr>
              <p:cNvPr id="218234" name="Freeform 98"/>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18235" name="Freeform 99"/>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18214" name="Line 100"/>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18215" name="Freeform 101"/>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18216" name="Line 102"/>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18217" name="Rectangle 103"/>
            <p:cNvSpPr>
              <a:spLocks noChangeArrowheads="1"/>
            </p:cNvSpPr>
            <p:nvPr/>
          </p:nvSpPr>
          <p:spPr bwMode="auto">
            <a:xfrm>
              <a:off x="2829" y="1250"/>
              <a:ext cx="41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18218" name="Group 104"/>
            <p:cNvGrpSpPr/>
            <p:nvPr/>
          </p:nvGrpSpPr>
          <p:grpSpPr>
            <a:xfrm>
              <a:off x="2880" y="1248"/>
              <a:ext cx="325" cy="289"/>
              <a:chOff x="2600" y="1509"/>
              <a:chExt cx="325" cy="289"/>
            </a:xfrm>
          </p:grpSpPr>
          <p:sp>
            <p:nvSpPr>
              <p:cNvPr id="218232" name="Freeform 105"/>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18233" name="Freeform 106"/>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18219" name="Rectangle 107"/>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WB</a:t>
              </a:r>
            </a:p>
          </p:txBody>
        </p:sp>
        <p:grpSp>
          <p:nvGrpSpPr>
            <p:cNvPr id="218220" name="Group 108"/>
            <p:cNvGrpSpPr/>
            <p:nvPr/>
          </p:nvGrpSpPr>
          <p:grpSpPr>
            <a:xfrm>
              <a:off x="3348" y="1248"/>
              <a:ext cx="284" cy="289"/>
              <a:chOff x="3068" y="1509"/>
              <a:chExt cx="284" cy="289"/>
            </a:xfrm>
          </p:grpSpPr>
          <p:sp>
            <p:nvSpPr>
              <p:cNvPr id="218230" name="Freeform 109"/>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18231" name="Freeform 110"/>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18221" name="Line 111"/>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18222" name="Line 112"/>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18223" name="Line 113"/>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18224" name="Line 114"/>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18225" name="Line 115"/>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18226" name="Line 116"/>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18227" name="Line 117"/>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18228" name="Line 118"/>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18229" name="Line 119"/>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218136" name="Group 120"/>
          <p:cNvGrpSpPr/>
          <p:nvPr/>
        </p:nvGrpSpPr>
        <p:grpSpPr>
          <a:xfrm>
            <a:off x="4129088" y="4191000"/>
            <a:ext cx="3302000" cy="838200"/>
            <a:chOff x="1571" y="1152"/>
            <a:chExt cx="2080" cy="528"/>
          </a:xfrm>
        </p:grpSpPr>
        <p:grpSp>
          <p:nvGrpSpPr>
            <p:cNvPr id="218178" name="Group 121"/>
            <p:cNvGrpSpPr/>
            <p:nvPr/>
          </p:nvGrpSpPr>
          <p:grpSpPr>
            <a:xfrm>
              <a:off x="2487" y="1152"/>
              <a:ext cx="223" cy="481"/>
              <a:chOff x="2207" y="1413"/>
              <a:chExt cx="223" cy="481"/>
            </a:xfrm>
          </p:grpSpPr>
          <p:sp>
            <p:nvSpPr>
              <p:cNvPr id="218208" name="Freeform 122"/>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18209" name="Rectangle 123"/>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18179" name="Group 124"/>
            <p:cNvGrpSpPr/>
            <p:nvPr/>
          </p:nvGrpSpPr>
          <p:grpSpPr>
            <a:xfrm>
              <a:off x="1571" y="1248"/>
              <a:ext cx="340" cy="289"/>
              <a:chOff x="1291" y="1509"/>
              <a:chExt cx="340" cy="289"/>
            </a:xfrm>
          </p:grpSpPr>
          <p:sp>
            <p:nvSpPr>
              <p:cNvPr id="218204" name="Rectangle 125"/>
              <p:cNvSpPr>
                <a:spLocks noChangeArrowheads="1"/>
              </p:cNvSpPr>
              <p:nvPr/>
            </p:nvSpPr>
            <p:spPr bwMode="auto">
              <a:xfrm>
                <a:off x="1295"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18205" name="Group 126"/>
              <p:cNvGrpSpPr/>
              <p:nvPr/>
            </p:nvGrpSpPr>
            <p:grpSpPr>
              <a:xfrm>
                <a:off x="1291" y="1509"/>
                <a:ext cx="340" cy="289"/>
                <a:chOff x="1291" y="1509"/>
                <a:chExt cx="340" cy="289"/>
              </a:xfrm>
            </p:grpSpPr>
            <p:sp>
              <p:nvSpPr>
                <p:cNvPr id="218206" name="Freeform 127"/>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18207" name="Freeform 128"/>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18180" name="Rectangle 129"/>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18181" name="Group 130"/>
            <p:cNvGrpSpPr/>
            <p:nvPr/>
          </p:nvGrpSpPr>
          <p:grpSpPr>
            <a:xfrm>
              <a:off x="2031" y="1248"/>
              <a:ext cx="296" cy="289"/>
              <a:chOff x="1751" y="1509"/>
              <a:chExt cx="296" cy="289"/>
            </a:xfrm>
          </p:grpSpPr>
          <p:sp>
            <p:nvSpPr>
              <p:cNvPr id="218202" name="Freeform 131"/>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18203" name="Freeform 132"/>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18182" name="Line 133"/>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18183" name="Freeform 134"/>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18184" name="Line 135"/>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18185" name="Rectangle 136"/>
            <p:cNvSpPr>
              <a:spLocks noChangeArrowheads="1"/>
            </p:cNvSpPr>
            <p:nvPr/>
          </p:nvSpPr>
          <p:spPr bwMode="auto">
            <a:xfrm>
              <a:off x="2829" y="1250"/>
              <a:ext cx="41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18186" name="Group 137"/>
            <p:cNvGrpSpPr/>
            <p:nvPr/>
          </p:nvGrpSpPr>
          <p:grpSpPr>
            <a:xfrm>
              <a:off x="2880" y="1248"/>
              <a:ext cx="325" cy="289"/>
              <a:chOff x="2600" y="1509"/>
              <a:chExt cx="325" cy="289"/>
            </a:xfrm>
          </p:grpSpPr>
          <p:sp>
            <p:nvSpPr>
              <p:cNvPr id="218200" name="Freeform 138"/>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18201" name="Freeform 139"/>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18187" name="Rectangle 140"/>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WB</a:t>
              </a:r>
            </a:p>
          </p:txBody>
        </p:sp>
        <p:grpSp>
          <p:nvGrpSpPr>
            <p:cNvPr id="218188" name="Group 141"/>
            <p:cNvGrpSpPr/>
            <p:nvPr/>
          </p:nvGrpSpPr>
          <p:grpSpPr>
            <a:xfrm>
              <a:off x="3348" y="1248"/>
              <a:ext cx="284" cy="289"/>
              <a:chOff x="3068" y="1509"/>
              <a:chExt cx="284" cy="289"/>
            </a:xfrm>
          </p:grpSpPr>
          <p:sp>
            <p:nvSpPr>
              <p:cNvPr id="218198" name="Freeform 142"/>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18199" name="Freeform 143"/>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18189" name="Line 144"/>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18190" name="Line 145"/>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18191" name="Line 146"/>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18192" name="Line 147"/>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18193" name="Line 148"/>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18194" name="Line 149"/>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18195" name="Line 150"/>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18196" name="Line 151"/>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18197" name="Line 152"/>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218137" name="Group 153"/>
          <p:cNvGrpSpPr/>
          <p:nvPr/>
        </p:nvGrpSpPr>
        <p:grpSpPr>
          <a:xfrm>
            <a:off x="4814888" y="5029200"/>
            <a:ext cx="3302000" cy="838200"/>
            <a:chOff x="1571" y="1152"/>
            <a:chExt cx="2080" cy="528"/>
          </a:xfrm>
        </p:grpSpPr>
        <p:grpSp>
          <p:nvGrpSpPr>
            <p:cNvPr id="218146" name="Group 154"/>
            <p:cNvGrpSpPr/>
            <p:nvPr/>
          </p:nvGrpSpPr>
          <p:grpSpPr>
            <a:xfrm>
              <a:off x="2487" y="1152"/>
              <a:ext cx="223" cy="481"/>
              <a:chOff x="2207" y="1413"/>
              <a:chExt cx="223" cy="481"/>
            </a:xfrm>
          </p:grpSpPr>
          <p:sp>
            <p:nvSpPr>
              <p:cNvPr id="218176" name="Freeform 155"/>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18177" name="Rectangle 156"/>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18147" name="Group 157"/>
            <p:cNvGrpSpPr/>
            <p:nvPr/>
          </p:nvGrpSpPr>
          <p:grpSpPr>
            <a:xfrm>
              <a:off x="1571" y="1248"/>
              <a:ext cx="340" cy="289"/>
              <a:chOff x="1291" y="1509"/>
              <a:chExt cx="340" cy="289"/>
            </a:xfrm>
          </p:grpSpPr>
          <p:sp>
            <p:nvSpPr>
              <p:cNvPr id="218172" name="Rectangle 158"/>
              <p:cNvSpPr>
                <a:spLocks noChangeArrowheads="1"/>
              </p:cNvSpPr>
              <p:nvPr/>
            </p:nvSpPr>
            <p:spPr bwMode="auto">
              <a:xfrm>
                <a:off x="1295"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18173" name="Group 159"/>
              <p:cNvGrpSpPr/>
              <p:nvPr/>
            </p:nvGrpSpPr>
            <p:grpSpPr>
              <a:xfrm>
                <a:off x="1291" y="1509"/>
                <a:ext cx="340" cy="289"/>
                <a:chOff x="1291" y="1509"/>
                <a:chExt cx="340" cy="289"/>
              </a:xfrm>
            </p:grpSpPr>
            <p:sp>
              <p:nvSpPr>
                <p:cNvPr id="218174" name="Freeform 160"/>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18175" name="Freeform 161"/>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18148" name="Rectangle 162"/>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18149" name="Group 163"/>
            <p:cNvGrpSpPr/>
            <p:nvPr/>
          </p:nvGrpSpPr>
          <p:grpSpPr>
            <a:xfrm>
              <a:off x="2031" y="1248"/>
              <a:ext cx="296" cy="289"/>
              <a:chOff x="1751" y="1509"/>
              <a:chExt cx="296" cy="289"/>
            </a:xfrm>
          </p:grpSpPr>
          <p:sp>
            <p:nvSpPr>
              <p:cNvPr id="218170" name="Freeform 164"/>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18171" name="Freeform 165"/>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18150" name="Line 166"/>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18151" name="Freeform 167"/>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18152" name="Line 168"/>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18153" name="Rectangle 169"/>
            <p:cNvSpPr>
              <a:spLocks noChangeArrowheads="1"/>
            </p:cNvSpPr>
            <p:nvPr/>
          </p:nvSpPr>
          <p:spPr bwMode="auto">
            <a:xfrm>
              <a:off x="2829" y="1250"/>
              <a:ext cx="41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18154" name="Group 170"/>
            <p:cNvGrpSpPr/>
            <p:nvPr/>
          </p:nvGrpSpPr>
          <p:grpSpPr>
            <a:xfrm>
              <a:off x="2880" y="1248"/>
              <a:ext cx="325" cy="289"/>
              <a:chOff x="2600" y="1509"/>
              <a:chExt cx="325" cy="289"/>
            </a:xfrm>
          </p:grpSpPr>
          <p:sp>
            <p:nvSpPr>
              <p:cNvPr id="218168" name="Freeform 171"/>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18169" name="Freeform 172"/>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18155" name="Rectangle 173"/>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WB</a:t>
              </a:r>
            </a:p>
          </p:txBody>
        </p:sp>
        <p:grpSp>
          <p:nvGrpSpPr>
            <p:cNvPr id="218156" name="Group 174"/>
            <p:cNvGrpSpPr/>
            <p:nvPr/>
          </p:nvGrpSpPr>
          <p:grpSpPr>
            <a:xfrm>
              <a:off x="3348" y="1248"/>
              <a:ext cx="284" cy="289"/>
              <a:chOff x="3068" y="1509"/>
              <a:chExt cx="284" cy="289"/>
            </a:xfrm>
          </p:grpSpPr>
          <p:sp>
            <p:nvSpPr>
              <p:cNvPr id="218166" name="Freeform 175"/>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18167" name="Freeform 176"/>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18157" name="Line 177"/>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18158" name="Line 178"/>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18159" name="Line 179"/>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18160" name="Line 180"/>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18161" name="Line 181"/>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18162" name="Line 182"/>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18163" name="Line 183"/>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18164" name="Line 184"/>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18165" name="Line 185"/>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sp>
        <p:nvSpPr>
          <p:cNvPr id="1207482" name="Rectangle 186"/>
          <p:cNvSpPr>
            <a:spLocks noChangeArrowheads="1"/>
          </p:cNvSpPr>
          <p:nvPr/>
        </p:nvSpPr>
        <p:spPr bwMode="auto">
          <a:xfrm>
            <a:off x="6629400" y="1524000"/>
            <a:ext cx="2057400" cy="1917700"/>
          </a:xfrm>
          <a:prstGeom prst="rect">
            <a:avLst/>
          </a:prstGeom>
          <a:noFill/>
          <a:ln w="12700">
            <a:noFill/>
            <a:miter lim="800000"/>
          </a:ln>
        </p:spPr>
        <p:txBody>
          <a:bodyPr lIns="90488" tIns="44450" rIns="90488" bIns="44450">
            <a:spAutoFit/>
          </a:bodyPr>
          <a:lstStyle/>
          <a:p>
            <a:pPr algn="r"/>
            <a:r>
              <a:rPr lang="en-US" sz="2000">
                <a:solidFill>
                  <a:srgbClr val="FC0128"/>
                </a:solidFill>
              </a:rPr>
              <a:t>Once the pipeline is full, one instruction is completed every cycle, so CPI = 1</a:t>
            </a:r>
          </a:p>
        </p:txBody>
      </p:sp>
      <p:grpSp>
        <p:nvGrpSpPr>
          <p:cNvPr id="165" name="Group 187"/>
          <p:cNvGrpSpPr/>
          <p:nvPr/>
        </p:nvGrpSpPr>
        <p:grpSpPr>
          <a:xfrm>
            <a:off x="1981200" y="5486400"/>
            <a:ext cx="2733675" cy="515938"/>
            <a:chOff x="1248" y="3456"/>
            <a:chExt cx="1722" cy="325"/>
          </a:xfrm>
        </p:grpSpPr>
        <p:sp>
          <p:nvSpPr>
            <p:cNvPr id="218144" name="Line 188"/>
            <p:cNvSpPr>
              <a:spLocks noChangeShapeType="1"/>
            </p:cNvSpPr>
            <p:nvPr/>
          </p:nvSpPr>
          <p:spPr bwMode="auto">
            <a:xfrm>
              <a:off x="1248" y="3456"/>
              <a:ext cx="1680" cy="0"/>
            </a:xfrm>
            <a:prstGeom prst="line">
              <a:avLst/>
            </a:prstGeom>
            <a:noFill/>
            <a:ln w="12700">
              <a:solidFill>
                <a:schemeClr val="accent1"/>
              </a:solidFill>
              <a:round/>
              <a:headEnd type="triangle" w="med" len="med"/>
              <a:tailEnd type="triangle" w="med" len="med"/>
            </a:ln>
          </p:spPr>
          <p:txBody>
            <a:bodyPr/>
            <a:lstStyle/>
            <a:p>
              <a:endParaRPr lang="en-IN"/>
            </a:p>
          </p:txBody>
        </p:sp>
        <p:sp>
          <p:nvSpPr>
            <p:cNvPr id="218145" name="Rectangle 189"/>
            <p:cNvSpPr>
              <a:spLocks noChangeArrowheads="1"/>
            </p:cNvSpPr>
            <p:nvPr/>
          </p:nvSpPr>
          <p:spPr bwMode="auto">
            <a:xfrm>
              <a:off x="1296" y="3552"/>
              <a:ext cx="1674" cy="229"/>
            </a:xfrm>
            <a:prstGeom prst="rect">
              <a:avLst/>
            </a:prstGeom>
            <a:noFill/>
            <a:ln w="12700">
              <a:noFill/>
              <a:miter lim="800000"/>
            </a:ln>
          </p:spPr>
          <p:txBody>
            <a:bodyPr wrap="none" lIns="90488" tIns="44450" rIns="90488" bIns="44450">
              <a:spAutoFit/>
            </a:bodyPr>
            <a:lstStyle/>
            <a:p>
              <a:pPr algn="l"/>
              <a:r>
                <a:rPr lang="en-US" sz="1800" b="1">
                  <a:solidFill>
                    <a:srgbClr val="FC0128"/>
                  </a:solidFill>
                </a:rPr>
                <a:t>Time to fill the pipeline</a:t>
              </a:r>
            </a:p>
          </p:txBody>
        </p:sp>
      </p:grpSp>
      <p:sp>
        <p:nvSpPr>
          <p:cNvPr id="190" name="TextBox 189"/>
          <p:cNvSpPr txBox="1">
            <a:spLocks noChangeArrowheads="1"/>
          </p:cNvSpPr>
          <p:nvPr/>
        </p:nvSpPr>
        <p:spPr bwMode="auto">
          <a:xfrm>
            <a:off x="6037263" y="838200"/>
            <a:ext cx="2187575" cy="338138"/>
          </a:xfrm>
          <a:prstGeom prst="rect">
            <a:avLst/>
          </a:prstGeom>
          <a:noFill/>
          <a:ln w="38100">
            <a:solidFill>
              <a:srgbClr val="FF0000"/>
            </a:solidFill>
            <a:miter lim="800000"/>
          </a:ln>
        </p:spPr>
        <p:txBody>
          <a:bodyPr>
            <a:spAutoFit/>
          </a:bodyPr>
          <a:lstStyle/>
          <a:p>
            <a:r>
              <a:rPr lang="en-US"/>
              <a:t>WB: where to write?</a:t>
            </a:r>
            <a:endParaRPr lang="en-IN"/>
          </a:p>
        </p:txBody>
      </p:sp>
      <p:cxnSp>
        <p:nvCxnSpPr>
          <p:cNvPr id="192" name="Straight Arrow Connector 191"/>
          <p:cNvCxnSpPr>
            <a:cxnSpLocks noChangeShapeType="1"/>
          </p:cNvCxnSpPr>
          <p:nvPr/>
        </p:nvCxnSpPr>
        <p:spPr bwMode="auto">
          <a:xfrm flipH="1">
            <a:off x="5289550" y="1176338"/>
            <a:ext cx="995363" cy="627062"/>
          </a:xfrm>
          <a:prstGeom prst="straightConnector1">
            <a:avLst/>
          </a:prstGeom>
          <a:noFill/>
          <a:ln w="38100" algn="ctr">
            <a:solidFill>
              <a:schemeClr val="accent1"/>
            </a:solidFill>
            <a:round/>
            <a:tailEnd type="arrow" w="med" len="med"/>
          </a:ln>
        </p:spPr>
      </p:cxnSp>
      <p:cxnSp>
        <p:nvCxnSpPr>
          <p:cNvPr id="193" name="Straight Arrow Connector 192"/>
          <p:cNvCxnSpPr>
            <a:cxnSpLocks noChangeShapeType="1"/>
          </p:cNvCxnSpPr>
          <p:nvPr/>
        </p:nvCxnSpPr>
        <p:spPr bwMode="auto">
          <a:xfrm flipH="1">
            <a:off x="5083175" y="1201738"/>
            <a:ext cx="1201738" cy="4056062"/>
          </a:xfrm>
          <a:prstGeom prst="straightConnector1">
            <a:avLst/>
          </a:prstGeom>
          <a:noFill/>
          <a:ln w="38100" algn="ctr">
            <a:solidFill>
              <a:schemeClr val="accent1"/>
            </a:solidFill>
            <a:round/>
            <a:tailEnd type="arrow" w="med" len="med"/>
          </a:ln>
        </p:spPr>
      </p:cxnSp>
      <p:sp>
        <p:nvSpPr>
          <p:cNvPr id="196" name="TextBox 195"/>
          <p:cNvSpPr txBox="1">
            <a:spLocks noChangeArrowheads="1"/>
          </p:cNvSpPr>
          <p:nvPr/>
        </p:nvSpPr>
        <p:spPr bwMode="auto">
          <a:xfrm>
            <a:off x="652463" y="6021388"/>
            <a:ext cx="8312150" cy="830262"/>
          </a:xfrm>
          <a:prstGeom prst="rect">
            <a:avLst/>
          </a:prstGeom>
          <a:solidFill>
            <a:srgbClr val="FF0000"/>
          </a:solidFill>
          <a:ln w="9525">
            <a:noFill/>
            <a:miter lim="800000"/>
          </a:ln>
        </p:spPr>
        <p:txBody>
          <a:bodyPr>
            <a:spAutoFit/>
          </a:bodyPr>
          <a:lstStyle/>
          <a:p>
            <a:pPr algn="just"/>
            <a:r>
              <a:rPr lang="en-US" sz="2400">
                <a:solidFill>
                  <a:schemeClr val="bg1"/>
                </a:solidFill>
              </a:rPr>
              <a:t>Destination-register-ID for Inst-0 is no longer available, because Inst-4 has already entered the pipeline </a:t>
            </a:r>
            <a:endParaRPr lang="en-IN" sz="2400">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7298"/>
                                        </p:tgtEl>
                                        <p:attrNameLst>
                                          <p:attrName>style.visibility</p:attrName>
                                        </p:attrNameLst>
                                      </p:cBhvr>
                                      <p:to>
                                        <p:strVal val="visible"/>
                                      </p:to>
                                    </p:set>
                                  </p:childTnLst>
                                </p:cTn>
                              </p:par>
                            </p:childTnLst>
                          </p:cTn>
                        </p:par>
                        <p:par>
                          <p:cTn id="7" fill="hold" nodeType="afterGroup">
                            <p:stCondLst>
                              <p:cond delay="1"/>
                            </p:stCondLst>
                            <p:childTnLst>
                              <p:par>
                                <p:cTn id="8" presetID="1" presetClass="entr" presetSubtype="0" fill="hold" grpId="0" nodeType="afterEffect">
                                  <p:stCondLst>
                                    <p:cond delay="500"/>
                                  </p:stCondLst>
                                  <p:childTnLst>
                                    <p:set>
                                      <p:cBhvr>
                                        <p:cTn id="9" dur="1" fill="hold">
                                          <p:stCondLst>
                                            <p:cond delay="0"/>
                                          </p:stCondLst>
                                        </p:cTn>
                                        <p:tgtEl>
                                          <p:spTgt spid="1207482"/>
                                        </p:tgtEl>
                                        <p:attrNameLst>
                                          <p:attrName>style.visibility</p:attrName>
                                        </p:attrNameLst>
                                      </p:cBhvr>
                                      <p:to>
                                        <p:strVal val="visible"/>
                                      </p:to>
                                    </p:set>
                                  </p:childTnLst>
                                </p:cTn>
                              </p:par>
                            </p:childTnLst>
                          </p:cTn>
                        </p:par>
                        <p:par>
                          <p:cTn id="10" fill="hold" nodeType="afterGroup">
                            <p:stCondLst>
                              <p:cond delay="502"/>
                            </p:stCondLst>
                            <p:childTnLst>
                              <p:par>
                                <p:cTn id="11" presetID="1" presetClass="entr" presetSubtype="0" fill="hold" nodeType="afterEffect">
                                  <p:stCondLst>
                                    <p:cond delay="0"/>
                                  </p:stCondLst>
                                  <p:childTnLst>
                                    <p:set>
                                      <p:cBhvr>
                                        <p:cTn id="12" dur="1" fill="hold">
                                          <p:stCondLst>
                                            <p:cond delay="0"/>
                                          </p:stCondLst>
                                        </p:cTn>
                                        <p:tgtEl>
                                          <p:spTgt spid="16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0"/>
                                        </p:tgtEl>
                                        <p:attrNameLst>
                                          <p:attrName>style.visibility</p:attrName>
                                        </p:attrNameLst>
                                      </p:cBhvr>
                                      <p:to>
                                        <p:strVal val="visible"/>
                                      </p:to>
                                    </p:set>
                                    <p:animEffect transition="in" filter="blinds(horizontal)">
                                      <p:cBhvr>
                                        <p:cTn id="17" dur="500"/>
                                        <p:tgtEl>
                                          <p:spTgt spid="190"/>
                                        </p:tgtEl>
                                      </p:cBhvr>
                                    </p:animEffect>
                                  </p:childTnLst>
                                </p:cTn>
                              </p:par>
                              <p:par>
                                <p:cTn id="18" presetID="3" presetClass="entr" presetSubtype="10" fill="hold" nodeType="withEffect">
                                  <p:stCondLst>
                                    <p:cond delay="0"/>
                                  </p:stCondLst>
                                  <p:childTnLst>
                                    <p:set>
                                      <p:cBhvr>
                                        <p:cTn id="19" dur="1" fill="hold">
                                          <p:stCondLst>
                                            <p:cond delay="0"/>
                                          </p:stCondLst>
                                        </p:cTn>
                                        <p:tgtEl>
                                          <p:spTgt spid="192"/>
                                        </p:tgtEl>
                                        <p:attrNameLst>
                                          <p:attrName>style.visibility</p:attrName>
                                        </p:attrNameLst>
                                      </p:cBhvr>
                                      <p:to>
                                        <p:strVal val="visible"/>
                                      </p:to>
                                    </p:set>
                                    <p:animEffect transition="in" filter="blinds(horizontal)">
                                      <p:cBhvr>
                                        <p:cTn id="20" dur="500"/>
                                        <p:tgtEl>
                                          <p:spTgt spid="192"/>
                                        </p:tgtEl>
                                      </p:cBhvr>
                                    </p:animEffect>
                                  </p:childTnLst>
                                </p:cTn>
                              </p:par>
                            </p:childTnLst>
                          </p:cTn>
                        </p:par>
                      </p:childTnLst>
                    </p:cTn>
                  </p:par>
                  <p:par>
                    <p:cTn id="21" fill="hold" nodeType="clickPar">
                      <p:stCondLst>
                        <p:cond delay="indefinite"/>
                      </p:stCondLst>
                      <p:childTnLst>
                        <p:par>
                          <p:cTn id="22" fill="hold" nodeType="after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193"/>
                                        </p:tgtEl>
                                        <p:attrNameLst>
                                          <p:attrName>style.visibility</p:attrName>
                                        </p:attrNameLst>
                                      </p:cBhvr>
                                      <p:to>
                                        <p:strVal val="visible"/>
                                      </p:to>
                                    </p:set>
                                    <p:animEffect transition="in" filter="blinds(horizontal)">
                                      <p:cBhvr>
                                        <p:cTn id="25" dur="500"/>
                                        <p:tgtEl>
                                          <p:spTgt spid="193"/>
                                        </p:tgtEl>
                                      </p:cBhvr>
                                    </p:animEffect>
                                  </p:childTnLst>
                                </p:cTn>
                              </p:par>
                            </p:childTnLst>
                          </p:cTn>
                        </p:par>
                      </p:childTnLst>
                    </p:cTn>
                  </p:par>
                  <p:par>
                    <p:cTn id="26" fill="hold" nodeType="clickPar">
                      <p:stCondLst>
                        <p:cond delay="indefinite"/>
                      </p:stCondLst>
                      <p:childTnLst>
                        <p:par>
                          <p:cTn id="27" fill="hold" nodeType="after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96"/>
                                        </p:tgtEl>
                                        <p:attrNameLst>
                                          <p:attrName>style.visibility</p:attrName>
                                        </p:attrNameLst>
                                      </p:cBhvr>
                                      <p:to>
                                        <p:strVal val="visible"/>
                                      </p:to>
                                    </p:set>
                                    <p:animEffect transition="in" filter="blinds(horizontal)">
                                      <p:cBhvr>
                                        <p:cTn id="30"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7298" grpId="0" animBg="1"/>
      <p:bldP spid="1207482" grpId="0"/>
      <p:bldP spid="190" grpId="0" animBg="1"/>
      <p:bldP spid="196" grpId="0" animBg="1"/>
    </p:bldLst>
  </p:timing>
</p:sld>
</file>

<file path=ppt/slides/slide5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19138" name="Footer Placeholder 4"/>
          <p:cNvSpPr>
            <a:spLocks noGrp="1"/>
          </p:cNvSpPr>
          <p:nvPr>
            <p:ph type="ftr" sz="quarter" idx="11"/>
          </p:nvPr>
        </p:nvSpPr>
        <p:spPr>
          <a:noFill/>
        </p:spPr>
        <p:txBody>
          <a:bodyPr/>
          <a:lstStyle/>
          <a:p>
            <a:r>
              <a:rPr lang="en-US" smtClean="0"/>
              <a:t>Appendix A - Pipelining </a:t>
            </a:r>
          </a:p>
        </p:txBody>
      </p:sp>
      <p:sp>
        <p:nvSpPr>
          <p:cNvPr id="219139" name="Slide Number Placeholder 5"/>
          <p:cNvSpPr>
            <a:spLocks noGrp="1"/>
          </p:cNvSpPr>
          <p:nvPr>
            <p:ph type="sldNum" sz="quarter" idx="12"/>
          </p:nvPr>
        </p:nvSpPr>
        <p:spPr>
          <a:noFill/>
        </p:spPr>
        <p:txBody>
          <a:bodyPr/>
          <a:lstStyle/>
          <a:p>
            <a:fld id="{D2EE45EA-E84C-4703-830D-1C6F37F08E64}" type="slidenum">
              <a:rPr lang="en-US" smtClean="0"/>
              <a:t>58</a:t>
            </a:fld>
            <a:endParaRPr lang="en-US" smtClean="0"/>
          </a:p>
        </p:txBody>
      </p:sp>
      <p:sp>
        <p:nvSpPr>
          <p:cNvPr id="219140" name="Rectangle 2"/>
          <p:cNvSpPr>
            <a:spLocks noGrp="1" noChangeArrowheads="1"/>
          </p:cNvSpPr>
          <p:nvPr>
            <p:ph type="title"/>
          </p:nvPr>
        </p:nvSpPr>
        <p:spPr>
          <a:xfrm>
            <a:off x="914400" y="-171450"/>
            <a:ext cx="7772400" cy="1143000"/>
          </a:xfrm>
        </p:spPr>
        <p:txBody>
          <a:bodyPr/>
          <a:lstStyle/>
          <a:p>
            <a:r>
              <a:rPr lang="en-US" sz="4000" smtClean="0">
                <a:solidFill>
                  <a:srgbClr val="FF3300"/>
                </a:solidFill>
              </a:rPr>
              <a:t>Solution: Use pipeline latches</a:t>
            </a:r>
          </a:p>
        </p:txBody>
      </p:sp>
      <p:pic>
        <p:nvPicPr>
          <p:cNvPr id="219141" name="Picture 4" descr="3"/>
          <p:cNvPicPr>
            <a:picLocks noChangeAspect="1" noChangeArrowheads="1"/>
          </p:cNvPicPr>
          <p:nvPr/>
        </p:nvPicPr>
        <p:blipFill>
          <a:blip r:embed="rId3"/>
          <a:stretch>
            <a:fillRect/>
          </a:stretch>
        </p:blipFill>
        <p:spPr bwMode="auto">
          <a:xfrm>
            <a:off x="685800" y="971550"/>
            <a:ext cx="8153400" cy="5127625"/>
          </a:xfrm>
          <a:prstGeom prst="rect">
            <a:avLst/>
          </a:prstGeom>
          <a:noFill/>
          <a:ln w="9525">
            <a:noFill/>
            <a:miter lim="800000"/>
          </a:ln>
        </p:spPr>
      </p:pic>
      <p:sp>
        <p:nvSpPr>
          <p:cNvPr id="77829" name="Text Box 5"/>
          <p:cNvSpPr txBox="1">
            <a:spLocks noChangeArrowheads="1"/>
          </p:cNvSpPr>
          <p:nvPr/>
        </p:nvSpPr>
        <p:spPr bwMode="auto">
          <a:xfrm>
            <a:off x="34925" y="4197350"/>
            <a:ext cx="2362200" cy="1200150"/>
          </a:xfrm>
          <a:prstGeom prst="rect">
            <a:avLst/>
          </a:prstGeom>
          <a:solidFill>
            <a:srgbClr val="99FF99"/>
          </a:solidFill>
          <a:ln w="9525">
            <a:solidFill>
              <a:schemeClr val="accent1"/>
            </a:solidFill>
            <a:miter lim="800000"/>
          </a:ln>
        </p:spPr>
        <p:txBody>
          <a:bodyPr>
            <a:spAutoFit/>
          </a:bodyPr>
          <a:lstStyle/>
          <a:p>
            <a:pPr algn="l"/>
            <a:r>
              <a:rPr lang="en-US" sz="1800" b="1">
                <a:solidFill>
                  <a:srgbClr val="000000"/>
                </a:solidFill>
              </a:rPr>
              <a:t>Latches between adjacent stages pipelining states (overhead)</a:t>
            </a:r>
          </a:p>
        </p:txBody>
      </p:sp>
      <p:cxnSp>
        <p:nvCxnSpPr>
          <p:cNvPr id="9" name="Straight Arrow Connector 8"/>
          <p:cNvCxnSpPr>
            <a:cxnSpLocks noChangeShapeType="1"/>
          </p:cNvCxnSpPr>
          <p:nvPr/>
        </p:nvCxnSpPr>
        <p:spPr bwMode="auto">
          <a:xfrm flipV="1">
            <a:off x="914400" y="3716338"/>
            <a:ext cx="1641475" cy="474662"/>
          </a:xfrm>
          <a:prstGeom prst="straightConnector1">
            <a:avLst/>
          </a:prstGeom>
          <a:noFill/>
          <a:ln w="38100" algn="ctr">
            <a:solidFill>
              <a:srgbClr val="FF0000"/>
            </a:solidFill>
            <a:round/>
            <a:tailEnd type="arrow" w="med" len="med"/>
          </a:ln>
        </p:spPr>
      </p:cxnSp>
      <p:cxnSp>
        <p:nvCxnSpPr>
          <p:cNvPr id="10" name="Straight Arrow Connector 9"/>
          <p:cNvCxnSpPr>
            <a:cxnSpLocks noChangeShapeType="1"/>
          </p:cNvCxnSpPr>
          <p:nvPr/>
        </p:nvCxnSpPr>
        <p:spPr bwMode="auto">
          <a:xfrm flipV="1">
            <a:off x="1066800" y="3868738"/>
            <a:ext cx="3576638" cy="322262"/>
          </a:xfrm>
          <a:prstGeom prst="straightConnector1">
            <a:avLst/>
          </a:prstGeom>
          <a:noFill/>
          <a:ln w="38100" algn="ctr">
            <a:solidFill>
              <a:srgbClr val="FF0000"/>
            </a:solidFill>
            <a:round/>
            <a:tailEnd type="arrow" w="med" len="med"/>
          </a:ln>
        </p:spPr>
      </p:cxnSp>
      <p:cxnSp>
        <p:nvCxnSpPr>
          <p:cNvPr id="13" name="Straight Arrow Connector 12"/>
          <p:cNvCxnSpPr>
            <a:cxnSpLocks noChangeShapeType="1"/>
          </p:cNvCxnSpPr>
          <p:nvPr/>
        </p:nvCxnSpPr>
        <p:spPr bwMode="auto">
          <a:xfrm>
            <a:off x="1066800" y="4191000"/>
            <a:ext cx="5160963" cy="246063"/>
          </a:xfrm>
          <a:prstGeom prst="straightConnector1">
            <a:avLst/>
          </a:prstGeom>
          <a:noFill/>
          <a:ln w="38100" algn="ctr">
            <a:solidFill>
              <a:srgbClr val="FF0000"/>
            </a:solidFill>
            <a:round/>
            <a:tailEnd type="arrow" w="med" len="med"/>
          </a:ln>
        </p:spPr>
      </p:cxnSp>
      <p:cxnSp>
        <p:nvCxnSpPr>
          <p:cNvPr id="16" name="Straight Arrow Connector 15"/>
          <p:cNvCxnSpPr>
            <a:cxnSpLocks noChangeShapeType="1"/>
          </p:cNvCxnSpPr>
          <p:nvPr/>
        </p:nvCxnSpPr>
        <p:spPr bwMode="auto">
          <a:xfrm>
            <a:off x="1066800" y="4191000"/>
            <a:ext cx="6745288" cy="606425"/>
          </a:xfrm>
          <a:prstGeom prst="straightConnector1">
            <a:avLst/>
          </a:prstGeom>
          <a:noFill/>
          <a:ln w="38100" algn="ctr">
            <a:solidFill>
              <a:srgbClr val="FF0000"/>
            </a:solidFill>
            <a:round/>
            <a:tailEnd type="arrow" w="med" len="med"/>
          </a:ln>
        </p:spPr>
      </p:cxnSp>
      <p:sp>
        <p:nvSpPr>
          <p:cNvPr id="219147" name="Rectangle 18"/>
          <p:cNvSpPr>
            <a:spLocks noChangeArrowheads="1"/>
          </p:cNvSpPr>
          <p:nvPr/>
        </p:nvSpPr>
        <p:spPr bwMode="auto">
          <a:xfrm>
            <a:off x="539750" y="5661025"/>
            <a:ext cx="7918450" cy="1196975"/>
          </a:xfrm>
          <a:prstGeom prst="rect">
            <a:avLst/>
          </a:prstGeom>
          <a:solidFill>
            <a:schemeClr val="bg1"/>
          </a:solidFill>
          <a:ln w="9525" algn="ctr">
            <a:noFill/>
            <a:round/>
          </a:ln>
        </p:spPr>
        <p:txBody>
          <a:bodyPr/>
          <a:lstStyle/>
          <a:p>
            <a:pPr algn="l"/>
            <a:endParaRPr lang="en-IN" sz="2400"/>
          </a:p>
        </p:txBody>
      </p:sp>
      <p:sp>
        <p:nvSpPr>
          <p:cNvPr id="20" name="TextBox 19"/>
          <p:cNvSpPr txBox="1">
            <a:spLocks noChangeArrowheads="1"/>
          </p:cNvSpPr>
          <p:nvPr/>
        </p:nvSpPr>
        <p:spPr bwMode="auto">
          <a:xfrm>
            <a:off x="1066800" y="765175"/>
            <a:ext cx="7772400" cy="522288"/>
          </a:xfrm>
          <a:prstGeom prst="rect">
            <a:avLst/>
          </a:prstGeom>
          <a:solidFill>
            <a:srgbClr val="0070C0"/>
          </a:solidFill>
          <a:ln w="9525">
            <a:noFill/>
            <a:miter lim="800000"/>
          </a:ln>
        </p:spPr>
        <p:txBody>
          <a:bodyPr>
            <a:spAutoFit/>
          </a:bodyPr>
          <a:lstStyle/>
          <a:p>
            <a:r>
              <a:rPr lang="en-US" sz="2800">
                <a:solidFill>
                  <a:srgbClr val="FFFFFF"/>
                </a:solidFill>
              </a:rPr>
              <a:t>IF </a:t>
            </a:r>
            <a:r>
              <a:rPr lang="en-US" sz="2800">
                <a:solidFill>
                  <a:srgbClr val="FFFFFF"/>
                </a:solidFill>
                <a:sym typeface="Symbol" pitchFamily="18" charset="2"/>
              </a:rPr>
              <a:t>         </a:t>
            </a:r>
            <a:r>
              <a:rPr lang="en-US" sz="2800">
                <a:solidFill>
                  <a:srgbClr val="FFFFFF"/>
                </a:solidFill>
              </a:rPr>
              <a:t>ID/RR </a:t>
            </a:r>
            <a:r>
              <a:rPr lang="en-US" sz="2800">
                <a:solidFill>
                  <a:srgbClr val="FFFFFF"/>
                </a:solidFill>
                <a:sym typeface="Symbol" pitchFamily="18" charset="2"/>
              </a:rPr>
              <a:t>       </a:t>
            </a:r>
            <a:r>
              <a:rPr lang="en-US" sz="2800">
                <a:solidFill>
                  <a:srgbClr val="FFFFFF"/>
                </a:solidFill>
              </a:rPr>
              <a:t>EX </a:t>
            </a:r>
            <a:r>
              <a:rPr lang="en-US" sz="2800">
                <a:solidFill>
                  <a:srgbClr val="FFFFFF"/>
                </a:solidFill>
                <a:sym typeface="Symbol" pitchFamily="18" charset="2"/>
              </a:rPr>
              <a:t>        </a:t>
            </a:r>
            <a:r>
              <a:rPr lang="en-US" sz="2800">
                <a:solidFill>
                  <a:srgbClr val="FFFFFF"/>
                </a:solidFill>
              </a:rPr>
              <a:t>Mem </a:t>
            </a:r>
            <a:r>
              <a:rPr lang="en-US" sz="2800">
                <a:solidFill>
                  <a:srgbClr val="FFFFFF"/>
                </a:solidFill>
                <a:sym typeface="Symbol" pitchFamily="18" charset="2"/>
              </a:rPr>
              <a:t> </a:t>
            </a:r>
            <a:r>
              <a:rPr lang="en-US" sz="2800">
                <a:solidFill>
                  <a:srgbClr val="FFFFFF"/>
                </a:solidFill>
              </a:rPr>
              <a:t>WB </a:t>
            </a:r>
            <a:endParaRPr lang="en-IN" sz="2800">
              <a:solidFill>
                <a:srgbClr val="FFFFFF"/>
              </a:solidFill>
            </a:endParaRPr>
          </a:p>
        </p:txBody>
      </p:sp>
      <p:sp>
        <p:nvSpPr>
          <p:cNvPr id="22" name="Curved Down Arrow 21"/>
          <p:cNvSpPr>
            <a:spLocks noChangeArrowheads="1"/>
          </p:cNvSpPr>
          <p:nvPr/>
        </p:nvSpPr>
        <p:spPr bwMode="auto">
          <a:xfrm>
            <a:off x="6227763" y="2708275"/>
            <a:ext cx="1728787" cy="504825"/>
          </a:xfrm>
          <a:prstGeom prst="curvedDownArrow">
            <a:avLst>
              <a:gd name="adj1" fmla="val 24971"/>
              <a:gd name="adj2" fmla="val 49925"/>
              <a:gd name="adj3" fmla="val 25000"/>
            </a:avLst>
          </a:prstGeom>
          <a:solidFill>
            <a:schemeClr val="accent2"/>
          </a:solidFill>
          <a:ln w="9525" algn="ctr">
            <a:solidFill>
              <a:schemeClr val="tx1"/>
            </a:solidFill>
            <a:round/>
          </a:ln>
        </p:spPr>
        <p:txBody>
          <a:bodyPr/>
          <a:lstStyle/>
          <a:p>
            <a:pPr algn="l"/>
            <a:endParaRPr lang="en-IN" sz="2400"/>
          </a:p>
        </p:txBody>
      </p:sp>
      <p:sp>
        <p:nvSpPr>
          <p:cNvPr id="23" name="Curved Down Arrow 22"/>
          <p:cNvSpPr>
            <a:spLocks noChangeArrowheads="1"/>
          </p:cNvSpPr>
          <p:nvPr/>
        </p:nvSpPr>
        <p:spPr bwMode="auto">
          <a:xfrm>
            <a:off x="4610100" y="2205038"/>
            <a:ext cx="1833563" cy="503237"/>
          </a:xfrm>
          <a:prstGeom prst="curvedDownArrow">
            <a:avLst>
              <a:gd name="adj1" fmla="val 25016"/>
              <a:gd name="adj2" fmla="val 50048"/>
              <a:gd name="adj3" fmla="val 25000"/>
            </a:avLst>
          </a:prstGeom>
          <a:solidFill>
            <a:srgbClr val="FF0000"/>
          </a:solidFill>
          <a:ln w="9525" algn="ctr">
            <a:solidFill>
              <a:srgbClr val="FF0000"/>
            </a:solidFill>
            <a:round/>
          </a:ln>
        </p:spPr>
        <p:txBody>
          <a:bodyPr/>
          <a:lstStyle/>
          <a:p>
            <a:pPr algn="l"/>
            <a:endParaRPr lang="en-IN" sz="2400"/>
          </a:p>
        </p:txBody>
      </p:sp>
      <p:sp>
        <p:nvSpPr>
          <p:cNvPr id="24" name="Curved Down Arrow 23"/>
          <p:cNvSpPr>
            <a:spLocks noChangeArrowheads="1"/>
          </p:cNvSpPr>
          <p:nvPr/>
        </p:nvSpPr>
        <p:spPr bwMode="auto">
          <a:xfrm>
            <a:off x="2852738" y="1852613"/>
            <a:ext cx="1943100" cy="504825"/>
          </a:xfrm>
          <a:prstGeom prst="curvedDownArrow">
            <a:avLst>
              <a:gd name="adj1" fmla="val 24965"/>
              <a:gd name="adj2" fmla="val 49913"/>
              <a:gd name="adj3" fmla="val 25000"/>
            </a:avLst>
          </a:prstGeom>
          <a:solidFill>
            <a:schemeClr val="accent1"/>
          </a:solidFill>
          <a:ln w="9525" algn="ctr">
            <a:solidFill>
              <a:schemeClr val="tx1"/>
            </a:solidFill>
            <a:round/>
          </a:ln>
        </p:spPr>
        <p:txBody>
          <a:bodyPr/>
          <a:lstStyle/>
          <a:p>
            <a:pPr algn="l"/>
            <a:endParaRPr lang="en-IN" sz="2400"/>
          </a:p>
        </p:txBody>
      </p:sp>
      <p:sp>
        <p:nvSpPr>
          <p:cNvPr id="25" name="Text Box 5"/>
          <p:cNvSpPr txBox="1">
            <a:spLocks noChangeArrowheads="1"/>
          </p:cNvSpPr>
          <p:nvPr/>
        </p:nvSpPr>
        <p:spPr bwMode="auto">
          <a:xfrm>
            <a:off x="34925" y="5445125"/>
            <a:ext cx="5103813" cy="646113"/>
          </a:xfrm>
          <a:prstGeom prst="rect">
            <a:avLst/>
          </a:prstGeom>
          <a:solidFill>
            <a:schemeClr val="accent2"/>
          </a:solidFill>
          <a:ln w="9525">
            <a:solidFill>
              <a:schemeClr val="accent1"/>
            </a:solidFill>
            <a:miter lim="800000"/>
          </a:ln>
        </p:spPr>
        <p:txBody>
          <a:bodyPr>
            <a:spAutoFit/>
          </a:bodyPr>
          <a:lstStyle/>
          <a:p>
            <a:pPr algn="l"/>
            <a:r>
              <a:rPr lang="en-US" sz="1800">
                <a:solidFill>
                  <a:schemeClr val="bg1"/>
                </a:solidFill>
              </a:rPr>
              <a:t>Latch-contents should be propagated forward as the pipeline advances</a:t>
            </a:r>
          </a:p>
        </p:txBody>
      </p:sp>
      <p:sp>
        <p:nvSpPr>
          <p:cNvPr id="26" name="Text Box 5"/>
          <p:cNvSpPr txBox="1">
            <a:spLocks noChangeArrowheads="1"/>
          </p:cNvSpPr>
          <p:nvPr/>
        </p:nvSpPr>
        <p:spPr bwMode="auto">
          <a:xfrm>
            <a:off x="3276600" y="5921375"/>
            <a:ext cx="5719763" cy="646113"/>
          </a:xfrm>
          <a:prstGeom prst="rect">
            <a:avLst/>
          </a:prstGeom>
          <a:solidFill>
            <a:srgbClr val="FF0000"/>
          </a:solidFill>
          <a:ln w="9525">
            <a:solidFill>
              <a:schemeClr val="accent1"/>
            </a:solidFill>
            <a:miter lim="800000"/>
          </a:ln>
        </p:spPr>
        <p:txBody>
          <a:bodyPr>
            <a:spAutoFit/>
          </a:bodyPr>
          <a:lstStyle/>
          <a:p>
            <a:pPr algn="l"/>
            <a:r>
              <a:rPr lang="en-US" sz="1800">
                <a:solidFill>
                  <a:schemeClr val="bg1"/>
                </a:solidFill>
              </a:rPr>
              <a:t>Cons: Adds pipeline overhead; slows down the pipeline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20">
                                            <p:bg/>
                                          </p:spTgt>
                                        </p:tgtEl>
                                        <p:attrNameLst>
                                          <p:attrName>style.visibility</p:attrName>
                                        </p:attrNameLst>
                                      </p:cBhvr>
                                      <p:to>
                                        <p:strVal val="visible"/>
                                      </p:to>
                                    </p:set>
                                    <p:animEffect transition="in" filter="blinds(horizontal)">
                                      <p:cBhvr>
                                        <p:cTn id="7" dur="500"/>
                                        <p:tgtEl>
                                          <p:spTgt spid="20">
                                            <p:bg/>
                                          </p:spTgt>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blinds(horizontal)">
                                      <p:cBhvr>
                                        <p:cTn id="10" dur="500"/>
                                        <p:tgtEl>
                                          <p:spTgt spid="20">
                                            <p:txEl>
                                              <p:pRg st="0" end="0"/>
                                            </p:txEl>
                                          </p:spTgt>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7829"/>
                                        </p:tgtEl>
                                        <p:attrNameLst>
                                          <p:attrName>style.visibility</p:attrName>
                                        </p:attrNameLst>
                                      </p:cBhvr>
                                      <p:to>
                                        <p:strVal val="visible"/>
                                      </p:to>
                                    </p:set>
                                    <p:animEffect transition="in" filter="blinds(horizontal)">
                                      <p:cBhvr>
                                        <p:cTn id="15" dur="500"/>
                                        <p:tgtEl>
                                          <p:spTgt spid="77829"/>
                                        </p:tgtEl>
                                      </p:cBhvr>
                                    </p:animEffect>
                                  </p:childTnLst>
                                </p:cTn>
                              </p:par>
                            </p:childTnLst>
                          </p:cTn>
                        </p:par>
                      </p:childTnLst>
                    </p:cTn>
                  </p:par>
                  <p:par>
                    <p:cTn id="16" fill="hold" nodeType="clickPar">
                      <p:stCondLst>
                        <p:cond delay="indefinite"/>
                      </p:stCondLst>
                      <p:childTnLst>
                        <p:par>
                          <p:cTn id="17" fill="hold" nodeType="after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nodeType="clickPar">
                      <p:stCondLst>
                        <p:cond delay="indefinite"/>
                      </p:stCondLst>
                      <p:childTnLst>
                        <p:par>
                          <p:cTn id="22" fill="hold" nodeType="after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childTnLst>
                          </p:cTn>
                        </p:par>
                      </p:childTnLst>
                    </p:cTn>
                  </p:par>
                  <p:par>
                    <p:cTn id="26" fill="hold" nodeType="clickPar">
                      <p:stCondLst>
                        <p:cond delay="indefinite"/>
                      </p:stCondLst>
                      <p:childTnLst>
                        <p:par>
                          <p:cTn id="27" fill="hold" nodeType="after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childTnLst>
                          </p:cTn>
                        </p:par>
                      </p:childTnLst>
                    </p:cTn>
                  </p:par>
                  <p:par>
                    <p:cTn id="31" fill="hold" nodeType="clickPar">
                      <p:stCondLst>
                        <p:cond delay="indefinite"/>
                      </p:stCondLst>
                      <p:childTnLst>
                        <p:par>
                          <p:cTn id="32" fill="hold" nodeType="after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childTnLst>
                          </p:cTn>
                        </p:par>
                        <p:par>
                          <p:cTn id="36" fill="hold" nodeType="afterGroup">
                            <p:stCondLst>
                              <p:cond delay="500"/>
                            </p:stCondLst>
                            <p:childTnLst>
                              <p:par>
                                <p:cTn id="37" presetID="3" presetClass="entr" presetSubtype="10" fill="hold" grpId="0" nodeType="afterEffect">
                                  <p:stCondLst>
                                    <p:cond delay="0"/>
                                  </p:stCondLst>
                                  <p:childTnLst>
                                    <p:set>
                                      <p:cBhvr>
                                        <p:cTn id="38" dur="1" fill="hold">
                                          <p:stCondLst>
                                            <p:cond delay="0"/>
                                          </p:stCondLst>
                                        </p:cTn>
                                        <p:tgtEl>
                                          <p:spTgt spid="20">
                                            <p:bg/>
                                          </p:spTgt>
                                        </p:tgtEl>
                                        <p:attrNameLst>
                                          <p:attrName>style.visibility</p:attrName>
                                        </p:attrNameLst>
                                      </p:cBhvr>
                                      <p:to>
                                        <p:strVal val="visible"/>
                                      </p:to>
                                    </p:set>
                                    <p:animEffect transition="in" filter="blinds(horizontal)">
                                      <p:cBhvr>
                                        <p:cTn id="39" dur="500"/>
                                        <p:tgtEl>
                                          <p:spTgt spid="20">
                                            <p:bg/>
                                          </p:spTgt>
                                        </p:tgtEl>
                                      </p:cBhvr>
                                    </p:animEffect>
                                  </p:childTnLst>
                                </p:cTn>
                              </p:par>
                            </p:childTnLst>
                          </p:cTn>
                        </p:par>
                      </p:childTnLst>
                    </p:cTn>
                  </p:par>
                  <p:par>
                    <p:cTn id="40" fill="hold" nodeType="clickPar">
                      <p:stCondLst>
                        <p:cond delay="indefinite"/>
                      </p:stCondLst>
                      <p:childTnLst>
                        <p:par>
                          <p:cTn id="41" fill="hold" nodeType="afterGroup">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0">
                                            <p:txEl>
                                              <p:pRg st="0" end="0"/>
                                            </p:txEl>
                                          </p:spTgt>
                                        </p:tgtEl>
                                        <p:attrNameLst>
                                          <p:attrName>style.visibility</p:attrName>
                                        </p:attrNameLst>
                                      </p:cBhvr>
                                      <p:to>
                                        <p:strVal val="visible"/>
                                      </p:to>
                                    </p:set>
                                    <p:animEffect transition="in" filter="blinds(horizontal)">
                                      <p:cBhvr>
                                        <p:cTn id="44" dur="500"/>
                                        <p:tgtEl>
                                          <p:spTgt spid="20">
                                            <p:txEl>
                                              <p:pRg st="0" end="0"/>
                                            </p:txEl>
                                          </p:spTgt>
                                        </p:tgtEl>
                                      </p:cBhvr>
                                    </p:animEffect>
                                  </p:childTnLst>
                                </p:cTn>
                              </p:par>
                            </p:childTnLst>
                          </p:cTn>
                        </p:par>
                      </p:childTnLst>
                    </p:cTn>
                  </p:par>
                  <p:par>
                    <p:cTn id="45" fill="hold" nodeType="clickPar">
                      <p:stCondLst>
                        <p:cond delay="indefinite"/>
                      </p:stCondLst>
                      <p:childTnLst>
                        <p:par>
                          <p:cTn id="46" fill="hold" nodeType="afterGroup">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blinds(horizontal)">
                                      <p:cBhvr>
                                        <p:cTn id="49" dur="500"/>
                                        <p:tgtEl>
                                          <p:spTgt spid="25"/>
                                        </p:tgtEl>
                                      </p:cBhvr>
                                    </p:animEffect>
                                  </p:childTnLst>
                                </p:cTn>
                              </p:par>
                            </p:childTnLst>
                          </p:cTn>
                        </p:par>
                      </p:childTnLst>
                    </p:cTn>
                  </p:par>
                  <p:par>
                    <p:cTn id="50" fill="hold" nodeType="clickPar">
                      <p:stCondLst>
                        <p:cond delay="indefinite"/>
                      </p:stCondLst>
                      <p:childTnLst>
                        <p:par>
                          <p:cTn id="51" fill="hold" nodeType="afterGroup">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blinds(horizontal)">
                                      <p:cBhvr>
                                        <p:cTn id="54" dur="500"/>
                                        <p:tgtEl>
                                          <p:spTgt spid="24"/>
                                        </p:tgtEl>
                                      </p:cBhvr>
                                    </p:animEffect>
                                  </p:childTnLst>
                                </p:cTn>
                              </p:par>
                              <p:par>
                                <p:cTn id="55" presetID="3" presetClass="entr" presetSubtype="10" fill="hold" grpId="1"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blinds(horizontal)">
                                      <p:cBhvr>
                                        <p:cTn id="57" dur="500"/>
                                        <p:tgtEl>
                                          <p:spTgt spid="25"/>
                                        </p:tgtEl>
                                      </p:cBhvr>
                                    </p:animEffect>
                                  </p:childTnLst>
                                </p:cTn>
                              </p:par>
                            </p:childTnLst>
                          </p:cTn>
                        </p:par>
                      </p:childTnLst>
                    </p:cTn>
                  </p:par>
                  <p:par>
                    <p:cTn id="58" fill="hold" nodeType="clickPar">
                      <p:stCondLst>
                        <p:cond delay="indefinite"/>
                      </p:stCondLst>
                      <p:childTnLst>
                        <p:par>
                          <p:cTn id="59" fill="hold" nodeType="after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blinds(horizontal)">
                                      <p:cBhvr>
                                        <p:cTn id="62" dur="500"/>
                                        <p:tgtEl>
                                          <p:spTgt spid="23"/>
                                        </p:tgtEl>
                                      </p:cBhvr>
                                    </p:animEffect>
                                  </p:childTnLst>
                                </p:cTn>
                              </p:par>
                            </p:childTnLst>
                          </p:cTn>
                        </p:par>
                      </p:childTnLst>
                    </p:cTn>
                  </p:par>
                  <p:par>
                    <p:cTn id="63" fill="hold" nodeType="clickPar">
                      <p:stCondLst>
                        <p:cond delay="indefinite"/>
                      </p:stCondLst>
                      <p:childTnLst>
                        <p:par>
                          <p:cTn id="64" fill="hold" nodeType="after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blinds(horizontal)">
                                      <p:cBhvr>
                                        <p:cTn id="67" dur="500"/>
                                        <p:tgtEl>
                                          <p:spTgt spid="22"/>
                                        </p:tgtEl>
                                      </p:cBhvr>
                                    </p:animEffect>
                                  </p:childTnLst>
                                </p:cTn>
                              </p:par>
                            </p:childTnLst>
                          </p:cTn>
                        </p:par>
                      </p:childTnLst>
                    </p:cTn>
                  </p:par>
                  <p:par>
                    <p:cTn id="68" fill="hold" nodeType="clickPar">
                      <p:stCondLst>
                        <p:cond delay="indefinite"/>
                      </p:stCondLst>
                      <p:childTnLst>
                        <p:par>
                          <p:cTn id="69" fill="hold" nodeType="after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blinds(horizontal)">
                                      <p:cBhvr>
                                        <p:cTn id="72" dur="500"/>
                                        <p:tgtEl>
                                          <p:spTgt spid="26"/>
                                        </p:tgtEl>
                                      </p:cBhvr>
                                    </p:animEffect>
                                  </p:childTnLst>
                                </p:cTn>
                              </p:par>
                              <p:par>
                                <p:cTn id="73" presetID="3" presetClass="entr" presetSubtype="10" fill="hold" grpId="1"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blinds(horizontal)">
                                      <p:cBhvr>
                                        <p:cTn id="7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9" grpId="0" animBg="1"/>
      <p:bldP spid="20" grpId="0" build="allAtOnce" animBg="1"/>
      <p:bldP spid="20" grpId="1" build="allAtOnce" animBg="1"/>
      <p:bldP spid="22" grpId="0" animBg="1"/>
      <p:bldP spid="23" grpId="0" animBg="1"/>
      <p:bldP spid="24" grpId="0" animBg="1"/>
      <p:bldP spid="25" grpId="0" animBg="1"/>
      <p:bldP spid="25" grpId="1" animBg="1"/>
      <p:bldP spid="26" grpId="0" animBg="1"/>
      <p:bldP spid="26" grpId="1" animBg="1"/>
    </p:bldLst>
  </p:timing>
</p:sld>
</file>

<file path=ppt/slides/slide5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0">
  <p:cSld>
    <p:spTree>
      <p:nvGrpSpPr>
        <p:cNvPr id="1" name=""/>
        <p:cNvGrpSpPr/>
        <p:nvPr/>
      </p:nvGrpSpPr>
      <p:grpSpPr>
        <a:xfrm>
          <a:off x="0" y="0"/>
          <a:ext cx="0" cy="0"/>
        </a:xfrm>
      </p:grpSpPr>
      <p:sp>
        <p:nvSpPr>
          <p:cNvPr id="220162" name="Footer Placeholder 3"/>
          <p:cNvSpPr>
            <a:spLocks noGrp="1"/>
          </p:cNvSpPr>
          <p:nvPr>
            <p:ph type="ftr" sz="quarter" idx="10"/>
          </p:nvPr>
        </p:nvSpPr>
        <p:spPr>
          <a:noFill/>
        </p:spPr>
        <p:txBody>
          <a:bodyPr/>
          <a:lstStyle/>
          <a:p>
            <a:r>
              <a:rPr lang="en-AU" smtClean="0"/>
              <a:t>Chapter 4 — The Processor — </a:t>
            </a:r>
            <a:fld id="{0E550D61-3317-4454-8622-017AE5DA3476}" type="slidenum">
              <a:rPr lang="en-AU" smtClean="0"/>
              <a:t>59</a:t>
            </a:fld>
            <a:endParaRPr lang="en-AU" smtClean="0"/>
          </a:p>
        </p:txBody>
      </p:sp>
      <p:sp>
        <p:nvSpPr>
          <p:cNvPr id="220163" name="Rectangle 2"/>
          <p:cNvSpPr>
            <a:spLocks noGrp="1" noChangeArrowheads="1"/>
          </p:cNvSpPr>
          <p:nvPr>
            <p:ph type="title"/>
          </p:nvPr>
        </p:nvSpPr>
        <p:spPr/>
        <p:txBody>
          <a:bodyPr/>
          <a:lstStyle/>
          <a:p>
            <a:pPr eaLnBrk="1" hangingPunct="1"/>
            <a:r>
              <a:rPr lang="en-US" smtClean="0"/>
              <a:t>Pipeline Speed-up</a:t>
            </a:r>
            <a:endParaRPr lang="en-AU" smtClean="0"/>
          </a:p>
        </p:txBody>
      </p:sp>
      <p:sp>
        <p:nvSpPr>
          <p:cNvPr id="220164" name="Rectangle 3"/>
          <p:cNvSpPr>
            <a:spLocks noGrp="1" noChangeArrowheads="1"/>
          </p:cNvSpPr>
          <p:nvPr>
            <p:ph type="body" idx="1"/>
          </p:nvPr>
        </p:nvSpPr>
        <p:spPr/>
        <p:txBody>
          <a:bodyPr/>
          <a:lstStyle/>
          <a:p>
            <a:pPr eaLnBrk="1" hangingPunct="1"/>
            <a:r>
              <a:rPr lang="en-US" smtClean="0"/>
              <a:t>If all stages are balanced</a:t>
            </a:r>
          </a:p>
          <a:p>
            <a:pPr lvl="1" eaLnBrk="1" hangingPunct="1"/>
            <a:r>
              <a:rPr lang="en-US" smtClean="0"/>
              <a:t>i.e., all take the same time</a:t>
            </a:r>
          </a:p>
          <a:p>
            <a:pPr lvl="1" eaLnBrk="1" hangingPunct="1">
              <a:lnSpc>
                <a:spcPct val="110000"/>
              </a:lnSpc>
            </a:pPr>
            <a:r>
              <a:rPr lang="en-US" smtClean="0"/>
              <a:t>Time between instructions</a:t>
            </a:r>
            <a:r>
              <a:rPr lang="en-US" baseline="-25000" smtClean="0"/>
              <a:t>pipelined</a:t>
            </a:r>
            <a:br>
              <a:rPr lang="en-US" smtClean="0"/>
            </a:br>
            <a:r>
              <a:rPr lang="en-US" smtClean="0"/>
              <a:t>= Time between instructions</a:t>
            </a:r>
            <a:r>
              <a:rPr lang="en-US" baseline="-25000" smtClean="0"/>
              <a:t>nonpipelined</a:t>
            </a:r>
            <a:br>
              <a:rPr lang="en-US" smtClean="0"/>
            </a:br>
            <a:r>
              <a:rPr lang="en-US" smtClean="0"/>
              <a:t>		Number of stages</a:t>
            </a:r>
          </a:p>
          <a:p>
            <a:pPr eaLnBrk="1" hangingPunct="1"/>
            <a:r>
              <a:rPr lang="en-US" smtClean="0"/>
              <a:t>If not balanced, speed-up is less</a:t>
            </a:r>
          </a:p>
          <a:p>
            <a:pPr eaLnBrk="1" hangingPunct="1"/>
            <a:r>
              <a:rPr lang="en-US" smtClean="0"/>
              <a:t>Speed-up due to increased throughput</a:t>
            </a:r>
          </a:p>
          <a:p>
            <a:pPr lvl="1" eaLnBrk="1" hangingPunct="1"/>
            <a:r>
              <a:rPr lang="en-US" smtClean="0"/>
              <a:t>Latency (time for each instruction) does not decrease</a:t>
            </a:r>
            <a:endParaRPr lang="en-AU" smtClean="0"/>
          </a:p>
        </p:txBody>
      </p:sp>
      <p:sp>
        <p:nvSpPr>
          <p:cNvPr id="220165" name="Line 4"/>
          <p:cNvSpPr>
            <a:spLocks noChangeShapeType="1"/>
          </p:cNvSpPr>
          <p:nvPr/>
        </p:nvSpPr>
        <p:spPr bwMode="auto">
          <a:xfrm>
            <a:off x="1835150" y="3284538"/>
            <a:ext cx="5545138" cy="0"/>
          </a:xfrm>
          <a:prstGeom prst="line">
            <a:avLst/>
          </a:prstGeom>
          <a:noFill/>
          <a:ln w="9525">
            <a:solidFill>
              <a:schemeClr val="tx1"/>
            </a:solidFill>
            <a:round/>
          </a:ln>
        </p:spPr>
        <p:txBody>
          <a:bodyPr/>
          <a:lstStyle/>
          <a:p>
            <a:endParaRPr lang="en-IN"/>
          </a:p>
        </p:txBody>
      </p:sp>
    </p:spTree>
  </p:cSld>
  <p:clrMapOvr>
    <a:masterClrMapping/>
  </p:clrMapOvr>
  <p:transition/>
  <p:timing/>
</p:sld>
</file>

<file path=ppt/slides/slide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0242" name="AutoShape 3"/>
          <p:cNvSpPr>
            <a:spLocks noChangeArrowheads="1"/>
          </p:cNvSpPr>
          <p:nvPr/>
        </p:nvSpPr>
        <p:spPr bwMode="auto">
          <a:xfrm>
            <a:off x="0" y="990600"/>
            <a:ext cx="8382000" cy="4876800"/>
          </a:xfrm>
          <a:prstGeom prst="roundRect">
            <a:avLst>
              <a:gd name="adj" fmla="val 12486"/>
            </a:avLst>
          </a:prstGeom>
          <a:noFill/>
          <a:ln w="12700">
            <a:noFill/>
            <a:round/>
          </a:ln>
        </p:spPr>
        <p:txBody>
          <a:bodyPr lIns="90488" tIns="44450" rIns="90488" bIns="44450"/>
          <a:lstStyle/>
          <a:p>
            <a:pPr marL="342900" indent="-342900" algn="l">
              <a:lnSpc>
                <a:spcPct val="75000"/>
              </a:lnSpc>
              <a:spcBef>
                <a:spcPct val="65000"/>
              </a:spcBef>
              <a:buSzTx/>
              <a:buFontTx/>
              <a:buChar char="°"/>
            </a:pPr>
            <a:r>
              <a:rPr lang="en-IN" sz="2400">
                <a:solidFill>
                  <a:srgbClr val="000000"/>
                </a:solidFill>
                <a:cs typeface="Arial"/>
              </a:rPr>
              <a:t>Stored program concept</a:t>
            </a:r>
          </a:p>
          <a:p>
            <a:pPr marL="342900" indent="-342900" algn="l">
              <a:lnSpc>
                <a:spcPct val="75000"/>
              </a:lnSpc>
              <a:spcBef>
                <a:spcPct val="65000"/>
              </a:spcBef>
              <a:buSzTx/>
              <a:buFontTx/>
              <a:buChar char="°"/>
            </a:pPr>
            <a:r>
              <a:rPr lang="en-IN" sz="2400">
                <a:solidFill>
                  <a:srgbClr val="000000"/>
                </a:solidFill>
                <a:cs typeface="Arial"/>
              </a:rPr>
              <a:t> Serves as the basis for almost all modern computers</a:t>
            </a:r>
            <a:endParaRPr lang="en-US" sz="2400" b="1">
              <a:solidFill>
                <a:srgbClr val="000000"/>
              </a:solidFill>
              <a:cs typeface="Arial"/>
            </a:endParaRPr>
          </a:p>
          <a:p>
            <a:pPr marL="342900" indent="-342900" algn="l">
              <a:lnSpc>
                <a:spcPct val="75000"/>
              </a:lnSpc>
              <a:spcBef>
                <a:spcPct val="65000"/>
              </a:spcBef>
              <a:buSzTx/>
              <a:buFontTx/>
              <a:buChar char="°"/>
            </a:pPr>
            <a:r>
              <a:rPr lang="en-US" sz="2400">
                <a:solidFill>
                  <a:srgbClr val="000000"/>
                </a:solidFill>
                <a:cs typeface="Arial"/>
              </a:rPr>
              <a:t>Instructions and data are just bits</a:t>
            </a:r>
          </a:p>
          <a:p>
            <a:pPr marL="342900" indent="-342900" algn="l">
              <a:lnSpc>
                <a:spcPct val="75000"/>
              </a:lnSpc>
              <a:spcBef>
                <a:spcPct val="65000"/>
              </a:spcBef>
              <a:buSzTx/>
              <a:buFontTx/>
              <a:buChar char="°"/>
            </a:pPr>
            <a:r>
              <a:rPr lang="en-US" sz="2400">
                <a:solidFill>
                  <a:srgbClr val="000000"/>
                </a:solidFill>
                <a:cs typeface="Arial"/>
              </a:rPr>
              <a:t>Programs (sequence of machine instructions) are stored in memory to be read or written just like data</a:t>
            </a:r>
            <a:br>
              <a:rPr lang="en-US" sz="2400" b="1">
                <a:solidFill>
                  <a:srgbClr val="000000"/>
                </a:solidFill>
                <a:cs typeface="Arial"/>
              </a:rPr>
            </a:br>
            <a:br>
              <a:rPr lang="en-US" sz="2400" b="1">
                <a:solidFill>
                  <a:srgbClr val="000000"/>
                </a:solidFill>
                <a:cs typeface="Arial"/>
              </a:rPr>
            </a:br>
            <a:br>
              <a:rPr lang="en-US" sz="2400" b="1">
                <a:solidFill>
                  <a:srgbClr val="000000"/>
                </a:solidFill>
                <a:cs typeface="Arial"/>
              </a:rPr>
            </a:br>
            <a:br>
              <a:rPr lang="en-US" sz="2400" b="1">
                <a:solidFill>
                  <a:srgbClr val="000000"/>
                </a:solidFill>
                <a:cs typeface="Arial"/>
              </a:rPr>
            </a:br>
            <a:br>
              <a:rPr lang="en-US" sz="2400" b="1">
                <a:solidFill>
                  <a:srgbClr val="000000"/>
                </a:solidFill>
                <a:cs typeface="Arial"/>
              </a:rPr>
            </a:br>
            <a:br>
              <a:rPr lang="en-US" sz="2400" b="1">
                <a:solidFill>
                  <a:srgbClr val="000000"/>
                </a:solidFill>
                <a:cs typeface="Arial"/>
              </a:rPr>
            </a:br>
            <a:br>
              <a:rPr lang="en-US" sz="2400" b="1">
                <a:solidFill>
                  <a:srgbClr val="000000"/>
                </a:solidFill>
                <a:cs typeface="Arial"/>
              </a:rPr>
            </a:br>
            <a:br>
              <a:rPr lang="en-US" sz="2400" b="1">
                <a:solidFill>
                  <a:srgbClr val="000000"/>
                </a:solidFill>
                <a:cs typeface="Arial"/>
              </a:rPr>
            </a:br>
            <a:br>
              <a:rPr lang="en-US" sz="2400" b="1">
                <a:solidFill>
                  <a:srgbClr val="000000"/>
                </a:solidFill>
                <a:cs typeface="Arial"/>
              </a:rPr>
            </a:br>
            <a:endParaRPr lang="en-US" sz="2400" b="1">
              <a:solidFill>
                <a:srgbClr val="000000"/>
              </a:solidFill>
              <a:cs typeface="Arial"/>
            </a:endParaRPr>
          </a:p>
        </p:txBody>
      </p:sp>
      <p:sp>
        <p:nvSpPr>
          <p:cNvPr id="10244" name="Line 9"/>
          <p:cNvSpPr>
            <a:spLocks noChangeShapeType="1"/>
          </p:cNvSpPr>
          <p:nvPr/>
        </p:nvSpPr>
        <p:spPr bwMode="auto">
          <a:xfrm flipH="1">
            <a:off x="3576638" y="4271963"/>
            <a:ext cx="1027112" cy="438150"/>
          </a:xfrm>
          <a:prstGeom prst="line">
            <a:avLst/>
          </a:prstGeom>
          <a:noFill/>
          <a:ln w="12700">
            <a:solidFill>
              <a:srgbClr val="000000"/>
            </a:solidFill>
            <a:round/>
            <a:tailEnd type="triangle" w="med" len="med"/>
          </a:ln>
        </p:spPr>
        <p:txBody>
          <a:bodyPr/>
          <a:lstStyle/>
          <a:p>
            <a:endParaRPr lang="en-IN"/>
          </a:p>
        </p:txBody>
      </p:sp>
      <p:sp>
        <p:nvSpPr>
          <p:cNvPr id="10245" name="Rectangle 10"/>
          <p:cNvSpPr>
            <a:spLocks noChangeArrowheads="1"/>
          </p:cNvSpPr>
          <p:nvPr/>
        </p:nvSpPr>
        <p:spPr bwMode="auto">
          <a:xfrm>
            <a:off x="4784725" y="4038600"/>
            <a:ext cx="4359275" cy="652463"/>
          </a:xfrm>
          <a:prstGeom prst="rect">
            <a:avLst/>
          </a:prstGeom>
          <a:noFill/>
          <a:ln w="12700">
            <a:noFill/>
            <a:miter lim="800000"/>
          </a:ln>
        </p:spPr>
        <p:txBody>
          <a:bodyPr wrap="none" lIns="19050" tIns="26988" rIns="19050" bIns="26988"/>
          <a:lstStyle/>
          <a:p>
            <a:pPr algn="l" defTabSz="904875">
              <a:lnSpc>
                <a:spcPts val="2100"/>
              </a:lnSpc>
              <a:tabLst>
                <a:tab pos="452438"/>
                <a:tab pos="904875"/>
                <a:tab pos="1357313"/>
              </a:tabLst>
            </a:pPr>
            <a:r>
              <a:rPr lang="en-US" sz="1800">
                <a:solidFill>
                  <a:srgbClr val="000000"/>
                </a:solidFill>
                <a:latin typeface="Times New Roman" pitchFamily="18" charset="0"/>
                <a:cs typeface="Arial"/>
              </a:rPr>
              <a:t>memory for data, programs, </a:t>
            </a:r>
          </a:p>
          <a:p>
            <a:pPr algn="l" defTabSz="904875">
              <a:lnSpc>
                <a:spcPts val="2100"/>
              </a:lnSpc>
              <a:tabLst>
                <a:tab pos="452438"/>
                <a:tab pos="904875"/>
                <a:tab pos="1357313"/>
              </a:tabLst>
            </a:pPr>
            <a:r>
              <a:rPr lang="en-US" sz="1800">
                <a:solidFill>
                  <a:srgbClr val="000000"/>
                </a:solidFill>
                <a:latin typeface="Times New Roman" pitchFamily="18" charset="0"/>
                <a:cs typeface="Arial"/>
              </a:rPr>
              <a:t>	compilers, systems programs</a:t>
            </a:r>
          </a:p>
        </p:txBody>
      </p:sp>
      <p:sp>
        <p:nvSpPr>
          <p:cNvPr id="167941" name="Rectangle 11"/>
          <p:cNvSpPr>
            <a:spLocks noChangeArrowheads="1"/>
          </p:cNvSpPr>
          <p:nvPr/>
        </p:nvSpPr>
        <p:spPr bwMode="auto">
          <a:xfrm>
            <a:off x="0" y="152400"/>
            <a:ext cx="8915400" cy="609600"/>
          </a:xfrm>
          <a:prstGeom prst="rect">
            <a:avLst/>
          </a:prstGeom>
          <a:noFill/>
          <a:ln w="12700">
            <a:noFill/>
            <a:miter lim="800000"/>
          </a:ln>
        </p:spPr>
        <p:txBody>
          <a:bodyPr lIns="90488" tIns="44450" rIns="90488" bIns="44450" anchor="ctr"/>
          <a:lstStyle/>
          <a:p>
            <a:pPr algn="l">
              <a:lnSpc>
                <a:spcPct val="87000"/>
              </a:lnSpc>
            </a:pPr>
            <a:r>
              <a:rPr lang="en-US" sz="2400" b="1">
                <a:solidFill>
                  <a:srgbClr val="000000"/>
                </a:solidFill>
                <a:cs typeface="Arial"/>
              </a:rPr>
              <a:t>  von Neumann Architecture (1945): Princeton Architecture </a:t>
            </a:r>
          </a:p>
        </p:txBody>
      </p:sp>
      <p:grpSp>
        <p:nvGrpSpPr>
          <p:cNvPr id="167942" name="Group 16"/>
          <p:cNvGrpSpPr/>
          <p:nvPr/>
        </p:nvGrpSpPr>
        <p:grpSpPr>
          <a:xfrm>
            <a:off x="533400" y="3352800"/>
            <a:ext cx="2895600" cy="2438400"/>
            <a:chOff x="533400" y="3581400"/>
            <a:chExt cx="2895600" cy="2438400"/>
          </a:xfrm>
        </p:grpSpPr>
        <p:grpSp>
          <p:nvGrpSpPr>
            <p:cNvPr id="167945" name="Group 4"/>
            <p:cNvGrpSpPr/>
            <p:nvPr/>
          </p:nvGrpSpPr>
          <p:grpSpPr>
            <a:xfrm>
              <a:off x="849312" y="3778250"/>
              <a:ext cx="2579688" cy="2241550"/>
              <a:chOff x="734" y="1640"/>
              <a:chExt cx="1625" cy="1412"/>
            </a:xfrm>
          </p:grpSpPr>
          <p:sp>
            <p:nvSpPr>
              <p:cNvPr id="167951" name="Line 5"/>
              <p:cNvSpPr>
                <a:spLocks noChangeShapeType="1"/>
              </p:cNvSpPr>
              <p:nvPr/>
            </p:nvSpPr>
            <p:spPr bwMode="auto">
              <a:xfrm flipH="1">
                <a:off x="1491" y="1640"/>
                <a:ext cx="0" cy="1412"/>
              </a:xfrm>
              <a:prstGeom prst="line">
                <a:avLst/>
              </a:prstGeom>
              <a:noFill/>
              <a:ln w="12700">
                <a:solidFill>
                  <a:srgbClr val="FFFFFF"/>
                </a:solidFill>
                <a:round/>
              </a:ln>
            </p:spPr>
            <p:txBody>
              <a:bodyPr/>
              <a:lstStyle/>
              <a:p>
                <a:endParaRPr lang="en-IN"/>
              </a:p>
            </p:txBody>
          </p:sp>
          <p:sp>
            <p:nvSpPr>
              <p:cNvPr id="167952" name="Rectangle 6"/>
              <p:cNvSpPr>
                <a:spLocks noChangeArrowheads="1"/>
              </p:cNvSpPr>
              <p:nvPr/>
            </p:nvSpPr>
            <p:spPr bwMode="auto">
              <a:xfrm>
                <a:off x="734" y="2069"/>
                <a:ext cx="962" cy="387"/>
              </a:xfrm>
              <a:prstGeom prst="rect">
                <a:avLst/>
              </a:prstGeom>
              <a:noFill/>
              <a:ln w="12700">
                <a:noFill/>
                <a:miter lim="800000"/>
              </a:ln>
            </p:spPr>
            <p:txBody>
              <a:bodyPr wrap="none" lIns="19050" tIns="26988" rIns="19050" bIns="26988"/>
              <a:lstStyle/>
              <a:p>
                <a:pPr algn="l" defTabSz="904875">
                  <a:lnSpc>
                    <a:spcPts val="2700"/>
                  </a:lnSpc>
                  <a:spcBef>
                    <a:spcPts val="600"/>
                  </a:spcBef>
                  <a:spcAft>
                    <a:spcPts val="600"/>
                  </a:spcAft>
                  <a:tabLst>
                    <a:tab pos="452438"/>
                    <a:tab pos="904875"/>
                    <a:tab pos="1357313"/>
                  </a:tabLst>
                </a:pPr>
                <a:r>
                  <a:rPr lang="en-US" sz="1800" b="1">
                    <a:solidFill>
                      <a:srgbClr val="000000"/>
                    </a:solidFill>
                    <a:latin typeface="Times New Roman" pitchFamily="18" charset="0"/>
                    <a:cs typeface="Arial"/>
                  </a:rPr>
                  <a:t>Processor</a:t>
                </a:r>
              </a:p>
            </p:txBody>
          </p:sp>
          <p:sp>
            <p:nvSpPr>
              <p:cNvPr id="167953" name="Rectangle 7"/>
              <p:cNvSpPr>
                <a:spLocks noChangeArrowheads="1"/>
              </p:cNvSpPr>
              <p:nvPr/>
            </p:nvSpPr>
            <p:spPr bwMode="auto">
              <a:xfrm>
                <a:off x="1637" y="1781"/>
                <a:ext cx="639" cy="995"/>
              </a:xfrm>
              <a:prstGeom prst="rect">
                <a:avLst/>
              </a:prstGeom>
              <a:solidFill>
                <a:srgbClr val="FFFFFF"/>
              </a:solidFill>
              <a:ln w="12700">
                <a:solidFill>
                  <a:srgbClr val="000000"/>
                </a:solidFill>
                <a:miter lim="800000"/>
              </a:ln>
            </p:spPr>
            <p:txBody>
              <a:bodyPr wrap="none" anchor="ctr"/>
              <a:lstStyle/>
              <a:p>
                <a:pPr algn="l"/>
                <a:endParaRPr lang="en-IN" sz="2400">
                  <a:solidFill>
                    <a:srgbClr val="000000"/>
                  </a:solidFill>
                  <a:latin typeface="Times New Roman" pitchFamily="18" charset="0"/>
                  <a:cs typeface="Arial" pitchFamily="34" charset="0"/>
                </a:endParaRPr>
              </a:p>
            </p:txBody>
          </p:sp>
          <p:sp>
            <p:nvSpPr>
              <p:cNvPr id="167954" name="Rectangle 8"/>
              <p:cNvSpPr>
                <a:spLocks noChangeArrowheads="1"/>
              </p:cNvSpPr>
              <p:nvPr/>
            </p:nvSpPr>
            <p:spPr bwMode="auto">
              <a:xfrm>
                <a:off x="1586" y="2069"/>
                <a:ext cx="773" cy="387"/>
              </a:xfrm>
              <a:prstGeom prst="rect">
                <a:avLst/>
              </a:prstGeom>
              <a:noFill/>
              <a:ln w="12700">
                <a:noFill/>
                <a:miter lim="800000"/>
              </a:ln>
            </p:spPr>
            <p:txBody>
              <a:bodyPr wrap="none" lIns="19050" tIns="26988" rIns="19050" bIns="26988"/>
              <a:lstStyle/>
              <a:p>
                <a:pPr defTabSz="904875">
                  <a:lnSpc>
                    <a:spcPts val="2700"/>
                  </a:lnSpc>
                  <a:spcBef>
                    <a:spcPts val="600"/>
                  </a:spcBef>
                  <a:spcAft>
                    <a:spcPts val="600"/>
                  </a:spcAft>
                  <a:tabLst>
                    <a:tab pos="452438"/>
                    <a:tab pos="904875"/>
                    <a:tab pos="1357313"/>
                  </a:tabLst>
                </a:pPr>
                <a:r>
                  <a:rPr lang="en-US" sz="1800" b="1">
                    <a:solidFill>
                      <a:srgbClr val="000000"/>
                    </a:solidFill>
                    <a:latin typeface="Times New Roman" pitchFamily="18" charset="0"/>
                    <a:cs typeface="Arial"/>
                  </a:rPr>
                  <a:t>Memory</a:t>
                </a:r>
              </a:p>
            </p:txBody>
          </p:sp>
        </p:grpSp>
        <p:sp>
          <p:nvSpPr>
            <p:cNvPr id="167946" name="Rectangle 12"/>
            <p:cNvSpPr>
              <a:spLocks noChangeArrowheads="1"/>
            </p:cNvSpPr>
            <p:nvPr/>
          </p:nvSpPr>
          <p:spPr bwMode="auto">
            <a:xfrm>
              <a:off x="533400" y="3886200"/>
              <a:ext cx="1447800" cy="1600200"/>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cs typeface="Arial" pitchFamily="34" charset="0"/>
              </a:endParaRPr>
            </a:p>
          </p:txBody>
        </p:sp>
        <p:sp>
          <p:nvSpPr>
            <p:cNvPr id="167947" name="Line 13"/>
            <p:cNvSpPr>
              <a:spLocks noChangeShapeType="1"/>
            </p:cNvSpPr>
            <p:nvPr/>
          </p:nvSpPr>
          <p:spPr bwMode="auto">
            <a:xfrm flipH="1">
              <a:off x="2133600" y="3581400"/>
              <a:ext cx="0" cy="2438400"/>
            </a:xfrm>
            <a:prstGeom prst="line">
              <a:avLst/>
            </a:prstGeom>
            <a:noFill/>
            <a:ln w="38100">
              <a:solidFill>
                <a:schemeClr val="accent1"/>
              </a:solidFill>
              <a:prstDash val="dashDot"/>
              <a:round/>
            </a:ln>
          </p:spPr>
          <p:txBody>
            <a:bodyPr/>
            <a:lstStyle/>
            <a:p>
              <a:endParaRPr lang="en-IN"/>
            </a:p>
          </p:txBody>
        </p:sp>
        <p:sp>
          <p:nvSpPr>
            <p:cNvPr id="167948" name="AutoShape 14"/>
            <p:cNvSpPr>
              <a:spLocks noChangeArrowheads="1"/>
            </p:cNvSpPr>
            <p:nvPr/>
          </p:nvSpPr>
          <p:spPr bwMode="auto">
            <a:xfrm>
              <a:off x="1524000" y="4876800"/>
              <a:ext cx="1214438" cy="485775"/>
            </a:xfrm>
            <a:prstGeom prst="leftRightArrow">
              <a:avLst>
                <a:gd name="adj1" fmla="val 50000"/>
                <a:gd name="adj2" fmla="val 50000"/>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cs typeface="Arial" pitchFamily="34" charset="0"/>
              </a:endParaRPr>
            </a:p>
          </p:txBody>
        </p:sp>
        <p:sp>
          <p:nvSpPr>
            <p:cNvPr id="167949" name="Text Box 15"/>
            <p:cNvSpPr txBox="1">
              <a:spLocks noChangeArrowheads="1"/>
            </p:cNvSpPr>
            <p:nvPr/>
          </p:nvSpPr>
          <p:spPr bwMode="auto">
            <a:xfrm>
              <a:off x="609600" y="4038600"/>
              <a:ext cx="1524000" cy="396875"/>
            </a:xfrm>
            <a:prstGeom prst="rect">
              <a:avLst/>
            </a:prstGeom>
            <a:noFill/>
            <a:ln w="12700">
              <a:noFill/>
              <a:miter lim="800000"/>
            </a:ln>
          </p:spPr>
          <p:txBody>
            <a:bodyPr>
              <a:spAutoFit/>
            </a:bodyPr>
            <a:lstStyle/>
            <a:p>
              <a:pPr algn="l">
                <a:spcBef>
                  <a:spcPct val="50000"/>
                </a:spcBef>
              </a:pPr>
              <a:r>
                <a:rPr lang="en-US" sz="2000">
                  <a:solidFill>
                    <a:srgbClr val="000000"/>
                  </a:solidFill>
                  <a:latin typeface="Times New Roman" pitchFamily="18" charset="0"/>
                  <a:cs typeface="Arial"/>
                </a:rPr>
                <a:t>Registers</a:t>
              </a:r>
            </a:p>
          </p:txBody>
        </p:sp>
        <p:sp>
          <p:nvSpPr>
            <p:cNvPr id="167950" name="Rectangle 16"/>
            <p:cNvSpPr>
              <a:spLocks noChangeArrowheads="1"/>
            </p:cNvSpPr>
            <p:nvPr/>
          </p:nvSpPr>
          <p:spPr bwMode="auto">
            <a:xfrm>
              <a:off x="609600" y="4114800"/>
              <a:ext cx="1219200" cy="304800"/>
            </a:xfrm>
            <a:prstGeom prst="rect">
              <a:avLst/>
            </a:prstGeom>
            <a:noFill/>
            <a:ln w="28575">
              <a:solidFill>
                <a:schemeClr val="accent1"/>
              </a:solidFill>
              <a:miter lim="800000"/>
            </a:ln>
          </p:spPr>
          <p:txBody>
            <a:bodyPr wrap="none" anchor="ctr"/>
            <a:lstStyle/>
            <a:p>
              <a:pPr algn="l"/>
              <a:endParaRPr lang="en-IN" sz="2400">
                <a:solidFill>
                  <a:srgbClr val="000000"/>
                </a:solidFill>
                <a:latin typeface="Times New Roman" pitchFamily="18" charset="0"/>
                <a:cs typeface="Arial" pitchFamily="34" charset="0"/>
              </a:endParaRPr>
            </a:p>
          </p:txBody>
        </p:sp>
      </p:grpSp>
      <p:sp>
        <p:nvSpPr>
          <p:cNvPr id="16" name="TextBox 15"/>
          <p:cNvSpPr txBox="1">
            <a:spLocks noChangeArrowheads="1"/>
          </p:cNvSpPr>
          <p:nvPr/>
        </p:nvSpPr>
        <p:spPr bwMode="auto">
          <a:xfrm>
            <a:off x="0" y="5410200"/>
            <a:ext cx="9144000" cy="1408113"/>
          </a:xfrm>
          <a:prstGeom prst="rect">
            <a:avLst/>
          </a:prstGeom>
          <a:solidFill>
            <a:schemeClr val="bg1"/>
          </a:solidFill>
          <a:ln w="9525">
            <a:noFill/>
            <a:miter lim="800000"/>
          </a:ln>
        </p:spPr>
        <p:txBody>
          <a:bodyPr>
            <a:spAutoFit/>
          </a:bodyPr>
          <a:lstStyle/>
          <a:p>
            <a:pPr marL="342900" indent="-342900" algn="l">
              <a:lnSpc>
                <a:spcPct val="75000"/>
              </a:lnSpc>
              <a:spcBef>
                <a:spcPct val="65000"/>
              </a:spcBef>
              <a:buSzTx/>
              <a:buFontTx/>
              <a:buChar char="°"/>
            </a:pPr>
            <a:r>
              <a:rPr lang="en-US" sz="2200" b="1">
                <a:solidFill>
                  <a:srgbClr val="000000"/>
                </a:solidFill>
                <a:cs typeface="Arial"/>
              </a:rPr>
              <a:t>Fetch &amp; Execute Cycle</a:t>
            </a:r>
          </a:p>
          <a:p>
            <a:pPr marL="742950" lvl="1" indent="-285750" algn="l">
              <a:lnSpc>
                <a:spcPct val="85000"/>
              </a:lnSpc>
              <a:spcBef>
                <a:spcPct val="40000"/>
              </a:spcBef>
              <a:buSzTx/>
              <a:buFontTx/>
              <a:buChar char="•"/>
            </a:pPr>
            <a:r>
              <a:rPr lang="en-US" sz="1800">
                <a:solidFill>
                  <a:srgbClr val="000000"/>
                </a:solidFill>
                <a:cs typeface="Arial"/>
              </a:rPr>
              <a:t>Program Counter (PC) points to the present Instruction to be fetched</a:t>
            </a:r>
          </a:p>
          <a:p>
            <a:pPr marL="742950" lvl="1" indent="-285750" algn="l">
              <a:lnSpc>
                <a:spcPct val="85000"/>
              </a:lnSpc>
              <a:spcBef>
                <a:spcPct val="40000"/>
              </a:spcBef>
              <a:buSzTx/>
              <a:buFontTx/>
              <a:buChar char="•"/>
            </a:pPr>
            <a:r>
              <a:rPr lang="en-US" sz="1800">
                <a:solidFill>
                  <a:srgbClr val="000000"/>
                </a:solidFill>
                <a:cs typeface="Arial"/>
              </a:rPr>
              <a:t>Bits in the register "control" the subsequent actions</a:t>
            </a:r>
          </a:p>
          <a:p>
            <a:pPr marL="742950" lvl="1" indent="-285750" algn="l">
              <a:lnSpc>
                <a:spcPct val="85000"/>
              </a:lnSpc>
              <a:spcBef>
                <a:spcPct val="40000"/>
              </a:spcBef>
              <a:buSzTx/>
              <a:buFontTx/>
              <a:buChar char="•"/>
            </a:pPr>
            <a:r>
              <a:rPr lang="en-US" sz="1800">
                <a:solidFill>
                  <a:srgbClr val="000000"/>
                </a:solidFill>
                <a:cs typeface="Arial"/>
              </a:rPr>
              <a:t>Fetch the “next” instruction and continue</a:t>
            </a:r>
            <a:endParaRPr lang="en-IN" sz="1800">
              <a:solidFill>
                <a:srgbClr val="000000"/>
              </a:solidFill>
              <a:latin typeface="Times New Roman" pitchFamily="18" charset="0"/>
              <a:cs typeface="Arial"/>
            </a:endParaRPr>
          </a:p>
        </p:txBody>
      </p:sp>
      <p:sp>
        <p:nvSpPr>
          <p:cNvPr id="18" name="TextBox 17"/>
          <p:cNvSpPr txBox="1"/>
          <p:nvPr/>
        </p:nvSpPr>
        <p:spPr>
          <a:xfrm>
            <a:off x="609600" y="4724400"/>
            <a:ext cx="838200" cy="369888"/>
          </a:xfrm>
          <a:prstGeom prst="rect">
            <a:avLst/>
          </a:prstGeom>
          <a:noFill/>
          <a:ln w="38100">
            <a:solidFill>
              <a:schemeClr val="accent4"/>
            </a:solidFill>
          </a:ln>
        </p:spPr>
        <p:txBody>
          <a:bodyPr>
            <a:spAutoFit/>
          </a:bodyPr>
          <a:lstStyle/>
          <a:p>
            <a:pPr algn="l" eaLnBrk="1" hangingPunct="1">
              <a:defRPr/>
            </a:pPr>
            <a:r>
              <a:rPr lang="en-US" sz="1800">
                <a:solidFill>
                  <a:srgbClr val="000000"/>
                </a:solidFill>
                <a:latin typeface="Times New Roman" pitchFamily="18" charset="0"/>
                <a:cs typeface="Arial" pitchFamily="34" charset="0"/>
              </a:rPr>
              <a:t>PC</a:t>
            </a:r>
            <a:endParaRPr lang="en-IN" sz="1800">
              <a:solidFill>
                <a:srgbClr val="000000"/>
              </a:solidFill>
              <a:latin typeface="Times New Roman" pitchFamily="18" charset="0"/>
              <a:cs typeface="Aria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242">
                                            <p:txEl>
                                              <p:pRg st="0" end="0"/>
                                            </p:txEl>
                                          </p:spTgt>
                                        </p:tgtEl>
                                        <p:attrNameLst>
                                          <p:attrName>style.visibility</p:attrName>
                                        </p:attrNameLst>
                                      </p:cBhvr>
                                      <p:to>
                                        <p:strVal val="visible"/>
                                      </p:to>
                                    </p:set>
                                    <p:animEffect transition="in" filter="blinds(horizontal)">
                                      <p:cBhvr>
                                        <p:cTn id="7" dur="500"/>
                                        <p:tgtEl>
                                          <p:spTgt spid="10242">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242">
                                            <p:txEl>
                                              <p:pRg st="1" end="1"/>
                                            </p:txEl>
                                          </p:spTgt>
                                        </p:tgtEl>
                                        <p:attrNameLst>
                                          <p:attrName>style.visibility</p:attrName>
                                        </p:attrNameLst>
                                      </p:cBhvr>
                                      <p:to>
                                        <p:strVal val="visible"/>
                                      </p:to>
                                    </p:set>
                                    <p:animEffect transition="in" filter="blinds(horizontal)">
                                      <p:cBhvr>
                                        <p:cTn id="12" dur="500"/>
                                        <p:tgtEl>
                                          <p:spTgt spid="10242">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0242">
                                            <p:txEl>
                                              <p:pRg st="2" end="2"/>
                                            </p:txEl>
                                          </p:spTgt>
                                        </p:tgtEl>
                                        <p:attrNameLst>
                                          <p:attrName>style.visibility</p:attrName>
                                        </p:attrNameLst>
                                      </p:cBhvr>
                                      <p:to>
                                        <p:strVal val="visible"/>
                                      </p:to>
                                    </p:set>
                                    <p:animEffect transition="in" filter="blinds(horizontal)">
                                      <p:cBhvr>
                                        <p:cTn id="17" dur="500"/>
                                        <p:tgtEl>
                                          <p:spTgt spid="10242">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0242">
                                            <p:txEl>
                                              <p:pRg st="3" end="3"/>
                                            </p:txEl>
                                          </p:spTgt>
                                        </p:tgtEl>
                                        <p:attrNameLst>
                                          <p:attrName>style.visibility</p:attrName>
                                        </p:attrNameLst>
                                      </p:cBhvr>
                                      <p:to>
                                        <p:strVal val="visible"/>
                                      </p:to>
                                    </p:set>
                                    <p:animEffect transition="in" filter="blinds(horizontal)">
                                      <p:cBhvr>
                                        <p:cTn id="22" dur="500"/>
                                        <p:tgtEl>
                                          <p:spTgt spid="10242">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244"/>
                                        </p:tgtEl>
                                        <p:attrNameLst>
                                          <p:attrName>style.visibility</p:attrName>
                                        </p:attrNameLst>
                                      </p:cBhvr>
                                      <p:to>
                                        <p:strVal val="visible"/>
                                      </p:to>
                                    </p:set>
                                    <p:animEffect transition="in" filter="blinds(horizontal)">
                                      <p:cBhvr>
                                        <p:cTn id="27" dur="500"/>
                                        <p:tgtEl>
                                          <p:spTgt spid="10244"/>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0245"/>
                                        </p:tgtEl>
                                        <p:attrNameLst>
                                          <p:attrName>style.visibility</p:attrName>
                                        </p:attrNameLst>
                                      </p:cBhvr>
                                      <p:to>
                                        <p:strVal val="visible"/>
                                      </p:to>
                                    </p:set>
                                    <p:animEffect transition="in" filter="blinds(horizontal)">
                                      <p:cBhvr>
                                        <p:cTn id="30" dur="500"/>
                                        <p:tgtEl>
                                          <p:spTgt spid="10245"/>
                                        </p:tgtEl>
                                      </p:cBhvr>
                                    </p:animEffect>
                                  </p:childTnLst>
                                </p:cTn>
                              </p:par>
                            </p:childTnLst>
                          </p:cTn>
                        </p:par>
                      </p:childTnLst>
                    </p:cTn>
                  </p:par>
                  <p:par>
                    <p:cTn id="31" fill="hold" nodeType="clickPar">
                      <p:stCondLst>
                        <p:cond delay="indefinite"/>
                      </p:stCondLst>
                      <p:childTnLst>
                        <p:par>
                          <p:cTn id="32" fill="hold" nodeType="after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blinds(horizontal)">
                                      <p:cBhvr>
                                        <p:cTn id="35" dur="500"/>
                                        <p:tgtEl>
                                          <p:spTgt spid="16">
                                            <p:txEl>
                                              <p:pRg st="0" end="0"/>
                                            </p:txEl>
                                          </p:spTgt>
                                        </p:tgtEl>
                                      </p:cBhvr>
                                    </p:animEffect>
                                  </p:childTnLst>
                                </p:cTn>
                              </p:par>
                            </p:childTnLst>
                          </p:cTn>
                        </p:par>
                      </p:childTnLst>
                    </p:cTn>
                  </p:par>
                  <p:par>
                    <p:cTn id="36" fill="hold" nodeType="clickPar">
                      <p:stCondLst>
                        <p:cond delay="indefinite"/>
                      </p:stCondLst>
                      <p:childTnLst>
                        <p:par>
                          <p:cTn id="37" fill="hold" nodeType="after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16">
                                            <p:txEl>
                                              <p:pRg st="1" end="1"/>
                                            </p:txEl>
                                          </p:spTgt>
                                        </p:tgtEl>
                                        <p:attrNameLst>
                                          <p:attrName>style.visibility</p:attrName>
                                        </p:attrNameLst>
                                      </p:cBhvr>
                                      <p:to>
                                        <p:strVal val="visible"/>
                                      </p:to>
                                    </p:set>
                                    <p:animEffect transition="in" filter="blinds(horizontal)">
                                      <p:cBhvr>
                                        <p:cTn id="40" dur="500"/>
                                        <p:tgtEl>
                                          <p:spTgt spid="16">
                                            <p:txEl>
                                              <p:pRg st="1" end="1"/>
                                            </p:txEl>
                                          </p:spTgt>
                                        </p:tgtEl>
                                      </p:cBhvr>
                                    </p:animEffect>
                                  </p:childTnLst>
                                </p:cTn>
                              </p:par>
                            </p:childTnLst>
                          </p:cTn>
                        </p:par>
                      </p:childTnLst>
                    </p:cTn>
                  </p:par>
                  <p:par>
                    <p:cTn id="41" fill="hold" nodeType="clickPar">
                      <p:stCondLst>
                        <p:cond delay="indefinite"/>
                      </p:stCondLst>
                      <p:childTnLst>
                        <p:par>
                          <p:cTn id="42" fill="hold" nodeType="after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16">
                                            <p:txEl>
                                              <p:pRg st="2" end="2"/>
                                            </p:txEl>
                                          </p:spTgt>
                                        </p:tgtEl>
                                        <p:attrNameLst>
                                          <p:attrName>style.visibility</p:attrName>
                                        </p:attrNameLst>
                                      </p:cBhvr>
                                      <p:to>
                                        <p:strVal val="visible"/>
                                      </p:to>
                                    </p:set>
                                    <p:animEffect transition="in" filter="blinds(horizontal)">
                                      <p:cBhvr>
                                        <p:cTn id="45" dur="500"/>
                                        <p:tgtEl>
                                          <p:spTgt spid="16">
                                            <p:txEl>
                                              <p:pRg st="2" end="2"/>
                                            </p:txEl>
                                          </p:spTgt>
                                        </p:tgtEl>
                                      </p:cBhvr>
                                    </p:animEffect>
                                  </p:childTnLst>
                                </p:cTn>
                              </p:par>
                            </p:childTnLst>
                          </p:cTn>
                        </p:par>
                      </p:childTnLst>
                    </p:cTn>
                  </p:par>
                  <p:par>
                    <p:cTn id="46" fill="hold" nodeType="clickPar">
                      <p:stCondLst>
                        <p:cond delay="indefinite"/>
                      </p:stCondLst>
                      <p:childTnLst>
                        <p:par>
                          <p:cTn id="47" fill="hold" nodeType="after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16">
                                            <p:txEl>
                                              <p:pRg st="3" end="3"/>
                                            </p:txEl>
                                          </p:spTgt>
                                        </p:tgtEl>
                                        <p:attrNameLst>
                                          <p:attrName>style.visibility</p:attrName>
                                        </p:attrNameLst>
                                      </p:cBhvr>
                                      <p:to>
                                        <p:strVal val="visible"/>
                                      </p:to>
                                    </p:set>
                                    <p:animEffect transition="in" filter="blinds(horizontal)">
                                      <p:cBhvr>
                                        <p:cTn id="50"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animBg="1"/>
      <p:bldP spid="10245" grpId="0"/>
    </p:bldLst>
  </p:timing>
</p:sld>
</file>

<file path=ppt/slides/slide6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21186" name="Footer Placeholder 3"/>
          <p:cNvSpPr>
            <a:spLocks noGrp="1"/>
          </p:cNvSpPr>
          <p:nvPr>
            <p:ph type="ftr" sz="quarter" idx="10"/>
          </p:nvPr>
        </p:nvSpPr>
        <p:spPr>
          <a:noFill/>
        </p:spPr>
        <p:txBody>
          <a:bodyPr/>
          <a:lstStyle/>
          <a:p>
            <a:r>
              <a:rPr lang="en-AU" smtClean="0"/>
              <a:t>Chapter 4 — The Processor — </a:t>
            </a:r>
            <a:fld id="{727DC017-D3A6-4DED-B682-4DB49E4960A6}" type="slidenum">
              <a:rPr lang="en-AU" smtClean="0"/>
              <a:t>60</a:t>
            </a:fld>
            <a:endParaRPr lang="en-AU" smtClean="0"/>
          </a:p>
        </p:txBody>
      </p:sp>
      <p:sp>
        <p:nvSpPr>
          <p:cNvPr id="221187" name="Rectangle 2"/>
          <p:cNvSpPr>
            <a:spLocks noGrp="1" noChangeArrowheads="1"/>
          </p:cNvSpPr>
          <p:nvPr>
            <p:ph type="title"/>
          </p:nvPr>
        </p:nvSpPr>
        <p:spPr/>
        <p:txBody>
          <a:bodyPr/>
          <a:lstStyle/>
          <a:p>
            <a:pPr eaLnBrk="1" hangingPunct="1"/>
            <a:r>
              <a:rPr lang="en-US" smtClean="0"/>
              <a:t>Pipelining and ISA Design</a:t>
            </a:r>
            <a:endParaRPr lang="en-AU" smtClean="0"/>
          </a:p>
        </p:txBody>
      </p:sp>
      <p:sp>
        <p:nvSpPr>
          <p:cNvPr id="148484" name="Rectangle 3"/>
          <p:cNvSpPr>
            <a:spLocks noGrp="1" noChangeArrowheads="1"/>
          </p:cNvSpPr>
          <p:nvPr>
            <p:ph type="body" idx="1"/>
          </p:nvPr>
        </p:nvSpPr>
        <p:spPr/>
        <p:txBody>
          <a:bodyPr/>
          <a:lstStyle/>
          <a:p>
            <a:pPr eaLnBrk="1" hangingPunct="1">
              <a:lnSpc>
                <a:spcPct val="90000"/>
              </a:lnSpc>
            </a:pPr>
            <a:r>
              <a:rPr lang="en-US" smtClean="0"/>
              <a:t>MIPS ISA designed for pipelining</a:t>
            </a:r>
          </a:p>
          <a:p>
            <a:pPr lvl="1" eaLnBrk="1" hangingPunct="1">
              <a:lnSpc>
                <a:spcPct val="90000"/>
              </a:lnSpc>
            </a:pPr>
            <a:r>
              <a:rPr lang="en-US" smtClean="0"/>
              <a:t>All instructions are 32-bits</a:t>
            </a:r>
          </a:p>
          <a:p>
            <a:pPr lvl="2" eaLnBrk="1" hangingPunct="1">
              <a:lnSpc>
                <a:spcPct val="90000"/>
              </a:lnSpc>
            </a:pPr>
            <a:r>
              <a:rPr lang="en-US" smtClean="0"/>
              <a:t>Easier to fetch and decode in one cycle</a:t>
            </a:r>
          </a:p>
          <a:p>
            <a:pPr lvl="2" eaLnBrk="1" hangingPunct="1">
              <a:lnSpc>
                <a:spcPct val="90000"/>
              </a:lnSpc>
            </a:pPr>
            <a:r>
              <a:rPr lang="en-US" smtClean="0"/>
              <a:t>c.f. x86: 1- to 17-byte instructions</a:t>
            </a:r>
          </a:p>
          <a:p>
            <a:pPr lvl="1" eaLnBrk="1" hangingPunct="1">
              <a:lnSpc>
                <a:spcPct val="90000"/>
              </a:lnSpc>
            </a:pPr>
            <a:r>
              <a:rPr lang="en-US" smtClean="0"/>
              <a:t>Few and regular instruction formats</a:t>
            </a:r>
          </a:p>
          <a:p>
            <a:pPr lvl="2" eaLnBrk="1" hangingPunct="1">
              <a:lnSpc>
                <a:spcPct val="90000"/>
              </a:lnSpc>
            </a:pPr>
            <a:r>
              <a:rPr lang="en-US" smtClean="0"/>
              <a:t>Can decode and read registers in one step </a:t>
            </a:r>
            <a:r>
              <a:rPr lang="en-US" smtClean="0">
                <a:solidFill>
                  <a:srgbClr val="FF0000"/>
                </a:solidFill>
              </a:rPr>
              <a:t>(ID/RR)</a:t>
            </a:r>
          </a:p>
          <a:p>
            <a:pPr lvl="1" eaLnBrk="1" hangingPunct="1">
              <a:lnSpc>
                <a:spcPct val="90000"/>
              </a:lnSpc>
            </a:pPr>
            <a:r>
              <a:rPr lang="en-US" smtClean="0"/>
              <a:t>Load/store addressing</a:t>
            </a:r>
          </a:p>
          <a:p>
            <a:pPr lvl="2" eaLnBrk="1" hangingPunct="1">
              <a:lnSpc>
                <a:spcPct val="90000"/>
              </a:lnSpc>
            </a:pPr>
            <a:r>
              <a:rPr lang="en-US" smtClean="0"/>
              <a:t>Can calculate address in 3</a:t>
            </a:r>
            <a:r>
              <a:rPr lang="en-US" baseline="30000" smtClean="0"/>
              <a:t>rd</a:t>
            </a:r>
            <a:r>
              <a:rPr lang="en-US" smtClean="0"/>
              <a:t> stage, access memory in 4</a:t>
            </a:r>
            <a:r>
              <a:rPr lang="en-US" baseline="30000" smtClean="0"/>
              <a:t>th</a:t>
            </a:r>
            <a:r>
              <a:rPr lang="en-US" smtClean="0"/>
              <a:t> stage</a:t>
            </a:r>
          </a:p>
          <a:p>
            <a:pPr lvl="1" eaLnBrk="1" hangingPunct="1">
              <a:lnSpc>
                <a:spcPct val="90000"/>
              </a:lnSpc>
            </a:pPr>
            <a:r>
              <a:rPr lang="en-US" smtClean="0"/>
              <a:t>Alignment of memory operands</a:t>
            </a:r>
          </a:p>
          <a:p>
            <a:pPr lvl="2" eaLnBrk="1" hangingPunct="1">
              <a:lnSpc>
                <a:spcPct val="90000"/>
              </a:lnSpc>
            </a:pPr>
            <a:r>
              <a:rPr lang="en-US" smtClean="0"/>
              <a:t>Memory access takes only one cycle</a:t>
            </a:r>
            <a:endParaRPr lang="en-AU"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8484">
                                            <p:txEl>
                                              <p:pRg st="1" end="1"/>
                                            </p:txEl>
                                          </p:spTgt>
                                        </p:tgtEl>
                                        <p:attrNameLst>
                                          <p:attrName>style.visibility</p:attrName>
                                        </p:attrNameLst>
                                      </p:cBhvr>
                                      <p:to>
                                        <p:strVal val="visible"/>
                                      </p:to>
                                    </p:set>
                                    <p:animEffect transition="in" filter="blinds(horizontal)">
                                      <p:cBhvr>
                                        <p:cTn id="7" dur="500"/>
                                        <p:tgtEl>
                                          <p:spTgt spid="148484">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48484">
                                            <p:txEl>
                                              <p:pRg st="2" end="2"/>
                                            </p:txEl>
                                          </p:spTgt>
                                        </p:tgtEl>
                                        <p:attrNameLst>
                                          <p:attrName>style.visibility</p:attrName>
                                        </p:attrNameLst>
                                      </p:cBhvr>
                                      <p:to>
                                        <p:strVal val="visible"/>
                                      </p:to>
                                    </p:set>
                                    <p:animEffect transition="in" filter="blinds(horizontal)">
                                      <p:cBhvr>
                                        <p:cTn id="10" dur="500"/>
                                        <p:tgtEl>
                                          <p:spTgt spid="148484">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48484">
                                            <p:txEl>
                                              <p:pRg st="3" end="3"/>
                                            </p:txEl>
                                          </p:spTgt>
                                        </p:tgtEl>
                                        <p:attrNameLst>
                                          <p:attrName>style.visibility</p:attrName>
                                        </p:attrNameLst>
                                      </p:cBhvr>
                                      <p:to>
                                        <p:strVal val="visible"/>
                                      </p:to>
                                    </p:set>
                                    <p:animEffect transition="in" filter="blinds(horizontal)">
                                      <p:cBhvr>
                                        <p:cTn id="13" dur="500"/>
                                        <p:tgtEl>
                                          <p:spTgt spid="148484">
                                            <p:txEl>
                                              <p:pRg st="3" end="3"/>
                                            </p:txEl>
                                          </p:spTgt>
                                        </p:tgtEl>
                                      </p:cBhvr>
                                    </p:animEffect>
                                  </p:childTnLst>
                                </p:cTn>
                              </p:par>
                            </p:childTnLst>
                          </p:cTn>
                        </p:par>
                      </p:childTnLst>
                    </p:cTn>
                  </p:par>
                  <p:par>
                    <p:cTn id="14" fill="hold" nodeType="clickPar">
                      <p:stCondLst>
                        <p:cond delay="indefinite"/>
                      </p:stCondLst>
                      <p:childTnLst>
                        <p:par>
                          <p:cTn id="15" fill="hold" nodeType="after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148484">
                                            <p:txEl>
                                              <p:pRg st="4" end="4"/>
                                            </p:txEl>
                                          </p:spTgt>
                                        </p:tgtEl>
                                        <p:attrNameLst>
                                          <p:attrName>style.visibility</p:attrName>
                                        </p:attrNameLst>
                                      </p:cBhvr>
                                      <p:to>
                                        <p:strVal val="visible"/>
                                      </p:to>
                                    </p:set>
                                    <p:animEffect transition="in" filter="blinds(horizontal)">
                                      <p:cBhvr>
                                        <p:cTn id="18" dur="500"/>
                                        <p:tgtEl>
                                          <p:spTgt spid="148484">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48484">
                                            <p:txEl>
                                              <p:pRg st="5" end="5"/>
                                            </p:txEl>
                                          </p:spTgt>
                                        </p:tgtEl>
                                        <p:attrNameLst>
                                          <p:attrName>style.visibility</p:attrName>
                                        </p:attrNameLst>
                                      </p:cBhvr>
                                      <p:to>
                                        <p:strVal val="visible"/>
                                      </p:to>
                                    </p:set>
                                    <p:animEffect transition="in" filter="blinds(horizontal)">
                                      <p:cBhvr>
                                        <p:cTn id="21" dur="500"/>
                                        <p:tgtEl>
                                          <p:spTgt spid="148484">
                                            <p:txEl>
                                              <p:pRg st="5" end="5"/>
                                            </p:txEl>
                                          </p:spTgt>
                                        </p:tgtEl>
                                      </p:cBhvr>
                                    </p:animEffect>
                                  </p:childTnLst>
                                </p:cTn>
                              </p:par>
                            </p:childTnLst>
                          </p:cTn>
                        </p:par>
                      </p:childTnLst>
                    </p:cTn>
                  </p:par>
                  <p:par>
                    <p:cTn id="22" fill="hold" nodeType="clickPar">
                      <p:stCondLst>
                        <p:cond delay="indefinite"/>
                      </p:stCondLst>
                      <p:childTnLst>
                        <p:par>
                          <p:cTn id="23" fill="hold" nodeType="after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148484">
                                            <p:txEl>
                                              <p:pRg st="6" end="6"/>
                                            </p:txEl>
                                          </p:spTgt>
                                        </p:tgtEl>
                                        <p:attrNameLst>
                                          <p:attrName>style.visibility</p:attrName>
                                        </p:attrNameLst>
                                      </p:cBhvr>
                                      <p:to>
                                        <p:strVal val="visible"/>
                                      </p:to>
                                    </p:set>
                                    <p:animEffect transition="in" filter="blinds(horizontal)">
                                      <p:cBhvr>
                                        <p:cTn id="26" dur="500"/>
                                        <p:tgtEl>
                                          <p:spTgt spid="148484">
                                            <p:txEl>
                                              <p:pRg st="6" end="6"/>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148484">
                                            <p:txEl>
                                              <p:pRg st="7" end="7"/>
                                            </p:txEl>
                                          </p:spTgt>
                                        </p:tgtEl>
                                        <p:attrNameLst>
                                          <p:attrName>style.visibility</p:attrName>
                                        </p:attrNameLst>
                                      </p:cBhvr>
                                      <p:to>
                                        <p:strVal val="visible"/>
                                      </p:to>
                                    </p:set>
                                    <p:animEffect transition="in" filter="blinds(horizontal)">
                                      <p:cBhvr>
                                        <p:cTn id="29" dur="500"/>
                                        <p:tgtEl>
                                          <p:spTgt spid="148484">
                                            <p:txEl>
                                              <p:pRg st="7" end="7"/>
                                            </p:txEl>
                                          </p:spTgt>
                                        </p:tgtEl>
                                      </p:cBhvr>
                                    </p:animEffect>
                                  </p:childTnLst>
                                </p:cTn>
                              </p:par>
                            </p:childTnLst>
                          </p:cTn>
                        </p:par>
                      </p:childTnLst>
                    </p:cTn>
                  </p:par>
                  <p:par>
                    <p:cTn id="30" fill="hold" nodeType="clickPar">
                      <p:stCondLst>
                        <p:cond delay="indefinite"/>
                      </p:stCondLst>
                      <p:childTnLst>
                        <p:par>
                          <p:cTn id="31" fill="hold" nodeType="after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148484">
                                            <p:txEl>
                                              <p:pRg st="8" end="8"/>
                                            </p:txEl>
                                          </p:spTgt>
                                        </p:tgtEl>
                                        <p:attrNameLst>
                                          <p:attrName>style.visibility</p:attrName>
                                        </p:attrNameLst>
                                      </p:cBhvr>
                                      <p:to>
                                        <p:strVal val="visible"/>
                                      </p:to>
                                    </p:set>
                                    <p:animEffect transition="in" filter="blinds(horizontal)">
                                      <p:cBhvr>
                                        <p:cTn id="34" dur="500"/>
                                        <p:tgtEl>
                                          <p:spTgt spid="148484">
                                            <p:txEl>
                                              <p:pRg st="8" end="8"/>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148484">
                                            <p:txEl>
                                              <p:pRg st="9" end="9"/>
                                            </p:txEl>
                                          </p:spTgt>
                                        </p:tgtEl>
                                        <p:attrNameLst>
                                          <p:attrName>style.visibility</p:attrName>
                                        </p:attrNameLst>
                                      </p:cBhvr>
                                      <p:to>
                                        <p:strVal val="visible"/>
                                      </p:to>
                                    </p:set>
                                    <p:animEffect transition="in" filter="blinds(horizontal)">
                                      <p:cBhvr>
                                        <p:cTn id="37" dur="500"/>
                                        <p:tgtEl>
                                          <p:spTgt spid="14848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22210" name="Footer Placeholder 3"/>
          <p:cNvSpPr>
            <a:spLocks noGrp="1"/>
          </p:cNvSpPr>
          <p:nvPr>
            <p:ph type="ftr" sz="quarter" idx="10"/>
          </p:nvPr>
        </p:nvSpPr>
        <p:spPr>
          <a:noFill/>
        </p:spPr>
        <p:txBody>
          <a:bodyPr/>
          <a:lstStyle/>
          <a:p>
            <a:r>
              <a:rPr lang="en-AU" smtClean="0"/>
              <a:t>Chapter 4 — The Processor — </a:t>
            </a:r>
            <a:fld id="{E815CF1D-2562-4E40-BCDA-CDD74CE5C2E6}" type="slidenum">
              <a:rPr lang="en-AU" smtClean="0"/>
              <a:t>61</a:t>
            </a:fld>
            <a:endParaRPr lang="en-AU" smtClean="0"/>
          </a:p>
        </p:txBody>
      </p:sp>
      <p:sp>
        <p:nvSpPr>
          <p:cNvPr id="222211" name="Rectangle 2"/>
          <p:cNvSpPr>
            <a:spLocks noGrp="1" noChangeArrowheads="1"/>
          </p:cNvSpPr>
          <p:nvPr>
            <p:ph type="title"/>
          </p:nvPr>
        </p:nvSpPr>
        <p:spPr/>
        <p:txBody>
          <a:bodyPr/>
          <a:lstStyle/>
          <a:p>
            <a:pPr eaLnBrk="1" hangingPunct="1"/>
            <a:r>
              <a:rPr lang="en-US" smtClean="0"/>
              <a:t>Pipeline Hazards </a:t>
            </a:r>
            <a:endParaRPr lang="en-AU" smtClean="0"/>
          </a:p>
        </p:txBody>
      </p:sp>
      <p:sp>
        <p:nvSpPr>
          <p:cNvPr id="149508" name="Rectangle 3"/>
          <p:cNvSpPr>
            <a:spLocks noGrp="1" noChangeArrowheads="1"/>
          </p:cNvSpPr>
          <p:nvPr>
            <p:ph type="body" idx="1"/>
          </p:nvPr>
        </p:nvSpPr>
        <p:spPr/>
        <p:txBody>
          <a:bodyPr/>
          <a:lstStyle/>
          <a:p>
            <a:pPr eaLnBrk="1" hangingPunct="1">
              <a:lnSpc>
                <a:spcPct val="90000"/>
              </a:lnSpc>
            </a:pPr>
            <a:r>
              <a:rPr lang="en-US" smtClean="0"/>
              <a:t>Situations that prevent starting the next instruction in the next cycle; slows down the pipeline!</a:t>
            </a:r>
          </a:p>
          <a:p>
            <a:pPr eaLnBrk="1" hangingPunct="1">
              <a:lnSpc>
                <a:spcPct val="90000"/>
              </a:lnSpc>
            </a:pPr>
            <a:r>
              <a:rPr lang="en-US" b="1" smtClean="0"/>
              <a:t>Structural hazards</a:t>
            </a:r>
          </a:p>
          <a:p>
            <a:pPr lvl="1" eaLnBrk="1" hangingPunct="1">
              <a:lnSpc>
                <a:spcPct val="90000"/>
              </a:lnSpc>
            </a:pPr>
            <a:r>
              <a:rPr lang="en-US" smtClean="0"/>
              <a:t>A required resource is busy</a:t>
            </a:r>
          </a:p>
          <a:p>
            <a:pPr eaLnBrk="1" hangingPunct="1">
              <a:lnSpc>
                <a:spcPct val="90000"/>
              </a:lnSpc>
            </a:pPr>
            <a:r>
              <a:rPr lang="en-US" b="1" smtClean="0">
                <a:solidFill>
                  <a:srgbClr val="FF0000"/>
                </a:solidFill>
              </a:rPr>
              <a:t>Data hazard</a:t>
            </a:r>
          </a:p>
          <a:p>
            <a:pPr lvl="1" eaLnBrk="1" hangingPunct="1">
              <a:lnSpc>
                <a:spcPct val="90000"/>
              </a:lnSpc>
            </a:pPr>
            <a:r>
              <a:rPr lang="en-US" smtClean="0">
                <a:solidFill>
                  <a:srgbClr val="FF0000"/>
                </a:solidFill>
              </a:rPr>
              <a:t>Need to wait for previous instruction to complete its data read/write</a:t>
            </a:r>
          </a:p>
          <a:p>
            <a:pPr eaLnBrk="1" hangingPunct="1">
              <a:lnSpc>
                <a:spcPct val="90000"/>
              </a:lnSpc>
            </a:pPr>
            <a:r>
              <a:rPr lang="en-US" b="1" smtClean="0"/>
              <a:t>Control hazard</a:t>
            </a:r>
          </a:p>
          <a:p>
            <a:pPr lvl="1" eaLnBrk="1" hangingPunct="1">
              <a:lnSpc>
                <a:spcPct val="90000"/>
              </a:lnSpc>
            </a:pPr>
            <a:r>
              <a:rPr lang="en-US" smtClean="0"/>
              <a:t>Deciding on control action depends on previous instruction</a:t>
            </a:r>
            <a:endParaRPr lang="en-AU"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9508">
                                            <p:txEl>
                                              <p:pRg st="0" end="0"/>
                                            </p:txEl>
                                          </p:spTgt>
                                        </p:tgtEl>
                                        <p:attrNameLst>
                                          <p:attrName>style.visibility</p:attrName>
                                        </p:attrNameLst>
                                      </p:cBhvr>
                                      <p:to>
                                        <p:strVal val="visible"/>
                                      </p:to>
                                    </p:set>
                                    <p:animEffect transition="in" filter="blinds(horizontal)">
                                      <p:cBhvr>
                                        <p:cTn id="7" dur="500"/>
                                        <p:tgtEl>
                                          <p:spTgt spid="149508">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49508">
                                            <p:txEl>
                                              <p:pRg st="1" end="1"/>
                                            </p:txEl>
                                          </p:spTgt>
                                        </p:tgtEl>
                                        <p:attrNameLst>
                                          <p:attrName>style.visibility</p:attrName>
                                        </p:attrNameLst>
                                      </p:cBhvr>
                                      <p:to>
                                        <p:strVal val="visible"/>
                                      </p:to>
                                    </p:set>
                                    <p:animEffect transition="in" filter="blinds(horizontal)">
                                      <p:cBhvr>
                                        <p:cTn id="12" dur="500"/>
                                        <p:tgtEl>
                                          <p:spTgt spid="149508">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49508">
                                            <p:txEl>
                                              <p:pRg st="2" end="2"/>
                                            </p:txEl>
                                          </p:spTgt>
                                        </p:tgtEl>
                                        <p:attrNameLst>
                                          <p:attrName>style.visibility</p:attrName>
                                        </p:attrNameLst>
                                      </p:cBhvr>
                                      <p:to>
                                        <p:strVal val="visible"/>
                                      </p:to>
                                    </p:set>
                                    <p:animEffect transition="in" filter="blinds(horizontal)">
                                      <p:cBhvr>
                                        <p:cTn id="17" dur="500"/>
                                        <p:tgtEl>
                                          <p:spTgt spid="149508">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49508">
                                            <p:txEl>
                                              <p:pRg st="3" end="3"/>
                                            </p:txEl>
                                          </p:spTgt>
                                        </p:tgtEl>
                                        <p:attrNameLst>
                                          <p:attrName>style.visibility</p:attrName>
                                        </p:attrNameLst>
                                      </p:cBhvr>
                                      <p:to>
                                        <p:strVal val="visible"/>
                                      </p:to>
                                    </p:set>
                                    <p:animEffect transition="in" filter="blinds(horizontal)">
                                      <p:cBhvr>
                                        <p:cTn id="22" dur="500"/>
                                        <p:tgtEl>
                                          <p:spTgt spid="149508">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49508">
                                            <p:txEl>
                                              <p:pRg st="4" end="4"/>
                                            </p:txEl>
                                          </p:spTgt>
                                        </p:tgtEl>
                                        <p:attrNameLst>
                                          <p:attrName>style.visibility</p:attrName>
                                        </p:attrNameLst>
                                      </p:cBhvr>
                                      <p:to>
                                        <p:strVal val="visible"/>
                                      </p:to>
                                    </p:set>
                                    <p:animEffect transition="in" filter="blinds(horizontal)">
                                      <p:cBhvr>
                                        <p:cTn id="27" dur="500"/>
                                        <p:tgtEl>
                                          <p:spTgt spid="149508">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49508">
                                            <p:txEl>
                                              <p:pRg st="5" end="5"/>
                                            </p:txEl>
                                          </p:spTgt>
                                        </p:tgtEl>
                                        <p:attrNameLst>
                                          <p:attrName>style.visibility</p:attrName>
                                        </p:attrNameLst>
                                      </p:cBhvr>
                                      <p:to>
                                        <p:strVal val="visible"/>
                                      </p:to>
                                    </p:set>
                                    <p:animEffect transition="in" filter="blinds(horizontal)">
                                      <p:cBhvr>
                                        <p:cTn id="32" dur="500"/>
                                        <p:tgtEl>
                                          <p:spTgt spid="149508">
                                            <p:txEl>
                                              <p:pRg st="5" end="5"/>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149508">
                                            <p:txEl>
                                              <p:pRg st="6" end="6"/>
                                            </p:txEl>
                                          </p:spTgt>
                                        </p:tgtEl>
                                        <p:attrNameLst>
                                          <p:attrName>style.visibility</p:attrName>
                                        </p:attrNameLst>
                                      </p:cBhvr>
                                      <p:to>
                                        <p:strVal val="visible"/>
                                      </p:to>
                                    </p:set>
                                    <p:animEffect transition="in" filter="blinds(horizontal)">
                                      <p:cBhvr>
                                        <p:cTn id="35" dur="500"/>
                                        <p:tgtEl>
                                          <p:spTgt spid="14950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showMasterPhAnim="0">
  <p:cSld>
    <p:spTree>
      <p:nvGrpSpPr>
        <p:cNvPr id="1" name=""/>
        <p:cNvGrpSpPr/>
        <p:nvPr/>
      </p:nvGrpSpPr>
      <p:grpSpPr>
        <a:xfrm>
          <a:off x="0" y="0"/>
          <a:ext cx="0" cy="0"/>
        </a:xfrm>
      </p:grpSpPr>
      <p:sp>
        <p:nvSpPr>
          <p:cNvPr id="223234" name="Rectangle 2"/>
          <p:cNvSpPr>
            <a:spLocks noGrp="1" noChangeArrowheads="1"/>
          </p:cNvSpPr>
          <p:nvPr>
            <p:ph type="title"/>
          </p:nvPr>
        </p:nvSpPr>
        <p:spPr>
          <a:xfrm>
            <a:off x="652463" y="304800"/>
            <a:ext cx="3705225" cy="425450"/>
          </a:xfrm>
          <a:noFill/>
        </p:spPr>
        <p:txBody>
          <a:bodyPr wrap="none"/>
          <a:lstStyle/>
          <a:p>
            <a:r>
              <a:rPr lang="en-US" smtClean="0"/>
              <a:t>Hazards - Elaborated</a:t>
            </a:r>
          </a:p>
        </p:txBody>
      </p:sp>
      <p:sp>
        <p:nvSpPr>
          <p:cNvPr id="1209347" name="Rectangle 3"/>
          <p:cNvSpPr>
            <a:spLocks noGrp="1" noChangeArrowheads="1"/>
          </p:cNvSpPr>
          <p:nvPr>
            <p:ph type="body" idx="1"/>
          </p:nvPr>
        </p:nvSpPr>
        <p:spPr>
          <a:xfrm>
            <a:off x="685800" y="893763"/>
            <a:ext cx="7848600" cy="4233862"/>
          </a:xfrm>
          <a:noFill/>
        </p:spPr>
        <p:txBody>
          <a:bodyPr/>
          <a:lstStyle/>
          <a:p>
            <a:pPr>
              <a:lnSpc>
                <a:spcPct val="100000"/>
              </a:lnSpc>
              <a:spcBef>
                <a:spcPct val="30000"/>
              </a:spcBef>
              <a:buFont typeface="Wingdings" pitchFamily="2" charset="2"/>
              <a:buNone/>
            </a:pPr>
            <a:endParaRPr lang="en-US" smtClean="0">
              <a:solidFill>
                <a:schemeClr val="accent1"/>
              </a:solidFill>
            </a:endParaRPr>
          </a:p>
          <a:p>
            <a:pPr lvl="1">
              <a:lnSpc>
                <a:spcPct val="100000"/>
              </a:lnSpc>
              <a:spcBef>
                <a:spcPct val="30000"/>
              </a:spcBef>
            </a:pPr>
            <a:r>
              <a:rPr lang="en-US" sz="2200" smtClean="0">
                <a:solidFill>
                  <a:schemeClr val="accent1"/>
                </a:solidFill>
              </a:rPr>
              <a:t>structural hazards</a:t>
            </a:r>
            <a:r>
              <a:rPr lang="en-US" sz="2200" smtClean="0"/>
              <a:t>: attempt to use the same resource by two different instructions at the same time</a:t>
            </a:r>
          </a:p>
          <a:p>
            <a:pPr lvl="1">
              <a:lnSpc>
                <a:spcPct val="100000"/>
              </a:lnSpc>
              <a:spcBef>
                <a:spcPct val="30000"/>
              </a:spcBef>
            </a:pPr>
            <a:r>
              <a:rPr lang="en-US" sz="2200" smtClean="0">
                <a:solidFill>
                  <a:schemeClr val="accent1"/>
                </a:solidFill>
              </a:rPr>
              <a:t>data hazards</a:t>
            </a:r>
            <a:r>
              <a:rPr lang="en-US" sz="2200" smtClean="0"/>
              <a:t>: attempt to use data before it is ready</a:t>
            </a:r>
          </a:p>
          <a:p>
            <a:pPr lvl="2">
              <a:lnSpc>
                <a:spcPct val="100000"/>
              </a:lnSpc>
              <a:spcBef>
                <a:spcPct val="30000"/>
              </a:spcBef>
            </a:pPr>
            <a:r>
              <a:rPr lang="en-US" sz="2200" smtClean="0"/>
              <a:t>An instruction’s source operand(s) are yet to be produced by a prior instruction, which is still in the pipeline</a:t>
            </a:r>
          </a:p>
          <a:p>
            <a:pPr lvl="1">
              <a:lnSpc>
                <a:spcPct val="100000"/>
              </a:lnSpc>
              <a:spcBef>
                <a:spcPct val="30000"/>
              </a:spcBef>
            </a:pPr>
            <a:r>
              <a:rPr lang="en-US" sz="2200" smtClean="0">
                <a:solidFill>
                  <a:schemeClr val="accent1"/>
                </a:solidFill>
              </a:rPr>
              <a:t>control hazards</a:t>
            </a:r>
            <a:r>
              <a:rPr lang="en-US" sz="2200" smtClean="0"/>
              <a:t>: attempt to make a decision about program control flow before the condition has been evaluated and the new PC target address calculated</a:t>
            </a:r>
          </a:p>
          <a:p>
            <a:pPr lvl="2">
              <a:lnSpc>
                <a:spcPct val="100000"/>
              </a:lnSpc>
              <a:spcBef>
                <a:spcPct val="30000"/>
              </a:spcBef>
            </a:pPr>
            <a:r>
              <a:rPr lang="en-US" smtClean="0"/>
              <a:t>branch instructions</a:t>
            </a:r>
          </a:p>
        </p:txBody>
      </p:sp>
      <p:sp>
        <p:nvSpPr>
          <p:cNvPr id="1209348" name="Rectangle 4"/>
          <p:cNvSpPr>
            <a:spLocks noChangeArrowheads="1"/>
          </p:cNvSpPr>
          <p:nvPr/>
        </p:nvSpPr>
        <p:spPr bwMode="auto">
          <a:xfrm>
            <a:off x="652463" y="5183188"/>
            <a:ext cx="7848600" cy="1485900"/>
          </a:xfrm>
          <a:prstGeom prst="rect">
            <a:avLst/>
          </a:prstGeom>
          <a:noFill/>
          <a:ln w="12700">
            <a:noFill/>
            <a:miter lim="800000"/>
          </a:ln>
        </p:spPr>
        <p:txBody>
          <a:bodyPr lIns="63500" tIns="25400" rIns="63500" bIns="25400">
            <a:spAutoFit/>
          </a:bodyPr>
          <a:lstStyle/>
          <a:p>
            <a:pPr marL="287338" indent="-287338" algn="l">
              <a:lnSpc>
                <a:spcPct val="90000"/>
              </a:lnSpc>
              <a:spcBef>
                <a:spcPct val="65000"/>
              </a:spcBef>
              <a:buClr>
                <a:srgbClr val="FC0128"/>
              </a:buClr>
              <a:buSzPct val="75000"/>
              <a:buFont typeface="Wingdings" pitchFamily="2" charset="2"/>
              <a:buChar char="q"/>
            </a:pPr>
            <a:r>
              <a:rPr lang="en-US" sz="2400">
                <a:solidFill>
                  <a:srgbClr val="000000"/>
                </a:solidFill>
              </a:rPr>
              <a:t>Can always resolve hazards by </a:t>
            </a:r>
            <a:r>
              <a:rPr lang="en-US" sz="2400">
                <a:solidFill>
                  <a:srgbClr val="FF0000"/>
                </a:solidFill>
              </a:rPr>
              <a:t>waiting (inserting “bubbles” in the pipeline) – pipeline stall</a:t>
            </a:r>
          </a:p>
          <a:p>
            <a:pPr marL="741363" lvl="1" indent="-246063" algn="l">
              <a:lnSpc>
                <a:spcPct val="85000"/>
              </a:lnSpc>
              <a:spcBef>
                <a:spcPct val="40000"/>
              </a:spcBef>
              <a:buClr>
                <a:srgbClr val="FC0128"/>
              </a:buClr>
              <a:buSzPct val="75000"/>
              <a:buFont typeface="Monotype Sorts" pitchFamily="2" charset="2"/>
              <a:buChar char="l"/>
            </a:pPr>
            <a:r>
              <a:rPr lang="en-US" sz="2000">
                <a:solidFill>
                  <a:srgbClr val="000000"/>
                </a:solidFill>
              </a:rPr>
              <a:t>pipeline control must detect the hazard</a:t>
            </a:r>
          </a:p>
          <a:p>
            <a:pPr marL="741363" lvl="1" indent="-246063" algn="l">
              <a:lnSpc>
                <a:spcPct val="85000"/>
              </a:lnSpc>
              <a:spcBef>
                <a:spcPct val="40000"/>
              </a:spcBef>
              <a:buClr>
                <a:srgbClr val="FC0128"/>
              </a:buClr>
              <a:buSzPct val="75000"/>
              <a:buFont typeface="Monotype Sorts" pitchFamily="2" charset="2"/>
              <a:buChar char="l"/>
            </a:pPr>
            <a:r>
              <a:rPr lang="en-US" sz="2000">
                <a:solidFill>
                  <a:srgbClr val="000000"/>
                </a:solidFill>
              </a:rPr>
              <a:t>and take action to resolve hazards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0934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nodeType="after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093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09347">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cond evt="onBegin" delay="0">
                          <p:tn val="12"/>
                        </p:cond>
                      </p:stCondLst>
                      <p:childTnLst>
                        <p:par>
                          <p:cTn id="14" fill="hold" nodeType="after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0934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09347">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nodeType="after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09348">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09348">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0934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9347" grpId="0" build="p" bldLvl="2"/>
      <p:bldP spid="1209348" grpId="0" build="p"/>
    </p:bldLst>
  </p:timing>
</p:sld>
</file>

<file path=ppt/slides/slide6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1211394" name="Rectangle 2"/>
          <p:cNvSpPr>
            <a:spLocks noChangeArrowheads="1"/>
          </p:cNvSpPr>
          <p:nvPr/>
        </p:nvSpPr>
        <p:spPr bwMode="auto">
          <a:xfrm>
            <a:off x="4114800" y="4343400"/>
            <a:ext cx="533400" cy="457200"/>
          </a:xfrm>
          <a:prstGeom prst="rect">
            <a:avLst/>
          </a:prstGeom>
          <a:solidFill>
            <a:schemeClr val="accent1"/>
          </a:solidFill>
          <a:ln w="12700">
            <a:solidFill>
              <a:schemeClr val="tx1"/>
            </a:solidFill>
            <a:miter lim="800000"/>
          </a:ln>
        </p:spPr>
        <p:txBody>
          <a:bodyPr wrap="none" anchor="ctr"/>
          <a:lstStyle/>
          <a:p>
            <a:pPr algn="l"/>
            <a:endParaRPr lang="en-IN" sz="1800">
              <a:solidFill>
                <a:srgbClr val="FC0128"/>
              </a:solidFill>
            </a:endParaRPr>
          </a:p>
        </p:txBody>
      </p:sp>
      <p:sp>
        <p:nvSpPr>
          <p:cNvPr id="1211395" name="Rectangle 3"/>
          <p:cNvSpPr>
            <a:spLocks noChangeArrowheads="1"/>
          </p:cNvSpPr>
          <p:nvPr/>
        </p:nvSpPr>
        <p:spPr bwMode="auto">
          <a:xfrm>
            <a:off x="4114800" y="1828800"/>
            <a:ext cx="533400" cy="457200"/>
          </a:xfrm>
          <a:prstGeom prst="rect">
            <a:avLst/>
          </a:prstGeom>
          <a:solidFill>
            <a:schemeClr val="accent1"/>
          </a:solidFill>
          <a:ln w="12700">
            <a:solidFill>
              <a:schemeClr val="tx1"/>
            </a:solidFill>
            <a:miter lim="800000"/>
          </a:ln>
        </p:spPr>
        <p:txBody>
          <a:bodyPr wrap="none" anchor="ctr"/>
          <a:lstStyle/>
          <a:p>
            <a:pPr algn="l"/>
            <a:endParaRPr lang="en-IN" sz="1800">
              <a:solidFill>
                <a:srgbClr val="FC0128"/>
              </a:solidFill>
            </a:endParaRPr>
          </a:p>
        </p:txBody>
      </p:sp>
      <p:sp>
        <p:nvSpPr>
          <p:cNvPr id="224260" name="Rectangle 4"/>
          <p:cNvSpPr>
            <a:spLocks noChangeArrowheads="1"/>
          </p:cNvSpPr>
          <p:nvPr/>
        </p:nvSpPr>
        <p:spPr bwMode="auto">
          <a:xfrm>
            <a:off x="328613" y="1906588"/>
            <a:ext cx="358775" cy="3109912"/>
          </a:xfrm>
          <a:prstGeom prst="rect">
            <a:avLst/>
          </a:prstGeom>
          <a:noFill/>
          <a:ln w="12700">
            <a:noFill/>
            <a:miter lim="800000"/>
          </a:ln>
        </p:spPr>
        <p:txBody>
          <a:bodyPr wrap="none" lIns="90488" tIns="44450" rIns="90488" bIns="44450">
            <a:spAutoFit/>
          </a:bodyPr>
          <a:lstStyle/>
          <a:p>
            <a:r>
              <a:rPr lang="en-US" sz="1800" i="1">
                <a:solidFill>
                  <a:srgbClr val="000000"/>
                </a:solidFill>
              </a:rPr>
              <a:t>I</a:t>
            </a:r>
          </a:p>
          <a:p>
            <a:r>
              <a:rPr lang="en-US" sz="1800" i="1">
                <a:solidFill>
                  <a:srgbClr val="000000"/>
                </a:solidFill>
              </a:rPr>
              <a:t>n</a:t>
            </a:r>
          </a:p>
          <a:p>
            <a:r>
              <a:rPr lang="en-US" sz="1800" i="1">
                <a:solidFill>
                  <a:srgbClr val="000000"/>
                </a:solidFill>
              </a:rPr>
              <a:t>s</a:t>
            </a:r>
          </a:p>
          <a:p>
            <a:r>
              <a:rPr lang="en-US" sz="1800" i="1">
                <a:solidFill>
                  <a:srgbClr val="000000"/>
                </a:solidFill>
              </a:rPr>
              <a:t>t</a:t>
            </a:r>
          </a:p>
          <a:p>
            <a:r>
              <a:rPr lang="en-US" sz="1800" i="1">
                <a:solidFill>
                  <a:srgbClr val="000000"/>
                </a:solidFill>
              </a:rPr>
              <a:t>r.</a:t>
            </a:r>
          </a:p>
          <a:p>
            <a:endParaRPr lang="en-US" sz="1800" i="1">
              <a:solidFill>
                <a:srgbClr val="000000"/>
              </a:solidFill>
            </a:endParaRPr>
          </a:p>
          <a:p>
            <a:r>
              <a:rPr lang="en-US" sz="1800" i="1">
                <a:solidFill>
                  <a:srgbClr val="000000"/>
                </a:solidFill>
              </a:rPr>
              <a:t>O</a:t>
            </a:r>
          </a:p>
          <a:p>
            <a:r>
              <a:rPr lang="en-US" sz="1800" i="1">
                <a:solidFill>
                  <a:srgbClr val="000000"/>
                </a:solidFill>
              </a:rPr>
              <a:t>r</a:t>
            </a:r>
          </a:p>
          <a:p>
            <a:r>
              <a:rPr lang="en-US" sz="1800" i="1">
                <a:solidFill>
                  <a:srgbClr val="000000"/>
                </a:solidFill>
              </a:rPr>
              <a:t>d</a:t>
            </a:r>
          </a:p>
          <a:p>
            <a:r>
              <a:rPr lang="en-US" sz="1800" i="1">
                <a:solidFill>
                  <a:srgbClr val="000000"/>
                </a:solidFill>
              </a:rPr>
              <a:t>e</a:t>
            </a:r>
          </a:p>
          <a:p>
            <a:r>
              <a:rPr lang="en-US" sz="1800" i="1">
                <a:solidFill>
                  <a:srgbClr val="000000"/>
                </a:solidFill>
              </a:rPr>
              <a:t>r</a:t>
            </a:r>
          </a:p>
        </p:txBody>
      </p:sp>
      <p:sp>
        <p:nvSpPr>
          <p:cNvPr id="224261" name="Line 5"/>
          <p:cNvSpPr>
            <a:spLocks noChangeShapeType="1"/>
          </p:cNvSpPr>
          <p:nvPr/>
        </p:nvSpPr>
        <p:spPr bwMode="auto">
          <a:xfrm>
            <a:off x="1447800" y="1300163"/>
            <a:ext cx="6311900" cy="0"/>
          </a:xfrm>
          <a:prstGeom prst="line">
            <a:avLst/>
          </a:prstGeom>
          <a:noFill/>
          <a:ln w="25400">
            <a:solidFill>
              <a:schemeClr val="tx1"/>
            </a:solidFill>
            <a:round/>
            <a:tailEnd type="triangle" w="med" len="med"/>
          </a:ln>
        </p:spPr>
        <p:txBody>
          <a:bodyPr wrap="none" anchor="ctr"/>
          <a:lstStyle/>
          <a:p>
            <a:endParaRPr lang="en-IN"/>
          </a:p>
        </p:txBody>
      </p:sp>
      <p:sp>
        <p:nvSpPr>
          <p:cNvPr id="224262" name="Rectangle 6"/>
          <p:cNvSpPr>
            <a:spLocks noChangeArrowheads="1"/>
          </p:cNvSpPr>
          <p:nvPr/>
        </p:nvSpPr>
        <p:spPr bwMode="auto">
          <a:xfrm>
            <a:off x="1709738" y="838200"/>
            <a:ext cx="2124075" cy="363538"/>
          </a:xfrm>
          <a:prstGeom prst="rect">
            <a:avLst/>
          </a:prstGeom>
          <a:noFill/>
          <a:ln w="12700">
            <a:noFill/>
            <a:miter lim="800000"/>
          </a:ln>
        </p:spPr>
        <p:txBody>
          <a:bodyPr wrap="none" lIns="90488" tIns="44450" rIns="90488" bIns="44450">
            <a:spAutoFit/>
          </a:bodyPr>
          <a:lstStyle/>
          <a:p>
            <a:pPr algn="l"/>
            <a:r>
              <a:rPr lang="en-US" sz="1800" i="1">
                <a:solidFill>
                  <a:srgbClr val="000000"/>
                </a:solidFill>
              </a:rPr>
              <a:t>Time (clock cycles)</a:t>
            </a:r>
          </a:p>
        </p:txBody>
      </p:sp>
      <p:sp>
        <p:nvSpPr>
          <p:cNvPr id="224263" name="Rectangle 7"/>
          <p:cNvSpPr>
            <a:spLocks noChangeArrowheads="1"/>
          </p:cNvSpPr>
          <p:nvPr/>
        </p:nvSpPr>
        <p:spPr bwMode="auto">
          <a:xfrm>
            <a:off x="762000" y="1752600"/>
            <a:ext cx="546100"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lw</a:t>
            </a:r>
          </a:p>
        </p:txBody>
      </p:sp>
      <p:sp>
        <p:nvSpPr>
          <p:cNvPr id="224264" name="Rectangle 8"/>
          <p:cNvSpPr>
            <a:spLocks noChangeArrowheads="1"/>
          </p:cNvSpPr>
          <p:nvPr/>
        </p:nvSpPr>
        <p:spPr bwMode="auto">
          <a:xfrm>
            <a:off x="762000" y="2590800"/>
            <a:ext cx="925513" cy="454025"/>
          </a:xfrm>
          <a:prstGeom prst="rect">
            <a:avLst/>
          </a:prstGeom>
          <a:noFill/>
          <a:ln w="12700">
            <a:noFill/>
            <a:miter lim="800000"/>
          </a:ln>
        </p:spPr>
        <p:txBody>
          <a:bodyPr wrap="none" lIns="90488" tIns="44450" rIns="90488" bIns="44450">
            <a:spAutoFit/>
          </a:bodyPr>
          <a:lstStyle/>
          <a:p>
            <a:pPr algn="l"/>
            <a:r>
              <a:rPr lang="en-US" sz="2400">
                <a:solidFill>
                  <a:srgbClr val="000000"/>
                </a:solidFill>
              </a:rPr>
              <a:t>Inst 1</a:t>
            </a:r>
          </a:p>
        </p:txBody>
      </p:sp>
      <p:sp>
        <p:nvSpPr>
          <p:cNvPr id="224265" name="Rectangle 9"/>
          <p:cNvSpPr>
            <a:spLocks noChangeArrowheads="1"/>
          </p:cNvSpPr>
          <p:nvPr/>
        </p:nvSpPr>
        <p:spPr bwMode="auto">
          <a:xfrm>
            <a:off x="762000" y="3471863"/>
            <a:ext cx="925513" cy="454025"/>
          </a:xfrm>
          <a:prstGeom prst="rect">
            <a:avLst/>
          </a:prstGeom>
          <a:noFill/>
          <a:ln w="12700">
            <a:noFill/>
            <a:miter lim="800000"/>
          </a:ln>
        </p:spPr>
        <p:txBody>
          <a:bodyPr wrap="none" lIns="90488" tIns="44450" rIns="90488" bIns="44450">
            <a:spAutoFit/>
          </a:bodyPr>
          <a:lstStyle/>
          <a:p>
            <a:pPr algn="l"/>
            <a:r>
              <a:rPr lang="en-US" sz="2400">
                <a:solidFill>
                  <a:srgbClr val="000000"/>
                </a:solidFill>
              </a:rPr>
              <a:t>Inst 2</a:t>
            </a:r>
          </a:p>
        </p:txBody>
      </p:sp>
      <p:sp>
        <p:nvSpPr>
          <p:cNvPr id="224266" name="Rectangle 10"/>
          <p:cNvSpPr>
            <a:spLocks noChangeArrowheads="1"/>
          </p:cNvSpPr>
          <p:nvPr/>
        </p:nvSpPr>
        <p:spPr bwMode="auto">
          <a:xfrm>
            <a:off x="762000" y="5181600"/>
            <a:ext cx="925513" cy="454025"/>
          </a:xfrm>
          <a:prstGeom prst="rect">
            <a:avLst/>
          </a:prstGeom>
          <a:noFill/>
          <a:ln w="12700">
            <a:noFill/>
            <a:miter lim="800000"/>
          </a:ln>
        </p:spPr>
        <p:txBody>
          <a:bodyPr wrap="none" lIns="90488" tIns="44450" rIns="90488" bIns="44450">
            <a:spAutoFit/>
          </a:bodyPr>
          <a:lstStyle/>
          <a:p>
            <a:pPr algn="l"/>
            <a:r>
              <a:rPr lang="en-US" sz="2400">
                <a:solidFill>
                  <a:srgbClr val="000000"/>
                </a:solidFill>
              </a:rPr>
              <a:t>Inst 4</a:t>
            </a:r>
          </a:p>
        </p:txBody>
      </p:sp>
      <p:sp>
        <p:nvSpPr>
          <p:cNvPr id="224267" name="Line 11"/>
          <p:cNvSpPr>
            <a:spLocks noChangeShapeType="1"/>
          </p:cNvSpPr>
          <p:nvPr/>
        </p:nvSpPr>
        <p:spPr bwMode="auto">
          <a:xfrm flipH="1">
            <a:off x="2628900" y="1427163"/>
            <a:ext cx="0" cy="4470400"/>
          </a:xfrm>
          <a:prstGeom prst="line">
            <a:avLst/>
          </a:prstGeom>
          <a:noFill/>
          <a:ln w="25400">
            <a:solidFill>
              <a:schemeClr val="tx1"/>
            </a:solidFill>
            <a:prstDash val="sysDot"/>
            <a:round/>
          </a:ln>
        </p:spPr>
        <p:txBody>
          <a:bodyPr wrap="none" anchor="ctr"/>
          <a:lstStyle/>
          <a:p>
            <a:endParaRPr lang="en-IN"/>
          </a:p>
        </p:txBody>
      </p:sp>
      <p:sp>
        <p:nvSpPr>
          <p:cNvPr id="224268" name="Line 12"/>
          <p:cNvSpPr>
            <a:spLocks noChangeShapeType="1"/>
          </p:cNvSpPr>
          <p:nvPr/>
        </p:nvSpPr>
        <p:spPr bwMode="auto">
          <a:xfrm flipH="1">
            <a:off x="3314700" y="1427163"/>
            <a:ext cx="0" cy="4470400"/>
          </a:xfrm>
          <a:prstGeom prst="line">
            <a:avLst/>
          </a:prstGeom>
          <a:noFill/>
          <a:ln w="25400">
            <a:solidFill>
              <a:schemeClr val="tx1"/>
            </a:solidFill>
            <a:prstDash val="sysDot"/>
            <a:round/>
          </a:ln>
        </p:spPr>
        <p:txBody>
          <a:bodyPr wrap="none" anchor="ctr"/>
          <a:lstStyle/>
          <a:p>
            <a:endParaRPr lang="en-IN"/>
          </a:p>
        </p:txBody>
      </p:sp>
      <p:sp>
        <p:nvSpPr>
          <p:cNvPr id="224269" name="Line 13"/>
          <p:cNvSpPr>
            <a:spLocks noChangeShapeType="1"/>
          </p:cNvSpPr>
          <p:nvPr/>
        </p:nvSpPr>
        <p:spPr bwMode="auto">
          <a:xfrm flipH="1">
            <a:off x="4000500" y="1427163"/>
            <a:ext cx="0" cy="4470400"/>
          </a:xfrm>
          <a:prstGeom prst="line">
            <a:avLst/>
          </a:prstGeom>
          <a:noFill/>
          <a:ln w="25400">
            <a:solidFill>
              <a:schemeClr val="tx1"/>
            </a:solidFill>
            <a:prstDash val="sysDot"/>
            <a:round/>
          </a:ln>
        </p:spPr>
        <p:txBody>
          <a:bodyPr wrap="none" anchor="ctr"/>
          <a:lstStyle/>
          <a:p>
            <a:endParaRPr lang="en-IN"/>
          </a:p>
        </p:txBody>
      </p:sp>
      <p:sp>
        <p:nvSpPr>
          <p:cNvPr id="224270" name="Line 14"/>
          <p:cNvSpPr>
            <a:spLocks noChangeShapeType="1"/>
          </p:cNvSpPr>
          <p:nvPr/>
        </p:nvSpPr>
        <p:spPr bwMode="auto">
          <a:xfrm flipH="1">
            <a:off x="4686300" y="1427163"/>
            <a:ext cx="0" cy="4470400"/>
          </a:xfrm>
          <a:prstGeom prst="line">
            <a:avLst/>
          </a:prstGeom>
          <a:noFill/>
          <a:ln w="25400">
            <a:solidFill>
              <a:schemeClr val="tx1"/>
            </a:solidFill>
            <a:prstDash val="sysDot"/>
            <a:round/>
          </a:ln>
        </p:spPr>
        <p:txBody>
          <a:bodyPr wrap="none" anchor="ctr"/>
          <a:lstStyle/>
          <a:p>
            <a:endParaRPr lang="en-IN"/>
          </a:p>
        </p:txBody>
      </p:sp>
      <p:sp>
        <p:nvSpPr>
          <p:cNvPr id="224271" name="Line 15"/>
          <p:cNvSpPr>
            <a:spLocks noChangeShapeType="1"/>
          </p:cNvSpPr>
          <p:nvPr/>
        </p:nvSpPr>
        <p:spPr bwMode="auto">
          <a:xfrm flipH="1">
            <a:off x="5372100" y="1427163"/>
            <a:ext cx="0" cy="4470400"/>
          </a:xfrm>
          <a:prstGeom prst="line">
            <a:avLst/>
          </a:prstGeom>
          <a:noFill/>
          <a:ln w="25400">
            <a:solidFill>
              <a:schemeClr val="tx1"/>
            </a:solidFill>
            <a:prstDash val="sysDot"/>
            <a:round/>
          </a:ln>
        </p:spPr>
        <p:txBody>
          <a:bodyPr wrap="none" anchor="ctr"/>
          <a:lstStyle/>
          <a:p>
            <a:endParaRPr lang="en-IN"/>
          </a:p>
        </p:txBody>
      </p:sp>
      <p:sp>
        <p:nvSpPr>
          <p:cNvPr id="224272" name="Line 16"/>
          <p:cNvSpPr>
            <a:spLocks noChangeShapeType="1"/>
          </p:cNvSpPr>
          <p:nvPr/>
        </p:nvSpPr>
        <p:spPr bwMode="auto">
          <a:xfrm flipH="1">
            <a:off x="6057900" y="1427163"/>
            <a:ext cx="0" cy="4470400"/>
          </a:xfrm>
          <a:prstGeom prst="line">
            <a:avLst/>
          </a:prstGeom>
          <a:noFill/>
          <a:ln w="25400">
            <a:solidFill>
              <a:schemeClr val="tx1"/>
            </a:solidFill>
            <a:prstDash val="sysDot"/>
            <a:round/>
          </a:ln>
        </p:spPr>
        <p:txBody>
          <a:bodyPr wrap="none" anchor="ctr"/>
          <a:lstStyle/>
          <a:p>
            <a:endParaRPr lang="en-IN"/>
          </a:p>
        </p:txBody>
      </p:sp>
      <p:sp>
        <p:nvSpPr>
          <p:cNvPr id="224273" name="Line 17"/>
          <p:cNvSpPr>
            <a:spLocks noChangeShapeType="1"/>
          </p:cNvSpPr>
          <p:nvPr/>
        </p:nvSpPr>
        <p:spPr bwMode="auto">
          <a:xfrm flipH="1">
            <a:off x="6743700" y="1427163"/>
            <a:ext cx="0" cy="4470400"/>
          </a:xfrm>
          <a:prstGeom prst="line">
            <a:avLst/>
          </a:prstGeom>
          <a:noFill/>
          <a:ln w="25400">
            <a:solidFill>
              <a:schemeClr val="tx1"/>
            </a:solidFill>
            <a:prstDash val="sysDot"/>
            <a:round/>
          </a:ln>
        </p:spPr>
        <p:txBody>
          <a:bodyPr wrap="none" anchor="ctr"/>
          <a:lstStyle/>
          <a:p>
            <a:endParaRPr lang="en-IN"/>
          </a:p>
        </p:txBody>
      </p:sp>
      <p:sp>
        <p:nvSpPr>
          <p:cNvPr id="224274" name="Line 18"/>
          <p:cNvSpPr>
            <a:spLocks noChangeShapeType="1"/>
          </p:cNvSpPr>
          <p:nvPr/>
        </p:nvSpPr>
        <p:spPr bwMode="auto">
          <a:xfrm flipH="1">
            <a:off x="7429500" y="1427163"/>
            <a:ext cx="0" cy="4470400"/>
          </a:xfrm>
          <a:prstGeom prst="line">
            <a:avLst/>
          </a:prstGeom>
          <a:noFill/>
          <a:ln w="25400">
            <a:solidFill>
              <a:schemeClr val="tx1"/>
            </a:solidFill>
            <a:prstDash val="sysDot"/>
            <a:round/>
          </a:ln>
        </p:spPr>
        <p:txBody>
          <a:bodyPr wrap="none" anchor="ctr"/>
          <a:lstStyle/>
          <a:p>
            <a:endParaRPr lang="en-IN"/>
          </a:p>
        </p:txBody>
      </p:sp>
      <p:sp>
        <p:nvSpPr>
          <p:cNvPr id="224275" name="Rectangle 19"/>
          <p:cNvSpPr>
            <a:spLocks noChangeArrowheads="1"/>
          </p:cNvSpPr>
          <p:nvPr/>
        </p:nvSpPr>
        <p:spPr bwMode="auto">
          <a:xfrm>
            <a:off x="762000" y="4310063"/>
            <a:ext cx="925513" cy="454025"/>
          </a:xfrm>
          <a:prstGeom prst="rect">
            <a:avLst/>
          </a:prstGeom>
          <a:noFill/>
          <a:ln w="12700">
            <a:noFill/>
            <a:miter lim="800000"/>
          </a:ln>
        </p:spPr>
        <p:txBody>
          <a:bodyPr wrap="none" lIns="90488" tIns="44450" rIns="90488" bIns="44450">
            <a:spAutoFit/>
          </a:bodyPr>
          <a:lstStyle/>
          <a:p>
            <a:pPr algn="l"/>
            <a:r>
              <a:rPr lang="en-US" sz="2400">
                <a:solidFill>
                  <a:srgbClr val="000000"/>
                </a:solidFill>
              </a:rPr>
              <a:t>Inst 3</a:t>
            </a:r>
          </a:p>
        </p:txBody>
      </p:sp>
      <p:sp>
        <p:nvSpPr>
          <p:cNvPr id="224276" name="Line 20"/>
          <p:cNvSpPr>
            <a:spLocks noChangeShapeType="1"/>
          </p:cNvSpPr>
          <p:nvPr/>
        </p:nvSpPr>
        <p:spPr bwMode="auto">
          <a:xfrm flipH="1">
            <a:off x="685800" y="1828800"/>
            <a:ext cx="0" cy="3886200"/>
          </a:xfrm>
          <a:prstGeom prst="line">
            <a:avLst/>
          </a:prstGeom>
          <a:noFill/>
          <a:ln w="28575">
            <a:solidFill>
              <a:schemeClr val="tx1"/>
            </a:solidFill>
            <a:round/>
            <a:tailEnd type="triangle" w="med" len="med"/>
          </a:ln>
        </p:spPr>
        <p:txBody>
          <a:bodyPr/>
          <a:lstStyle/>
          <a:p>
            <a:endParaRPr lang="en-IN"/>
          </a:p>
        </p:txBody>
      </p:sp>
      <p:grpSp>
        <p:nvGrpSpPr>
          <p:cNvPr id="224277" name="Group 21"/>
          <p:cNvGrpSpPr/>
          <p:nvPr/>
        </p:nvGrpSpPr>
        <p:grpSpPr>
          <a:xfrm>
            <a:off x="2071688" y="1676400"/>
            <a:ext cx="3302000" cy="838200"/>
            <a:chOff x="1571" y="1152"/>
            <a:chExt cx="2080" cy="528"/>
          </a:xfrm>
        </p:grpSpPr>
        <p:grpSp>
          <p:nvGrpSpPr>
            <p:cNvPr id="224420" name="Group 22"/>
            <p:cNvGrpSpPr/>
            <p:nvPr/>
          </p:nvGrpSpPr>
          <p:grpSpPr>
            <a:xfrm>
              <a:off x="2487" y="1152"/>
              <a:ext cx="223" cy="481"/>
              <a:chOff x="2207" y="1413"/>
              <a:chExt cx="223" cy="481"/>
            </a:xfrm>
          </p:grpSpPr>
          <p:sp>
            <p:nvSpPr>
              <p:cNvPr id="224450" name="Freeform 23"/>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4451" name="Rectangle 24"/>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24421" name="Group 25"/>
            <p:cNvGrpSpPr/>
            <p:nvPr/>
          </p:nvGrpSpPr>
          <p:grpSpPr>
            <a:xfrm>
              <a:off x="1571" y="1248"/>
              <a:ext cx="340" cy="289"/>
              <a:chOff x="1291" y="1509"/>
              <a:chExt cx="340" cy="289"/>
            </a:xfrm>
          </p:grpSpPr>
          <p:sp>
            <p:nvSpPr>
              <p:cNvPr id="224446" name="Rectangle 26"/>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24447" name="Group 27"/>
              <p:cNvGrpSpPr/>
              <p:nvPr/>
            </p:nvGrpSpPr>
            <p:grpSpPr>
              <a:xfrm>
                <a:off x="1291" y="1509"/>
                <a:ext cx="340" cy="289"/>
                <a:chOff x="1291" y="1509"/>
                <a:chExt cx="340" cy="289"/>
              </a:xfrm>
            </p:grpSpPr>
            <p:sp>
              <p:nvSpPr>
                <p:cNvPr id="224448" name="Freeform 28"/>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4449" name="Freeform 29"/>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24422" name="Rectangle 30"/>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24423" name="Group 31"/>
            <p:cNvGrpSpPr/>
            <p:nvPr/>
          </p:nvGrpSpPr>
          <p:grpSpPr>
            <a:xfrm>
              <a:off x="2031" y="1248"/>
              <a:ext cx="296" cy="289"/>
              <a:chOff x="1751" y="1509"/>
              <a:chExt cx="296" cy="289"/>
            </a:xfrm>
          </p:grpSpPr>
          <p:sp>
            <p:nvSpPr>
              <p:cNvPr id="224444" name="Freeform 32"/>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4445" name="Freeform 33"/>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4424" name="Line 34"/>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24425" name="Freeform 35"/>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4426" name="Line 36"/>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24427" name="Rectangle 37"/>
            <p:cNvSpPr>
              <a:spLocks noChangeArrowheads="1"/>
            </p:cNvSpPr>
            <p:nvPr/>
          </p:nvSpPr>
          <p:spPr bwMode="auto">
            <a:xfrm>
              <a:off x="2829" y="1250"/>
              <a:ext cx="410" cy="212"/>
            </a:xfrm>
            <a:prstGeom prst="rect">
              <a:avLst/>
            </a:prstGeom>
            <a:noFill/>
            <a:ln w="12700">
              <a:noFill/>
              <a:miter lim="800000"/>
            </a:ln>
          </p:spPr>
          <p:txBody>
            <a:bodyPr wrap="none" lIns="90488" tIns="44450" rIns="90488" bIns="44450">
              <a:spAutoFit/>
            </a:bodyPr>
            <a:lstStyle/>
            <a:p>
              <a:pPr algn="l"/>
              <a:r>
                <a:rPr lang="en-US" b="1">
                  <a:solidFill>
                    <a:schemeClr val="bg1"/>
                  </a:solidFill>
                </a:rPr>
                <a:t>Mem</a:t>
              </a:r>
            </a:p>
          </p:txBody>
        </p:sp>
        <p:grpSp>
          <p:nvGrpSpPr>
            <p:cNvPr id="224428" name="Group 38"/>
            <p:cNvGrpSpPr/>
            <p:nvPr/>
          </p:nvGrpSpPr>
          <p:grpSpPr>
            <a:xfrm>
              <a:off x="2880" y="1248"/>
              <a:ext cx="325" cy="289"/>
              <a:chOff x="2600" y="1509"/>
              <a:chExt cx="325" cy="289"/>
            </a:xfrm>
          </p:grpSpPr>
          <p:sp>
            <p:nvSpPr>
              <p:cNvPr id="224442" name="Freeform 39"/>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4443" name="Freeform 40"/>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4429" name="Rectangle 41"/>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WB</a:t>
              </a:r>
            </a:p>
          </p:txBody>
        </p:sp>
        <p:grpSp>
          <p:nvGrpSpPr>
            <p:cNvPr id="224430" name="Group 42"/>
            <p:cNvGrpSpPr/>
            <p:nvPr/>
          </p:nvGrpSpPr>
          <p:grpSpPr>
            <a:xfrm>
              <a:off x="3348" y="1248"/>
              <a:ext cx="284" cy="289"/>
              <a:chOff x="3068" y="1509"/>
              <a:chExt cx="284" cy="289"/>
            </a:xfrm>
          </p:grpSpPr>
          <p:sp>
            <p:nvSpPr>
              <p:cNvPr id="224440" name="Freeform 43"/>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4441" name="Freeform 44"/>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4431" name="Line 45"/>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24432" name="Line 46"/>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24433" name="Line 47"/>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24434" name="Line 48"/>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24435" name="Line 49"/>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24436" name="Line 50"/>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24437" name="Line 51"/>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24438" name="Line 52"/>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24439" name="Line 53"/>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224278" name="Group 54"/>
          <p:cNvGrpSpPr/>
          <p:nvPr/>
        </p:nvGrpSpPr>
        <p:grpSpPr>
          <a:xfrm>
            <a:off x="2757488" y="2514600"/>
            <a:ext cx="3302000" cy="838200"/>
            <a:chOff x="1571" y="1152"/>
            <a:chExt cx="2080" cy="528"/>
          </a:xfrm>
        </p:grpSpPr>
        <p:grpSp>
          <p:nvGrpSpPr>
            <p:cNvPr id="224388" name="Group 55"/>
            <p:cNvGrpSpPr/>
            <p:nvPr/>
          </p:nvGrpSpPr>
          <p:grpSpPr>
            <a:xfrm>
              <a:off x="2487" y="1152"/>
              <a:ext cx="223" cy="481"/>
              <a:chOff x="2207" y="1413"/>
              <a:chExt cx="223" cy="481"/>
            </a:xfrm>
          </p:grpSpPr>
          <p:sp>
            <p:nvSpPr>
              <p:cNvPr id="224418"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4419"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24389" name="Group 58"/>
            <p:cNvGrpSpPr/>
            <p:nvPr/>
          </p:nvGrpSpPr>
          <p:grpSpPr>
            <a:xfrm>
              <a:off x="1571" y="1248"/>
              <a:ext cx="340" cy="289"/>
              <a:chOff x="1291" y="1509"/>
              <a:chExt cx="340" cy="289"/>
            </a:xfrm>
          </p:grpSpPr>
          <p:sp>
            <p:nvSpPr>
              <p:cNvPr id="224414"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24415" name="Group 60"/>
              <p:cNvGrpSpPr/>
              <p:nvPr/>
            </p:nvGrpSpPr>
            <p:grpSpPr>
              <a:xfrm>
                <a:off x="1291" y="1509"/>
                <a:ext cx="340" cy="289"/>
                <a:chOff x="1291" y="1509"/>
                <a:chExt cx="340" cy="289"/>
              </a:xfrm>
            </p:grpSpPr>
            <p:sp>
              <p:nvSpPr>
                <p:cNvPr id="224416"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4417"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24390"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24391" name="Group 64"/>
            <p:cNvGrpSpPr/>
            <p:nvPr/>
          </p:nvGrpSpPr>
          <p:grpSpPr>
            <a:xfrm>
              <a:off x="2031" y="1248"/>
              <a:ext cx="296" cy="289"/>
              <a:chOff x="1751" y="1509"/>
              <a:chExt cx="296" cy="289"/>
            </a:xfrm>
          </p:grpSpPr>
          <p:sp>
            <p:nvSpPr>
              <p:cNvPr id="224412"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4413"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4392"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24393"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4394"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24395"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24396" name="Group 71"/>
            <p:cNvGrpSpPr/>
            <p:nvPr/>
          </p:nvGrpSpPr>
          <p:grpSpPr>
            <a:xfrm>
              <a:off x="2880" y="1248"/>
              <a:ext cx="325" cy="289"/>
              <a:chOff x="2600" y="1509"/>
              <a:chExt cx="325" cy="289"/>
            </a:xfrm>
          </p:grpSpPr>
          <p:sp>
            <p:nvSpPr>
              <p:cNvPr id="224410"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4411"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4397"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WB</a:t>
              </a:r>
            </a:p>
          </p:txBody>
        </p:sp>
        <p:grpSp>
          <p:nvGrpSpPr>
            <p:cNvPr id="224398" name="Group 75"/>
            <p:cNvGrpSpPr/>
            <p:nvPr/>
          </p:nvGrpSpPr>
          <p:grpSpPr>
            <a:xfrm>
              <a:off x="3348" y="1248"/>
              <a:ext cx="284" cy="289"/>
              <a:chOff x="3068" y="1509"/>
              <a:chExt cx="284" cy="289"/>
            </a:xfrm>
          </p:grpSpPr>
          <p:sp>
            <p:nvSpPr>
              <p:cNvPr id="224408"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4409"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4399"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24400"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24401"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24402"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24403"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24404"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24405"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24406"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24407"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224279" name="Group 87"/>
          <p:cNvGrpSpPr/>
          <p:nvPr/>
        </p:nvGrpSpPr>
        <p:grpSpPr>
          <a:xfrm>
            <a:off x="3443288" y="3352800"/>
            <a:ext cx="3302000" cy="838200"/>
            <a:chOff x="1571" y="1152"/>
            <a:chExt cx="2080" cy="528"/>
          </a:xfrm>
        </p:grpSpPr>
        <p:grpSp>
          <p:nvGrpSpPr>
            <p:cNvPr id="224356" name="Group 88"/>
            <p:cNvGrpSpPr/>
            <p:nvPr/>
          </p:nvGrpSpPr>
          <p:grpSpPr>
            <a:xfrm>
              <a:off x="2487" y="1152"/>
              <a:ext cx="223" cy="481"/>
              <a:chOff x="2207" y="1413"/>
              <a:chExt cx="223" cy="481"/>
            </a:xfrm>
          </p:grpSpPr>
          <p:sp>
            <p:nvSpPr>
              <p:cNvPr id="224386" name="Freeform 89"/>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4387" name="Rectangle 90"/>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24357" name="Group 91"/>
            <p:cNvGrpSpPr/>
            <p:nvPr/>
          </p:nvGrpSpPr>
          <p:grpSpPr>
            <a:xfrm>
              <a:off x="1571" y="1248"/>
              <a:ext cx="340" cy="289"/>
              <a:chOff x="1291" y="1509"/>
              <a:chExt cx="340" cy="289"/>
            </a:xfrm>
          </p:grpSpPr>
          <p:sp>
            <p:nvSpPr>
              <p:cNvPr id="224382" name="Rectangle 92"/>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24383" name="Group 93"/>
              <p:cNvGrpSpPr/>
              <p:nvPr/>
            </p:nvGrpSpPr>
            <p:grpSpPr>
              <a:xfrm>
                <a:off x="1291" y="1509"/>
                <a:ext cx="340" cy="289"/>
                <a:chOff x="1291" y="1509"/>
                <a:chExt cx="340" cy="289"/>
              </a:xfrm>
            </p:grpSpPr>
            <p:sp>
              <p:nvSpPr>
                <p:cNvPr id="224384" name="Freeform 94"/>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4385" name="Freeform 95"/>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24358" name="Rectangle 96"/>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24359" name="Group 97"/>
            <p:cNvGrpSpPr/>
            <p:nvPr/>
          </p:nvGrpSpPr>
          <p:grpSpPr>
            <a:xfrm>
              <a:off x="2031" y="1248"/>
              <a:ext cx="296" cy="289"/>
              <a:chOff x="1751" y="1509"/>
              <a:chExt cx="296" cy="289"/>
            </a:xfrm>
          </p:grpSpPr>
          <p:sp>
            <p:nvSpPr>
              <p:cNvPr id="224380" name="Freeform 98"/>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4381" name="Freeform 99"/>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4360" name="Line 100"/>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24361" name="Freeform 101"/>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4362" name="Line 102"/>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24363" name="Rectangle 103"/>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24364" name="Group 104"/>
            <p:cNvGrpSpPr/>
            <p:nvPr/>
          </p:nvGrpSpPr>
          <p:grpSpPr>
            <a:xfrm>
              <a:off x="2880" y="1248"/>
              <a:ext cx="325" cy="289"/>
              <a:chOff x="2600" y="1509"/>
              <a:chExt cx="325" cy="289"/>
            </a:xfrm>
          </p:grpSpPr>
          <p:sp>
            <p:nvSpPr>
              <p:cNvPr id="224378" name="Freeform 105"/>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4379" name="Freeform 106"/>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4365" name="Rectangle 107"/>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WB</a:t>
              </a:r>
            </a:p>
          </p:txBody>
        </p:sp>
        <p:grpSp>
          <p:nvGrpSpPr>
            <p:cNvPr id="224366" name="Group 108"/>
            <p:cNvGrpSpPr/>
            <p:nvPr/>
          </p:nvGrpSpPr>
          <p:grpSpPr>
            <a:xfrm>
              <a:off x="3348" y="1248"/>
              <a:ext cx="284" cy="289"/>
              <a:chOff x="3068" y="1509"/>
              <a:chExt cx="284" cy="289"/>
            </a:xfrm>
          </p:grpSpPr>
          <p:sp>
            <p:nvSpPr>
              <p:cNvPr id="224376" name="Freeform 109"/>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4377" name="Freeform 110"/>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4367" name="Line 111"/>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24368" name="Line 112"/>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24369" name="Line 113"/>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24370" name="Line 114"/>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24371" name="Line 115"/>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24372" name="Line 116"/>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24373" name="Line 117"/>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24374" name="Line 118"/>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24375" name="Line 119"/>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224280" name="Group 120"/>
          <p:cNvGrpSpPr/>
          <p:nvPr/>
        </p:nvGrpSpPr>
        <p:grpSpPr>
          <a:xfrm>
            <a:off x="4129088" y="4191000"/>
            <a:ext cx="3302000" cy="838200"/>
            <a:chOff x="1571" y="1152"/>
            <a:chExt cx="2080" cy="528"/>
          </a:xfrm>
        </p:grpSpPr>
        <p:grpSp>
          <p:nvGrpSpPr>
            <p:cNvPr id="224324" name="Group 121"/>
            <p:cNvGrpSpPr/>
            <p:nvPr/>
          </p:nvGrpSpPr>
          <p:grpSpPr>
            <a:xfrm>
              <a:off x="2487" y="1152"/>
              <a:ext cx="223" cy="481"/>
              <a:chOff x="2207" y="1413"/>
              <a:chExt cx="223" cy="481"/>
            </a:xfrm>
          </p:grpSpPr>
          <p:sp>
            <p:nvSpPr>
              <p:cNvPr id="224354" name="Freeform 122"/>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4355" name="Rectangle 123"/>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24325" name="Group 124"/>
            <p:cNvGrpSpPr/>
            <p:nvPr/>
          </p:nvGrpSpPr>
          <p:grpSpPr>
            <a:xfrm>
              <a:off x="1571" y="1248"/>
              <a:ext cx="340" cy="289"/>
              <a:chOff x="1291" y="1509"/>
              <a:chExt cx="340" cy="289"/>
            </a:xfrm>
          </p:grpSpPr>
          <p:sp>
            <p:nvSpPr>
              <p:cNvPr id="224350" name="Rectangle 125"/>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chemeClr val="bg1"/>
                    </a:solidFill>
                  </a:rPr>
                  <a:t>IF</a:t>
                </a:r>
              </a:p>
            </p:txBody>
          </p:sp>
          <p:grpSp>
            <p:nvGrpSpPr>
              <p:cNvPr id="224351" name="Group 126"/>
              <p:cNvGrpSpPr/>
              <p:nvPr/>
            </p:nvGrpSpPr>
            <p:grpSpPr>
              <a:xfrm>
                <a:off x="1291" y="1509"/>
                <a:ext cx="340" cy="289"/>
                <a:chOff x="1291" y="1509"/>
                <a:chExt cx="340" cy="289"/>
              </a:xfrm>
            </p:grpSpPr>
            <p:sp>
              <p:nvSpPr>
                <p:cNvPr id="224352" name="Freeform 127"/>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4353" name="Freeform 128"/>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24326" name="Rectangle 129"/>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24327" name="Group 130"/>
            <p:cNvGrpSpPr/>
            <p:nvPr/>
          </p:nvGrpSpPr>
          <p:grpSpPr>
            <a:xfrm>
              <a:off x="2031" y="1248"/>
              <a:ext cx="296" cy="289"/>
              <a:chOff x="1751" y="1509"/>
              <a:chExt cx="296" cy="289"/>
            </a:xfrm>
          </p:grpSpPr>
          <p:sp>
            <p:nvSpPr>
              <p:cNvPr id="224348" name="Freeform 131"/>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4349" name="Freeform 132"/>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4328" name="Line 133"/>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24329" name="Freeform 134"/>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4330" name="Line 135"/>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24331" name="Rectangle 136"/>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24332" name="Group 137"/>
            <p:cNvGrpSpPr/>
            <p:nvPr/>
          </p:nvGrpSpPr>
          <p:grpSpPr>
            <a:xfrm>
              <a:off x="2880" y="1248"/>
              <a:ext cx="325" cy="289"/>
              <a:chOff x="2600" y="1509"/>
              <a:chExt cx="325" cy="289"/>
            </a:xfrm>
          </p:grpSpPr>
          <p:sp>
            <p:nvSpPr>
              <p:cNvPr id="224346" name="Freeform 138"/>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4347" name="Freeform 139"/>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4333" name="Rectangle 140"/>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WB</a:t>
              </a:r>
            </a:p>
          </p:txBody>
        </p:sp>
        <p:grpSp>
          <p:nvGrpSpPr>
            <p:cNvPr id="224334" name="Group 141"/>
            <p:cNvGrpSpPr/>
            <p:nvPr/>
          </p:nvGrpSpPr>
          <p:grpSpPr>
            <a:xfrm>
              <a:off x="3348" y="1248"/>
              <a:ext cx="284" cy="289"/>
              <a:chOff x="3068" y="1509"/>
              <a:chExt cx="284" cy="289"/>
            </a:xfrm>
          </p:grpSpPr>
          <p:sp>
            <p:nvSpPr>
              <p:cNvPr id="224344" name="Freeform 142"/>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4345" name="Freeform 143"/>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4335" name="Line 144"/>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24336" name="Line 145"/>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24337" name="Line 146"/>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24338" name="Line 147"/>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24339" name="Line 148"/>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24340" name="Line 149"/>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24341" name="Line 150"/>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24342" name="Line 151"/>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24343" name="Line 152"/>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224281" name="Group 153"/>
          <p:cNvGrpSpPr/>
          <p:nvPr/>
        </p:nvGrpSpPr>
        <p:grpSpPr>
          <a:xfrm>
            <a:off x="4814888" y="5029200"/>
            <a:ext cx="3302000" cy="838200"/>
            <a:chOff x="1571" y="1152"/>
            <a:chExt cx="2080" cy="528"/>
          </a:xfrm>
        </p:grpSpPr>
        <p:grpSp>
          <p:nvGrpSpPr>
            <p:cNvPr id="224292" name="Group 154"/>
            <p:cNvGrpSpPr/>
            <p:nvPr/>
          </p:nvGrpSpPr>
          <p:grpSpPr>
            <a:xfrm>
              <a:off x="2487" y="1152"/>
              <a:ext cx="223" cy="481"/>
              <a:chOff x="2207" y="1413"/>
              <a:chExt cx="223" cy="481"/>
            </a:xfrm>
          </p:grpSpPr>
          <p:sp>
            <p:nvSpPr>
              <p:cNvPr id="224322" name="Freeform 155"/>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4323" name="Rectangle 156"/>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24293" name="Group 157"/>
            <p:cNvGrpSpPr/>
            <p:nvPr/>
          </p:nvGrpSpPr>
          <p:grpSpPr>
            <a:xfrm>
              <a:off x="1571" y="1248"/>
              <a:ext cx="340" cy="289"/>
              <a:chOff x="1291" y="1509"/>
              <a:chExt cx="340" cy="289"/>
            </a:xfrm>
          </p:grpSpPr>
          <p:sp>
            <p:nvSpPr>
              <p:cNvPr id="224318" name="Rectangle 158"/>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24319" name="Group 159"/>
              <p:cNvGrpSpPr/>
              <p:nvPr/>
            </p:nvGrpSpPr>
            <p:grpSpPr>
              <a:xfrm>
                <a:off x="1291" y="1509"/>
                <a:ext cx="340" cy="289"/>
                <a:chOff x="1291" y="1509"/>
                <a:chExt cx="340" cy="289"/>
              </a:xfrm>
            </p:grpSpPr>
            <p:sp>
              <p:nvSpPr>
                <p:cNvPr id="224320" name="Freeform 160"/>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4321" name="Freeform 161"/>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24294" name="Rectangle 162"/>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24295" name="Group 163"/>
            <p:cNvGrpSpPr/>
            <p:nvPr/>
          </p:nvGrpSpPr>
          <p:grpSpPr>
            <a:xfrm>
              <a:off x="2031" y="1248"/>
              <a:ext cx="296" cy="289"/>
              <a:chOff x="1751" y="1509"/>
              <a:chExt cx="296" cy="289"/>
            </a:xfrm>
          </p:grpSpPr>
          <p:sp>
            <p:nvSpPr>
              <p:cNvPr id="224316" name="Freeform 164"/>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4317" name="Freeform 165"/>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4296" name="Line 166"/>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24297" name="Freeform 167"/>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4298" name="Line 168"/>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24299" name="Rectangle 169"/>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24300" name="Group 170"/>
            <p:cNvGrpSpPr/>
            <p:nvPr/>
          </p:nvGrpSpPr>
          <p:grpSpPr>
            <a:xfrm>
              <a:off x="2880" y="1248"/>
              <a:ext cx="325" cy="289"/>
              <a:chOff x="2600" y="1509"/>
              <a:chExt cx="325" cy="289"/>
            </a:xfrm>
          </p:grpSpPr>
          <p:sp>
            <p:nvSpPr>
              <p:cNvPr id="224314" name="Freeform 171"/>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4315" name="Freeform 172"/>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4301" name="Rectangle 173"/>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WB</a:t>
              </a:r>
            </a:p>
          </p:txBody>
        </p:sp>
        <p:grpSp>
          <p:nvGrpSpPr>
            <p:cNvPr id="224302" name="Group 174"/>
            <p:cNvGrpSpPr/>
            <p:nvPr/>
          </p:nvGrpSpPr>
          <p:grpSpPr>
            <a:xfrm>
              <a:off x="3348" y="1248"/>
              <a:ext cx="284" cy="289"/>
              <a:chOff x="3068" y="1509"/>
              <a:chExt cx="284" cy="289"/>
            </a:xfrm>
          </p:grpSpPr>
          <p:sp>
            <p:nvSpPr>
              <p:cNvPr id="224312" name="Freeform 175"/>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4313" name="Freeform 176"/>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4303" name="Line 177"/>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24304" name="Line 178"/>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24305" name="Line 179"/>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24306" name="Line 180"/>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24307" name="Line 181"/>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24308" name="Line 182"/>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24309" name="Line 183"/>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24310" name="Line 184"/>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24311" name="Line 185"/>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sp>
        <p:nvSpPr>
          <p:cNvPr id="224282" name="Rectangle 186"/>
          <p:cNvSpPr>
            <a:spLocks noGrp="1" noChangeArrowheads="1"/>
          </p:cNvSpPr>
          <p:nvPr>
            <p:ph type="title"/>
          </p:nvPr>
        </p:nvSpPr>
        <p:spPr>
          <a:xfrm>
            <a:off x="328613" y="304800"/>
            <a:ext cx="8586787" cy="533400"/>
          </a:xfrm>
          <a:noFill/>
        </p:spPr>
        <p:txBody>
          <a:bodyPr/>
          <a:lstStyle/>
          <a:p>
            <a:r>
              <a:rPr lang="en-US" smtClean="0"/>
              <a:t>Structural Hazard due to Memory Access Conflict</a:t>
            </a:r>
          </a:p>
        </p:txBody>
      </p:sp>
      <p:grpSp>
        <p:nvGrpSpPr>
          <p:cNvPr id="222303" name="Group 187"/>
          <p:cNvGrpSpPr/>
          <p:nvPr/>
        </p:nvGrpSpPr>
        <p:grpSpPr>
          <a:xfrm>
            <a:off x="4381500" y="1600200"/>
            <a:ext cx="4076700" cy="698500"/>
            <a:chOff x="2760" y="1008"/>
            <a:chExt cx="2568" cy="440"/>
          </a:xfrm>
        </p:grpSpPr>
        <p:sp>
          <p:nvSpPr>
            <p:cNvPr id="224290" name="Rectangle 188"/>
            <p:cNvSpPr>
              <a:spLocks noChangeArrowheads="1"/>
            </p:cNvSpPr>
            <p:nvPr/>
          </p:nvSpPr>
          <p:spPr bwMode="auto">
            <a:xfrm>
              <a:off x="3792" y="1008"/>
              <a:ext cx="1536" cy="440"/>
            </a:xfrm>
            <a:prstGeom prst="rect">
              <a:avLst/>
            </a:prstGeom>
            <a:noFill/>
            <a:ln w="12700">
              <a:noFill/>
              <a:miter lim="800000"/>
            </a:ln>
          </p:spPr>
          <p:txBody>
            <a:bodyPr lIns="90488" tIns="44450" rIns="90488" bIns="44450">
              <a:spAutoFit/>
            </a:bodyPr>
            <a:lstStyle/>
            <a:p>
              <a:pPr algn="l"/>
              <a:r>
                <a:rPr lang="en-US" sz="2000">
                  <a:solidFill>
                    <a:srgbClr val="FC0128"/>
                  </a:solidFill>
                </a:rPr>
                <a:t>Reading data from memory</a:t>
              </a:r>
            </a:p>
          </p:txBody>
        </p:sp>
        <p:cxnSp>
          <p:nvCxnSpPr>
            <p:cNvPr id="224291" name="AutoShape 189"/>
            <p:cNvCxnSpPr>
              <a:cxnSpLocks noChangeShapeType="1"/>
              <a:stCxn id="224290" idx="1"/>
              <a:endCxn id="1211395" idx="0"/>
            </p:cNvCxnSpPr>
            <p:nvPr/>
          </p:nvCxnSpPr>
          <p:spPr bwMode="auto">
            <a:xfrm rot="10800000">
              <a:off x="2760" y="1152"/>
              <a:ext cx="1032" cy="76"/>
            </a:xfrm>
            <a:prstGeom prst="curvedConnector4">
              <a:avLst>
                <a:gd name="adj1" fmla="val 41861"/>
                <a:gd name="adj2" fmla="val 289472"/>
              </a:avLst>
            </a:prstGeom>
            <a:noFill/>
            <a:ln w="12700">
              <a:solidFill>
                <a:schemeClr val="accent1"/>
              </a:solidFill>
              <a:round/>
              <a:tailEnd type="triangle" w="med" len="med"/>
            </a:ln>
          </p:spPr>
        </p:cxnSp>
      </p:grpSp>
      <p:grpSp>
        <p:nvGrpSpPr>
          <p:cNvPr id="222308" name="Group 190"/>
          <p:cNvGrpSpPr/>
          <p:nvPr/>
        </p:nvGrpSpPr>
        <p:grpSpPr>
          <a:xfrm>
            <a:off x="2057400" y="4813300"/>
            <a:ext cx="2438400" cy="1143000"/>
            <a:chOff x="1296" y="3032"/>
            <a:chExt cx="1536" cy="720"/>
          </a:xfrm>
        </p:grpSpPr>
        <p:sp>
          <p:nvSpPr>
            <p:cNvPr id="224288" name="Rectangle 191"/>
            <p:cNvSpPr>
              <a:spLocks noChangeArrowheads="1"/>
            </p:cNvSpPr>
            <p:nvPr/>
          </p:nvSpPr>
          <p:spPr bwMode="auto">
            <a:xfrm>
              <a:off x="1296" y="3312"/>
              <a:ext cx="1536" cy="440"/>
            </a:xfrm>
            <a:prstGeom prst="rect">
              <a:avLst/>
            </a:prstGeom>
            <a:noFill/>
            <a:ln w="12700">
              <a:noFill/>
              <a:miter lim="800000"/>
            </a:ln>
          </p:spPr>
          <p:txBody>
            <a:bodyPr lIns="90488" tIns="44450" rIns="90488" bIns="44450">
              <a:spAutoFit/>
            </a:bodyPr>
            <a:lstStyle/>
            <a:p>
              <a:pPr algn="l"/>
              <a:r>
                <a:rPr lang="en-US" sz="2000">
                  <a:solidFill>
                    <a:srgbClr val="FC0128"/>
                  </a:solidFill>
                </a:rPr>
                <a:t>Reading instruction from memory</a:t>
              </a:r>
            </a:p>
          </p:txBody>
        </p:sp>
        <p:cxnSp>
          <p:nvCxnSpPr>
            <p:cNvPr id="224289" name="AutoShape 192"/>
            <p:cNvCxnSpPr>
              <a:cxnSpLocks noChangeShapeType="1"/>
              <a:stCxn id="224288" idx="0"/>
              <a:endCxn id="224352" idx="2"/>
            </p:cNvCxnSpPr>
            <p:nvPr/>
          </p:nvCxnSpPr>
          <p:spPr bwMode="auto">
            <a:xfrm rot="-5400000">
              <a:off x="2193" y="2903"/>
              <a:ext cx="280" cy="537"/>
            </a:xfrm>
            <a:prstGeom prst="curvedConnector3">
              <a:avLst>
                <a:gd name="adj1" fmla="val 51069"/>
              </a:avLst>
            </a:prstGeom>
            <a:noFill/>
            <a:ln w="12700">
              <a:solidFill>
                <a:schemeClr val="accent1"/>
              </a:solidFill>
              <a:round/>
              <a:tailEnd type="triangle" w="med" len="med"/>
            </a:ln>
          </p:spPr>
        </p:cxnSp>
      </p:grpSp>
      <p:sp>
        <p:nvSpPr>
          <p:cNvPr id="1211585" name="Rectangle 193"/>
          <p:cNvSpPr>
            <a:spLocks noChangeArrowheads="1"/>
          </p:cNvSpPr>
          <p:nvPr/>
        </p:nvSpPr>
        <p:spPr bwMode="auto">
          <a:xfrm>
            <a:off x="685800" y="6021388"/>
            <a:ext cx="7848600" cy="715962"/>
          </a:xfrm>
          <a:prstGeom prst="rect">
            <a:avLst/>
          </a:prstGeom>
          <a:noFill/>
          <a:ln w="38100">
            <a:solidFill>
              <a:srgbClr val="009900"/>
            </a:solidFill>
            <a:miter lim="800000"/>
          </a:ln>
        </p:spPr>
        <p:txBody>
          <a:bodyPr lIns="63500" tIns="25400" rIns="63500" bIns="25400">
            <a:spAutoFit/>
          </a:bodyPr>
          <a:lstStyle/>
          <a:p>
            <a:pPr marL="287338" indent="-287338" algn="l">
              <a:lnSpc>
                <a:spcPct val="90000"/>
              </a:lnSpc>
              <a:spcBef>
                <a:spcPct val="65000"/>
              </a:spcBef>
              <a:buClr>
                <a:srgbClr val="FC0128"/>
              </a:buClr>
              <a:buSzPct val="75000"/>
              <a:buFont typeface="Wingdings" pitchFamily="2" charset="2"/>
              <a:buChar char="q"/>
            </a:pPr>
            <a:r>
              <a:rPr lang="en-US" sz="2400">
                <a:solidFill>
                  <a:srgbClr val="000000"/>
                </a:solidFill>
              </a:rPr>
              <a:t>Solution: Use separate instruction and data memory modules </a:t>
            </a:r>
          </a:p>
        </p:txBody>
      </p:sp>
      <p:cxnSp>
        <p:nvCxnSpPr>
          <p:cNvPr id="194" name="Straight Connector 161"/>
          <p:cNvCxnSpPr>
            <a:cxnSpLocks noChangeShapeType="1"/>
          </p:cNvCxnSpPr>
          <p:nvPr/>
        </p:nvCxnSpPr>
        <p:spPr bwMode="auto">
          <a:xfrm flipH="1">
            <a:off x="4381500" y="981075"/>
            <a:ext cx="41275" cy="4276725"/>
          </a:xfrm>
          <a:prstGeom prst="line">
            <a:avLst/>
          </a:prstGeom>
          <a:noFill/>
          <a:ln w="38100" algn="ctr">
            <a:solidFill>
              <a:srgbClr val="FF0000"/>
            </a:solidFill>
            <a:round/>
          </a:ln>
        </p:spPr>
      </p:cxnSp>
      <p:sp>
        <p:nvSpPr>
          <p:cNvPr id="196" name="Explosion 2 195"/>
          <p:cNvSpPr>
            <a:spLocks noChangeArrowheads="1"/>
          </p:cNvSpPr>
          <p:nvPr/>
        </p:nvSpPr>
        <p:spPr bwMode="auto">
          <a:xfrm>
            <a:off x="4211638" y="798513"/>
            <a:ext cx="501650" cy="501650"/>
          </a:xfrm>
          <a:prstGeom prst="irregularSeal2">
            <a:avLst/>
          </a:prstGeom>
          <a:solidFill>
            <a:schemeClr val="accent1"/>
          </a:solidFill>
          <a:ln w="12700" algn="ctr">
            <a:solidFill>
              <a:schemeClr val="tx1"/>
            </a:solidFill>
            <a:round/>
          </a:ln>
        </p:spPr>
        <p:txBody>
          <a:bodyPr/>
          <a:lstStyle/>
          <a:p>
            <a:pPr algn="l"/>
            <a:endParaRPr lang="en-IN" sz="1800">
              <a:solidFill>
                <a:schemeClr val="accent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139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23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1139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230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94"/>
                                        </p:tgtEl>
                                        <p:attrNameLst>
                                          <p:attrName>style.visibility</p:attrName>
                                        </p:attrNameLst>
                                      </p:cBhvr>
                                      <p:to>
                                        <p:strVal val="visible"/>
                                      </p:to>
                                    </p:set>
                                    <p:animEffect transition="in" filter="blinds(horizontal)">
                                      <p:cBhvr>
                                        <p:cTn id="17" dur="500"/>
                                        <p:tgtEl>
                                          <p:spTgt spid="19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96"/>
                                        </p:tgtEl>
                                        <p:attrNameLst>
                                          <p:attrName>style.visibility</p:attrName>
                                        </p:attrNameLst>
                                      </p:cBhvr>
                                      <p:to>
                                        <p:strVal val="visible"/>
                                      </p:to>
                                    </p:set>
                                    <p:animEffect transition="in" filter="blinds(horizontal)">
                                      <p:cBhvr>
                                        <p:cTn id="20" dur="500"/>
                                        <p:tgtEl>
                                          <p:spTgt spid="196"/>
                                        </p:tgtEl>
                                      </p:cBhvr>
                                    </p:animEffect>
                                  </p:childTnLst>
                                </p:cTn>
                              </p:par>
                            </p:childTnLst>
                          </p:cTn>
                        </p:par>
                      </p:childTnLst>
                    </p:cTn>
                  </p:par>
                  <p:par>
                    <p:cTn id="21" fill="hold" nodeType="clickPar">
                      <p:stCondLst>
                        <p:cond delay="indefinite"/>
                      </p:stCondLst>
                      <p:childTnLst>
                        <p:par>
                          <p:cTn id="22" fill="hold" nodeType="after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11585">
                                            <p:bg/>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after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1158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1394" grpId="0" animBg="1"/>
      <p:bldP spid="1211395" grpId="0" animBg="1"/>
      <p:bldP spid="1211585" grpId="0" build="p" animBg="1"/>
      <p:bldP spid="196" grpId="0" animBg="1"/>
    </p:bldLst>
  </p:timing>
</p:sld>
</file>

<file path=ppt/slides/slide6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25282" name="Footer Placeholder 3"/>
          <p:cNvSpPr>
            <a:spLocks noGrp="1"/>
          </p:cNvSpPr>
          <p:nvPr>
            <p:ph type="ftr" sz="quarter" idx="10"/>
          </p:nvPr>
        </p:nvSpPr>
        <p:spPr>
          <a:noFill/>
        </p:spPr>
        <p:txBody>
          <a:bodyPr/>
          <a:lstStyle/>
          <a:p>
            <a:r>
              <a:rPr lang="en-AU" smtClean="0"/>
              <a:t>Chapter 4 — The Processor — </a:t>
            </a:r>
            <a:fld id="{AD223D1A-E9F3-484D-A922-2B2B92A2C1C3}" type="slidenum">
              <a:rPr lang="en-AU" smtClean="0"/>
              <a:t>64</a:t>
            </a:fld>
            <a:endParaRPr lang="en-AU" smtClean="0"/>
          </a:p>
        </p:txBody>
      </p:sp>
      <p:sp>
        <p:nvSpPr>
          <p:cNvPr id="225283" name="Rectangle 2"/>
          <p:cNvSpPr>
            <a:spLocks noGrp="1" noChangeArrowheads="1"/>
          </p:cNvSpPr>
          <p:nvPr>
            <p:ph type="title"/>
          </p:nvPr>
        </p:nvSpPr>
        <p:spPr/>
        <p:txBody>
          <a:bodyPr/>
          <a:lstStyle/>
          <a:p>
            <a:pPr eaLnBrk="1" hangingPunct="1"/>
            <a:r>
              <a:rPr lang="en-US" smtClean="0"/>
              <a:t>Structure Hazards</a:t>
            </a:r>
            <a:endParaRPr lang="en-AU" smtClean="0"/>
          </a:p>
        </p:txBody>
      </p:sp>
      <p:sp>
        <p:nvSpPr>
          <p:cNvPr id="156676" name="Rectangle 3"/>
          <p:cNvSpPr>
            <a:spLocks noGrp="1" noChangeArrowheads="1"/>
          </p:cNvSpPr>
          <p:nvPr>
            <p:ph type="body" idx="1"/>
          </p:nvPr>
        </p:nvSpPr>
        <p:spPr/>
        <p:txBody>
          <a:bodyPr/>
          <a:lstStyle/>
          <a:p>
            <a:pPr eaLnBrk="1" hangingPunct="1"/>
            <a:r>
              <a:rPr lang="en-US" smtClean="0"/>
              <a:t>Conflict for use of a resource</a:t>
            </a:r>
          </a:p>
          <a:p>
            <a:pPr eaLnBrk="1" hangingPunct="1"/>
            <a:r>
              <a:rPr lang="en-US" smtClean="0"/>
              <a:t>In MIPS pipeline, with a single memory</a:t>
            </a:r>
          </a:p>
          <a:p>
            <a:pPr lvl="1" eaLnBrk="1" hangingPunct="1"/>
            <a:r>
              <a:rPr lang="en-US" smtClean="0"/>
              <a:t>Load/store requires data access</a:t>
            </a:r>
          </a:p>
          <a:p>
            <a:pPr lvl="1" eaLnBrk="1" hangingPunct="1"/>
            <a:r>
              <a:rPr lang="en-US" smtClean="0"/>
              <a:t>Instruction fetch would have to </a:t>
            </a:r>
            <a:r>
              <a:rPr lang="en-US" i="1" smtClean="0"/>
              <a:t>stall</a:t>
            </a:r>
            <a:r>
              <a:rPr lang="en-US" smtClean="0"/>
              <a:t> for that cycle</a:t>
            </a:r>
          </a:p>
          <a:p>
            <a:pPr lvl="2" eaLnBrk="1" hangingPunct="1"/>
            <a:r>
              <a:rPr lang="en-US" smtClean="0"/>
              <a:t>Would cause a pipeline “bubble” (stalls)</a:t>
            </a:r>
          </a:p>
          <a:p>
            <a:pPr eaLnBrk="1" hangingPunct="1"/>
            <a:r>
              <a:rPr lang="en-US" smtClean="0"/>
              <a:t>Hence, pipelined datapaths require separate instruction/data memories</a:t>
            </a:r>
          </a:p>
          <a:p>
            <a:pPr lvl="1" eaLnBrk="1" hangingPunct="1"/>
            <a:r>
              <a:rPr lang="en-US" smtClean="0"/>
              <a:t>Or, separate instruction/data caches</a:t>
            </a:r>
            <a:endParaRPr lang="en-AU"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156676">
                                            <p:txEl>
                                              <p:pRg st="0" end="0"/>
                                            </p:txEl>
                                          </p:spTgt>
                                        </p:tgtEl>
                                        <p:attrNameLst>
                                          <p:attrName>style.visibility</p:attrName>
                                        </p:attrNameLst>
                                      </p:cBhvr>
                                      <p:to>
                                        <p:strVal val="visible"/>
                                      </p:to>
                                    </p:set>
                                    <p:animEffect transition="in" filter="blinds(horizontal)">
                                      <p:cBhvr>
                                        <p:cTn id="7" dur="500"/>
                                        <p:tgtEl>
                                          <p:spTgt spid="156676">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56676">
                                            <p:txEl>
                                              <p:pRg st="1" end="1"/>
                                            </p:txEl>
                                          </p:spTgt>
                                        </p:tgtEl>
                                        <p:attrNameLst>
                                          <p:attrName>style.visibility</p:attrName>
                                        </p:attrNameLst>
                                      </p:cBhvr>
                                      <p:to>
                                        <p:strVal val="visible"/>
                                      </p:to>
                                    </p:set>
                                    <p:animEffect transition="in" filter="blinds(horizontal)">
                                      <p:cBhvr>
                                        <p:cTn id="12" dur="500"/>
                                        <p:tgtEl>
                                          <p:spTgt spid="156676">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56676">
                                            <p:txEl>
                                              <p:pRg st="2" end="2"/>
                                            </p:txEl>
                                          </p:spTgt>
                                        </p:tgtEl>
                                        <p:attrNameLst>
                                          <p:attrName>style.visibility</p:attrName>
                                        </p:attrNameLst>
                                      </p:cBhvr>
                                      <p:to>
                                        <p:strVal val="visible"/>
                                      </p:to>
                                    </p:set>
                                    <p:animEffect transition="in" filter="blinds(horizontal)">
                                      <p:cBhvr>
                                        <p:cTn id="15" dur="500"/>
                                        <p:tgtEl>
                                          <p:spTgt spid="156676">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56676">
                                            <p:txEl>
                                              <p:pRg st="3" end="3"/>
                                            </p:txEl>
                                          </p:spTgt>
                                        </p:tgtEl>
                                        <p:attrNameLst>
                                          <p:attrName>style.visibility</p:attrName>
                                        </p:attrNameLst>
                                      </p:cBhvr>
                                      <p:to>
                                        <p:strVal val="visible"/>
                                      </p:to>
                                    </p:set>
                                    <p:animEffect transition="in" filter="blinds(horizontal)">
                                      <p:cBhvr>
                                        <p:cTn id="18" dur="500"/>
                                        <p:tgtEl>
                                          <p:spTgt spid="156676">
                                            <p:txEl>
                                              <p:pRg st="3" end="3"/>
                                            </p:txEl>
                                          </p:spTgt>
                                        </p:tgtEl>
                                      </p:cBhvr>
                                    </p:animEffect>
                                  </p:childTnLst>
                                </p:cTn>
                              </p:par>
                            </p:childTnLst>
                          </p:cTn>
                        </p:par>
                      </p:childTnLst>
                    </p:cTn>
                  </p:par>
                  <p:par>
                    <p:cTn id="19" fill="hold" nodeType="clickPar">
                      <p:stCondLst>
                        <p:cond delay="indefinite"/>
                      </p:stCondLst>
                      <p:childTnLst>
                        <p:par>
                          <p:cTn id="20" fill="hold" nodeType="after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156676">
                                            <p:txEl>
                                              <p:pRg st="4" end="4"/>
                                            </p:txEl>
                                          </p:spTgt>
                                        </p:tgtEl>
                                        <p:attrNameLst>
                                          <p:attrName>style.visibility</p:attrName>
                                        </p:attrNameLst>
                                      </p:cBhvr>
                                      <p:to>
                                        <p:strVal val="visible"/>
                                      </p:to>
                                    </p:set>
                                    <p:animEffect transition="in" filter="blinds(horizontal)">
                                      <p:cBhvr>
                                        <p:cTn id="23" dur="500"/>
                                        <p:tgtEl>
                                          <p:spTgt spid="156676">
                                            <p:txEl>
                                              <p:pRg st="4" end="4"/>
                                            </p:txEl>
                                          </p:spTgt>
                                        </p:tgtEl>
                                      </p:cBhvr>
                                    </p:animEffect>
                                  </p:childTnLst>
                                </p:cTn>
                              </p:par>
                            </p:childTnLst>
                          </p:cTn>
                        </p:par>
                      </p:childTnLst>
                    </p:cTn>
                  </p:par>
                  <p:par>
                    <p:cTn id="24" fill="hold" nodeType="clickPar">
                      <p:stCondLst>
                        <p:cond delay="indefinite"/>
                      </p:stCondLst>
                      <p:childTnLst>
                        <p:par>
                          <p:cTn id="25" fill="hold" nodeType="after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156676">
                                            <p:txEl>
                                              <p:pRg st="5" end="5"/>
                                            </p:txEl>
                                          </p:spTgt>
                                        </p:tgtEl>
                                        <p:attrNameLst>
                                          <p:attrName>style.visibility</p:attrName>
                                        </p:attrNameLst>
                                      </p:cBhvr>
                                      <p:to>
                                        <p:strVal val="visible"/>
                                      </p:to>
                                    </p:set>
                                    <p:animEffect transition="in" filter="blinds(horizontal)">
                                      <p:cBhvr>
                                        <p:cTn id="28" dur="500"/>
                                        <p:tgtEl>
                                          <p:spTgt spid="156676">
                                            <p:txEl>
                                              <p:pRg st="5" end="5"/>
                                            </p:txEl>
                                          </p:spTgt>
                                        </p:tgtEl>
                                      </p:cBhvr>
                                    </p:animEffect>
                                  </p:childTnLst>
                                </p:cTn>
                              </p:par>
                            </p:childTnLst>
                          </p:cTn>
                        </p:par>
                      </p:childTnLst>
                    </p:cTn>
                  </p:par>
                  <p:par>
                    <p:cTn id="29" fill="hold" nodeType="clickPar">
                      <p:stCondLst>
                        <p:cond delay="indefinite"/>
                      </p:stCondLst>
                      <p:childTnLst>
                        <p:par>
                          <p:cTn id="30" fill="hold" nodeType="after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156676">
                                            <p:txEl>
                                              <p:pRg st="6" end="6"/>
                                            </p:txEl>
                                          </p:spTgt>
                                        </p:tgtEl>
                                        <p:attrNameLst>
                                          <p:attrName>style.visibility</p:attrName>
                                        </p:attrNameLst>
                                      </p:cBhvr>
                                      <p:to>
                                        <p:strVal val="visible"/>
                                      </p:to>
                                    </p:set>
                                    <p:animEffect transition="in" filter="blinds(horizontal)">
                                      <p:cBhvr>
                                        <p:cTn id="33" dur="500"/>
                                        <p:tgtEl>
                                          <p:spTgt spid="15667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684213" y="138113"/>
            <a:ext cx="8259762" cy="769937"/>
          </a:xfrm>
        </p:spPr>
        <p:txBody>
          <a:bodyPr/>
          <a:lstStyle/>
          <a:p>
            <a:pPr>
              <a:defRPr/>
            </a:pPr>
            <a:r>
              <a:rPr lang="en-US" smtClean="0">
                <a:solidFill>
                  <a:schemeClr val="tx2">
                    <a:lumMod val="60000"/>
                    <a:lumOff val="40000"/>
                  </a:schemeClr>
                </a:solidFill>
                <a:ea typeface="+mn-ea"/>
                <a:cs typeface="+mn-cs"/>
              </a:rPr>
              <a:t>Data Hazards</a:t>
            </a:r>
            <a:endParaRPr lang="en-IN">
              <a:solidFill>
                <a:schemeClr val="tx2">
                  <a:lumMod val="60000"/>
                  <a:lumOff val="40000"/>
                </a:schemeClr>
              </a:solidFill>
            </a:endParaRPr>
          </a:p>
        </p:txBody>
      </p:sp>
      <p:sp>
        <p:nvSpPr>
          <p:cNvPr id="226307" name="Footer Placeholder 3"/>
          <p:cNvSpPr>
            <a:spLocks noGrp="1"/>
          </p:cNvSpPr>
          <p:nvPr>
            <p:ph type="ftr" sz="quarter" idx="10"/>
          </p:nvPr>
        </p:nvSpPr>
        <p:spPr>
          <a:noFill/>
        </p:spPr>
        <p:txBody>
          <a:bodyPr/>
          <a:lstStyle/>
          <a:p>
            <a:r>
              <a:rPr lang="en-AU" smtClean="0"/>
              <a:t>Chapter 4 — The Processor — </a:t>
            </a:r>
            <a:fld id="{3BB26DCF-F91A-412E-8CE2-0EFBB1815461}" type="slidenum">
              <a:rPr lang="en-AU" smtClean="0"/>
              <a:t>65</a:t>
            </a:fld>
            <a:endParaRPr lang="en-AU" smtClean="0"/>
          </a:p>
        </p:txBody>
      </p:sp>
      <p:sp>
        <p:nvSpPr>
          <p:cNvPr id="6" name="Rectangle 5"/>
          <p:cNvSpPr txBox="1">
            <a:spLocks noChangeArrowheads="1"/>
          </p:cNvSpPr>
          <p:nvPr/>
        </p:nvSpPr>
        <p:spPr bwMode="auto">
          <a:xfrm>
            <a:off x="971550" y="1196975"/>
            <a:ext cx="7488238" cy="3657600"/>
          </a:xfrm>
          <a:prstGeom prst="rect">
            <a:avLst/>
          </a:prstGeom>
          <a:noFill/>
          <a:ln w="9525">
            <a:noFill/>
            <a:miter lim="800000"/>
          </a:ln>
        </p:spPr>
        <p:txBody>
          <a:bodyPr/>
          <a:lstStyle/>
          <a:p>
            <a:pPr algn="just">
              <a:lnSpc>
                <a:spcPct val="80000"/>
              </a:lnSpc>
              <a:spcBef>
                <a:spcPct val="20000"/>
              </a:spcBef>
              <a:buClr>
                <a:schemeClr val="folHlink"/>
              </a:buClr>
              <a:buSzPct val="60000"/>
              <a:defRPr/>
            </a:pPr>
            <a:r>
              <a:rPr lang="en-US" sz="2400" kern="0">
                <a:latin typeface="+mn-lt"/>
              </a:rPr>
              <a:t>These occur when at any time, there are active instructions that need to access the </a:t>
            </a:r>
            <a:r>
              <a:rPr lang="en-US" sz="2400" kern="0">
                <a:solidFill>
                  <a:schemeClr val="tx2">
                    <a:lumMod val="60000"/>
                    <a:lumOff val="40000"/>
                  </a:schemeClr>
                </a:solidFill>
                <a:latin typeface="+mn-lt"/>
              </a:rPr>
              <a:t>same data </a:t>
            </a:r>
            <a:r>
              <a:rPr lang="en-US" sz="2400" kern="0">
                <a:latin typeface="+mn-lt"/>
              </a:rPr>
              <a:t>(memory or register) locations</a:t>
            </a:r>
          </a:p>
          <a:p>
            <a:pPr algn="just">
              <a:lnSpc>
                <a:spcPct val="80000"/>
              </a:lnSpc>
              <a:spcBef>
                <a:spcPct val="20000"/>
              </a:spcBef>
              <a:buClr>
                <a:schemeClr val="folHlink"/>
              </a:buClr>
              <a:buSzPct val="60000"/>
              <a:defRPr/>
            </a:pPr>
            <a:endParaRPr lang="en-US" sz="2400" kern="0">
              <a:latin typeface="+mn-lt"/>
            </a:endParaRPr>
          </a:p>
          <a:p>
            <a:pPr algn="just">
              <a:lnSpc>
                <a:spcPct val="80000"/>
              </a:lnSpc>
              <a:spcBef>
                <a:spcPct val="20000"/>
              </a:spcBef>
              <a:buClr>
                <a:schemeClr val="folHlink"/>
              </a:buClr>
              <a:buSzPct val="60000"/>
              <a:defRPr/>
            </a:pPr>
            <a:r>
              <a:rPr lang="en-US" sz="2400" kern="0">
                <a:latin typeface="+mn-lt"/>
              </a:rPr>
              <a:t>Where there’s real trouble is when we have:</a:t>
            </a:r>
          </a:p>
          <a:p>
            <a:pPr algn="just">
              <a:lnSpc>
                <a:spcPct val="80000"/>
              </a:lnSpc>
              <a:spcBef>
                <a:spcPct val="20000"/>
              </a:spcBef>
              <a:buClr>
                <a:schemeClr val="folHlink"/>
              </a:buClr>
              <a:buSzPct val="60000"/>
              <a:defRPr/>
            </a:pPr>
            <a:endParaRPr lang="en-US" sz="2400" kern="0">
              <a:latin typeface="+mn-lt"/>
            </a:endParaRPr>
          </a:p>
          <a:p>
            <a:pPr algn="just">
              <a:lnSpc>
                <a:spcPct val="80000"/>
              </a:lnSpc>
              <a:spcBef>
                <a:spcPct val="20000"/>
              </a:spcBef>
              <a:buClr>
                <a:schemeClr val="folHlink"/>
              </a:buClr>
              <a:buSzPct val="60000"/>
              <a:defRPr/>
            </a:pPr>
            <a:r>
              <a:rPr lang="en-US" sz="2400" kern="0">
                <a:latin typeface="+mn-lt"/>
              </a:rPr>
              <a:t>instruction A</a:t>
            </a:r>
          </a:p>
          <a:p>
            <a:pPr algn="just">
              <a:lnSpc>
                <a:spcPct val="80000"/>
              </a:lnSpc>
              <a:spcBef>
                <a:spcPct val="20000"/>
              </a:spcBef>
              <a:buClr>
                <a:schemeClr val="folHlink"/>
              </a:buClr>
              <a:buSzPct val="60000"/>
              <a:defRPr/>
            </a:pPr>
            <a:r>
              <a:rPr lang="en-US" sz="2400" kern="0">
                <a:latin typeface="+mn-lt"/>
              </a:rPr>
              <a:t>instruction B</a:t>
            </a:r>
          </a:p>
          <a:p>
            <a:pPr algn="just">
              <a:lnSpc>
                <a:spcPct val="80000"/>
              </a:lnSpc>
              <a:spcBef>
                <a:spcPct val="20000"/>
              </a:spcBef>
              <a:buClr>
                <a:schemeClr val="folHlink"/>
              </a:buClr>
              <a:buSzPct val="60000"/>
              <a:defRPr/>
            </a:pPr>
            <a:endParaRPr lang="en-US" sz="2400" kern="0">
              <a:latin typeface="+mn-lt"/>
            </a:endParaRPr>
          </a:p>
          <a:p>
            <a:pPr algn="just">
              <a:lnSpc>
                <a:spcPct val="80000"/>
              </a:lnSpc>
              <a:spcBef>
                <a:spcPct val="20000"/>
              </a:spcBef>
              <a:buClr>
                <a:schemeClr val="folHlink"/>
              </a:buClr>
              <a:buSzPct val="60000"/>
              <a:defRPr/>
            </a:pPr>
            <a:r>
              <a:rPr lang="en-US" sz="2400" kern="0">
                <a:latin typeface="+mn-lt"/>
              </a:rPr>
              <a:t>and B wants to manipulate (read or write) data before A does.  This violates the order of the instructions, since the architecture implies that A completes entirely before B is executed.</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linds(horizontal)">
                                      <p:cBhvr>
                                        <p:cTn id="12" dur="500"/>
                                        <p:tgtEl>
                                          <p:spTgt spid="6">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blinds(horizontal)">
                                      <p:cBhvr>
                                        <p:cTn id="15" dur="500"/>
                                        <p:tgtEl>
                                          <p:spTgt spid="6">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xEl>
                                              <p:pRg st="5" end="5"/>
                                            </p:txEl>
                                          </p:spTgt>
                                        </p:tgtEl>
                                        <p:attrNameLst>
                                          <p:attrName>style.visibility</p:attrName>
                                        </p:attrNameLst>
                                      </p:cBhvr>
                                      <p:to>
                                        <p:strVal val="visible"/>
                                      </p:to>
                                    </p:set>
                                    <p:animEffect transition="in" filter="blinds(horizontal)">
                                      <p:cBhvr>
                                        <p:cTn id="18" dur="500"/>
                                        <p:tgtEl>
                                          <p:spTgt spid="6">
                                            <p:txEl>
                                              <p:pRg st="5" end="5"/>
                                            </p:txEl>
                                          </p:spTgt>
                                        </p:tgtEl>
                                      </p:cBhvr>
                                    </p:animEffect>
                                  </p:childTnLst>
                                </p:cTn>
                              </p:par>
                            </p:childTnLst>
                          </p:cTn>
                        </p:par>
                      </p:childTnLst>
                    </p:cTn>
                  </p:par>
                  <p:par>
                    <p:cTn id="19" fill="hold" nodeType="clickPar">
                      <p:stCondLst>
                        <p:cond delay="indefinite"/>
                      </p:stCondLst>
                      <p:childTnLst>
                        <p:par>
                          <p:cTn id="20" fill="hold" nodeType="after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animEffect transition="in" filter="blinds(horizontal)">
                                      <p:cBhvr>
                                        <p:cTn id="23"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152578" name="Rectangle 189"/>
          <p:cNvSpPr>
            <a:spLocks noChangeArrowheads="1"/>
          </p:cNvSpPr>
          <p:nvPr/>
        </p:nvSpPr>
        <p:spPr bwMode="auto">
          <a:xfrm>
            <a:off x="5026025" y="4343400"/>
            <a:ext cx="457200" cy="457200"/>
          </a:xfrm>
          <a:prstGeom prst="rect">
            <a:avLst/>
          </a:prstGeom>
          <a:solidFill>
            <a:schemeClr val="accent1"/>
          </a:solidFill>
          <a:ln w="12700">
            <a:solidFill>
              <a:schemeClr val="tx1"/>
            </a:solidFill>
            <a:miter lim="800000"/>
          </a:ln>
        </p:spPr>
        <p:txBody>
          <a:bodyPr wrap="none" anchor="ctr"/>
          <a:lstStyle/>
          <a:p>
            <a:pPr algn="l"/>
            <a:endParaRPr lang="en-IN" sz="1800">
              <a:solidFill>
                <a:srgbClr val="FC0128"/>
              </a:solidFill>
            </a:endParaRPr>
          </a:p>
        </p:txBody>
      </p:sp>
      <p:sp>
        <p:nvSpPr>
          <p:cNvPr id="227331" name="Rectangle 188"/>
          <p:cNvSpPr>
            <a:spLocks noChangeArrowheads="1"/>
          </p:cNvSpPr>
          <p:nvPr/>
        </p:nvSpPr>
        <p:spPr bwMode="auto">
          <a:xfrm>
            <a:off x="5026025" y="1828800"/>
            <a:ext cx="457200" cy="457200"/>
          </a:xfrm>
          <a:prstGeom prst="rect">
            <a:avLst/>
          </a:prstGeom>
          <a:solidFill>
            <a:schemeClr val="accent1"/>
          </a:solidFill>
          <a:ln w="12700">
            <a:solidFill>
              <a:schemeClr val="tx1"/>
            </a:solidFill>
            <a:miter lim="800000"/>
          </a:ln>
        </p:spPr>
        <p:txBody>
          <a:bodyPr wrap="none" anchor="ctr"/>
          <a:lstStyle/>
          <a:p>
            <a:pPr algn="l"/>
            <a:endParaRPr lang="en-IN" sz="1800">
              <a:solidFill>
                <a:srgbClr val="FC0128"/>
              </a:solidFill>
            </a:endParaRPr>
          </a:p>
        </p:txBody>
      </p:sp>
      <p:sp>
        <p:nvSpPr>
          <p:cNvPr id="227332" name="Rectangle 2"/>
          <p:cNvSpPr>
            <a:spLocks noGrp="1" noChangeArrowheads="1"/>
          </p:cNvSpPr>
          <p:nvPr>
            <p:ph type="title"/>
          </p:nvPr>
        </p:nvSpPr>
        <p:spPr>
          <a:xfrm>
            <a:off x="652463" y="304800"/>
            <a:ext cx="8240712" cy="425450"/>
          </a:xfrm>
          <a:noFill/>
        </p:spPr>
        <p:txBody>
          <a:bodyPr wrap="none"/>
          <a:lstStyle/>
          <a:p>
            <a:r>
              <a:rPr lang="en-US" smtClean="0"/>
              <a:t>Example: Hazards due to Register File Access</a:t>
            </a:r>
          </a:p>
        </p:txBody>
      </p:sp>
      <p:sp>
        <p:nvSpPr>
          <p:cNvPr id="227333" name="Rectangle 3"/>
          <p:cNvSpPr>
            <a:spLocks noChangeArrowheads="1"/>
          </p:cNvSpPr>
          <p:nvPr/>
        </p:nvSpPr>
        <p:spPr bwMode="auto">
          <a:xfrm>
            <a:off x="293688" y="2455863"/>
            <a:ext cx="358775" cy="3109912"/>
          </a:xfrm>
          <a:prstGeom prst="rect">
            <a:avLst/>
          </a:prstGeom>
          <a:noFill/>
          <a:ln w="12700">
            <a:noFill/>
            <a:miter lim="800000"/>
          </a:ln>
        </p:spPr>
        <p:txBody>
          <a:bodyPr wrap="none" lIns="90488" tIns="44450" rIns="90488" bIns="44450">
            <a:spAutoFit/>
          </a:bodyPr>
          <a:lstStyle/>
          <a:p>
            <a:r>
              <a:rPr lang="en-US" sz="1800" i="1">
                <a:solidFill>
                  <a:srgbClr val="000000"/>
                </a:solidFill>
              </a:rPr>
              <a:t>I</a:t>
            </a:r>
          </a:p>
          <a:p>
            <a:r>
              <a:rPr lang="en-US" sz="1800" i="1">
                <a:solidFill>
                  <a:srgbClr val="000000"/>
                </a:solidFill>
              </a:rPr>
              <a:t>n</a:t>
            </a:r>
          </a:p>
          <a:p>
            <a:r>
              <a:rPr lang="en-US" sz="1800" i="1">
                <a:solidFill>
                  <a:srgbClr val="000000"/>
                </a:solidFill>
              </a:rPr>
              <a:t>s</a:t>
            </a:r>
          </a:p>
          <a:p>
            <a:r>
              <a:rPr lang="en-US" sz="1800" i="1">
                <a:solidFill>
                  <a:srgbClr val="000000"/>
                </a:solidFill>
              </a:rPr>
              <a:t>t</a:t>
            </a:r>
          </a:p>
          <a:p>
            <a:r>
              <a:rPr lang="en-US" sz="1800" i="1">
                <a:solidFill>
                  <a:srgbClr val="000000"/>
                </a:solidFill>
              </a:rPr>
              <a:t>r.</a:t>
            </a:r>
          </a:p>
          <a:p>
            <a:endParaRPr lang="en-US" sz="1800" i="1">
              <a:solidFill>
                <a:srgbClr val="000000"/>
              </a:solidFill>
            </a:endParaRPr>
          </a:p>
          <a:p>
            <a:r>
              <a:rPr lang="en-US" sz="1800" i="1">
                <a:solidFill>
                  <a:srgbClr val="000000"/>
                </a:solidFill>
              </a:rPr>
              <a:t>O</a:t>
            </a:r>
          </a:p>
          <a:p>
            <a:r>
              <a:rPr lang="en-US" sz="1800" i="1">
                <a:solidFill>
                  <a:srgbClr val="000000"/>
                </a:solidFill>
              </a:rPr>
              <a:t>r</a:t>
            </a:r>
          </a:p>
          <a:p>
            <a:r>
              <a:rPr lang="en-US" sz="1800" i="1">
                <a:solidFill>
                  <a:srgbClr val="000000"/>
                </a:solidFill>
              </a:rPr>
              <a:t>d</a:t>
            </a:r>
          </a:p>
          <a:p>
            <a:r>
              <a:rPr lang="en-US" sz="1800" i="1">
                <a:solidFill>
                  <a:srgbClr val="000000"/>
                </a:solidFill>
              </a:rPr>
              <a:t>e</a:t>
            </a:r>
          </a:p>
          <a:p>
            <a:r>
              <a:rPr lang="en-US" sz="1800" i="1">
                <a:solidFill>
                  <a:srgbClr val="000000"/>
                </a:solidFill>
              </a:rPr>
              <a:t>r</a:t>
            </a:r>
          </a:p>
        </p:txBody>
      </p:sp>
      <p:sp>
        <p:nvSpPr>
          <p:cNvPr id="227334" name="Line 4"/>
          <p:cNvSpPr>
            <a:spLocks noChangeShapeType="1"/>
          </p:cNvSpPr>
          <p:nvPr/>
        </p:nvSpPr>
        <p:spPr bwMode="auto">
          <a:xfrm>
            <a:off x="1597025" y="1300163"/>
            <a:ext cx="6311900" cy="0"/>
          </a:xfrm>
          <a:prstGeom prst="line">
            <a:avLst/>
          </a:prstGeom>
          <a:noFill/>
          <a:ln w="25400">
            <a:solidFill>
              <a:schemeClr val="tx1"/>
            </a:solidFill>
            <a:round/>
            <a:tailEnd type="triangle" w="med" len="med"/>
          </a:ln>
        </p:spPr>
        <p:txBody>
          <a:bodyPr wrap="none" anchor="ctr"/>
          <a:lstStyle/>
          <a:p>
            <a:endParaRPr lang="en-IN"/>
          </a:p>
        </p:txBody>
      </p:sp>
      <p:sp>
        <p:nvSpPr>
          <p:cNvPr id="227335" name="Rectangle 5"/>
          <p:cNvSpPr>
            <a:spLocks noChangeArrowheads="1"/>
          </p:cNvSpPr>
          <p:nvPr/>
        </p:nvSpPr>
        <p:spPr bwMode="auto">
          <a:xfrm>
            <a:off x="3730625" y="838200"/>
            <a:ext cx="2124075" cy="363538"/>
          </a:xfrm>
          <a:prstGeom prst="rect">
            <a:avLst/>
          </a:prstGeom>
          <a:noFill/>
          <a:ln w="12700">
            <a:noFill/>
            <a:miter lim="800000"/>
          </a:ln>
        </p:spPr>
        <p:txBody>
          <a:bodyPr wrap="none" lIns="90488" tIns="44450" rIns="90488" bIns="44450">
            <a:spAutoFit/>
          </a:bodyPr>
          <a:lstStyle/>
          <a:p>
            <a:pPr algn="l"/>
            <a:r>
              <a:rPr lang="en-US" sz="1800" i="1">
                <a:solidFill>
                  <a:srgbClr val="000000"/>
                </a:solidFill>
              </a:rPr>
              <a:t>Time (clock cycles)</a:t>
            </a:r>
          </a:p>
        </p:txBody>
      </p:sp>
      <p:sp>
        <p:nvSpPr>
          <p:cNvPr id="227336" name="Rectangle 6"/>
          <p:cNvSpPr>
            <a:spLocks noChangeArrowheads="1"/>
          </p:cNvSpPr>
          <p:nvPr/>
        </p:nvSpPr>
        <p:spPr bwMode="auto">
          <a:xfrm>
            <a:off x="107950" y="1879600"/>
            <a:ext cx="2028825" cy="396875"/>
          </a:xfrm>
          <a:prstGeom prst="rect">
            <a:avLst/>
          </a:prstGeom>
          <a:noFill/>
          <a:ln w="12700">
            <a:noFill/>
            <a:miter lim="800000"/>
          </a:ln>
        </p:spPr>
        <p:txBody>
          <a:bodyPr wrap="none" lIns="90488" tIns="44450" rIns="90488" bIns="44450">
            <a:spAutoFit/>
          </a:bodyPr>
          <a:lstStyle/>
          <a:p>
            <a:pPr algn="l"/>
            <a:r>
              <a:rPr lang="en-US" sz="2000" b="1">
                <a:solidFill>
                  <a:srgbClr val="000000"/>
                </a:solidFill>
                <a:latin typeface="Courier New" pitchFamily="49" charset="0"/>
              </a:rPr>
              <a:t>add </a:t>
            </a:r>
            <a:r>
              <a:rPr lang="en-US" sz="2000" b="1">
                <a:solidFill>
                  <a:srgbClr val="FC0128"/>
                </a:solidFill>
                <a:latin typeface="Courier New" pitchFamily="49" charset="0"/>
              </a:rPr>
              <a:t>$1</a:t>
            </a:r>
            <a:r>
              <a:rPr lang="en-US" sz="2000" b="1">
                <a:solidFill>
                  <a:srgbClr val="000000"/>
                </a:solidFill>
                <a:latin typeface="Courier New" pitchFamily="49" charset="0"/>
              </a:rPr>
              <a:t>,$3,$4</a:t>
            </a:r>
          </a:p>
        </p:txBody>
      </p:sp>
      <p:sp>
        <p:nvSpPr>
          <p:cNvPr id="152585" name="Rectangle 7"/>
          <p:cNvSpPr>
            <a:spLocks noChangeArrowheads="1"/>
          </p:cNvSpPr>
          <p:nvPr/>
        </p:nvSpPr>
        <p:spPr bwMode="auto">
          <a:xfrm>
            <a:off x="762000" y="2590800"/>
            <a:ext cx="925513" cy="454025"/>
          </a:xfrm>
          <a:prstGeom prst="rect">
            <a:avLst/>
          </a:prstGeom>
          <a:noFill/>
          <a:ln w="12700">
            <a:noFill/>
            <a:miter lim="800000"/>
          </a:ln>
        </p:spPr>
        <p:txBody>
          <a:bodyPr wrap="none" lIns="90488" tIns="44450" rIns="90488" bIns="44450">
            <a:spAutoFit/>
          </a:bodyPr>
          <a:lstStyle/>
          <a:p>
            <a:pPr algn="l"/>
            <a:r>
              <a:rPr lang="en-US" sz="2400">
                <a:solidFill>
                  <a:srgbClr val="000000"/>
                </a:solidFill>
              </a:rPr>
              <a:t>Inst 1</a:t>
            </a:r>
          </a:p>
        </p:txBody>
      </p:sp>
      <p:sp>
        <p:nvSpPr>
          <p:cNvPr id="152586" name="Rectangle 8"/>
          <p:cNvSpPr>
            <a:spLocks noChangeArrowheads="1"/>
          </p:cNvSpPr>
          <p:nvPr/>
        </p:nvSpPr>
        <p:spPr bwMode="auto">
          <a:xfrm>
            <a:off x="762000" y="3471863"/>
            <a:ext cx="925513" cy="454025"/>
          </a:xfrm>
          <a:prstGeom prst="rect">
            <a:avLst/>
          </a:prstGeom>
          <a:noFill/>
          <a:ln w="12700">
            <a:noFill/>
            <a:miter lim="800000"/>
          </a:ln>
        </p:spPr>
        <p:txBody>
          <a:bodyPr wrap="none" lIns="90488" tIns="44450" rIns="90488" bIns="44450">
            <a:spAutoFit/>
          </a:bodyPr>
          <a:lstStyle/>
          <a:p>
            <a:pPr algn="l"/>
            <a:r>
              <a:rPr lang="en-US" sz="2400">
                <a:solidFill>
                  <a:srgbClr val="000000"/>
                </a:solidFill>
              </a:rPr>
              <a:t>Inst 2</a:t>
            </a:r>
          </a:p>
        </p:txBody>
      </p:sp>
      <p:sp>
        <p:nvSpPr>
          <p:cNvPr id="227339" name="Line 10"/>
          <p:cNvSpPr>
            <a:spLocks noChangeShapeType="1"/>
          </p:cNvSpPr>
          <p:nvPr/>
        </p:nvSpPr>
        <p:spPr bwMode="auto">
          <a:xfrm flipH="1">
            <a:off x="2778125" y="1427163"/>
            <a:ext cx="0" cy="4470400"/>
          </a:xfrm>
          <a:prstGeom prst="line">
            <a:avLst/>
          </a:prstGeom>
          <a:noFill/>
          <a:ln w="25400">
            <a:solidFill>
              <a:schemeClr val="tx1"/>
            </a:solidFill>
            <a:prstDash val="sysDot"/>
            <a:round/>
          </a:ln>
        </p:spPr>
        <p:txBody>
          <a:bodyPr wrap="none" anchor="ctr"/>
          <a:lstStyle/>
          <a:p>
            <a:endParaRPr lang="en-IN"/>
          </a:p>
        </p:txBody>
      </p:sp>
      <p:sp>
        <p:nvSpPr>
          <p:cNvPr id="227340" name="Line 11"/>
          <p:cNvSpPr>
            <a:spLocks noChangeShapeType="1"/>
          </p:cNvSpPr>
          <p:nvPr/>
        </p:nvSpPr>
        <p:spPr bwMode="auto">
          <a:xfrm flipH="1">
            <a:off x="3463925" y="1427163"/>
            <a:ext cx="0" cy="4470400"/>
          </a:xfrm>
          <a:prstGeom prst="line">
            <a:avLst/>
          </a:prstGeom>
          <a:noFill/>
          <a:ln w="25400">
            <a:solidFill>
              <a:schemeClr val="tx1"/>
            </a:solidFill>
            <a:prstDash val="sysDot"/>
            <a:round/>
          </a:ln>
        </p:spPr>
        <p:txBody>
          <a:bodyPr wrap="none" anchor="ctr"/>
          <a:lstStyle/>
          <a:p>
            <a:endParaRPr lang="en-IN"/>
          </a:p>
        </p:txBody>
      </p:sp>
      <p:sp>
        <p:nvSpPr>
          <p:cNvPr id="227341" name="Line 12"/>
          <p:cNvSpPr>
            <a:spLocks noChangeShapeType="1"/>
          </p:cNvSpPr>
          <p:nvPr/>
        </p:nvSpPr>
        <p:spPr bwMode="auto">
          <a:xfrm flipH="1">
            <a:off x="4149725" y="1427163"/>
            <a:ext cx="0" cy="4470400"/>
          </a:xfrm>
          <a:prstGeom prst="line">
            <a:avLst/>
          </a:prstGeom>
          <a:noFill/>
          <a:ln w="25400">
            <a:solidFill>
              <a:schemeClr val="tx1"/>
            </a:solidFill>
            <a:prstDash val="sysDot"/>
            <a:round/>
          </a:ln>
        </p:spPr>
        <p:txBody>
          <a:bodyPr wrap="none" anchor="ctr"/>
          <a:lstStyle/>
          <a:p>
            <a:endParaRPr lang="en-IN"/>
          </a:p>
        </p:txBody>
      </p:sp>
      <p:sp>
        <p:nvSpPr>
          <p:cNvPr id="227342" name="Line 13"/>
          <p:cNvSpPr>
            <a:spLocks noChangeShapeType="1"/>
          </p:cNvSpPr>
          <p:nvPr/>
        </p:nvSpPr>
        <p:spPr bwMode="auto">
          <a:xfrm flipH="1">
            <a:off x="4835525" y="1427163"/>
            <a:ext cx="0" cy="4470400"/>
          </a:xfrm>
          <a:prstGeom prst="line">
            <a:avLst/>
          </a:prstGeom>
          <a:noFill/>
          <a:ln w="25400">
            <a:solidFill>
              <a:schemeClr val="tx1"/>
            </a:solidFill>
            <a:prstDash val="sysDot"/>
            <a:round/>
          </a:ln>
        </p:spPr>
        <p:txBody>
          <a:bodyPr wrap="none" anchor="ctr"/>
          <a:lstStyle/>
          <a:p>
            <a:endParaRPr lang="en-IN"/>
          </a:p>
        </p:txBody>
      </p:sp>
      <p:sp>
        <p:nvSpPr>
          <p:cNvPr id="227343" name="Line 14"/>
          <p:cNvSpPr>
            <a:spLocks noChangeShapeType="1"/>
          </p:cNvSpPr>
          <p:nvPr/>
        </p:nvSpPr>
        <p:spPr bwMode="auto">
          <a:xfrm flipH="1">
            <a:off x="5521325" y="1427163"/>
            <a:ext cx="0" cy="4470400"/>
          </a:xfrm>
          <a:prstGeom prst="line">
            <a:avLst/>
          </a:prstGeom>
          <a:noFill/>
          <a:ln w="25400">
            <a:solidFill>
              <a:schemeClr val="tx1"/>
            </a:solidFill>
            <a:prstDash val="sysDot"/>
            <a:round/>
          </a:ln>
        </p:spPr>
        <p:txBody>
          <a:bodyPr wrap="none" anchor="ctr"/>
          <a:lstStyle/>
          <a:p>
            <a:endParaRPr lang="en-IN"/>
          </a:p>
        </p:txBody>
      </p:sp>
      <p:sp>
        <p:nvSpPr>
          <p:cNvPr id="227344" name="Line 15"/>
          <p:cNvSpPr>
            <a:spLocks noChangeShapeType="1"/>
          </p:cNvSpPr>
          <p:nvPr/>
        </p:nvSpPr>
        <p:spPr bwMode="auto">
          <a:xfrm flipH="1">
            <a:off x="6207125" y="1427163"/>
            <a:ext cx="0" cy="4470400"/>
          </a:xfrm>
          <a:prstGeom prst="line">
            <a:avLst/>
          </a:prstGeom>
          <a:noFill/>
          <a:ln w="25400">
            <a:solidFill>
              <a:schemeClr val="tx1"/>
            </a:solidFill>
            <a:prstDash val="sysDot"/>
            <a:round/>
          </a:ln>
        </p:spPr>
        <p:txBody>
          <a:bodyPr wrap="none" anchor="ctr"/>
          <a:lstStyle/>
          <a:p>
            <a:endParaRPr lang="en-IN"/>
          </a:p>
        </p:txBody>
      </p:sp>
      <p:sp>
        <p:nvSpPr>
          <p:cNvPr id="227345" name="Line 16"/>
          <p:cNvSpPr>
            <a:spLocks noChangeShapeType="1"/>
          </p:cNvSpPr>
          <p:nvPr/>
        </p:nvSpPr>
        <p:spPr bwMode="auto">
          <a:xfrm flipH="1">
            <a:off x="6892925" y="1427163"/>
            <a:ext cx="0" cy="4470400"/>
          </a:xfrm>
          <a:prstGeom prst="line">
            <a:avLst/>
          </a:prstGeom>
          <a:noFill/>
          <a:ln w="25400">
            <a:solidFill>
              <a:schemeClr val="tx1"/>
            </a:solidFill>
            <a:prstDash val="sysDot"/>
            <a:round/>
          </a:ln>
        </p:spPr>
        <p:txBody>
          <a:bodyPr wrap="none" anchor="ctr"/>
          <a:lstStyle/>
          <a:p>
            <a:endParaRPr lang="en-IN"/>
          </a:p>
        </p:txBody>
      </p:sp>
      <p:sp>
        <p:nvSpPr>
          <p:cNvPr id="227346" name="Line 17"/>
          <p:cNvSpPr>
            <a:spLocks noChangeShapeType="1"/>
          </p:cNvSpPr>
          <p:nvPr/>
        </p:nvSpPr>
        <p:spPr bwMode="auto">
          <a:xfrm flipH="1">
            <a:off x="7578725" y="1427163"/>
            <a:ext cx="0" cy="4470400"/>
          </a:xfrm>
          <a:prstGeom prst="line">
            <a:avLst/>
          </a:prstGeom>
          <a:noFill/>
          <a:ln w="25400">
            <a:solidFill>
              <a:schemeClr val="tx1"/>
            </a:solidFill>
            <a:prstDash val="sysDot"/>
            <a:round/>
          </a:ln>
        </p:spPr>
        <p:txBody>
          <a:bodyPr wrap="none" anchor="ctr"/>
          <a:lstStyle/>
          <a:p>
            <a:endParaRPr lang="en-IN"/>
          </a:p>
        </p:txBody>
      </p:sp>
      <p:sp>
        <p:nvSpPr>
          <p:cNvPr id="152595" name="Rectangle 18"/>
          <p:cNvSpPr>
            <a:spLocks noChangeArrowheads="1"/>
          </p:cNvSpPr>
          <p:nvPr/>
        </p:nvSpPr>
        <p:spPr bwMode="auto">
          <a:xfrm>
            <a:off x="762000" y="4310063"/>
            <a:ext cx="2006600"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add $2,</a:t>
            </a:r>
            <a:r>
              <a:rPr lang="en-US" sz="2400" b="1">
                <a:solidFill>
                  <a:srgbClr val="FC0128"/>
                </a:solidFill>
                <a:latin typeface="Courier New" pitchFamily="49" charset="0"/>
              </a:rPr>
              <a:t>$1</a:t>
            </a:r>
            <a:r>
              <a:rPr lang="en-US" sz="2400" b="1">
                <a:solidFill>
                  <a:srgbClr val="000000"/>
                </a:solidFill>
                <a:latin typeface="Courier New" pitchFamily="49" charset="0"/>
              </a:rPr>
              <a:t>,</a:t>
            </a:r>
          </a:p>
        </p:txBody>
      </p:sp>
      <p:sp>
        <p:nvSpPr>
          <p:cNvPr id="227348" name="Line 19"/>
          <p:cNvSpPr>
            <a:spLocks noChangeShapeType="1"/>
          </p:cNvSpPr>
          <p:nvPr/>
        </p:nvSpPr>
        <p:spPr bwMode="auto">
          <a:xfrm>
            <a:off x="652463" y="2303463"/>
            <a:ext cx="33337" cy="3411537"/>
          </a:xfrm>
          <a:prstGeom prst="line">
            <a:avLst/>
          </a:prstGeom>
          <a:noFill/>
          <a:ln w="28575">
            <a:solidFill>
              <a:schemeClr val="tx1"/>
            </a:solidFill>
            <a:round/>
            <a:tailEnd type="triangle" w="med" len="med"/>
          </a:ln>
        </p:spPr>
        <p:txBody>
          <a:bodyPr/>
          <a:lstStyle/>
          <a:p>
            <a:endParaRPr lang="en-IN"/>
          </a:p>
        </p:txBody>
      </p:sp>
      <p:grpSp>
        <p:nvGrpSpPr>
          <p:cNvPr id="227349" name="Group 54"/>
          <p:cNvGrpSpPr/>
          <p:nvPr/>
        </p:nvGrpSpPr>
        <p:grpSpPr>
          <a:xfrm>
            <a:off x="2219325" y="1692275"/>
            <a:ext cx="3302000" cy="838200"/>
            <a:chOff x="1571" y="1152"/>
            <a:chExt cx="2080" cy="528"/>
          </a:xfrm>
        </p:grpSpPr>
        <p:grpSp>
          <p:nvGrpSpPr>
            <p:cNvPr id="227453" name="Group 55"/>
            <p:cNvGrpSpPr/>
            <p:nvPr/>
          </p:nvGrpSpPr>
          <p:grpSpPr>
            <a:xfrm>
              <a:off x="2487" y="1152"/>
              <a:ext cx="223" cy="481"/>
              <a:chOff x="2207" y="1413"/>
              <a:chExt cx="223" cy="481"/>
            </a:xfrm>
          </p:grpSpPr>
          <p:sp>
            <p:nvSpPr>
              <p:cNvPr id="227483"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7484"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27454" name="Group 58"/>
            <p:cNvGrpSpPr/>
            <p:nvPr/>
          </p:nvGrpSpPr>
          <p:grpSpPr>
            <a:xfrm>
              <a:off x="1571" y="1248"/>
              <a:ext cx="340" cy="289"/>
              <a:chOff x="1291" y="1509"/>
              <a:chExt cx="340" cy="289"/>
            </a:xfrm>
          </p:grpSpPr>
          <p:sp>
            <p:nvSpPr>
              <p:cNvPr id="227479"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27480" name="Group 60"/>
              <p:cNvGrpSpPr/>
              <p:nvPr/>
            </p:nvGrpSpPr>
            <p:grpSpPr>
              <a:xfrm>
                <a:off x="1291" y="1509"/>
                <a:ext cx="340" cy="289"/>
                <a:chOff x="1291" y="1509"/>
                <a:chExt cx="340" cy="289"/>
              </a:xfrm>
            </p:grpSpPr>
            <p:sp>
              <p:nvSpPr>
                <p:cNvPr id="227481"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7482"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27455"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27456" name="Group 64"/>
            <p:cNvGrpSpPr/>
            <p:nvPr/>
          </p:nvGrpSpPr>
          <p:grpSpPr>
            <a:xfrm>
              <a:off x="2031" y="1248"/>
              <a:ext cx="296" cy="289"/>
              <a:chOff x="1751" y="1509"/>
              <a:chExt cx="296" cy="289"/>
            </a:xfrm>
          </p:grpSpPr>
          <p:sp>
            <p:nvSpPr>
              <p:cNvPr id="227477"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7478"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7457"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27458"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7459"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27460"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27461" name="Group 71"/>
            <p:cNvGrpSpPr/>
            <p:nvPr/>
          </p:nvGrpSpPr>
          <p:grpSpPr>
            <a:xfrm>
              <a:off x="2880" y="1248"/>
              <a:ext cx="325" cy="289"/>
              <a:chOff x="2600" y="1509"/>
              <a:chExt cx="325" cy="289"/>
            </a:xfrm>
          </p:grpSpPr>
          <p:sp>
            <p:nvSpPr>
              <p:cNvPr id="227475"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7476"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7462"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solidFill>
                    <a:schemeClr val="bg1"/>
                  </a:solidFill>
                </a:rPr>
                <a:t>WB</a:t>
              </a:r>
            </a:p>
          </p:txBody>
        </p:sp>
        <p:grpSp>
          <p:nvGrpSpPr>
            <p:cNvPr id="227463" name="Group 75"/>
            <p:cNvGrpSpPr/>
            <p:nvPr/>
          </p:nvGrpSpPr>
          <p:grpSpPr>
            <a:xfrm>
              <a:off x="3348" y="1248"/>
              <a:ext cx="284" cy="289"/>
              <a:chOff x="3068" y="1509"/>
              <a:chExt cx="284" cy="289"/>
            </a:xfrm>
          </p:grpSpPr>
          <p:sp>
            <p:nvSpPr>
              <p:cNvPr id="227473"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7474"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7464"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27465"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27466"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27467"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27468"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27469"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27470"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27471"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27472"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9" name="Group 54"/>
          <p:cNvGrpSpPr/>
          <p:nvPr/>
        </p:nvGrpSpPr>
        <p:grpSpPr>
          <a:xfrm>
            <a:off x="2925763" y="2514600"/>
            <a:ext cx="3302000" cy="838200"/>
            <a:chOff x="1571" y="1152"/>
            <a:chExt cx="2080" cy="528"/>
          </a:xfrm>
        </p:grpSpPr>
        <p:grpSp>
          <p:nvGrpSpPr>
            <p:cNvPr id="227421" name="Group 55"/>
            <p:cNvGrpSpPr/>
            <p:nvPr/>
          </p:nvGrpSpPr>
          <p:grpSpPr>
            <a:xfrm>
              <a:off x="2487" y="1152"/>
              <a:ext cx="223" cy="481"/>
              <a:chOff x="2207" y="1413"/>
              <a:chExt cx="223" cy="481"/>
            </a:xfrm>
          </p:grpSpPr>
          <p:sp>
            <p:nvSpPr>
              <p:cNvPr id="227451"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7452"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27422" name="Group 58"/>
            <p:cNvGrpSpPr/>
            <p:nvPr/>
          </p:nvGrpSpPr>
          <p:grpSpPr>
            <a:xfrm>
              <a:off x="1571" y="1248"/>
              <a:ext cx="340" cy="289"/>
              <a:chOff x="1291" y="1509"/>
              <a:chExt cx="340" cy="289"/>
            </a:xfrm>
          </p:grpSpPr>
          <p:sp>
            <p:nvSpPr>
              <p:cNvPr id="227447"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27448" name="Group 60"/>
              <p:cNvGrpSpPr/>
              <p:nvPr/>
            </p:nvGrpSpPr>
            <p:grpSpPr>
              <a:xfrm>
                <a:off x="1291" y="1509"/>
                <a:ext cx="340" cy="289"/>
                <a:chOff x="1291" y="1509"/>
                <a:chExt cx="340" cy="289"/>
              </a:xfrm>
            </p:grpSpPr>
            <p:sp>
              <p:nvSpPr>
                <p:cNvPr id="227449"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7450"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27423"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27424" name="Group 64"/>
            <p:cNvGrpSpPr/>
            <p:nvPr/>
          </p:nvGrpSpPr>
          <p:grpSpPr>
            <a:xfrm>
              <a:off x="2031" y="1248"/>
              <a:ext cx="296" cy="289"/>
              <a:chOff x="1751" y="1509"/>
              <a:chExt cx="296" cy="289"/>
            </a:xfrm>
          </p:grpSpPr>
          <p:sp>
            <p:nvSpPr>
              <p:cNvPr id="227445"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7446"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7425"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27426"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7427"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27428"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27429" name="Group 71"/>
            <p:cNvGrpSpPr/>
            <p:nvPr/>
          </p:nvGrpSpPr>
          <p:grpSpPr>
            <a:xfrm>
              <a:off x="2880" y="1248"/>
              <a:ext cx="325" cy="289"/>
              <a:chOff x="2600" y="1509"/>
              <a:chExt cx="325" cy="289"/>
            </a:xfrm>
          </p:grpSpPr>
          <p:sp>
            <p:nvSpPr>
              <p:cNvPr id="227443"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7444"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7430"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WB</a:t>
              </a:r>
            </a:p>
          </p:txBody>
        </p:sp>
        <p:grpSp>
          <p:nvGrpSpPr>
            <p:cNvPr id="227431" name="Group 75"/>
            <p:cNvGrpSpPr/>
            <p:nvPr/>
          </p:nvGrpSpPr>
          <p:grpSpPr>
            <a:xfrm>
              <a:off x="3348" y="1248"/>
              <a:ext cx="284" cy="289"/>
              <a:chOff x="3068" y="1509"/>
              <a:chExt cx="284" cy="289"/>
            </a:xfrm>
          </p:grpSpPr>
          <p:sp>
            <p:nvSpPr>
              <p:cNvPr id="227441"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7442"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7432"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27433"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27434"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27435"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27436"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27437"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27438"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27439"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27440"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16" name="Group 54"/>
          <p:cNvGrpSpPr/>
          <p:nvPr/>
        </p:nvGrpSpPr>
        <p:grpSpPr>
          <a:xfrm>
            <a:off x="3573463" y="3382963"/>
            <a:ext cx="3302000" cy="838200"/>
            <a:chOff x="1571" y="1152"/>
            <a:chExt cx="2080" cy="528"/>
          </a:xfrm>
        </p:grpSpPr>
        <p:grpSp>
          <p:nvGrpSpPr>
            <p:cNvPr id="227389" name="Group 55"/>
            <p:cNvGrpSpPr/>
            <p:nvPr/>
          </p:nvGrpSpPr>
          <p:grpSpPr>
            <a:xfrm>
              <a:off x="2487" y="1152"/>
              <a:ext cx="223" cy="481"/>
              <a:chOff x="2207" y="1413"/>
              <a:chExt cx="223" cy="481"/>
            </a:xfrm>
          </p:grpSpPr>
          <p:sp>
            <p:nvSpPr>
              <p:cNvPr id="227419"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7420"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27390" name="Group 58"/>
            <p:cNvGrpSpPr/>
            <p:nvPr/>
          </p:nvGrpSpPr>
          <p:grpSpPr>
            <a:xfrm>
              <a:off x="1571" y="1248"/>
              <a:ext cx="340" cy="289"/>
              <a:chOff x="1291" y="1509"/>
              <a:chExt cx="340" cy="289"/>
            </a:xfrm>
          </p:grpSpPr>
          <p:sp>
            <p:nvSpPr>
              <p:cNvPr id="227415"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27416" name="Group 60"/>
              <p:cNvGrpSpPr/>
              <p:nvPr/>
            </p:nvGrpSpPr>
            <p:grpSpPr>
              <a:xfrm>
                <a:off x="1291" y="1509"/>
                <a:ext cx="340" cy="289"/>
                <a:chOff x="1291" y="1509"/>
                <a:chExt cx="340" cy="289"/>
              </a:xfrm>
            </p:grpSpPr>
            <p:sp>
              <p:nvSpPr>
                <p:cNvPr id="227417"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7418"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27391"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27392" name="Group 64"/>
            <p:cNvGrpSpPr/>
            <p:nvPr/>
          </p:nvGrpSpPr>
          <p:grpSpPr>
            <a:xfrm>
              <a:off x="2031" y="1248"/>
              <a:ext cx="296" cy="289"/>
              <a:chOff x="1751" y="1509"/>
              <a:chExt cx="296" cy="289"/>
            </a:xfrm>
          </p:grpSpPr>
          <p:sp>
            <p:nvSpPr>
              <p:cNvPr id="227413"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7414"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7393"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27394"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7395"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27396"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27397" name="Group 71"/>
            <p:cNvGrpSpPr/>
            <p:nvPr/>
          </p:nvGrpSpPr>
          <p:grpSpPr>
            <a:xfrm>
              <a:off x="2880" y="1248"/>
              <a:ext cx="325" cy="289"/>
              <a:chOff x="2600" y="1509"/>
              <a:chExt cx="325" cy="289"/>
            </a:xfrm>
          </p:grpSpPr>
          <p:sp>
            <p:nvSpPr>
              <p:cNvPr id="227411"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7412"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7398"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WB</a:t>
              </a:r>
            </a:p>
          </p:txBody>
        </p:sp>
        <p:grpSp>
          <p:nvGrpSpPr>
            <p:cNvPr id="227399" name="Group 75"/>
            <p:cNvGrpSpPr/>
            <p:nvPr/>
          </p:nvGrpSpPr>
          <p:grpSpPr>
            <a:xfrm>
              <a:off x="3348" y="1248"/>
              <a:ext cx="284" cy="289"/>
              <a:chOff x="3068" y="1509"/>
              <a:chExt cx="284" cy="289"/>
            </a:xfrm>
          </p:grpSpPr>
          <p:sp>
            <p:nvSpPr>
              <p:cNvPr id="227409"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7410"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7400"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27401"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27402"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27403"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27404"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27405"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27406"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27407"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27408"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23" name="Group 54"/>
          <p:cNvGrpSpPr/>
          <p:nvPr/>
        </p:nvGrpSpPr>
        <p:grpSpPr>
          <a:xfrm>
            <a:off x="4294188" y="4186238"/>
            <a:ext cx="3302000" cy="838200"/>
            <a:chOff x="1571" y="1152"/>
            <a:chExt cx="2080" cy="528"/>
          </a:xfrm>
        </p:grpSpPr>
        <p:grpSp>
          <p:nvGrpSpPr>
            <p:cNvPr id="227357" name="Group 55"/>
            <p:cNvGrpSpPr/>
            <p:nvPr/>
          </p:nvGrpSpPr>
          <p:grpSpPr>
            <a:xfrm>
              <a:off x="2487" y="1152"/>
              <a:ext cx="223" cy="481"/>
              <a:chOff x="2207" y="1413"/>
              <a:chExt cx="223" cy="481"/>
            </a:xfrm>
          </p:grpSpPr>
          <p:sp>
            <p:nvSpPr>
              <p:cNvPr id="227387"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7388"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27358" name="Group 58"/>
            <p:cNvGrpSpPr/>
            <p:nvPr/>
          </p:nvGrpSpPr>
          <p:grpSpPr>
            <a:xfrm>
              <a:off x="1571" y="1248"/>
              <a:ext cx="340" cy="289"/>
              <a:chOff x="1291" y="1509"/>
              <a:chExt cx="340" cy="289"/>
            </a:xfrm>
          </p:grpSpPr>
          <p:sp>
            <p:nvSpPr>
              <p:cNvPr id="227383"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27384" name="Group 60"/>
              <p:cNvGrpSpPr/>
              <p:nvPr/>
            </p:nvGrpSpPr>
            <p:grpSpPr>
              <a:xfrm>
                <a:off x="1291" y="1509"/>
                <a:ext cx="340" cy="289"/>
                <a:chOff x="1291" y="1509"/>
                <a:chExt cx="340" cy="289"/>
              </a:xfrm>
            </p:grpSpPr>
            <p:sp>
              <p:nvSpPr>
                <p:cNvPr id="227385"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7386"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27359"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chemeClr val="bg1"/>
                  </a:solidFill>
                </a:rPr>
                <a:t>ID/R</a:t>
              </a:r>
            </a:p>
          </p:txBody>
        </p:sp>
        <p:grpSp>
          <p:nvGrpSpPr>
            <p:cNvPr id="227360" name="Group 64"/>
            <p:cNvGrpSpPr/>
            <p:nvPr/>
          </p:nvGrpSpPr>
          <p:grpSpPr>
            <a:xfrm>
              <a:off x="2031" y="1248"/>
              <a:ext cx="296" cy="289"/>
              <a:chOff x="1751" y="1509"/>
              <a:chExt cx="296" cy="289"/>
            </a:xfrm>
          </p:grpSpPr>
          <p:sp>
            <p:nvSpPr>
              <p:cNvPr id="227381"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7382"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7361"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27362"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7363"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27364" name="Rectangle 70"/>
            <p:cNvSpPr>
              <a:spLocks noChangeArrowheads="1"/>
            </p:cNvSpPr>
            <p:nvPr/>
          </p:nvSpPr>
          <p:spPr bwMode="auto">
            <a:xfrm>
              <a:off x="2829" y="1250"/>
              <a:ext cx="410" cy="212"/>
            </a:xfrm>
            <a:prstGeom prst="rect">
              <a:avLst/>
            </a:prstGeom>
            <a:noFill/>
            <a:ln w="12700">
              <a:noFill/>
              <a:miter lim="800000"/>
            </a:ln>
          </p:spPr>
          <p:txBody>
            <a:bodyPr wrap="none" lIns="90488" tIns="44450" rIns="90488" bIns="44450">
              <a:spAutoFit/>
            </a:bodyPr>
            <a:lstStyle/>
            <a:p>
              <a:pPr algn="l"/>
              <a:r>
                <a:rPr lang="en-US" b="1">
                  <a:solidFill>
                    <a:schemeClr val="bg1"/>
                  </a:solidFill>
                </a:rPr>
                <a:t>Mem</a:t>
              </a:r>
            </a:p>
          </p:txBody>
        </p:sp>
        <p:grpSp>
          <p:nvGrpSpPr>
            <p:cNvPr id="227365" name="Group 71"/>
            <p:cNvGrpSpPr/>
            <p:nvPr/>
          </p:nvGrpSpPr>
          <p:grpSpPr>
            <a:xfrm>
              <a:off x="2880" y="1248"/>
              <a:ext cx="325" cy="289"/>
              <a:chOff x="2600" y="1509"/>
              <a:chExt cx="325" cy="289"/>
            </a:xfrm>
          </p:grpSpPr>
          <p:sp>
            <p:nvSpPr>
              <p:cNvPr id="227379"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7380"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7366"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WB</a:t>
              </a:r>
            </a:p>
          </p:txBody>
        </p:sp>
        <p:grpSp>
          <p:nvGrpSpPr>
            <p:cNvPr id="227367" name="Group 75"/>
            <p:cNvGrpSpPr/>
            <p:nvPr/>
          </p:nvGrpSpPr>
          <p:grpSpPr>
            <a:xfrm>
              <a:off x="3348" y="1248"/>
              <a:ext cx="284" cy="289"/>
              <a:chOff x="3068" y="1509"/>
              <a:chExt cx="284" cy="289"/>
            </a:xfrm>
          </p:grpSpPr>
          <p:sp>
            <p:nvSpPr>
              <p:cNvPr id="227377"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7378"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7368"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27369"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27370"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27371"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27372"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27373"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27374"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27375"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27376"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sp>
        <p:nvSpPr>
          <p:cNvPr id="153" name="TextBox 152"/>
          <p:cNvSpPr txBox="1">
            <a:spLocks noChangeArrowheads="1"/>
          </p:cNvSpPr>
          <p:nvPr/>
        </p:nvSpPr>
        <p:spPr bwMode="auto">
          <a:xfrm>
            <a:off x="6059488" y="1887538"/>
            <a:ext cx="2273300" cy="338137"/>
          </a:xfrm>
          <a:prstGeom prst="rect">
            <a:avLst/>
          </a:prstGeom>
          <a:solidFill>
            <a:schemeClr val="accent1"/>
          </a:solidFill>
          <a:ln w="9525">
            <a:noFill/>
            <a:miter lim="800000"/>
          </a:ln>
        </p:spPr>
        <p:txBody>
          <a:bodyPr>
            <a:spAutoFit/>
          </a:bodyPr>
          <a:lstStyle/>
          <a:p>
            <a:r>
              <a:rPr lang="en-US">
                <a:solidFill>
                  <a:schemeClr val="bg1"/>
                </a:solidFill>
              </a:rPr>
              <a:t>$1: destination register</a:t>
            </a:r>
            <a:endParaRPr lang="en-IN">
              <a:solidFill>
                <a:schemeClr val="bg1"/>
              </a:solidFill>
            </a:endParaRPr>
          </a:p>
        </p:txBody>
      </p:sp>
      <p:sp>
        <p:nvSpPr>
          <p:cNvPr id="154" name="TextBox 153"/>
          <p:cNvSpPr txBox="1">
            <a:spLocks noChangeArrowheads="1"/>
          </p:cNvSpPr>
          <p:nvPr/>
        </p:nvSpPr>
        <p:spPr bwMode="auto">
          <a:xfrm>
            <a:off x="1401763" y="4949825"/>
            <a:ext cx="2270125" cy="338138"/>
          </a:xfrm>
          <a:prstGeom prst="rect">
            <a:avLst/>
          </a:prstGeom>
          <a:solidFill>
            <a:schemeClr val="accent1"/>
          </a:solidFill>
          <a:ln w="9525">
            <a:noFill/>
            <a:miter lim="800000"/>
          </a:ln>
        </p:spPr>
        <p:txBody>
          <a:bodyPr>
            <a:spAutoFit/>
          </a:bodyPr>
          <a:lstStyle/>
          <a:p>
            <a:r>
              <a:rPr lang="en-US">
                <a:solidFill>
                  <a:schemeClr val="bg1"/>
                </a:solidFill>
              </a:rPr>
              <a:t>$1: source register</a:t>
            </a:r>
            <a:endParaRPr lang="en-IN">
              <a:solidFill>
                <a:schemeClr val="bg1"/>
              </a:solidFill>
            </a:endParaRPr>
          </a:p>
        </p:txBody>
      </p:sp>
      <p:cxnSp>
        <p:nvCxnSpPr>
          <p:cNvPr id="155" name="Straight Connector 161"/>
          <p:cNvCxnSpPr>
            <a:cxnSpLocks noChangeShapeType="1"/>
          </p:cNvCxnSpPr>
          <p:nvPr/>
        </p:nvCxnSpPr>
        <p:spPr bwMode="auto">
          <a:xfrm flipH="1">
            <a:off x="5176838" y="1384300"/>
            <a:ext cx="41275" cy="4276725"/>
          </a:xfrm>
          <a:prstGeom prst="line">
            <a:avLst/>
          </a:prstGeom>
          <a:noFill/>
          <a:ln w="38100" algn="ctr">
            <a:solidFill>
              <a:srgbClr val="FF0000"/>
            </a:solidFill>
            <a:round/>
          </a:ln>
        </p:spPr>
      </p:cxnSp>
      <p:sp>
        <p:nvSpPr>
          <p:cNvPr id="156" name="Explosion 2 155"/>
          <p:cNvSpPr>
            <a:spLocks noChangeArrowheads="1"/>
          </p:cNvSpPr>
          <p:nvPr/>
        </p:nvSpPr>
        <p:spPr bwMode="auto">
          <a:xfrm>
            <a:off x="5006975" y="1201738"/>
            <a:ext cx="501650" cy="503237"/>
          </a:xfrm>
          <a:prstGeom prst="irregularSeal2">
            <a:avLst/>
          </a:prstGeom>
          <a:solidFill>
            <a:schemeClr val="accent1"/>
          </a:solidFill>
          <a:ln w="12700" algn="ctr">
            <a:solidFill>
              <a:schemeClr val="tx1"/>
            </a:solidFill>
            <a:round/>
          </a:ln>
        </p:spPr>
        <p:txBody>
          <a:bodyPr/>
          <a:lstStyle/>
          <a:p>
            <a:pPr algn="l"/>
            <a:endParaRPr lang="en-IN" sz="1800">
              <a:solidFill>
                <a:schemeClr val="accent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2585"/>
                                        </p:tgtEl>
                                        <p:attrNameLst>
                                          <p:attrName>style.visibility</p:attrName>
                                        </p:attrNameLst>
                                      </p:cBhvr>
                                      <p:to>
                                        <p:strVal val="visible"/>
                                      </p:to>
                                    </p:set>
                                    <p:animEffect transition="in" filter="blinds(horizontal)">
                                      <p:cBhvr>
                                        <p:cTn id="10" dur="500"/>
                                        <p:tgtEl>
                                          <p:spTgt spid="152585"/>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52586"/>
                                        </p:tgtEl>
                                        <p:attrNameLst>
                                          <p:attrName>style.visibility</p:attrName>
                                        </p:attrNameLst>
                                      </p:cBhvr>
                                      <p:to>
                                        <p:strVal val="visible"/>
                                      </p:to>
                                    </p:set>
                                    <p:animEffect transition="in" filter="blinds(horizontal)">
                                      <p:cBhvr>
                                        <p:cTn id="18" dur="500"/>
                                        <p:tgtEl>
                                          <p:spTgt spid="152586"/>
                                        </p:tgtEl>
                                      </p:cBhvr>
                                    </p:animEffect>
                                  </p:childTnLst>
                                </p:cTn>
                              </p:par>
                            </p:childTnLst>
                          </p:cTn>
                        </p:par>
                      </p:childTnLst>
                    </p:cTn>
                  </p:par>
                  <p:par>
                    <p:cTn id="19" fill="hold" nodeType="clickPar">
                      <p:stCondLst>
                        <p:cond delay="indefinite"/>
                      </p:stCondLst>
                      <p:childTnLst>
                        <p:par>
                          <p:cTn id="20" fill="hold" nodeType="after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52595"/>
                                        </p:tgtEl>
                                        <p:attrNameLst>
                                          <p:attrName>style.visibility</p:attrName>
                                        </p:attrNameLst>
                                      </p:cBhvr>
                                      <p:to>
                                        <p:strVal val="visible"/>
                                      </p:to>
                                    </p:set>
                                    <p:animEffect transition="in" filter="blinds(horizontal)">
                                      <p:cBhvr>
                                        <p:cTn id="23" dur="500"/>
                                        <p:tgtEl>
                                          <p:spTgt spid="152595"/>
                                        </p:tgtEl>
                                      </p:cBhvr>
                                    </p:animEffect>
                                  </p:childTnLst>
                                </p:cTn>
                              </p:par>
                              <p:par>
                                <p:cTn id="24" presetID="3" presetClass="entr" presetSubtype="1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linds(horizontal)">
                                      <p:cBhvr>
                                        <p:cTn id="26" dur="500"/>
                                        <p:tgtEl>
                                          <p:spTgt spid="23"/>
                                        </p:tgtEl>
                                      </p:cBhvr>
                                    </p:animEffect>
                                  </p:childTnLst>
                                </p:cTn>
                              </p:par>
                            </p:childTnLst>
                          </p:cTn>
                        </p:par>
                      </p:childTnLst>
                    </p:cTn>
                  </p:par>
                  <p:par>
                    <p:cTn id="27" fill="hold" nodeType="clickPar">
                      <p:stCondLst>
                        <p:cond delay="indefinite"/>
                      </p:stCondLst>
                      <p:childTnLst>
                        <p:par>
                          <p:cTn id="28" fill="hold" nodeType="after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linds(horizontal)">
                                      <p:cBhvr>
                                        <p:cTn id="31" dur="500"/>
                                        <p:tgtEl>
                                          <p:spTgt spid="2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52578"/>
                                        </p:tgtEl>
                                        <p:attrNameLst>
                                          <p:attrName>style.visibility</p:attrName>
                                        </p:attrNameLst>
                                      </p:cBhvr>
                                      <p:to>
                                        <p:strVal val="visible"/>
                                      </p:to>
                                    </p:set>
                                    <p:animEffect transition="in" filter="blinds(horizontal)">
                                      <p:cBhvr>
                                        <p:cTn id="34" dur="500"/>
                                        <p:tgtEl>
                                          <p:spTgt spid="152578"/>
                                        </p:tgtEl>
                                      </p:cBhvr>
                                    </p:animEffect>
                                  </p:childTnLst>
                                </p:cTn>
                              </p:par>
                              <p:par>
                                <p:cTn id="35" presetID="3" presetClass="entr" presetSubtype="10" fill="hold" grpId="1" nodeType="withEffect">
                                  <p:stCondLst>
                                    <p:cond delay="0"/>
                                  </p:stCondLst>
                                  <p:childTnLst>
                                    <p:set>
                                      <p:cBhvr>
                                        <p:cTn id="36" dur="1" fill="hold">
                                          <p:stCondLst>
                                            <p:cond delay="0"/>
                                          </p:stCondLst>
                                        </p:cTn>
                                        <p:tgtEl>
                                          <p:spTgt spid="152595"/>
                                        </p:tgtEl>
                                        <p:attrNameLst>
                                          <p:attrName>style.visibility</p:attrName>
                                        </p:attrNameLst>
                                      </p:cBhvr>
                                      <p:to>
                                        <p:strVal val="visible"/>
                                      </p:to>
                                    </p:set>
                                    <p:animEffect transition="in" filter="blinds(horizontal)">
                                      <p:cBhvr>
                                        <p:cTn id="37" dur="500"/>
                                        <p:tgtEl>
                                          <p:spTgt spid="152595"/>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53"/>
                                        </p:tgtEl>
                                        <p:attrNameLst>
                                          <p:attrName>style.visibility</p:attrName>
                                        </p:attrNameLst>
                                      </p:cBhvr>
                                      <p:to>
                                        <p:strVal val="visible"/>
                                      </p:to>
                                    </p:set>
                                    <p:animEffect transition="in" filter="blinds(horizontal)">
                                      <p:cBhvr>
                                        <p:cTn id="42" dur="500"/>
                                        <p:tgtEl>
                                          <p:spTgt spid="153"/>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54"/>
                                        </p:tgtEl>
                                        <p:attrNameLst>
                                          <p:attrName>style.visibility</p:attrName>
                                        </p:attrNameLst>
                                      </p:cBhvr>
                                      <p:to>
                                        <p:strVal val="visible"/>
                                      </p:to>
                                    </p:set>
                                    <p:animEffect transition="in" filter="blinds(horizontal)">
                                      <p:cBhvr>
                                        <p:cTn id="47" dur="500"/>
                                        <p:tgtEl>
                                          <p:spTgt spid="154"/>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155"/>
                                        </p:tgtEl>
                                        <p:attrNameLst>
                                          <p:attrName>style.visibility</p:attrName>
                                        </p:attrNameLst>
                                      </p:cBhvr>
                                      <p:to>
                                        <p:strVal val="visible"/>
                                      </p:to>
                                    </p:set>
                                    <p:animEffect transition="in" filter="blinds(horizontal)">
                                      <p:cBhvr>
                                        <p:cTn id="52" dur="500"/>
                                        <p:tgtEl>
                                          <p:spTgt spid="155"/>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56"/>
                                        </p:tgtEl>
                                        <p:attrNameLst>
                                          <p:attrName>style.visibility</p:attrName>
                                        </p:attrNameLst>
                                      </p:cBhvr>
                                      <p:to>
                                        <p:strVal val="visible"/>
                                      </p:to>
                                    </p:set>
                                    <p:animEffect transition="in" filter="blinds(horizontal)">
                                      <p:cBhvr>
                                        <p:cTn id="55" dur="500"/>
                                        <p:tgtEl>
                                          <p:spTgt spid="156"/>
                                        </p:tgtEl>
                                      </p:cBhvr>
                                    </p:animEffect>
                                  </p:childTnLst>
                                </p:cTn>
                              </p:par>
                            </p:childTnLst>
                          </p:cTn>
                        </p:par>
                      </p:childTnLst>
                    </p:cTn>
                  </p:par>
                  <p:par>
                    <p:cTn id="56" fill="hold" nodeType="clickPar">
                      <p:stCondLst>
                        <p:cond delay="indefinite"/>
                      </p:stCondLst>
                      <p:childTnLst>
                        <p:par>
                          <p:cTn id="57" fill="hold" nodeType="afterGroup">
                            <p:stCondLst>
                              <p:cond delay="0"/>
                            </p:stCondLst>
                            <p:childTnLst>
                              <p:par>
                                <p:cTn id="58" presetID="3" presetClass="entr" presetSubtype="10" fill="hold" grpId="1" nodeType="clickEffect">
                                  <p:stCondLst>
                                    <p:cond delay="0"/>
                                  </p:stCondLst>
                                  <p:childTnLst>
                                    <p:set>
                                      <p:cBhvr>
                                        <p:cTn id="59" dur="1" fill="hold">
                                          <p:stCondLst>
                                            <p:cond delay="0"/>
                                          </p:stCondLst>
                                        </p:cTn>
                                        <p:tgtEl>
                                          <p:spTgt spid="156"/>
                                        </p:tgtEl>
                                        <p:attrNameLst>
                                          <p:attrName>style.visibility</p:attrName>
                                        </p:attrNameLst>
                                      </p:cBhvr>
                                      <p:to>
                                        <p:strVal val="visible"/>
                                      </p:to>
                                    </p:set>
                                    <p:animEffect transition="in" filter="blinds(horizontal)">
                                      <p:cBhvr>
                                        <p:cTn id="60" dur="500"/>
                                        <p:tgtEl>
                                          <p:spTgt spid="156"/>
                                        </p:tgtEl>
                                      </p:cBhvr>
                                    </p:animEffect>
                                  </p:childTnLst>
                                </p:cTn>
                              </p:par>
                              <p:par>
                                <p:cTn id="61" presetID="3" presetClass="entr" presetSubtype="10" fill="hold" nodeType="withEffect">
                                  <p:stCondLst>
                                    <p:cond delay="0"/>
                                  </p:stCondLst>
                                  <p:childTnLst>
                                    <p:set>
                                      <p:cBhvr>
                                        <p:cTn id="62" dur="1" fill="hold">
                                          <p:stCondLst>
                                            <p:cond delay="0"/>
                                          </p:stCondLst>
                                        </p:cTn>
                                        <p:tgtEl>
                                          <p:spTgt spid="155"/>
                                        </p:tgtEl>
                                        <p:attrNameLst>
                                          <p:attrName>style.visibility</p:attrName>
                                        </p:attrNameLst>
                                      </p:cBhvr>
                                      <p:to>
                                        <p:strVal val="visible"/>
                                      </p:to>
                                    </p:set>
                                    <p:animEffect transition="in" filter="blinds(horizontal)">
                                      <p:cBhvr>
                                        <p:cTn id="63"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8" grpId="0" animBg="1"/>
      <p:bldP spid="152585" grpId="0"/>
      <p:bldP spid="152586" grpId="0"/>
      <p:bldP spid="152595" grpId="0"/>
      <p:bldP spid="152595" grpId="1"/>
      <p:bldP spid="153" grpId="0" animBg="1"/>
      <p:bldP spid="154" grpId="0" animBg="1"/>
      <p:bldP spid="156" grpId="0" animBg="1"/>
      <p:bldP spid="156" grpId="1" animBg="1"/>
    </p:bldLst>
  </p:timing>
</p:sld>
</file>

<file path=ppt/slides/slide6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grpSp>
        <p:nvGrpSpPr>
          <p:cNvPr id="2" name="Group 2"/>
          <p:cNvGrpSpPr/>
          <p:nvPr/>
        </p:nvGrpSpPr>
        <p:grpSpPr>
          <a:xfrm>
            <a:off x="5029200" y="1676400"/>
            <a:ext cx="457200" cy="2971800"/>
            <a:chOff x="3072" y="1152"/>
            <a:chExt cx="288" cy="1872"/>
          </a:xfrm>
        </p:grpSpPr>
        <p:sp>
          <p:nvSpPr>
            <p:cNvPr id="228521" name="Rectangle 3"/>
            <p:cNvSpPr>
              <a:spLocks noChangeArrowheads="1"/>
            </p:cNvSpPr>
            <p:nvPr/>
          </p:nvSpPr>
          <p:spPr bwMode="auto">
            <a:xfrm>
              <a:off x="3216" y="2736"/>
              <a:ext cx="144" cy="288"/>
            </a:xfrm>
            <a:prstGeom prst="rect">
              <a:avLst/>
            </a:prstGeom>
            <a:solidFill>
              <a:srgbClr val="009900"/>
            </a:solidFill>
            <a:ln w="12700">
              <a:solidFill>
                <a:srgbClr val="009900"/>
              </a:solidFill>
              <a:miter lim="800000"/>
            </a:ln>
          </p:spPr>
          <p:txBody>
            <a:bodyPr wrap="none" anchor="ctr"/>
            <a:lstStyle/>
            <a:p>
              <a:pPr algn="l"/>
              <a:endParaRPr lang="en-IN" sz="1800">
                <a:solidFill>
                  <a:srgbClr val="FC0128"/>
                </a:solidFill>
              </a:endParaRPr>
            </a:p>
          </p:txBody>
        </p:sp>
        <p:sp>
          <p:nvSpPr>
            <p:cNvPr id="228522" name="Rectangle 4"/>
            <p:cNvSpPr>
              <a:spLocks noChangeArrowheads="1"/>
            </p:cNvSpPr>
            <p:nvPr/>
          </p:nvSpPr>
          <p:spPr bwMode="auto">
            <a:xfrm>
              <a:off x="3072" y="1152"/>
              <a:ext cx="144" cy="288"/>
            </a:xfrm>
            <a:prstGeom prst="rect">
              <a:avLst/>
            </a:prstGeom>
            <a:solidFill>
              <a:schemeClr val="accent1"/>
            </a:solidFill>
            <a:ln w="12700">
              <a:solidFill>
                <a:schemeClr val="tx1"/>
              </a:solidFill>
              <a:miter lim="800000"/>
            </a:ln>
          </p:spPr>
          <p:txBody>
            <a:bodyPr wrap="none" anchor="ctr"/>
            <a:lstStyle/>
            <a:p>
              <a:pPr algn="l"/>
              <a:endParaRPr lang="en-IN" sz="1800">
                <a:solidFill>
                  <a:srgbClr val="FC0128"/>
                </a:solidFill>
              </a:endParaRPr>
            </a:p>
          </p:txBody>
        </p:sp>
        <p:sp>
          <p:nvSpPr>
            <p:cNvPr id="228523" name="Line 5"/>
            <p:cNvSpPr>
              <a:spLocks noChangeShapeType="1"/>
            </p:cNvSpPr>
            <p:nvPr/>
          </p:nvSpPr>
          <p:spPr bwMode="auto">
            <a:xfrm flipH="1">
              <a:off x="3216" y="1440"/>
              <a:ext cx="0" cy="1296"/>
            </a:xfrm>
            <a:prstGeom prst="line">
              <a:avLst/>
            </a:prstGeom>
            <a:noFill/>
            <a:ln w="28575">
              <a:solidFill>
                <a:srgbClr val="009900"/>
              </a:solidFill>
              <a:round/>
              <a:tailEnd type="triangle" w="med" len="med"/>
            </a:ln>
          </p:spPr>
          <p:txBody>
            <a:bodyPr/>
            <a:lstStyle/>
            <a:p>
              <a:endParaRPr lang="en-IN"/>
            </a:p>
          </p:txBody>
        </p:sp>
      </p:grpSp>
      <p:sp>
        <p:nvSpPr>
          <p:cNvPr id="228355" name="Rectangle 6"/>
          <p:cNvSpPr>
            <a:spLocks noGrp="1" noChangeArrowheads="1"/>
          </p:cNvSpPr>
          <p:nvPr>
            <p:ph type="title"/>
          </p:nvPr>
        </p:nvSpPr>
        <p:spPr>
          <a:xfrm>
            <a:off x="652463" y="304800"/>
            <a:ext cx="6738937" cy="425450"/>
          </a:xfrm>
          <a:noFill/>
        </p:spPr>
        <p:txBody>
          <a:bodyPr wrap="none"/>
          <a:lstStyle/>
          <a:p>
            <a:r>
              <a:rPr lang="en-US" smtClean="0"/>
              <a:t>Solution: Register Write-Read Hazard?</a:t>
            </a:r>
          </a:p>
        </p:txBody>
      </p:sp>
      <p:sp>
        <p:nvSpPr>
          <p:cNvPr id="228356" name="Rectangle 7"/>
          <p:cNvSpPr>
            <a:spLocks noChangeArrowheads="1"/>
          </p:cNvSpPr>
          <p:nvPr/>
        </p:nvSpPr>
        <p:spPr bwMode="auto">
          <a:xfrm>
            <a:off x="328613" y="1754188"/>
            <a:ext cx="358775" cy="3109912"/>
          </a:xfrm>
          <a:prstGeom prst="rect">
            <a:avLst/>
          </a:prstGeom>
          <a:noFill/>
          <a:ln w="12700">
            <a:noFill/>
            <a:miter lim="800000"/>
          </a:ln>
        </p:spPr>
        <p:txBody>
          <a:bodyPr wrap="none" lIns="90488" tIns="44450" rIns="90488" bIns="44450">
            <a:spAutoFit/>
          </a:bodyPr>
          <a:lstStyle/>
          <a:p>
            <a:r>
              <a:rPr lang="en-US" sz="1800" i="1">
                <a:solidFill>
                  <a:srgbClr val="000000"/>
                </a:solidFill>
              </a:rPr>
              <a:t>I</a:t>
            </a:r>
          </a:p>
          <a:p>
            <a:r>
              <a:rPr lang="en-US" sz="1800" i="1">
                <a:solidFill>
                  <a:srgbClr val="000000"/>
                </a:solidFill>
              </a:rPr>
              <a:t>n</a:t>
            </a:r>
          </a:p>
          <a:p>
            <a:r>
              <a:rPr lang="en-US" sz="1800" i="1">
                <a:solidFill>
                  <a:srgbClr val="000000"/>
                </a:solidFill>
              </a:rPr>
              <a:t>s</a:t>
            </a:r>
          </a:p>
          <a:p>
            <a:r>
              <a:rPr lang="en-US" sz="1800" i="1">
                <a:solidFill>
                  <a:srgbClr val="000000"/>
                </a:solidFill>
              </a:rPr>
              <a:t>t</a:t>
            </a:r>
          </a:p>
          <a:p>
            <a:r>
              <a:rPr lang="en-US" sz="1800" i="1">
                <a:solidFill>
                  <a:srgbClr val="000000"/>
                </a:solidFill>
              </a:rPr>
              <a:t>r.</a:t>
            </a:r>
          </a:p>
          <a:p>
            <a:endParaRPr lang="en-US" sz="1800" i="1">
              <a:solidFill>
                <a:srgbClr val="000000"/>
              </a:solidFill>
            </a:endParaRPr>
          </a:p>
          <a:p>
            <a:r>
              <a:rPr lang="en-US" sz="1800" i="1">
                <a:solidFill>
                  <a:srgbClr val="000000"/>
                </a:solidFill>
              </a:rPr>
              <a:t>O</a:t>
            </a:r>
          </a:p>
          <a:p>
            <a:r>
              <a:rPr lang="en-US" sz="1800" i="1">
                <a:solidFill>
                  <a:srgbClr val="000000"/>
                </a:solidFill>
              </a:rPr>
              <a:t>r</a:t>
            </a:r>
          </a:p>
          <a:p>
            <a:r>
              <a:rPr lang="en-US" sz="1800" i="1">
                <a:solidFill>
                  <a:srgbClr val="000000"/>
                </a:solidFill>
              </a:rPr>
              <a:t>d</a:t>
            </a:r>
          </a:p>
          <a:p>
            <a:r>
              <a:rPr lang="en-US" sz="1800" i="1">
                <a:solidFill>
                  <a:srgbClr val="000000"/>
                </a:solidFill>
              </a:rPr>
              <a:t>e</a:t>
            </a:r>
          </a:p>
          <a:p>
            <a:r>
              <a:rPr lang="en-US" sz="1800" i="1">
                <a:solidFill>
                  <a:srgbClr val="000000"/>
                </a:solidFill>
              </a:rPr>
              <a:t>r</a:t>
            </a:r>
          </a:p>
        </p:txBody>
      </p:sp>
      <p:sp>
        <p:nvSpPr>
          <p:cNvPr id="228357" name="Line 8"/>
          <p:cNvSpPr>
            <a:spLocks noChangeShapeType="1"/>
          </p:cNvSpPr>
          <p:nvPr/>
        </p:nvSpPr>
        <p:spPr bwMode="auto">
          <a:xfrm>
            <a:off x="1600200" y="1147763"/>
            <a:ext cx="6311900" cy="0"/>
          </a:xfrm>
          <a:prstGeom prst="line">
            <a:avLst/>
          </a:prstGeom>
          <a:noFill/>
          <a:ln w="25400">
            <a:solidFill>
              <a:schemeClr val="tx1"/>
            </a:solidFill>
            <a:round/>
            <a:tailEnd type="triangle" w="med" len="med"/>
          </a:ln>
        </p:spPr>
        <p:txBody>
          <a:bodyPr wrap="none" anchor="ctr"/>
          <a:lstStyle/>
          <a:p>
            <a:endParaRPr lang="en-IN"/>
          </a:p>
        </p:txBody>
      </p:sp>
      <p:sp>
        <p:nvSpPr>
          <p:cNvPr id="228358" name="Rectangle 9"/>
          <p:cNvSpPr>
            <a:spLocks noChangeArrowheads="1"/>
          </p:cNvSpPr>
          <p:nvPr/>
        </p:nvSpPr>
        <p:spPr bwMode="auto">
          <a:xfrm>
            <a:off x="3733800" y="685800"/>
            <a:ext cx="2124075" cy="363538"/>
          </a:xfrm>
          <a:prstGeom prst="rect">
            <a:avLst/>
          </a:prstGeom>
          <a:noFill/>
          <a:ln w="12700">
            <a:noFill/>
            <a:miter lim="800000"/>
          </a:ln>
        </p:spPr>
        <p:txBody>
          <a:bodyPr wrap="none" lIns="90488" tIns="44450" rIns="90488" bIns="44450">
            <a:spAutoFit/>
          </a:bodyPr>
          <a:lstStyle/>
          <a:p>
            <a:pPr algn="l"/>
            <a:r>
              <a:rPr lang="en-US" sz="1800" i="1">
                <a:solidFill>
                  <a:srgbClr val="000000"/>
                </a:solidFill>
              </a:rPr>
              <a:t>Time (clock cycles)</a:t>
            </a:r>
          </a:p>
        </p:txBody>
      </p:sp>
      <p:sp>
        <p:nvSpPr>
          <p:cNvPr id="228359" name="Rectangle 11"/>
          <p:cNvSpPr>
            <a:spLocks noChangeArrowheads="1"/>
          </p:cNvSpPr>
          <p:nvPr/>
        </p:nvSpPr>
        <p:spPr bwMode="auto">
          <a:xfrm>
            <a:off x="762000" y="2438400"/>
            <a:ext cx="925513" cy="454025"/>
          </a:xfrm>
          <a:prstGeom prst="rect">
            <a:avLst/>
          </a:prstGeom>
          <a:noFill/>
          <a:ln w="12700">
            <a:noFill/>
            <a:miter lim="800000"/>
          </a:ln>
        </p:spPr>
        <p:txBody>
          <a:bodyPr wrap="none" lIns="90488" tIns="44450" rIns="90488" bIns="44450">
            <a:spAutoFit/>
          </a:bodyPr>
          <a:lstStyle/>
          <a:p>
            <a:pPr algn="l"/>
            <a:r>
              <a:rPr lang="en-US" sz="2400">
                <a:solidFill>
                  <a:srgbClr val="000000"/>
                </a:solidFill>
              </a:rPr>
              <a:t>Inst 1</a:t>
            </a:r>
          </a:p>
        </p:txBody>
      </p:sp>
      <p:sp>
        <p:nvSpPr>
          <p:cNvPr id="228360" name="Rectangle 12"/>
          <p:cNvSpPr>
            <a:spLocks noChangeArrowheads="1"/>
          </p:cNvSpPr>
          <p:nvPr/>
        </p:nvSpPr>
        <p:spPr bwMode="auto">
          <a:xfrm>
            <a:off x="762000" y="3319463"/>
            <a:ext cx="925513" cy="454025"/>
          </a:xfrm>
          <a:prstGeom prst="rect">
            <a:avLst/>
          </a:prstGeom>
          <a:noFill/>
          <a:ln w="12700">
            <a:noFill/>
            <a:miter lim="800000"/>
          </a:ln>
        </p:spPr>
        <p:txBody>
          <a:bodyPr wrap="none" lIns="90488" tIns="44450" rIns="90488" bIns="44450">
            <a:spAutoFit/>
          </a:bodyPr>
          <a:lstStyle/>
          <a:p>
            <a:pPr algn="l"/>
            <a:r>
              <a:rPr lang="en-US" sz="2400">
                <a:solidFill>
                  <a:srgbClr val="000000"/>
                </a:solidFill>
              </a:rPr>
              <a:t>Inst 2</a:t>
            </a:r>
          </a:p>
        </p:txBody>
      </p:sp>
      <p:sp>
        <p:nvSpPr>
          <p:cNvPr id="228361" name="Line 14"/>
          <p:cNvSpPr>
            <a:spLocks noChangeShapeType="1"/>
          </p:cNvSpPr>
          <p:nvPr/>
        </p:nvSpPr>
        <p:spPr bwMode="auto">
          <a:xfrm flipH="1">
            <a:off x="2781300" y="1274763"/>
            <a:ext cx="0" cy="4470400"/>
          </a:xfrm>
          <a:prstGeom prst="line">
            <a:avLst/>
          </a:prstGeom>
          <a:noFill/>
          <a:ln w="25400">
            <a:solidFill>
              <a:schemeClr val="tx1"/>
            </a:solidFill>
            <a:prstDash val="sysDot"/>
            <a:round/>
          </a:ln>
        </p:spPr>
        <p:txBody>
          <a:bodyPr wrap="none" anchor="ctr"/>
          <a:lstStyle/>
          <a:p>
            <a:endParaRPr lang="en-IN"/>
          </a:p>
        </p:txBody>
      </p:sp>
      <p:sp>
        <p:nvSpPr>
          <p:cNvPr id="228362" name="Line 15"/>
          <p:cNvSpPr>
            <a:spLocks noChangeShapeType="1"/>
          </p:cNvSpPr>
          <p:nvPr/>
        </p:nvSpPr>
        <p:spPr bwMode="auto">
          <a:xfrm flipH="1">
            <a:off x="3467100" y="1274763"/>
            <a:ext cx="0" cy="4470400"/>
          </a:xfrm>
          <a:prstGeom prst="line">
            <a:avLst/>
          </a:prstGeom>
          <a:noFill/>
          <a:ln w="25400">
            <a:solidFill>
              <a:schemeClr val="tx1"/>
            </a:solidFill>
            <a:prstDash val="sysDot"/>
            <a:round/>
          </a:ln>
        </p:spPr>
        <p:txBody>
          <a:bodyPr wrap="none" anchor="ctr"/>
          <a:lstStyle/>
          <a:p>
            <a:endParaRPr lang="en-IN"/>
          </a:p>
        </p:txBody>
      </p:sp>
      <p:sp>
        <p:nvSpPr>
          <p:cNvPr id="228363" name="Line 16"/>
          <p:cNvSpPr>
            <a:spLocks noChangeShapeType="1"/>
          </p:cNvSpPr>
          <p:nvPr/>
        </p:nvSpPr>
        <p:spPr bwMode="auto">
          <a:xfrm flipH="1">
            <a:off x="4152900" y="1274763"/>
            <a:ext cx="0" cy="4470400"/>
          </a:xfrm>
          <a:prstGeom prst="line">
            <a:avLst/>
          </a:prstGeom>
          <a:noFill/>
          <a:ln w="25400">
            <a:solidFill>
              <a:schemeClr val="tx1"/>
            </a:solidFill>
            <a:prstDash val="sysDot"/>
            <a:round/>
          </a:ln>
        </p:spPr>
        <p:txBody>
          <a:bodyPr wrap="none" anchor="ctr"/>
          <a:lstStyle/>
          <a:p>
            <a:endParaRPr lang="en-IN"/>
          </a:p>
        </p:txBody>
      </p:sp>
      <p:sp>
        <p:nvSpPr>
          <p:cNvPr id="228364" name="Line 17"/>
          <p:cNvSpPr>
            <a:spLocks noChangeShapeType="1"/>
          </p:cNvSpPr>
          <p:nvPr/>
        </p:nvSpPr>
        <p:spPr bwMode="auto">
          <a:xfrm flipH="1">
            <a:off x="4838700" y="1274763"/>
            <a:ext cx="0" cy="4470400"/>
          </a:xfrm>
          <a:prstGeom prst="line">
            <a:avLst/>
          </a:prstGeom>
          <a:noFill/>
          <a:ln w="25400">
            <a:solidFill>
              <a:schemeClr val="tx1"/>
            </a:solidFill>
            <a:prstDash val="sysDot"/>
            <a:round/>
          </a:ln>
        </p:spPr>
        <p:txBody>
          <a:bodyPr wrap="none" anchor="ctr"/>
          <a:lstStyle/>
          <a:p>
            <a:endParaRPr lang="en-IN"/>
          </a:p>
        </p:txBody>
      </p:sp>
      <p:sp>
        <p:nvSpPr>
          <p:cNvPr id="228365" name="Line 18"/>
          <p:cNvSpPr>
            <a:spLocks noChangeShapeType="1"/>
          </p:cNvSpPr>
          <p:nvPr/>
        </p:nvSpPr>
        <p:spPr bwMode="auto">
          <a:xfrm flipH="1">
            <a:off x="5524500" y="1274763"/>
            <a:ext cx="0" cy="4470400"/>
          </a:xfrm>
          <a:prstGeom prst="line">
            <a:avLst/>
          </a:prstGeom>
          <a:noFill/>
          <a:ln w="25400">
            <a:solidFill>
              <a:schemeClr val="tx1"/>
            </a:solidFill>
            <a:prstDash val="sysDot"/>
            <a:round/>
          </a:ln>
        </p:spPr>
        <p:txBody>
          <a:bodyPr wrap="none" anchor="ctr"/>
          <a:lstStyle/>
          <a:p>
            <a:endParaRPr lang="en-IN"/>
          </a:p>
        </p:txBody>
      </p:sp>
      <p:sp>
        <p:nvSpPr>
          <p:cNvPr id="228366" name="Line 19"/>
          <p:cNvSpPr>
            <a:spLocks noChangeShapeType="1"/>
          </p:cNvSpPr>
          <p:nvPr/>
        </p:nvSpPr>
        <p:spPr bwMode="auto">
          <a:xfrm flipH="1">
            <a:off x="6210300" y="1274763"/>
            <a:ext cx="0" cy="4470400"/>
          </a:xfrm>
          <a:prstGeom prst="line">
            <a:avLst/>
          </a:prstGeom>
          <a:noFill/>
          <a:ln w="25400">
            <a:solidFill>
              <a:schemeClr val="tx1"/>
            </a:solidFill>
            <a:prstDash val="sysDot"/>
            <a:round/>
          </a:ln>
        </p:spPr>
        <p:txBody>
          <a:bodyPr wrap="none" anchor="ctr"/>
          <a:lstStyle/>
          <a:p>
            <a:endParaRPr lang="en-IN"/>
          </a:p>
        </p:txBody>
      </p:sp>
      <p:sp>
        <p:nvSpPr>
          <p:cNvPr id="228367" name="Line 23"/>
          <p:cNvSpPr>
            <a:spLocks noChangeShapeType="1"/>
          </p:cNvSpPr>
          <p:nvPr/>
        </p:nvSpPr>
        <p:spPr bwMode="auto">
          <a:xfrm flipH="1">
            <a:off x="685800" y="1676400"/>
            <a:ext cx="0" cy="3886200"/>
          </a:xfrm>
          <a:prstGeom prst="line">
            <a:avLst/>
          </a:prstGeom>
          <a:noFill/>
          <a:ln w="28575">
            <a:solidFill>
              <a:schemeClr val="tx1"/>
            </a:solidFill>
            <a:round/>
            <a:tailEnd type="triangle" w="med" len="med"/>
          </a:ln>
        </p:spPr>
        <p:txBody>
          <a:bodyPr/>
          <a:lstStyle/>
          <a:p>
            <a:endParaRPr lang="en-IN"/>
          </a:p>
        </p:txBody>
      </p:sp>
      <p:sp>
        <p:nvSpPr>
          <p:cNvPr id="1215677" name="Rectangle 189"/>
          <p:cNvSpPr>
            <a:spLocks noChangeArrowheads="1"/>
          </p:cNvSpPr>
          <p:nvPr/>
        </p:nvSpPr>
        <p:spPr bwMode="auto">
          <a:xfrm>
            <a:off x="6400800" y="1268413"/>
            <a:ext cx="2438400" cy="1936750"/>
          </a:xfrm>
          <a:prstGeom prst="rect">
            <a:avLst/>
          </a:prstGeom>
          <a:noFill/>
          <a:ln w="38100">
            <a:solidFill>
              <a:srgbClr val="FF0000"/>
            </a:solidFill>
            <a:miter lim="800000"/>
          </a:ln>
        </p:spPr>
        <p:txBody>
          <a:bodyPr lIns="90488" tIns="44450" rIns="90488" bIns="44450">
            <a:spAutoFit/>
          </a:bodyPr>
          <a:lstStyle/>
          <a:p>
            <a:pPr algn="r"/>
            <a:r>
              <a:rPr lang="en-US" sz="2000"/>
              <a:t>Fix register access hazard by doing </a:t>
            </a:r>
            <a:r>
              <a:rPr lang="en-US" sz="2000">
                <a:solidFill>
                  <a:srgbClr val="FF0000"/>
                </a:solidFill>
              </a:rPr>
              <a:t>writes</a:t>
            </a:r>
            <a:r>
              <a:rPr lang="en-US" sz="2000">
                <a:solidFill>
                  <a:srgbClr val="FC0128"/>
                </a:solidFill>
              </a:rPr>
              <a:t> </a:t>
            </a:r>
            <a:r>
              <a:rPr lang="en-US" sz="2000"/>
              <a:t>in the </a:t>
            </a:r>
            <a:r>
              <a:rPr lang="en-US" sz="2000" b="1">
                <a:solidFill>
                  <a:schemeClr val="accent1"/>
                </a:solidFill>
              </a:rPr>
              <a:t>first</a:t>
            </a:r>
            <a:r>
              <a:rPr lang="en-US" sz="2000">
                <a:solidFill>
                  <a:schemeClr val="accent1"/>
                </a:solidFill>
              </a:rPr>
              <a:t> </a:t>
            </a:r>
            <a:r>
              <a:rPr lang="en-US" sz="2000"/>
              <a:t>half and </a:t>
            </a:r>
            <a:r>
              <a:rPr lang="en-US" sz="2000">
                <a:solidFill>
                  <a:srgbClr val="00B050"/>
                </a:solidFill>
              </a:rPr>
              <a:t>reads</a:t>
            </a:r>
            <a:r>
              <a:rPr lang="en-US" sz="2000"/>
              <a:t> in the </a:t>
            </a:r>
            <a:r>
              <a:rPr lang="en-US" sz="2000" b="1">
                <a:solidFill>
                  <a:srgbClr val="009900"/>
                </a:solidFill>
              </a:rPr>
              <a:t>second</a:t>
            </a:r>
            <a:r>
              <a:rPr lang="en-US" sz="2000" b="1"/>
              <a:t> </a:t>
            </a:r>
            <a:r>
              <a:rPr lang="en-US" sz="2000"/>
              <a:t>half of the clock cycle</a:t>
            </a:r>
          </a:p>
        </p:txBody>
      </p:sp>
      <p:sp>
        <p:nvSpPr>
          <p:cNvPr id="228369" name="Rectangle 190"/>
          <p:cNvSpPr>
            <a:spLocks noChangeArrowheads="1"/>
          </p:cNvSpPr>
          <p:nvPr/>
        </p:nvSpPr>
        <p:spPr bwMode="auto">
          <a:xfrm>
            <a:off x="762000" y="1600200"/>
            <a:ext cx="1473200" cy="458788"/>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add </a:t>
            </a:r>
            <a:r>
              <a:rPr lang="en-US" sz="2400" b="1">
                <a:solidFill>
                  <a:srgbClr val="FC0128"/>
                </a:solidFill>
                <a:latin typeface="Courier New" pitchFamily="49" charset="0"/>
              </a:rPr>
              <a:t>$1</a:t>
            </a:r>
            <a:r>
              <a:rPr lang="en-US" sz="2400" b="1">
                <a:solidFill>
                  <a:srgbClr val="000000"/>
                </a:solidFill>
                <a:latin typeface="Courier New" pitchFamily="49" charset="0"/>
              </a:rPr>
              <a:t>,</a:t>
            </a:r>
          </a:p>
        </p:txBody>
      </p:sp>
      <p:sp>
        <p:nvSpPr>
          <p:cNvPr id="228370" name="Rectangle 191"/>
          <p:cNvSpPr>
            <a:spLocks noChangeArrowheads="1"/>
          </p:cNvSpPr>
          <p:nvPr/>
        </p:nvSpPr>
        <p:spPr bwMode="auto">
          <a:xfrm>
            <a:off x="762000" y="4157663"/>
            <a:ext cx="2006600"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add $2,</a:t>
            </a:r>
            <a:r>
              <a:rPr lang="en-US" sz="2400" b="1">
                <a:solidFill>
                  <a:srgbClr val="009900"/>
                </a:solidFill>
                <a:latin typeface="Courier New" pitchFamily="49" charset="0"/>
              </a:rPr>
              <a:t>$1</a:t>
            </a:r>
            <a:r>
              <a:rPr lang="en-US" sz="2400" b="1">
                <a:solidFill>
                  <a:srgbClr val="000000"/>
                </a:solidFill>
                <a:latin typeface="Courier New" pitchFamily="49" charset="0"/>
              </a:rPr>
              <a:t>,</a:t>
            </a:r>
          </a:p>
        </p:txBody>
      </p:sp>
      <p:grpSp>
        <p:nvGrpSpPr>
          <p:cNvPr id="3" name="Group 207"/>
          <p:cNvGrpSpPr/>
          <p:nvPr/>
        </p:nvGrpSpPr>
        <p:grpSpPr>
          <a:xfrm>
            <a:off x="4572000" y="5181600"/>
            <a:ext cx="1219200" cy="381000"/>
            <a:chOff x="2880" y="3552"/>
            <a:chExt cx="768" cy="240"/>
          </a:xfrm>
        </p:grpSpPr>
        <p:sp>
          <p:nvSpPr>
            <p:cNvPr id="228514" name="Line 196"/>
            <p:cNvSpPr>
              <a:spLocks noChangeShapeType="1"/>
            </p:cNvSpPr>
            <p:nvPr/>
          </p:nvSpPr>
          <p:spPr bwMode="auto">
            <a:xfrm flipH="1">
              <a:off x="3456" y="3552"/>
              <a:ext cx="0" cy="240"/>
            </a:xfrm>
            <a:prstGeom prst="line">
              <a:avLst/>
            </a:prstGeom>
            <a:noFill/>
            <a:ln w="12700">
              <a:solidFill>
                <a:schemeClr val="tx1"/>
              </a:solidFill>
              <a:round/>
              <a:tailEnd type="triangle" w="med" len="med"/>
            </a:ln>
          </p:spPr>
          <p:txBody>
            <a:bodyPr/>
            <a:lstStyle/>
            <a:p>
              <a:endParaRPr lang="en-IN"/>
            </a:p>
          </p:txBody>
        </p:sp>
        <p:sp>
          <p:nvSpPr>
            <p:cNvPr id="228515" name="Line 198"/>
            <p:cNvSpPr>
              <a:spLocks noChangeShapeType="1"/>
            </p:cNvSpPr>
            <p:nvPr/>
          </p:nvSpPr>
          <p:spPr bwMode="auto">
            <a:xfrm flipH="1" flipV="1">
              <a:off x="3264" y="3552"/>
              <a:ext cx="0" cy="240"/>
            </a:xfrm>
            <a:prstGeom prst="line">
              <a:avLst/>
            </a:prstGeom>
            <a:noFill/>
            <a:ln w="12700">
              <a:solidFill>
                <a:schemeClr val="tx1"/>
              </a:solidFill>
              <a:round/>
              <a:tailEnd type="triangle" w="med" len="med"/>
            </a:ln>
          </p:spPr>
          <p:txBody>
            <a:bodyPr/>
            <a:lstStyle/>
            <a:p>
              <a:endParaRPr lang="en-IN"/>
            </a:p>
          </p:txBody>
        </p:sp>
        <p:sp>
          <p:nvSpPr>
            <p:cNvPr id="228516" name="Line 200"/>
            <p:cNvSpPr>
              <a:spLocks noChangeShapeType="1"/>
            </p:cNvSpPr>
            <p:nvPr/>
          </p:nvSpPr>
          <p:spPr bwMode="auto">
            <a:xfrm>
              <a:off x="3456" y="3792"/>
              <a:ext cx="192" cy="0"/>
            </a:xfrm>
            <a:prstGeom prst="line">
              <a:avLst/>
            </a:prstGeom>
            <a:noFill/>
            <a:ln w="12700">
              <a:solidFill>
                <a:schemeClr val="tx1"/>
              </a:solidFill>
              <a:round/>
            </a:ln>
          </p:spPr>
          <p:txBody>
            <a:bodyPr/>
            <a:lstStyle/>
            <a:p>
              <a:endParaRPr lang="en-IN"/>
            </a:p>
          </p:txBody>
        </p:sp>
        <p:sp>
          <p:nvSpPr>
            <p:cNvPr id="228517" name="Line 203"/>
            <p:cNvSpPr>
              <a:spLocks noChangeShapeType="1"/>
            </p:cNvSpPr>
            <p:nvPr/>
          </p:nvSpPr>
          <p:spPr bwMode="auto">
            <a:xfrm>
              <a:off x="3264" y="3552"/>
              <a:ext cx="192" cy="0"/>
            </a:xfrm>
            <a:prstGeom prst="line">
              <a:avLst/>
            </a:prstGeom>
            <a:noFill/>
            <a:ln w="12700">
              <a:solidFill>
                <a:schemeClr val="tx1"/>
              </a:solidFill>
              <a:round/>
            </a:ln>
          </p:spPr>
          <p:txBody>
            <a:bodyPr/>
            <a:lstStyle/>
            <a:p>
              <a:endParaRPr lang="en-IN"/>
            </a:p>
          </p:txBody>
        </p:sp>
        <p:sp>
          <p:nvSpPr>
            <p:cNvPr id="228518" name="Line 204"/>
            <p:cNvSpPr>
              <a:spLocks noChangeShapeType="1"/>
            </p:cNvSpPr>
            <p:nvPr/>
          </p:nvSpPr>
          <p:spPr bwMode="auto">
            <a:xfrm>
              <a:off x="3072" y="3792"/>
              <a:ext cx="192" cy="0"/>
            </a:xfrm>
            <a:prstGeom prst="line">
              <a:avLst/>
            </a:prstGeom>
            <a:noFill/>
            <a:ln w="12700">
              <a:solidFill>
                <a:schemeClr val="tx1"/>
              </a:solidFill>
              <a:round/>
            </a:ln>
          </p:spPr>
          <p:txBody>
            <a:bodyPr/>
            <a:lstStyle/>
            <a:p>
              <a:endParaRPr lang="en-IN"/>
            </a:p>
          </p:txBody>
        </p:sp>
        <p:sp>
          <p:nvSpPr>
            <p:cNvPr id="228519" name="Line 205"/>
            <p:cNvSpPr>
              <a:spLocks noChangeShapeType="1"/>
            </p:cNvSpPr>
            <p:nvPr/>
          </p:nvSpPr>
          <p:spPr bwMode="auto">
            <a:xfrm flipH="1">
              <a:off x="3072" y="3552"/>
              <a:ext cx="0" cy="240"/>
            </a:xfrm>
            <a:prstGeom prst="line">
              <a:avLst/>
            </a:prstGeom>
            <a:noFill/>
            <a:ln w="12700">
              <a:solidFill>
                <a:schemeClr val="tx1"/>
              </a:solidFill>
              <a:round/>
              <a:tailEnd type="triangle" w="med" len="med"/>
            </a:ln>
          </p:spPr>
          <p:txBody>
            <a:bodyPr/>
            <a:lstStyle/>
            <a:p>
              <a:endParaRPr lang="en-IN"/>
            </a:p>
          </p:txBody>
        </p:sp>
        <p:sp>
          <p:nvSpPr>
            <p:cNvPr id="228520" name="Line 206"/>
            <p:cNvSpPr>
              <a:spLocks noChangeShapeType="1"/>
            </p:cNvSpPr>
            <p:nvPr/>
          </p:nvSpPr>
          <p:spPr bwMode="auto">
            <a:xfrm>
              <a:off x="2880" y="3552"/>
              <a:ext cx="192" cy="0"/>
            </a:xfrm>
            <a:prstGeom prst="line">
              <a:avLst/>
            </a:prstGeom>
            <a:noFill/>
            <a:ln w="12700">
              <a:solidFill>
                <a:schemeClr val="tx1"/>
              </a:solidFill>
              <a:round/>
            </a:ln>
          </p:spPr>
          <p:txBody>
            <a:bodyPr/>
            <a:lstStyle/>
            <a:p>
              <a:endParaRPr lang="en-IN"/>
            </a:p>
          </p:txBody>
        </p:sp>
      </p:grpSp>
      <p:grpSp>
        <p:nvGrpSpPr>
          <p:cNvPr id="4" name="Group 214"/>
          <p:cNvGrpSpPr/>
          <p:nvPr/>
        </p:nvGrpSpPr>
        <p:grpSpPr>
          <a:xfrm>
            <a:off x="990600" y="5410200"/>
            <a:ext cx="4191000" cy="1079500"/>
            <a:chOff x="624" y="3408"/>
            <a:chExt cx="2640" cy="680"/>
          </a:xfrm>
        </p:grpSpPr>
        <p:sp>
          <p:nvSpPr>
            <p:cNvPr id="228512" name="Rectangle 209"/>
            <p:cNvSpPr>
              <a:spLocks noChangeArrowheads="1"/>
            </p:cNvSpPr>
            <p:nvPr/>
          </p:nvSpPr>
          <p:spPr bwMode="auto">
            <a:xfrm>
              <a:off x="624" y="3648"/>
              <a:ext cx="1872" cy="440"/>
            </a:xfrm>
            <a:prstGeom prst="rect">
              <a:avLst/>
            </a:prstGeom>
            <a:noFill/>
            <a:ln w="12700">
              <a:noFill/>
              <a:miter lim="800000"/>
            </a:ln>
          </p:spPr>
          <p:txBody>
            <a:bodyPr lIns="90488" tIns="44450" rIns="90488" bIns="44450">
              <a:spAutoFit/>
            </a:bodyPr>
            <a:lstStyle/>
            <a:p>
              <a:pPr algn="l"/>
              <a:r>
                <a:rPr lang="en-US" sz="2000">
                  <a:solidFill>
                    <a:srgbClr val="FC0128"/>
                  </a:solidFill>
                </a:rPr>
                <a:t>clock edge that controls register writing</a:t>
              </a:r>
            </a:p>
          </p:txBody>
        </p:sp>
        <p:sp>
          <p:nvSpPr>
            <p:cNvPr id="228513" name="Line 210"/>
            <p:cNvSpPr>
              <a:spLocks noChangeShapeType="1"/>
            </p:cNvSpPr>
            <p:nvPr/>
          </p:nvSpPr>
          <p:spPr bwMode="auto">
            <a:xfrm flipV="1">
              <a:off x="2544" y="3408"/>
              <a:ext cx="720" cy="432"/>
            </a:xfrm>
            <a:prstGeom prst="line">
              <a:avLst/>
            </a:prstGeom>
            <a:noFill/>
            <a:ln w="12700">
              <a:solidFill>
                <a:schemeClr val="accent1"/>
              </a:solidFill>
              <a:round/>
              <a:tailEnd type="triangle" w="med" len="med"/>
            </a:ln>
          </p:spPr>
          <p:txBody>
            <a:bodyPr/>
            <a:lstStyle/>
            <a:p>
              <a:endParaRPr lang="en-IN"/>
            </a:p>
          </p:txBody>
        </p:sp>
      </p:grpSp>
      <p:grpSp>
        <p:nvGrpSpPr>
          <p:cNvPr id="5" name="Group 213"/>
          <p:cNvGrpSpPr/>
          <p:nvPr/>
        </p:nvGrpSpPr>
        <p:grpSpPr>
          <a:xfrm>
            <a:off x="4876800" y="5334000"/>
            <a:ext cx="3200400" cy="1384300"/>
            <a:chOff x="3072" y="3360"/>
            <a:chExt cx="2016" cy="872"/>
          </a:xfrm>
        </p:grpSpPr>
        <p:sp>
          <p:nvSpPr>
            <p:cNvPr id="228509" name="Rectangle 208"/>
            <p:cNvSpPr>
              <a:spLocks noChangeArrowheads="1"/>
            </p:cNvSpPr>
            <p:nvPr/>
          </p:nvSpPr>
          <p:spPr bwMode="auto">
            <a:xfrm>
              <a:off x="3216" y="3600"/>
              <a:ext cx="1872" cy="632"/>
            </a:xfrm>
            <a:prstGeom prst="rect">
              <a:avLst/>
            </a:prstGeom>
            <a:noFill/>
            <a:ln w="12700">
              <a:noFill/>
              <a:miter lim="800000"/>
            </a:ln>
          </p:spPr>
          <p:txBody>
            <a:bodyPr lIns="90488" tIns="44450" rIns="90488" bIns="44450">
              <a:spAutoFit/>
            </a:bodyPr>
            <a:lstStyle/>
            <a:p>
              <a:pPr algn="l"/>
              <a:r>
                <a:rPr lang="en-US" sz="2000">
                  <a:solidFill>
                    <a:srgbClr val="FC0128"/>
                  </a:solidFill>
                </a:rPr>
                <a:t>clock edge that controls loading of pipeline state registers</a:t>
              </a:r>
            </a:p>
          </p:txBody>
        </p:sp>
        <p:sp>
          <p:nvSpPr>
            <p:cNvPr id="228510" name="Line 211"/>
            <p:cNvSpPr>
              <a:spLocks noChangeShapeType="1"/>
            </p:cNvSpPr>
            <p:nvPr/>
          </p:nvSpPr>
          <p:spPr bwMode="auto">
            <a:xfrm>
              <a:off x="3456" y="3360"/>
              <a:ext cx="192" cy="288"/>
            </a:xfrm>
            <a:prstGeom prst="line">
              <a:avLst/>
            </a:prstGeom>
            <a:noFill/>
            <a:ln w="12700">
              <a:solidFill>
                <a:schemeClr val="accent1"/>
              </a:solidFill>
              <a:round/>
              <a:headEnd type="triangle" w="med" len="med"/>
            </a:ln>
          </p:spPr>
          <p:txBody>
            <a:bodyPr/>
            <a:lstStyle/>
            <a:p>
              <a:endParaRPr lang="en-IN"/>
            </a:p>
          </p:txBody>
        </p:sp>
        <p:sp>
          <p:nvSpPr>
            <p:cNvPr id="228511" name="Line 212"/>
            <p:cNvSpPr>
              <a:spLocks noChangeShapeType="1"/>
            </p:cNvSpPr>
            <p:nvPr/>
          </p:nvSpPr>
          <p:spPr bwMode="auto">
            <a:xfrm>
              <a:off x="3072" y="3360"/>
              <a:ext cx="192" cy="288"/>
            </a:xfrm>
            <a:prstGeom prst="line">
              <a:avLst/>
            </a:prstGeom>
            <a:noFill/>
            <a:ln w="12700">
              <a:solidFill>
                <a:schemeClr val="accent1"/>
              </a:solidFill>
              <a:round/>
              <a:headEnd type="triangle" w="med" len="med"/>
            </a:ln>
          </p:spPr>
          <p:txBody>
            <a:bodyPr/>
            <a:lstStyle/>
            <a:p>
              <a:endParaRPr lang="en-IN"/>
            </a:p>
          </p:txBody>
        </p:sp>
      </p:grpSp>
      <p:grpSp>
        <p:nvGrpSpPr>
          <p:cNvPr id="228374" name="Group 54"/>
          <p:cNvGrpSpPr/>
          <p:nvPr/>
        </p:nvGrpSpPr>
        <p:grpSpPr>
          <a:xfrm>
            <a:off x="2206625" y="1511300"/>
            <a:ext cx="3302000" cy="838200"/>
            <a:chOff x="1571" y="1152"/>
            <a:chExt cx="2080" cy="528"/>
          </a:xfrm>
        </p:grpSpPr>
        <p:grpSp>
          <p:nvGrpSpPr>
            <p:cNvPr id="228477" name="Group 55"/>
            <p:cNvGrpSpPr/>
            <p:nvPr/>
          </p:nvGrpSpPr>
          <p:grpSpPr>
            <a:xfrm>
              <a:off x="2487" y="1152"/>
              <a:ext cx="223" cy="481"/>
              <a:chOff x="2207" y="1413"/>
              <a:chExt cx="223" cy="481"/>
            </a:xfrm>
          </p:grpSpPr>
          <p:sp>
            <p:nvSpPr>
              <p:cNvPr id="228507"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8508"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28478" name="Group 58"/>
            <p:cNvGrpSpPr/>
            <p:nvPr/>
          </p:nvGrpSpPr>
          <p:grpSpPr>
            <a:xfrm>
              <a:off x="1571" y="1248"/>
              <a:ext cx="340" cy="289"/>
              <a:chOff x="1291" y="1509"/>
              <a:chExt cx="340" cy="289"/>
            </a:xfrm>
          </p:grpSpPr>
          <p:sp>
            <p:nvSpPr>
              <p:cNvPr id="228503"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28504" name="Group 60"/>
              <p:cNvGrpSpPr/>
              <p:nvPr/>
            </p:nvGrpSpPr>
            <p:grpSpPr>
              <a:xfrm>
                <a:off x="1291" y="1509"/>
                <a:ext cx="340" cy="289"/>
                <a:chOff x="1291" y="1509"/>
                <a:chExt cx="340" cy="289"/>
              </a:xfrm>
            </p:grpSpPr>
            <p:sp>
              <p:nvSpPr>
                <p:cNvPr id="228505"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8506"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28479"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28480" name="Group 64"/>
            <p:cNvGrpSpPr/>
            <p:nvPr/>
          </p:nvGrpSpPr>
          <p:grpSpPr>
            <a:xfrm>
              <a:off x="2031" y="1248"/>
              <a:ext cx="296" cy="289"/>
              <a:chOff x="1751" y="1509"/>
              <a:chExt cx="296" cy="289"/>
            </a:xfrm>
          </p:grpSpPr>
          <p:sp>
            <p:nvSpPr>
              <p:cNvPr id="228501"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8502"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8481"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28482"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8483"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28484"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28485" name="Group 71"/>
            <p:cNvGrpSpPr/>
            <p:nvPr/>
          </p:nvGrpSpPr>
          <p:grpSpPr>
            <a:xfrm>
              <a:off x="2880" y="1248"/>
              <a:ext cx="325" cy="289"/>
              <a:chOff x="2600" y="1509"/>
              <a:chExt cx="325" cy="289"/>
            </a:xfrm>
          </p:grpSpPr>
          <p:sp>
            <p:nvSpPr>
              <p:cNvPr id="228499"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8500"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8486"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WB</a:t>
              </a:r>
            </a:p>
          </p:txBody>
        </p:sp>
        <p:grpSp>
          <p:nvGrpSpPr>
            <p:cNvPr id="228487" name="Group 75"/>
            <p:cNvGrpSpPr/>
            <p:nvPr/>
          </p:nvGrpSpPr>
          <p:grpSpPr>
            <a:xfrm>
              <a:off x="3348" y="1248"/>
              <a:ext cx="284" cy="289"/>
              <a:chOff x="3068" y="1509"/>
              <a:chExt cx="284" cy="289"/>
            </a:xfrm>
          </p:grpSpPr>
          <p:sp>
            <p:nvSpPr>
              <p:cNvPr id="228497"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8498"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8488"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28489"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28490"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28491"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28492"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28493"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28494"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28495"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28496"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228375" name="Group 54"/>
          <p:cNvGrpSpPr/>
          <p:nvPr/>
        </p:nvGrpSpPr>
        <p:grpSpPr>
          <a:xfrm>
            <a:off x="2854325" y="2349500"/>
            <a:ext cx="3302000" cy="838200"/>
            <a:chOff x="1571" y="1152"/>
            <a:chExt cx="2080" cy="528"/>
          </a:xfrm>
        </p:grpSpPr>
        <p:grpSp>
          <p:nvGrpSpPr>
            <p:cNvPr id="228445" name="Group 55"/>
            <p:cNvGrpSpPr/>
            <p:nvPr/>
          </p:nvGrpSpPr>
          <p:grpSpPr>
            <a:xfrm>
              <a:off x="2487" y="1152"/>
              <a:ext cx="223" cy="481"/>
              <a:chOff x="2207" y="1413"/>
              <a:chExt cx="223" cy="481"/>
            </a:xfrm>
          </p:grpSpPr>
          <p:sp>
            <p:nvSpPr>
              <p:cNvPr id="228475"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8476"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28446" name="Group 58"/>
            <p:cNvGrpSpPr/>
            <p:nvPr/>
          </p:nvGrpSpPr>
          <p:grpSpPr>
            <a:xfrm>
              <a:off x="1571" y="1248"/>
              <a:ext cx="340" cy="289"/>
              <a:chOff x="1291" y="1509"/>
              <a:chExt cx="340" cy="289"/>
            </a:xfrm>
          </p:grpSpPr>
          <p:sp>
            <p:nvSpPr>
              <p:cNvPr id="228471"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28472" name="Group 60"/>
              <p:cNvGrpSpPr/>
              <p:nvPr/>
            </p:nvGrpSpPr>
            <p:grpSpPr>
              <a:xfrm>
                <a:off x="1291" y="1509"/>
                <a:ext cx="340" cy="289"/>
                <a:chOff x="1291" y="1509"/>
                <a:chExt cx="340" cy="289"/>
              </a:xfrm>
            </p:grpSpPr>
            <p:sp>
              <p:nvSpPr>
                <p:cNvPr id="228473"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8474"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28447"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28448" name="Group 64"/>
            <p:cNvGrpSpPr/>
            <p:nvPr/>
          </p:nvGrpSpPr>
          <p:grpSpPr>
            <a:xfrm>
              <a:off x="2031" y="1248"/>
              <a:ext cx="296" cy="289"/>
              <a:chOff x="1751" y="1509"/>
              <a:chExt cx="296" cy="289"/>
            </a:xfrm>
          </p:grpSpPr>
          <p:sp>
            <p:nvSpPr>
              <p:cNvPr id="228469"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8470"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8449"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28450"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8451"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28452"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28453" name="Group 71"/>
            <p:cNvGrpSpPr/>
            <p:nvPr/>
          </p:nvGrpSpPr>
          <p:grpSpPr>
            <a:xfrm>
              <a:off x="2880" y="1248"/>
              <a:ext cx="325" cy="289"/>
              <a:chOff x="2600" y="1509"/>
              <a:chExt cx="325" cy="289"/>
            </a:xfrm>
          </p:grpSpPr>
          <p:sp>
            <p:nvSpPr>
              <p:cNvPr id="228467"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8468"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8454"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WB</a:t>
              </a:r>
            </a:p>
          </p:txBody>
        </p:sp>
        <p:grpSp>
          <p:nvGrpSpPr>
            <p:cNvPr id="228455" name="Group 75"/>
            <p:cNvGrpSpPr/>
            <p:nvPr/>
          </p:nvGrpSpPr>
          <p:grpSpPr>
            <a:xfrm>
              <a:off x="3348" y="1248"/>
              <a:ext cx="284" cy="289"/>
              <a:chOff x="3068" y="1509"/>
              <a:chExt cx="284" cy="289"/>
            </a:xfrm>
          </p:grpSpPr>
          <p:sp>
            <p:nvSpPr>
              <p:cNvPr id="228465"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8466"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8456"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28457"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28458"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28459"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28460"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28461"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28462"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28463"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28464"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228376" name="Group 54"/>
          <p:cNvGrpSpPr/>
          <p:nvPr/>
        </p:nvGrpSpPr>
        <p:grpSpPr>
          <a:xfrm>
            <a:off x="3573463" y="3187700"/>
            <a:ext cx="3302000" cy="838200"/>
            <a:chOff x="1571" y="1152"/>
            <a:chExt cx="2080" cy="528"/>
          </a:xfrm>
        </p:grpSpPr>
        <p:grpSp>
          <p:nvGrpSpPr>
            <p:cNvPr id="228413" name="Group 55"/>
            <p:cNvGrpSpPr/>
            <p:nvPr/>
          </p:nvGrpSpPr>
          <p:grpSpPr>
            <a:xfrm>
              <a:off x="2487" y="1152"/>
              <a:ext cx="223" cy="481"/>
              <a:chOff x="2207" y="1413"/>
              <a:chExt cx="223" cy="481"/>
            </a:xfrm>
          </p:grpSpPr>
          <p:sp>
            <p:nvSpPr>
              <p:cNvPr id="228443"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8444"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28414" name="Group 58"/>
            <p:cNvGrpSpPr/>
            <p:nvPr/>
          </p:nvGrpSpPr>
          <p:grpSpPr>
            <a:xfrm>
              <a:off x="1571" y="1248"/>
              <a:ext cx="340" cy="289"/>
              <a:chOff x="1291" y="1509"/>
              <a:chExt cx="340" cy="289"/>
            </a:xfrm>
          </p:grpSpPr>
          <p:sp>
            <p:nvSpPr>
              <p:cNvPr id="228439"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28440" name="Group 60"/>
              <p:cNvGrpSpPr/>
              <p:nvPr/>
            </p:nvGrpSpPr>
            <p:grpSpPr>
              <a:xfrm>
                <a:off x="1291" y="1509"/>
                <a:ext cx="340" cy="289"/>
                <a:chOff x="1291" y="1509"/>
                <a:chExt cx="340" cy="289"/>
              </a:xfrm>
            </p:grpSpPr>
            <p:sp>
              <p:nvSpPr>
                <p:cNvPr id="228441"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8442"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28415"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28416" name="Group 64"/>
            <p:cNvGrpSpPr/>
            <p:nvPr/>
          </p:nvGrpSpPr>
          <p:grpSpPr>
            <a:xfrm>
              <a:off x="2031" y="1248"/>
              <a:ext cx="296" cy="289"/>
              <a:chOff x="1751" y="1509"/>
              <a:chExt cx="296" cy="289"/>
            </a:xfrm>
          </p:grpSpPr>
          <p:sp>
            <p:nvSpPr>
              <p:cNvPr id="228437"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8438"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8417"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28418"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8419"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28420"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28421" name="Group 71"/>
            <p:cNvGrpSpPr/>
            <p:nvPr/>
          </p:nvGrpSpPr>
          <p:grpSpPr>
            <a:xfrm>
              <a:off x="2880" y="1248"/>
              <a:ext cx="325" cy="289"/>
              <a:chOff x="2600" y="1509"/>
              <a:chExt cx="325" cy="289"/>
            </a:xfrm>
          </p:grpSpPr>
          <p:sp>
            <p:nvSpPr>
              <p:cNvPr id="228435"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8436"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8422"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WB</a:t>
              </a:r>
            </a:p>
          </p:txBody>
        </p:sp>
        <p:grpSp>
          <p:nvGrpSpPr>
            <p:cNvPr id="228423" name="Group 75"/>
            <p:cNvGrpSpPr/>
            <p:nvPr/>
          </p:nvGrpSpPr>
          <p:grpSpPr>
            <a:xfrm>
              <a:off x="3348" y="1248"/>
              <a:ext cx="284" cy="289"/>
              <a:chOff x="3068" y="1509"/>
              <a:chExt cx="284" cy="289"/>
            </a:xfrm>
          </p:grpSpPr>
          <p:sp>
            <p:nvSpPr>
              <p:cNvPr id="228433"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8434"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8424"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28425"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28426"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28427"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28428"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28429"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28430"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28431"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28432"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228377" name="Group 54"/>
          <p:cNvGrpSpPr/>
          <p:nvPr/>
        </p:nvGrpSpPr>
        <p:grpSpPr>
          <a:xfrm>
            <a:off x="4294188" y="4030663"/>
            <a:ext cx="3302000" cy="838200"/>
            <a:chOff x="1571" y="1152"/>
            <a:chExt cx="2080" cy="528"/>
          </a:xfrm>
        </p:grpSpPr>
        <p:grpSp>
          <p:nvGrpSpPr>
            <p:cNvPr id="228381" name="Group 55"/>
            <p:cNvGrpSpPr/>
            <p:nvPr/>
          </p:nvGrpSpPr>
          <p:grpSpPr>
            <a:xfrm>
              <a:off x="2487" y="1152"/>
              <a:ext cx="223" cy="481"/>
              <a:chOff x="2207" y="1413"/>
              <a:chExt cx="223" cy="481"/>
            </a:xfrm>
          </p:grpSpPr>
          <p:sp>
            <p:nvSpPr>
              <p:cNvPr id="228411"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8412"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28382" name="Group 58"/>
            <p:cNvGrpSpPr/>
            <p:nvPr/>
          </p:nvGrpSpPr>
          <p:grpSpPr>
            <a:xfrm>
              <a:off x="1571" y="1248"/>
              <a:ext cx="340" cy="289"/>
              <a:chOff x="1291" y="1509"/>
              <a:chExt cx="340" cy="289"/>
            </a:xfrm>
          </p:grpSpPr>
          <p:sp>
            <p:nvSpPr>
              <p:cNvPr id="228407"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28408" name="Group 60"/>
              <p:cNvGrpSpPr/>
              <p:nvPr/>
            </p:nvGrpSpPr>
            <p:grpSpPr>
              <a:xfrm>
                <a:off x="1291" y="1509"/>
                <a:ext cx="340" cy="289"/>
                <a:chOff x="1291" y="1509"/>
                <a:chExt cx="340" cy="289"/>
              </a:xfrm>
            </p:grpSpPr>
            <p:sp>
              <p:nvSpPr>
                <p:cNvPr id="228409"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8410"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28383"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28384" name="Group 64"/>
            <p:cNvGrpSpPr/>
            <p:nvPr/>
          </p:nvGrpSpPr>
          <p:grpSpPr>
            <a:xfrm>
              <a:off x="2031" y="1248"/>
              <a:ext cx="296" cy="289"/>
              <a:chOff x="1751" y="1509"/>
              <a:chExt cx="296" cy="289"/>
            </a:xfrm>
          </p:grpSpPr>
          <p:sp>
            <p:nvSpPr>
              <p:cNvPr id="228405"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8406"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8385"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28386"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8387"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28388"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28389" name="Group 71"/>
            <p:cNvGrpSpPr/>
            <p:nvPr/>
          </p:nvGrpSpPr>
          <p:grpSpPr>
            <a:xfrm>
              <a:off x="2880" y="1248"/>
              <a:ext cx="325" cy="289"/>
              <a:chOff x="2600" y="1509"/>
              <a:chExt cx="325" cy="289"/>
            </a:xfrm>
          </p:grpSpPr>
          <p:sp>
            <p:nvSpPr>
              <p:cNvPr id="228403"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8404"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8390"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WB</a:t>
              </a:r>
            </a:p>
          </p:txBody>
        </p:sp>
        <p:grpSp>
          <p:nvGrpSpPr>
            <p:cNvPr id="228391" name="Group 75"/>
            <p:cNvGrpSpPr/>
            <p:nvPr/>
          </p:nvGrpSpPr>
          <p:grpSpPr>
            <a:xfrm>
              <a:off x="3348" y="1248"/>
              <a:ext cx="284" cy="289"/>
              <a:chOff x="3068" y="1509"/>
              <a:chExt cx="284" cy="289"/>
            </a:xfrm>
          </p:grpSpPr>
          <p:sp>
            <p:nvSpPr>
              <p:cNvPr id="228401"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8402"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8392"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28393"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28394"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28395"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28396"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28397"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28398"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28399"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28400"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sp>
        <p:nvSpPr>
          <p:cNvPr id="228378" name="Line 19"/>
          <p:cNvSpPr>
            <a:spLocks noChangeShapeType="1"/>
          </p:cNvSpPr>
          <p:nvPr/>
        </p:nvSpPr>
        <p:spPr bwMode="auto">
          <a:xfrm flipH="1">
            <a:off x="7064375" y="3416300"/>
            <a:ext cx="0" cy="2413000"/>
          </a:xfrm>
          <a:prstGeom prst="line">
            <a:avLst/>
          </a:prstGeom>
          <a:noFill/>
          <a:ln w="25400">
            <a:solidFill>
              <a:schemeClr val="tx1"/>
            </a:solidFill>
            <a:prstDash val="sysDot"/>
            <a:round/>
          </a:ln>
        </p:spPr>
        <p:txBody>
          <a:bodyPr wrap="none" anchor="ctr"/>
          <a:lstStyle/>
          <a:p>
            <a:endParaRPr lang="en-IN"/>
          </a:p>
        </p:txBody>
      </p:sp>
      <p:cxnSp>
        <p:nvCxnSpPr>
          <p:cNvPr id="173" name="Straight Arrow Connector 172"/>
          <p:cNvCxnSpPr>
            <a:cxnSpLocks noChangeShapeType="1"/>
            <a:endCxn id="228486" idx="3"/>
          </p:cNvCxnSpPr>
          <p:nvPr/>
        </p:nvCxnSpPr>
        <p:spPr bwMode="auto">
          <a:xfrm flipH="1" flipV="1">
            <a:off x="5508625" y="1835150"/>
            <a:ext cx="885825" cy="603250"/>
          </a:xfrm>
          <a:prstGeom prst="straightConnector1">
            <a:avLst/>
          </a:prstGeom>
          <a:noFill/>
          <a:ln w="38100" algn="ctr">
            <a:solidFill>
              <a:schemeClr val="accent1"/>
            </a:solidFill>
            <a:round/>
            <a:tailEnd type="arrow" w="med" len="med"/>
          </a:ln>
        </p:spPr>
      </p:cxnSp>
      <p:cxnSp>
        <p:nvCxnSpPr>
          <p:cNvPr id="174" name="Straight Arrow Connector 173"/>
          <p:cNvCxnSpPr>
            <a:cxnSpLocks noChangeShapeType="1"/>
          </p:cNvCxnSpPr>
          <p:nvPr/>
        </p:nvCxnSpPr>
        <p:spPr bwMode="auto">
          <a:xfrm flipH="1">
            <a:off x="5364163" y="2732088"/>
            <a:ext cx="1036637" cy="1497012"/>
          </a:xfrm>
          <a:prstGeom prst="straightConnector1">
            <a:avLst/>
          </a:prstGeom>
          <a:noFill/>
          <a:ln w="38100" algn="ctr">
            <a:solidFill>
              <a:srgbClr val="66FF66"/>
            </a:solidFill>
            <a:round/>
            <a:tailEnd type="arrow" w="med" len="med"/>
          </a:ln>
        </p:spPr>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215677"/>
                                        </p:tgtEl>
                                        <p:attrNameLst>
                                          <p:attrName>style.visibility</p:attrName>
                                        </p:attrNameLst>
                                      </p:cBhvr>
                                      <p:to>
                                        <p:strVal val="visible"/>
                                      </p:to>
                                    </p:set>
                                  </p:childTnLst>
                                </p:cTn>
                              </p:par>
                              <p:par>
                                <p:cTn id="10" presetID="3" presetClass="entr" presetSubtype="10" fill="hold" nodeType="withEffect">
                                  <p:stCondLst>
                                    <p:cond delay="0"/>
                                  </p:stCondLst>
                                  <p:childTnLst>
                                    <p:set>
                                      <p:cBhvr>
                                        <p:cTn id="11" dur="1" fill="hold">
                                          <p:stCondLst>
                                            <p:cond delay="0"/>
                                          </p:stCondLst>
                                        </p:cTn>
                                        <p:tgtEl>
                                          <p:spTgt spid="174"/>
                                        </p:tgtEl>
                                        <p:attrNameLst>
                                          <p:attrName>style.visibility</p:attrName>
                                        </p:attrNameLst>
                                      </p:cBhvr>
                                      <p:to>
                                        <p:strVal val="visible"/>
                                      </p:to>
                                    </p:set>
                                    <p:animEffect transition="in" filter="blinds(horizontal)">
                                      <p:cBhvr>
                                        <p:cTn id="12" dur="500"/>
                                        <p:tgtEl>
                                          <p:spTgt spid="174"/>
                                        </p:tgtEl>
                                      </p:cBhvr>
                                    </p:animEffect>
                                  </p:childTnLst>
                                </p:cTn>
                              </p:par>
                              <p:par>
                                <p:cTn id="13" presetID="3" presetClass="entr" presetSubtype="10" fill="hold" nodeType="withEffect">
                                  <p:stCondLst>
                                    <p:cond delay="0"/>
                                  </p:stCondLst>
                                  <p:childTnLst>
                                    <p:set>
                                      <p:cBhvr>
                                        <p:cTn id="14" dur="1" fill="hold">
                                          <p:stCondLst>
                                            <p:cond delay="0"/>
                                          </p:stCondLst>
                                        </p:cTn>
                                        <p:tgtEl>
                                          <p:spTgt spid="173"/>
                                        </p:tgtEl>
                                        <p:attrNameLst>
                                          <p:attrName>style.visibility</p:attrName>
                                        </p:attrNameLst>
                                      </p:cBhvr>
                                      <p:to>
                                        <p:strVal val="visible"/>
                                      </p:to>
                                    </p:set>
                                    <p:animEffect transition="in" filter="blinds(horizontal)">
                                      <p:cBhvr>
                                        <p:cTn id="15" dur="500"/>
                                        <p:tgtEl>
                                          <p:spTgt spid="173"/>
                                        </p:tgtEl>
                                      </p:cBhvr>
                                    </p:animEffect>
                                  </p:childTnLst>
                                </p:cTn>
                              </p:par>
                            </p:childTnLst>
                          </p:cTn>
                        </p:par>
                      </p:childTnLst>
                    </p:cTn>
                  </p:par>
                  <p:par>
                    <p:cTn id="16" fill="hold" nodeType="clickPar">
                      <p:stCondLst>
                        <p:cond delay="indefinite"/>
                      </p:stCondLst>
                      <p:childTnLst>
                        <p:par>
                          <p:cTn id="17" fill="hold" nodeType="afterGroup">
                            <p:stCondLst>
                              <p:cond delay="0"/>
                            </p:stCondLst>
                            <p:childTnLst>
                              <p:par>
                                <p:cTn id="18" presetID="1"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par>
                          <p:cTn id="20" fill="hold" nodeType="afterGroup">
                            <p:stCondLst>
                              <p:cond delay="1"/>
                            </p:stCondLst>
                            <p:childTnLst>
                              <p:par>
                                <p:cTn id="21" presetID="1" presetClass="entr" presetSubtype="0" fill="hold" nodeType="afterEffect">
                                  <p:stCondLst>
                                    <p:cond delay="1000"/>
                                  </p:stCondLst>
                                  <p:childTnLst>
                                    <p:set>
                                      <p:cBhvr>
                                        <p:cTn id="22" dur="1" fill="hold">
                                          <p:stCondLst>
                                            <p:cond delay="0"/>
                                          </p:stCondLst>
                                        </p:cTn>
                                        <p:tgtEl>
                                          <p:spTgt spid="5"/>
                                        </p:tgtEl>
                                        <p:attrNameLst>
                                          <p:attrName>style.visibility</p:attrName>
                                        </p:attrNameLst>
                                      </p:cBhvr>
                                      <p:to>
                                        <p:strVal val="visible"/>
                                      </p:to>
                                    </p:set>
                                  </p:childTnLst>
                                </p:cTn>
                              </p:par>
                            </p:childTnLst>
                          </p:cTn>
                        </p:par>
                        <p:par>
                          <p:cTn id="23" fill="hold" nodeType="afterGroup">
                            <p:stCondLst>
                              <p:cond delay="1002"/>
                            </p:stCondLst>
                            <p:childTnLst>
                              <p:par>
                                <p:cTn id="24" presetID="1" presetClass="entr" presetSubtype="0" fill="hold" nodeType="afterEffect">
                                  <p:stCondLst>
                                    <p:cond delay="200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5677" grpId="0" animBg="1"/>
    </p:bldLst>
  </p:timing>
</p:sld>
</file>

<file path=ppt/slides/slide6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grpSp>
        <p:nvGrpSpPr>
          <p:cNvPr id="2" name="Group 2"/>
          <p:cNvGrpSpPr/>
          <p:nvPr/>
        </p:nvGrpSpPr>
        <p:grpSpPr>
          <a:xfrm>
            <a:off x="5943600" y="2255838"/>
            <a:ext cx="914400" cy="3352800"/>
            <a:chOff x="3648" y="1440"/>
            <a:chExt cx="576" cy="2112"/>
          </a:xfrm>
        </p:grpSpPr>
        <p:sp>
          <p:nvSpPr>
            <p:cNvPr id="229573" name="Rectangle 3"/>
            <p:cNvSpPr>
              <a:spLocks noChangeArrowheads="1"/>
            </p:cNvSpPr>
            <p:nvPr/>
          </p:nvSpPr>
          <p:spPr bwMode="auto">
            <a:xfrm>
              <a:off x="4080" y="3264"/>
              <a:ext cx="144" cy="288"/>
            </a:xfrm>
            <a:prstGeom prst="rect">
              <a:avLst/>
            </a:prstGeom>
            <a:solidFill>
              <a:srgbClr val="009900"/>
            </a:solidFill>
            <a:ln w="12700">
              <a:solidFill>
                <a:srgbClr val="009900"/>
              </a:solidFill>
              <a:miter lim="800000"/>
            </a:ln>
          </p:spPr>
          <p:txBody>
            <a:bodyPr wrap="none" anchor="ctr"/>
            <a:lstStyle/>
            <a:p>
              <a:pPr algn="l"/>
              <a:endParaRPr lang="en-IN" sz="1800">
                <a:solidFill>
                  <a:srgbClr val="FC0128"/>
                </a:solidFill>
              </a:endParaRPr>
            </a:p>
          </p:txBody>
        </p:sp>
        <p:sp>
          <p:nvSpPr>
            <p:cNvPr id="229574" name="Rectangle 4"/>
            <p:cNvSpPr>
              <a:spLocks noChangeArrowheads="1"/>
            </p:cNvSpPr>
            <p:nvPr/>
          </p:nvSpPr>
          <p:spPr bwMode="auto">
            <a:xfrm>
              <a:off x="3648" y="2736"/>
              <a:ext cx="144" cy="288"/>
            </a:xfrm>
            <a:prstGeom prst="rect">
              <a:avLst/>
            </a:prstGeom>
            <a:solidFill>
              <a:srgbClr val="009900"/>
            </a:solidFill>
            <a:ln w="12700">
              <a:solidFill>
                <a:srgbClr val="009900"/>
              </a:solidFill>
              <a:miter lim="800000"/>
            </a:ln>
          </p:spPr>
          <p:txBody>
            <a:bodyPr wrap="none" anchor="ctr"/>
            <a:lstStyle/>
            <a:p>
              <a:pPr algn="l"/>
              <a:endParaRPr lang="en-IN" sz="1800">
                <a:solidFill>
                  <a:srgbClr val="FC0128"/>
                </a:solidFill>
              </a:endParaRPr>
            </a:p>
          </p:txBody>
        </p:sp>
        <p:sp>
          <p:nvSpPr>
            <p:cNvPr id="229575" name="Line 5"/>
            <p:cNvSpPr>
              <a:spLocks noChangeShapeType="1"/>
            </p:cNvSpPr>
            <p:nvPr/>
          </p:nvSpPr>
          <p:spPr bwMode="auto">
            <a:xfrm flipH="1">
              <a:off x="3648" y="1440"/>
              <a:ext cx="0" cy="1296"/>
            </a:xfrm>
            <a:prstGeom prst="line">
              <a:avLst/>
            </a:prstGeom>
            <a:noFill/>
            <a:ln w="28575">
              <a:solidFill>
                <a:srgbClr val="009900"/>
              </a:solidFill>
              <a:round/>
              <a:tailEnd type="triangle" w="med" len="med"/>
            </a:ln>
          </p:spPr>
          <p:txBody>
            <a:bodyPr/>
            <a:lstStyle/>
            <a:p>
              <a:endParaRPr lang="en-IN"/>
            </a:p>
          </p:txBody>
        </p:sp>
        <p:sp>
          <p:nvSpPr>
            <p:cNvPr id="229576" name="Line 6"/>
            <p:cNvSpPr>
              <a:spLocks noChangeShapeType="1"/>
            </p:cNvSpPr>
            <p:nvPr/>
          </p:nvSpPr>
          <p:spPr bwMode="auto">
            <a:xfrm>
              <a:off x="3648" y="1440"/>
              <a:ext cx="432" cy="1824"/>
            </a:xfrm>
            <a:prstGeom prst="line">
              <a:avLst/>
            </a:prstGeom>
            <a:noFill/>
            <a:ln w="28575">
              <a:solidFill>
                <a:srgbClr val="009900"/>
              </a:solidFill>
              <a:round/>
              <a:tailEnd type="triangle" w="med" len="med"/>
            </a:ln>
          </p:spPr>
          <p:txBody>
            <a:bodyPr/>
            <a:lstStyle/>
            <a:p>
              <a:endParaRPr lang="en-IN"/>
            </a:p>
          </p:txBody>
        </p:sp>
      </p:grpSp>
      <p:grpSp>
        <p:nvGrpSpPr>
          <p:cNvPr id="3" name="Group 7"/>
          <p:cNvGrpSpPr/>
          <p:nvPr/>
        </p:nvGrpSpPr>
        <p:grpSpPr>
          <a:xfrm>
            <a:off x="4572000" y="1798638"/>
            <a:ext cx="1371600" cy="2133600"/>
            <a:chOff x="2784" y="1152"/>
            <a:chExt cx="864" cy="1344"/>
          </a:xfrm>
        </p:grpSpPr>
        <p:sp>
          <p:nvSpPr>
            <p:cNvPr id="229568" name="Rectangle 8"/>
            <p:cNvSpPr>
              <a:spLocks noChangeArrowheads="1"/>
            </p:cNvSpPr>
            <p:nvPr/>
          </p:nvSpPr>
          <p:spPr bwMode="auto">
            <a:xfrm>
              <a:off x="3216" y="2208"/>
              <a:ext cx="144" cy="288"/>
            </a:xfrm>
            <a:prstGeom prst="rect">
              <a:avLst/>
            </a:prstGeom>
            <a:solidFill>
              <a:schemeClr val="accent1"/>
            </a:solidFill>
            <a:ln w="12700">
              <a:solidFill>
                <a:schemeClr val="tx1"/>
              </a:solidFill>
              <a:miter lim="800000"/>
            </a:ln>
          </p:spPr>
          <p:txBody>
            <a:bodyPr wrap="none" anchor="ctr"/>
            <a:lstStyle/>
            <a:p>
              <a:pPr algn="l"/>
              <a:endParaRPr lang="en-IN" sz="1800">
                <a:solidFill>
                  <a:srgbClr val="FC0128"/>
                </a:solidFill>
              </a:endParaRPr>
            </a:p>
          </p:txBody>
        </p:sp>
        <p:sp>
          <p:nvSpPr>
            <p:cNvPr id="229569" name="Rectangle 9"/>
            <p:cNvSpPr>
              <a:spLocks noChangeArrowheads="1"/>
            </p:cNvSpPr>
            <p:nvPr/>
          </p:nvSpPr>
          <p:spPr bwMode="auto">
            <a:xfrm>
              <a:off x="2784" y="1680"/>
              <a:ext cx="144" cy="288"/>
            </a:xfrm>
            <a:prstGeom prst="rect">
              <a:avLst/>
            </a:prstGeom>
            <a:solidFill>
              <a:schemeClr val="accent1"/>
            </a:solidFill>
            <a:ln w="12700">
              <a:solidFill>
                <a:schemeClr val="tx1"/>
              </a:solidFill>
              <a:miter lim="800000"/>
            </a:ln>
          </p:spPr>
          <p:txBody>
            <a:bodyPr wrap="none" anchor="ctr"/>
            <a:lstStyle/>
            <a:p>
              <a:pPr algn="l"/>
              <a:endParaRPr lang="en-IN" sz="1800">
                <a:solidFill>
                  <a:srgbClr val="FC0128"/>
                </a:solidFill>
              </a:endParaRPr>
            </a:p>
          </p:txBody>
        </p:sp>
        <p:sp>
          <p:nvSpPr>
            <p:cNvPr id="229570" name="Rectangle 10"/>
            <p:cNvSpPr>
              <a:spLocks noChangeArrowheads="1"/>
            </p:cNvSpPr>
            <p:nvPr/>
          </p:nvSpPr>
          <p:spPr bwMode="auto">
            <a:xfrm>
              <a:off x="3504" y="1152"/>
              <a:ext cx="144" cy="288"/>
            </a:xfrm>
            <a:prstGeom prst="rect">
              <a:avLst/>
            </a:prstGeom>
            <a:solidFill>
              <a:schemeClr val="accent1"/>
            </a:solidFill>
            <a:ln w="12700">
              <a:solidFill>
                <a:schemeClr val="tx1"/>
              </a:solidFill>
              <a:miter lim="800000"/>
            </a:ln>
          </p:spPr>
          <p:txBody>
            <a:bodyPr wrap="none" anchor="ctr"/>
            <a:lstStyle/>
            <a:p>
              <a:pPr algn="l"/>
              <a:endParaRPr lang="en-IN" sz="1800">
                <a:solidFill>
                  <a:srgbClr val="FC0128"/>
                </a:solidFill>
              </a:endParaRPr>
            </a:p>
          </p:txBody>
        </p:sp>
        <p:sp>
          <p:nvSpPr>
            <p:cNvPr id="229571" name="Line 11"/>
            <p:cNvSpPr>
              <a:spLocks noChangeShapeType="1"/>
            </p:cNvSpPr>
            <p:nvPr/>
          </p:nvSpPr>
          <p:spPr bwMode="auto">
            <a:xfrm flipH="1">
              <a:off x="2832" y="1440"/>
              <a:ext cx="816" cy="240"/>
            </a:xfrm>
            <a:prstGeom prst="line">
              <a:avLst/>
            </a:prstGeom>
            <a:noFill/>
            <a:ln w="28575">
              <a:solidFill>
                <a:schemeClr val="accent1"/>
              </a:solidFill>
              <a:round/>
              <a:tailEnd type="triangle" w="med" len="med"/>
            </a:ln>
          </p:spPr>
          <p:txBody>
            <a:bodyPr/>
            <a:lstStyle/>
            <a:p>
              <a:endParaRPr lang="en-IN"/>
            </a:p>
          </p:txBody>
        </p:sp>
        <p:sp>
          <p:nvSpPr>
            <p:cNvPr id="229572" name="Line 12"/>
            <p:cNvSpPr>
              <a:spLocks noChangeShapeType="1"/>
            </p:cNvSpPr>
            <p:nvPr/>
          </p:nvSpPr>
          <p:spPr bwMode="auto">
            <a:xfrm flipH="1">
              <a:off x="3216" y="1440"/>
              <a:ext cx="432" cy="768"/>
            </a:xfrm>
            <a:prstGeom prst="line">
              <a:avLst/>
            </a:prstGeom>
            <a:noFill/>
            <a:ln w="28575">
              <a:solidFill>
                <a:schemeClr val="accent1"/>
              </a:solidFill>
              <a:round/>
              <a:tailEnd type="triangle" w="med" len="med"/>
            </a:ln>
          </p:spPr>
          <p:txBody>
            <a:bodyPr/>
            <a:lstStyle/>
            <a:p>
              <a:endParaRPr lang="en-IN"/>
            </a:p>
          </p:txBody>
        </p:sp>
      </p:grpSp>
      <p:sp>
        <p:nvSpPr>
          <p:cNvPr id="229380" name="Rectangle 13"/>
          <p:cNvSpPr>
            <a:spLocks noGrp="1" noChangeArrowheads="1"/>
          </p:cNvSpPr>
          <p:nvPr>
            <p:ph type="title"/>
          </p:nvPr>
        </p:nvSpPr>
        <p:spPr>
          <a:xfrm>
            <a:off x="652463" y="304800"/>
            <a:ext cx="7288212" cy="422275"/>
          </a:xfrm>
          <a:noFill/>
        </p:spPr>
        <p:txBody>
          <a:bodyPr wrap="none"/>
          <a:lstStyle/>
          <a:p>
            <a:r>
              <a:rPr lang="en-US" smtClean="0"/>
              <a:t>Register Usage Can Cause Data Hazards</a:t>
            </a:r>
          </a:p>
        </p:txBody>
      </p:sp>
      <p:sp>
        <p:nvSpPr>
          <p:cNvPr id="229381" name="Line 15"/>
          <p:cNvSpPr>
            <a:spLocks noChangeShapeType="1"/>
          </p:cNvSpPr>
          <p:nvPr/>
        </p:nvSpPr>
        <p:spPr bwMode="auto">
          <a:xfrm>
            <a:off x="2286000" y="1270000"/>
            <a:ext cx="6311900" cy="0"/>
          </a:xfrm>
          <a:prstGeom prst="line">
            <a:avLst/>
          </a:prstGeom>
          <a:noFill/>
          <a:ln w="25400">
            <a:solidFill>
              <a:schemeClr val="tx1"/>
            </a:solidFill>
            <a:round/>
            <a:tailEnd type="triangle" w="med" len="med"/>
          </a:ln>
        </p:spPr>
        <p:txBody>
          <a:bodyPr wrap="none" anchor="ctr"/>
          <a:lstStyle/>
          <a:p>
            <a:endParaRPr lang="en-IN"/>
          </a:p>
        </p:txBody>
      </p:sp>
      <p:sp>
        <p:nvSpPr>
          <p:cNvPr id="229382" name="Line 20"/>
          <p:cNvSpPr>
            <a:spLocks noChangeShapeType="1"/>
          </p:cNvSpPr>
          <p:nvPr/>
        </p:nvSpPr>
        <p:spPr bwMode="auto">
          <a:xfrm flipH="1">
            <a:off x="3467100" y="1397000"/>
            <a:ext cx="0" cy="4470400"/>
          </a:xfrm>
          <a:prstGeom prst="line">
            <a:avLst/>
          </a:prstGeom>
          <a:noFill/>
          <a:ln w="25400">
            <a:solidFill>
              <a:schemeClr val="tx1"/>
            </a:solidFill>
            <a:prstDash val="sysDot"/>
            <a:round/>
          </a:ln>
        </p:spPr>
        <p:txBody>
          <a:bodyPr wrap="none" anchor="ctr"/>
          <a:lstStyle/>
          <a:p>
            <a:endParaRPr lang="en-IN"/>
          </a:p>
        </p:txBody>
      </p:sp>
      <p:sp>
        <p:nvSpPr>
          <p:cNvPr id="229383" name="Line 21"/>
          <p:cNvSpPr>
            <a:spLocks noChangeShapeType="1"/>
          </p:cNvSpPr>
          <p:nvPr/>
        </p:nvSpPr>
        <p:spPr bwMode="auto">
          <a:xfrm flipH="1">
            <a:off x="4152900" y="1397000"/>
            <a:ext cx="0" cy="4470400"/>
          </a:xfrm>
          <a:prstGeom prst="line">
            <a:avLst/>
          </a:prstGeom>
          <a:noFill/>
          <a:ln w="25400">
            <a:solidFill>
              <a:schemeClr val="tx1"/>
            </a:solidFill>
            <a:prstDash val="sysDot"/>
            <a:round/>
          </a:ln>
        </p:spPr>
        <p:txBody>
          <a:bodyPr wrap="none" anchor="ctr"/>
          <a:lstStyle/>
          <a:p>
            <a:endParaRPr lang="en-IN"/>
          </a:p>
        </p:txBody>
      </p:sp>
      <p:sp>
        <p:nvSpPr>
          <p:cNvPr id="229384" name="Line 22"/>
          <p:cNvSpPr>
            <a:spLocks noChangeShapeType="1"/>
          </p:cNvSpPr>
          <p:nvPr/>
        </p:nvSpPr>
        <p:spPr bwMode="auto">
          <a:xfrm flipH="1">
            <a:off x="4838700" y="1397000"/>
            <a:ext cx="0" cy="4470400"/>
          </a:xfrm>
          <a:prstGeom prst="line">
            <a:avLst/>
          </a:prstGeom>
          <a:noFill/>
          <a:ln w="25400">
            <a:solidFill>
              <a:schemeClr val="tx1"/>
            </a:solidFill>
            <a:prstDash val="sysDot"/>
            <a:round/>
          </a:ln>
        </p:spPr>
        <p:txBody>
          <a:bodyPr wrap="none" anchor="ctr"/>
          <a:lstStyle/>
          <a:p>
            <a:endParaRPr lang="en-IN"/>
          </a:p>
        </p:txBody>
      </p:sp>
      <p:sp>
        <p:nvSpPr>
          <p:cNvPr id="229385" name="Line 23"/>
          <p:cNvSpPr>
            <a:spLocks noChangeShapeType="1"/>
          </p:cNvSpPr>
          <p:nvPr/>
        </p:nvSpPr>
        <p:spPr bwMode="auto">
          <a:xfrm flipH="1">
            <a:off x="5524500" y="1397000"/>
            <a:ext cx="0" cy="4470400"/>
          </a:xfrm>
          <a:prstGeom prst="line">
            <a:avLst/>
          </a:prstGeom>
          <a:noFill/>
          <a:ln w="25400">
            <a:solidFill>
              <a:schemeClr val="tx1"/>
            </a:solidFill>
            <a:prstDash val="sysDot"/>
            <a:round/>
          </a:ln>
        </p:spPr>
        <p:txBody>
          <a:bodyPr wrap="none" anchor="ctr"/>
          <a:lstStyle/>
          <a:p>
            <a:endParaRPr lang="en-IN"/>
          </a:p>
        </p:txBody>
      </p:sp>
      <p:sp>
        <p:nvSpPr>
          <p:cNvPr id="229386" name="Line 24"/>
          <p:cNvSpPr>
            <a:spLocks noChangeShapeType="1"/>
          </p:cNvSpPr>
          <p:nvPr/>
        </p:nvSpPr>
        <p:spPr bwMode="auto">
          <a:xfrm flipH="1">
            <a:off x="6210300" y="1397000"/>
            <a:ext cx="0" cy="4470400"/>
          </a:xfrm>
          <a:prstGeom prst="line">
            <a:avLst/>
          </a:prstGeom>
          <a:noFill/>
          <a:ln w="25400">
            <a:solidFill>
              <a:schemeClr val="tx1"/>
            </a:solidFill>
            <a:prstDash val="sysDot"/>
            <a:round/>
          </a:ln>
        </p:spPr>
        <p:txBody>
          <a:bodyPr wrap="none" anchor="ctr"/>
          <a:lstStyle/>
          <a:p>
            <a:endParaRPr lang="en-IN"/>
          </a:p>
        </p:txBody>
      </p:sp>
      <p:sp>
        <p:nvSpPr>
          <p:cNvPr id="229387" name="Line 25"/>
          <p:cNvSpPr>
            <a:spLocks noChangeShapeType="1"/>
          </p:cNvSpPr>
          <p:nvPr/>
        </p:nvSpPr>
        <p:spPr bwMode="auto">
          <a:xfrm flipH="1">
            <a:off x="6896100" y="1397000"/>
            <a:ext cx="0" cy="4470400"/>
          </a:xfrm>
          <a:prstGeom prst="line">
            <a:avLst/>
          </a:prstGeom>
          <a:noFill/>
          <a:ln w="25400">
            <a:solidFill>
              <a:schemeClr val="tx1"/>
            </a:solidFill>
            <a:prstDash val="sysDot"/>
            <a:round/>
          </a:ln>
        </p:spPr>
        <p:txBody>
          <a:bodyPr wrap="none" anchor="ctr"/>
          <a:lstStyle/>
          <a:p>
            <a:endParaRPr lang="en-IN"/>
          </a:p>
        </p:txBody>
      </p:sp>
      <p:sp>
        <p:nvSpPr>
          <p:cNvPr id="229388" name="Line 26"/>
          <p:cNvSpPr>
            <a:spLocks noChangeShapeType="1"/>
          </p:cNvSpPr>
          <p:nvPr/>
        </p:nvSpPr>
        <p:spPr bwMode="auto">
          <a:xfrm flipH="1">
            <a:off x="7581900" y="1397000"/>
            <a:ext cx="0" cy="4470400"/>
          </a:xfrm>
          <a:prstGeom prst="line">
            <a:avLst/>
          </a:prstGeom>
          <a:noFill/>
          <a:ln w="25400">
            <a:solidFill>
              <a:schemeClr val="tx1"/>
            </a:solidFill>
            <a:prstDash val="sysDot"/>
            <a:round/>
          </a:ln>
        </p:spPr>
        <p:txBody>
          <a:bodyPr wrap="none" anchor="ctr"/>
          <a:lstStyle/>
          <a:p>
            <a:endParaRPr lang="en-IN"/>
          </a:p>
        </p:txBody>
      </p:sp>
      <p:sp>
        <p:nvSpPr>
          <p:cNvPr id="229389" name="Line 27"/>
          <p:cNvSpPr>
            <a:spLocks noChangeShapeType="1"/>
          </p:cNvSpPr>
          <p:nvPr/>
        </p:nvSpPr>
        <p:spPr bwMode="auto">
          <a:xfrm flipH="1">
            <a:off x="8267700" y="1397000"/>
            <a:ext cx="0" cy="4470400"/>
          </a:xfrm>
          <a:prstGeom prst="line">
            <a:avLst/>
          </a:prstGeom>
          <a:noFill/>
          <a:ln w="25400">
            <a:solidFill>
              <a:schemeClr val="tx1"/>
            </a:solidFill>
            <a:prstDash val="sysDot"/>
            <a:round/>
          </a:ln>
        </p:spPr>
        <p:txBody>
          <a:bodyPr wrap="none" anchor="ctr"/>
          <a:lstStyle/>
          <a:p>
            <a:endParaRPr lang="en-IN"/>
          </a:p>
        </p:txBody>
      </p:sp>
      <p:sp>
        <p:nvSpPr>
          <p:cNvPr id="229390" name="Rectangle 195"/>
          <p:cNvSpPr>
            <a:spLocks noGrp="1" noChangeArrowheads="1"/>
          </p:cNvSpPr>
          <p:nvPr>
            <p:ph type="body" idx="1"/>
          </p:nvPr>
        </p:nvSpPr>
        <p:spPr>
          <a:xfrm>
            <a:off x="609600" y="762000"/>
            <a:ext cx="8355013" cy="715963"/>
          </a:xfrm>
          <a:noFill/>
        </p:spPr>
        <p:txBody>
          <a:bodyPr/>
          <a:lstStyle/>
          <a:p>
            <a:r>
              <a:rPr lang="en-US" smtClean="0"/>
              <a:t>Dependencies that are backward in time, cause </a:t>
            </a:r>
            <a:r>
              <a:rPr lang="en-US" smtClean="0">
                <a:solidFill>
                  <a:schemeClr val="accent1"/>
                </a:solidFill>
              </a:rPr>
              <a:t>hazards</a:t>
            </a:r>
          </a:p>
        </p:txBody>
      </p:sp>
      <p:sp>
        <p:nvSpPr>
          <p:cNvPr id="229391" name="Rectangle 197"/>
          <p:cNvSpPr>
            <a:spLocks noChangeArrowheads="1"/>
          </p:cNvSpPr>
          <p:nvPr/>
        </p:nvSpPr>
        <p:spPr bwMode="auto">
          <a:xfrm>
            <a:off x="468313" y="1752600"/>
            <a:ext cx="2393950" cy="458788"/>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add </a:t>
            </a:r>
            <a:r>
              <a:rPr lang="en-US" sz="2400" b="1">
                <a:solidFill>
                  <a:srgbClr val="FC0128"/>
                </a:solidFill>
                <a:latin typeface="Courier New" pitchFamily="49" charset="0"/>
              </a:rPr>
              <a:t>$1</a:t>
            </a:r>
            <a:r>
              <a:rPr lang="en-US" sz="2400" b="1">
                <a:solidFill>
                  <a:srgbClr val="000000"/>
                </a:solidFill>
                <a:latin typeface="Courier New" pitchFamily="49" charset="0"/>
              </a:rPr>
              <a:t>,$2,$3</a:t>
            </a:r>
          </a:p>
        </p:txBody>
      </p:sp>
      <p:sp>
        <p:nvSpPr>
          <p:cNvPr id="155664" name="Rectangle 198"/>
          <p:cNvSpPr>
            <a:spLocks noChangeArrowheads="1"/>
          </p:cNvSpPr>
          <p:nvPr/>
        </p:nvSpPr>
        <p:spPr bwMode="auto">
          <a:xfrm>
            <a:off x="585788" y="2590800"/>
            <a:ext cx="2371725"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sub $4,</a:t>
            </a:r>
            <a:r>
              <a:rPr lang="en-US" sz="2400" b="1">
                <a:solidFill>
                  <a:srgbClr val="FC0128"/>
                </a:solidFill>
                <a:latin typeface="Courier New" pitchFamily="49" charset="0"/>
              </a:rPr>
              <a:t>$1</a:t>
            </a:r>
            <a:r>
              <a:rPr lang="en-US" sz="2400" b="1">
                <a:solidFill>
                  <a:srgbClr val="000000"/>
                </a:solidFill>
                <a:latin typeface="Courier New" pitchFamily="49" charset="0"/>
              </a:rPr>
              <a:t>,$5</a:t>
            </a:r>
          </a:p>
        </p:txBody>
      </p:sp>
      <p:sp>
        <p:nvSpPr>
          <p:cNvPr id="155665" name="Rectangle 199"/>
          <p:cNvSpPr>
            <a:spLocks noChangeArrowheads="1"/>
          </p:cNvSpPr>
          <p:nvPr/>
        </p:nvSpPr>
        <p:spPr bwMode="auto">
          <a:xfrm>
            <a:off x="585788" y="3471863"/>
            <a:ext cx="2371725"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and $6,</a:t>
            </a:r>
            <a:r>
              <a:rPr lang="en-US" sz="2400" b="1">
                <a:solidFill>
                  <a:srgbClr val="FC0128"/>
                </a:solidFill>
                <a:latin typeface="Courier New" pitchFamily="49" charset="0"/>
              </a:rPr>
              <a:t>$1</a:t>
            </a:r>
            <a:r>
              <a:rPr lang="en-US" sz="2400" b="1">
                <a:solidFill>
                  <a:srgbClr val="000000"/>
                </a:solidFill>
                <a:latin typeface="Courier New" pitchFamily="49" charset="0"/>
              </a:rPr>
              <a:t>,$7</a:t>
            </a:r>
          </a:p>
        </p:txBody>
      </p:sp>
      <p:sp>
        <p:nvSpPr>
          <p:cNvPr id="155666" name="Rectangle 200"/>
          <p:cNvSpPr>
            <a:spLocks noChangeArrowheads="1"/>
          </p:cNvSpPr>
          <p:nvPr/>
        </p:nvSpPr>
        <p:spPr bwMode="auto">
          <a:xfrm>
            <a:off x="585788" y="5181600"/>
            <a:ext cx="2371725"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xor $4,</a:t>
            </a:r>
            <a:r>
              <a:rPr lang="en-US" sz="2400" b="1">
                <a:solidFill>
                  <a:srgbClr val="009900"/>
                </a:solidFill>
                <a:latin typeface="Courier New" pitchFamily="49" charset="0"/>
              </a:rPr>
              <a:t>$1</a:t>
            </a:r>
            <a:r>
              <a:rPr lang="en-US" sz="2400" b="1">
                <a:solidFill>
                  <a:srgbClr val="000000"/>
                </a:solidFill>
                <a:latin typeface="Courier New" pitchFamily="49" charset="0"/>
              </a:rPr>
              <a:t>,$5</a:t>
            </a:r>
          </a:p>
        </p:txBody>
      </p:sp>
      <p:sp>
        <p:nvSpPr>
          <p:cNvPr id="155667" name="Rectangle 201"/>
          <p:cNvSpPr>
            <a:spLocks noChangeArrowheads="1"/>
          </p:cNvSpPr>
          <p:nvPr/>
        </p:nvSpPr>
        <p:spPr bwMode="auto">
          <a:xfrm>
            <a:off x="585788" y="4310063"/>
            <a:ext cx="2371725"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or  $8,</a:t>
            </a:r>
            <a:r>
              <a:rPr lang="en-US" sz="2400" b="1">
                <a:solidFill>
                  <a:srgbClr val="009900"/>
                </a:solidFill>
                <a:latin typeface="Courier New" pitchFamily="49" charset="0"/>
              </a:rPr>
              <a:t>$1</a:t>
            </a:r>
            <a:r>
              <a:rPr lang="en-US" sz="2400" b="1">
                <a:solidFill>
                  <a:srgbClr val="000000"/>
                </a:solidFill>
                <a:latin typeface="Courier New" pitchFamily="49" charset="0"/>
              </a:rPr>
              <a:t>,$9</a:t>
            </a:r>
          </a:p>
        </p:txBody>
      </p:sp>
      <p:sp>
        <p:nvSpPr>
          <p:cNvPr id="229396" name="Line 202"/>
          <p:cNvSpPr>
            <a:spLocks noChangeShapeType="1"/>
          </p:cNvSpPr>
          <p:nvPr/>
        </p:nvSpPr>
        <p:spPr bwMode="auto">
          <a:xfrm flipH="1">
            <a:off x="509588" y="1828800"/>
            <a:ext cx="0" cy="3886200"/>
          </a:xfrm>
          <a:prstGeom prst="line">
            <a:avLst/>
          </a:prstGeom>
          <a:noFill/>
          <a:ln w="28575">
            <a:solidFill>
              <a:schemeClr val="tx1"/>
            </a:solidFill>
            <a:round/>
            <a:tailEnd type="triangle" w="med" len="med"/>
          </a:ln>
        </p:spPr>
        <p:txBody>
          <a:bodyPr/>
          <a:lstStyle/>
          <a:p>
            <a:endParaRPr lang="en-IN"/>
          </a:p>
        </p:txBody>
      </p:sp>
      <p:sp>
        <p:nvSpPr>
          <p:cNvPr id="155669" name="Rectangle 203"/>
          <p:cNvSpPr>
            <a:spLocks noChangeArrowheads="1"/>
          </p:cNvSpPr>
          <p:nvPr/>
        </p:nvSpPr>
        <p:spPr bwMode="auto">
          <a:xfrm>
            <a:off x="762000" y="6019800"/>
            <a:ext cx="7848600" cy="384175"/>
          </a:xfrm>
          <a:prstGeom prst="rect">
            <a:avLst/>
          </a:prstGeom>
          <a:noFill/>
          <a:ln w="12700">
            <a:noFill/>
            <a:miter lim="800000"/>
          </a:ln>
        </p:spPr>
        <p:txBody>
          <a:bodyPr lIns="63500" tIns="25400" rIns="63500" bIns="25400">
            <a:spAutoFit/>
          </a:bodyPr>
          <a:lstStyle/>
          <a:p>
            <a:pPr marL="287338" indent="-287338" algn="l">
              <a:lnSpc>
                <a:spcPct val="90000"/>
              </a:lnSpc>
              <a:spcBef>
                <a:spcPct val="65000"/>
              </a:spcBef>
              <a:buClr>
                <a:srgbClr val="FC0128"/>
              </a:buClr>
              <a:buSzPct val="75000"/>
              <a:buFont typeface="Wingdings" pitchFamily="2" charset="2"/>
              <a:buChar char="q"/>
            </a:pPr>
            <a:r>
              <a:rPr lang="en-US" sz="2400">
                <a:solidFill>
                  <a:srgbClr val="063DE8"/>
                </a:solidFill>
              </a:rPr>
              <a:t>Read-before-write</a:t>
            </a:r>
            <a:r>
              <a:rPr lang="en-US" sz="2400">
                <a:solidFill>
                  <a:srgbClr val="000000"/>
                </a:solidFill>
              </a:rPr>
              <a:t> (RAW) </a:t>
            </a:r>
            <a:r>
              <a:rPr lang="en-US" sz="2400">
                <a:solidFill>
                  <a:srgbClr val="FC0128"/>
                </a:solidFill>
              </a:rPr>
              <a:t>data hazard</a:t>
            </a:r>
          </a:p>
        </p:txBody>
      </p:sp>
      <p:grpSp>
        <p:nvGrpSpPr>
          <p:cNvPr id="229398" name="Group 54"/>
          <p:cNvGrpSpPr/>
          <p:nvPr/>
        </p:nvGrpSpPr>
        <p:grpSpPr>
          <a:xfrm>
            <a:off x="2903538" y="1654175"/>
            <a:ext cx="3302000" cy="838200"/>
            <a:chOff x="1571" y="1152"/>
            <a:chExt cx="2080" cy="528"/>
          </a:xfrm>
        </p:grpSpPr>
        <p:grpSp>
          <p:nvGrpSpPr>
            <p:cNvPr id="229536" name="Group 55"/>
            <p:cNvGrpSpPr/>
            <p:nvPr/>
          </p:nvGrpSpPr>
          <p:grpSpPr>
            <a:xfrm>
              <a:off x="2487" y="1152"/>
              <a:ext cx="223" cy="481"/>
              <a:chOff x="2207" y="1413"/>
              <a:chExt cx="223" cy="481"/>
            </a:xfrm>
          </p:grpSpPr>
          <p:sp>
            <p:nvSpPr>
              <p:cNvPr id="229566"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9567"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29537" name="Group 58"/>
            <p:cNvGrpSpPr/>
            <p:nvPr/>
          </p:nvGrpSpPr>
          <p:grpSpPr>
            <a:xfrm>
              <a:off x="1571" y="1248"/>
              <a:ext cx="340" cy="289"/>
              <a:chOff x="1291" y="1509"/>
              <a:chExt cx="340" cy="289"/>
            </a:xfrm>
          </p:grpSpPr>
          <p:sp>
            <p:nvSpPr>
              <p:cNvPr id="229562"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29563" name="Group 60"/>
              <p:cNvGrpSpPr/>
              <p:nvPr/>
            </p:nvGrpSpPr>
            <p:grpSpPr>
              <a:xfrm>
                <a:off x="1291" y="1509"/>
                <a:ext cx="340" cy="289"/>
                <a:chOff x="1291" y="1509"/>
                <a:chExt cx="340" cy="289"/>
              </a:xfrm>
            </p:grpSpPr>
            <p:sp>
              <p:nvSpPr>
                <p:cNvPr id="229564"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9565"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29538"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29539" name="Group 64"/>
            <p:cNvGrpSpPr/>
            <p:nvPr/>
          </p:nvGrpSpPr>
          <p:grpSpPr>
            <a:xfrm>
              <a:off x="2031" y="1248"/>
              <a:ext cx="296" cy="289"/>
              <a:chOff x="1751" y="1509"/>
              <a:chExt cx="296" cy="289"/>
            </a:xfrm>
          </p:grpSpPr>
          <p:sp>
            <p:nvSpPr>
              <p:cNvPr id="229560"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9561"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9540"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29541"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9542"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29543"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29544" name="Group 71"/>
            <p:cNvGrpSpPr/>
            <p:nvPr/>
          </p:nvGrpSpPr>
          <p:grpSpPr>
            <a:xfrm>
              <a:off x="2880" y="1248"/>
              <a:ext cx="325" cy="289"/>
              <a:chOff x="2600" y="1509"/>
              <a:chExt cx="325" cy="289"/>
            </a:xfrm>
          </p:grpSpPr>
          <p:sp>
            <p:nvSpPr>
              <p:cNvPr id="229558"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9559"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9545"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WB</a:t>
              </a:r>
            </a:p>
          </p:txBody>
        </p:sp>
        <p:grpSp>
          <p:nvGrpSpPr>
            <p:cNvPr id="229546" name="Group 75"/>
            <p:cNvGrpSpPr/>
            <p:nvPr/>
          </p:nvGrpSpPr>
          <p:grpSpPr>
            <a:xfrm>
              <a:off x="3348" y="1248"/>
              <a:ext cx="284" cy="289"/>
              <a:chOff x="3068" y="1509"/>
              <a:chExt cx="284" cy="289"/>
            </a:xfrm>
          </p:grpSpPr>
          <p:sp>
            <p:nvSpPr>
              <p:cNvPr id="229556"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9557"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9547"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29548"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29549"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29550"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29551"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29552"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29553"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29554"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29555"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11" name="Group 54"/>
          <p:cNvGrpSpPr/>
          <p:nvPr/>
        </p:nvGrpSpPr>
        <p:grpSpPr>
          <a:xfrm>
            <a:off x="3622675" y="2492375"/>
            <a:ext cx="3302000" cy="838200"/>
            <a:chOff x="1571" y="1152"/>
            <a:chExt cx="2080" cy="528"/>
          </a:xfrm>
        </p:grpSpPr>
        <p:grpSp>
          <p:nvGrpSpPr>
            <p:cNvPr id="229504" name="Group 55"/>
            <p:cNvGrpSpPr/>
            <p:nvPr/>
          </p:nvGrpSpPr>
          <p:grpSpPr>
            <a:xfrm>
              <a:off x="2487" y="1152"/>
              <a:ext cx="223" cy="481"/>
              <a:chOff x="2207" y="1413"/>
              <a:chExt cx="223" cy="481"/>
            </a:xfrm>
          </p:grpSpPr>
          <p:sp>
            <p:nvSpPr>
              <p:cNvPr id="229534"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9535"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29505" name="Group 58"/>
            <p:cNvGrpSpPr/>
            <p:nvPr/>
          </p:nvGrpSpPr>
          <p:grpSpPr>
            <a:xfrm>
              <a:off x="1571" y="1248"/>
              <a:ext cx="340" cy="289"/>
              <a:chOff x="1291" y="1509"/>
              <a:chExt cx="340" cy="289"/>
            </a:xfrm>
          </p:grpSpPr>
          <p:sp>
            <p:nvSpPr>
              <p:cNvPr id="229530"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29531" name="Group 60"/>
              <p:cNvGrpSpPr/>
              <p:nvPr/>
            </p:nvGrpSpPr>
            <p:grpSpPr>
              <a:xfrm>
                <a:off x="1291" y="1509"/>
                <a:ext cx="340" cy="289"/>
                <a:chOff x="1291" y="1509"/>
                <a:chExt cx="340" cy="289"/>
              </a:xfrm>
            </p:grpSpPr>
            <p:sp>
              <p:nvSpPr>
                <p:cNvPr id="229532"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9533"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29506"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29507" name="Group 64"/>
            <p:cNvGrpSpPr/>
            <p:nvPr/>
          </p:nvGrpSpPr>
          <p:grpSpPr>
            <a:xfrm>
              <a:off x="2031" y="1248"/>
              <a:ext cx="296" cy="289"/>
              <a:chOff x="1751" y="1509"/>
              <a:chExt cx="296" cy="289"/>
            </a:xfrm>
          </p:grpSpPr>
          <p:sp>
            <p:nvSpPr>
              <p:cNvPr id="229528"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9529"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9508"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29509"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9510"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29511"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29512" name="Group 71"/>
            <p:cNvGrpSpPr/>
            <p:nvPr/>
          </p:nvGrpSpPr>
          <p:grpSpPr>
            <a:xfrm>
              <a:off x="2880" y="1248"/>
              <a:ext cx="325" cy="289"/>
              <a:chOff x="2600" y="1509"/>
              <a:chExt cx="325" cy="289"/>
            </a:xfrm>
          </p:grpSpPr>
          <p:sp>
            <p:nvSpPr>
              <p:cNvPr id="229526"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9527"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9513"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WB</a:t>
              </a:r>
            </a:p>
          </p:txBody>
        </p:sp>
        <p:grpSp>
          <p:nvGrpSpPr>
            <p:cNvPr id="229514" name="Group 75"/>
            <p:cNvGrpSpPr/>
            <p:nvPr/>
          </p:nvGrpSpPr>
          <p:grpSpPr>
            <a:xfrm>
              <a:off x="3348" y="1248"/>
              <a:ext cx="284" cy="289"/>
              <a:chOff x="3068" y="1509"/>
              <a:chExt cx="284" cy="289"/>
            </a:xfrm>
          </p:grpSpPr>
          <p:sp>
            <p:nvSpPr>
              <p:cNvPr id="229524"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9525"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9515"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29516"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29517"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29518"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29519"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29520"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29521"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29522"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29523"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18" name="Group 54"/>
          <p:cNvGrpSpPr/>
          <p:nvPr/>
        </p:nvGrpSpPr>
        <p:grpSpPr>
          <a:xfrm>
            <a:off x="4308475" y="3333750"/>
            <a:ext cx="3302000" cy="838200"/>
            <a:chOff x="1571" y="1152"/>
            <a:chExt cx="2080" cy="528"/>
          </a:xfrm>
        </p:grpSpPr>
        <p:grpSp>
          <p:nvGrpSpPr>
            <p:cNvPr id="229472" name="Group 55"/>
            <p:cNvGrpSpPr/>
            <p:nvPr/>
          </p:nvGrpSpPr>
          <p:grpSpPr>
            <a:xfrm>
              <a:off x="2487" y="1152"/>
              <a:ext cx="223" cy="481"/>
              <a:chOff x="2207" y="1413"/>
              <a:chExt cx="223" cy="481"/>
            </a:xfrm>
          </p:grpSpPr>
          <p:sp>
            <p:nvSpPr>
              <p:cNvPr id="229502"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9503"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29473" name="Group 58"/>
            <p:cNvGrpSpPr/>
            <p:nvPr/>
          </p:nvGrpSpPr>
          <p:grpSpPr>
            <a:xfrm>
              <a:off x="1571" y="1248"/>
              <a:ext cx="340" cy="289"/>
              <a:chOff x="1291" y="1509"/>
              <a:chExt cx="340" cy="289"/>
            </a:xfrm>
          </p:grpSpPr>
          <p:sp>
            <p:nvSpPr>
              <p:cNvPr id="229498"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29499" name="Group 60"/>
              <p:cNvGrpSpPr/>
              <p:nvPr/>
            </p:nvGrpSpPr>
            <p:grpSpPr>
              <a:xfrm>
                <a:off x="1291" y="1509"/>
                <a:ext cx="340" cy="289"/>
                <a:chOff x="1291" y="1509"/>
                <a:chExt cx="340" cy="289"/>
              </a:xfrm>
            </p:grpSpPr>
            <p:sp>
              <p:nvSpPr>
                <p:cNvPr id="229500"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9501"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29474"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29475" name="Group 64"/>
            <p:cNvGrpSpPr/>
            <p:nvPr/>
          </p:nvGrpSpPr>
          <p:grpSpPr>
            <a:xfrm>
              <a:off x="2031" y="1248"/>
              <a:ext cx="296" cy="289"/>
              <a:chOff x="1751" y="1509"/>
              <a:chExt cx="296" cy="289"/>
            </a:xfrm>
          </p:grpSpPr>
          <p:sp>
            <p:nvSpPr>
              <p:cNvPr id="229496"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9497"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9476"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29477"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9478"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29479"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29480" name="Group 71"/>
            <p:cNvGrpSpPr/>
            <p:nvPr/>
          </p:nvGrpSpPr>
          <p:grpSpPr>
            <a:xfrm>
              <a:off x="2880" y="1248"/>
              <a:ext cx="325" cy="289"/>
              <a:chOff x="2600" y="1509"/>
              <a:chExt cx="325" cy="289"/>
            </a:xfrm>
          </p:grpSpPr>
          <p:sp>
            <p:nvSpPr>
              <p:cNvPr id="229494"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9495"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9481"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WB</a:t>
              </a:r>
            </a:p>
          </p:txBody>
        </p:sp>
        <p:grpSp>
          <p:nvGrpSpPr>
            <p:cNvPr id="229482" name="Group 75"/>
            <p:cNvGrpSpPr/>
            <p:nvPr/>
          </p:nvGrpSpPr>
          <p:grpSpPr>
            <a:xfrm>
              <a:off x="3348" y="1248"/>
              <a:ext cx="284" cy="289"/>
              <a:chOff x="3068" y="1509"/>
              <a:chExt cx="284" cy="289"/>
            </a:xfrm>
          </p:grpSpPr>
          <p:sp>
            <p:nvSpPr>
              <p:cNvPr id="229492"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9493"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9483"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29484"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29485"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29486"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29487"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29488"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29489"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29490"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29491"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25" name="Group 54"/>
          <p:cNvGrpSpPr/>
          <p:nvPr/>
        </p:nvGrpSpPr>
        <p:grpSpPr>
          <a:xfrm>
            <a:off x="4967288" y="4175125"/>
            <a:ext cx="3302000" cy="838200"/>
            <a:chOff x="1571" y="1152"/>
            <a:chExt cx="2080" cy="528"/>
          </a:xfrm>
        </p:grpSpPr>
        <p:grpSp>
          <p:nvGrpSpPr>
            <p:cNvPr id="229440" name="Group 55"/>
            <p:cNvGrpSpPr/>
            <p:nvPr/>
          </p:nvGrpSpPr>
          <p:grpSpPr>
            <a:xfrm>
              <a:off x="2487" y="1152"/>
              <a:ext cx="223" cy="481"/>
              <a:chOff x="2207" y="1413"/>
              <a:chExt cx="223" cy="481"/>
            </a:xfrm>
          </p:grpSpPr>
          <p:sp>
            <p:nvSpPr>
              <p:cNvPr id="229470"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9471"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29441" name="Group 58"/>
            <p:cNvGrpSpPr/>
            <p:nvPr/>
          </p:nvGrpSpPr>
          <p:grpSpPr>
            <a:xfrm>
              <a:off x="1571" y="1248"/>
              <a:ext cx="340" cy="289"/>
              <a:chOff x="1291" y="1509"/>
              <a:chExt cx="340" cy="289"/>
            </a:xfrm>
          </p:grpSpPr>
          <p:sp>
            <p:nvSpPr>
              <p:cNvPr id="229466"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29467" name="Group 60"/>
              <p:cNvGrpSpPr/>
              <p:nvPr/>
            </p:nvGrpSpPr>
            <p:grpSpPr>
              <a:xfrm>
                <a:off x="1291" y="1509"/>
                <a:ext cx="340" cy="289"/>
                <a:chOff x="1291" y="1509"/>
                <a:chExt cx="340" cy="289"/>
              </a:xfrm>
            </p:grpSpPr>
            <p:sp>
              <p:nvSpPr>
                <p:cNvPr id="229468"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9469"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29442"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29443" name="Group 64"/>
            <p:cNvGrpSpPr/>
            <p:nvPr/>
          </p:nvGrpSpPr>
          <p:grpSpPr>
            <a:xfrm>
              <a:off x="2031" y="1248"/>
              <a:ext cx="296" cy="289"/>
              <a:chOff x="1751" y="1509"/>
              <a:chExt cx="296" cy="289"/>
            </a:xfrm>
          </p:grpSpPr>
          <p:sp>
            <p:nvSpPr>
              <p:cNvPr id="229464"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9465"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9444"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29445"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9446"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29447"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29448" name="Group 71"/>
            <p:cNvGrpSpPr/>
            <p:nvPr/>
          </p:nvGrpSpPr>
          <p:grpSpPr>
            <a:xfrm>
              <a:off x="2880" y="1248"/>
              <a:ext cx="325" cy="289"/>
              <a:chOff x="2600" y="1509"/>
              <a:chExt cx="325" cy="289"/>
            </a:xfrm>
          </p:grpSpPr>
          <p:sp>
            <p:nvSpPr>
              <p:cNvPr id="229462"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9463"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9449"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WB</a:t>
              </a:r>
            </a:p>
          </p:txBody>
        </p:sp>
        <p:grpSp>
          <p:nvGrpSpPr>
            <p:cNvPr id="229450" name="Group 75"/>
            <p:cNvGrpSpPr/>
            <p:nvPr/>
          </p:nvGrpSpPr>
          <p:grpSpPr>
            <a:xfrm>
              <a:off x="3348" y="1248"/>
              <a:ext cx="284" cy="289"/>
              <a:chOff x="3068" y="1509"/>
              <a:chExt cx="284" cy="289"/>
            </a:xfrm>
          </p:grpSpPr>
          <p:sp>
            <p:nvSpPr>
              <p:cNvPr id="229460"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9461"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9451"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29452"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29453"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29454"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29455"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29456"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29457"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29458"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29459"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227424" name="Group 54"/>
          <p:cNvGrpSpPr/>
          <p:nvPr/>
        </p:nvGrpSpPr>
        <p:grpSpPr>
          <a:xfrm>
            <a:off x="5662613" y="5016500"/>
            <a:ext cx="3302000" cy="838200"/>
            <a:chOff x="1571" y="1152"/>
            <a:chExt cx="2080" cy="528"/>
          </a:xfrm>
        </p:grpSpPr>
        <p:grpSp>
          <p:nvGrpSpPr>
            <p:cNvPr id="229408" name="Group 55"/>
            <p:cNvGrpSpPr/>
            <p:nvPr/>
          </p:nvGrpSpPr>
          <p:grpSpPr>
            <a:xfrm>
              <a:off x="2487" y="1152"/>
              <a:ext cx="223" cy="481"/>
              <a:chOff x="2207" y="1413"/>
              <a:chExt cx="223" cy="481"/>
            </a:xfrm>
          </p:grpSpPr>
          <p:sp>
            <p:nvSpPr>
              <p:cNvPr id="229438"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9439"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29409" name="Group 58"/>
            <p:cNvGrpSpPr/>
            <p:nvPr/>
          </p:nvGrpSpPr>
          <p:grpSpPr>
            <a:xfrm>
              <a:off x="1571" y="1248"/>
              <a:ext cx="340" cy="289"/>
              <a:chOff x="1291" y="1509"/>
              <a:chExt cx="340" cy="289"/>
            </a:xfrm>
          </p:grpSpPr>
          <p:sp>
            <p:nvSpPr>
              <p:cNvPr id="229434"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29435" name="Group 60"/>
              <p:cNvGrpSpPr/>
              <p:nvPr/>
            </p:nvGrpSpPr>
            <p:grpSpPr>
              <a:xfrm>
                <a:off x="1291" y="1509"/>
                <a:ext cx="340" cy="289"/>
                <a:chOff x="1291" y="1509"/>
                <a:chExt cx="340" cy="289"/>
              </a:xfrm>
            </p:grpSpPr>
            <p:sp>
              <p:nvSpPr>
                <p:cNvPr id="229436"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9437"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29410"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29411" name="Group 64"/>
            <p:cNvGrpSpPr/>
            <p:nvPr/>
          </p:nvGrpSpPr>
          <p:grpSpPr>
            <a:xfrm>
              <a:off x="2031" y="1248"/>
              <a:ext cx="296" cy="289"/>
              <a:chOff x="1751" y="1509"/>
              <a:chExt cx="296" cy="289"/>
            </a:xfrm>
          </p:grpSpPr>
          <p:sp>
            <p:nvSpPr>
              <p:cNvPr id="229432"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9433"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9412"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29413"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9414"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29415"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29416" name="Group 71"/>
            <p:cNvGrpSpPr/>
            <p:nvPr/>
          </p:nvGrpSpPr>
          <p:grpSpPr>
            <a:xfrm>
              <a:off x="2880" y="1248"/>
              <a:ext cx="325" cy="289"/>
              <a:chOff x="2600" y="1509"/>
              <a:chExt cx="325" cy="289"/>
            </a:xfrm>
          </p:grpSpPr>
          <p:sp>
            <p:nvSpPr>
              <p:cNvPr id="229430"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9431"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9417"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WB</a:t>
              </a:r>
            </a:p>
          </p:txBody>
        </p:sp>
        <p:grpSp>
          <p:nvGrpSpPr>
            <p:cNvPr id="229418" name="Group 75"/>
            <p:cNvGrpSpPr/>
            <p:nvPr/>
          </p:nvGrpSpPr>
          <p:grpSpPr>
            <a:xfrm>
              <a:off x="3348" y="1248"/>
              <a:ext cx="284" cy="289"/>
              <a:chOff x="3068" y="1509"/>
              <a:chExt cx="284" cy="289"/>
            </a:xfrm>
          </p:grpSpPr>
          <p:sp>
            <p:nvSpPr>
              <p:cNvPr id="229428"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29429"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29419"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29420"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29421"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29422"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29423"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29424"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29425"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29426"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29427"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sp>
        <p:nvSpPr>
          <p:cNvPr id="196" name="TextBox 195"/>
          <p:cNvSpPr txBox="1">
            <a:spLocks noChangeArrowheads="1"/>
          </p:cNvSpPr>
          <p:nvPr/>
        </p:nvSpPr>
        <p:spPr bwMode="auto">
          <a:xfrm>
            <a:off x="6573838" y="1887538"/>
            <a:ext cx="2273300" cy="338137"/>
          </a:xfrm>
          <a:prstGeom prst="rect">
            <a:avLst/>
          </a:prstGeom>
          <a:solidFill>
            <a:schemeClr val="accent1"/>
          </a:solidFill>
          <a:ln w="9525">
            <a:noFill/>
            <a:miter lim="800000"/>
          </a:ln>
        </p:spPr>
        <p:txBody>
          <a:bodyPr>
            <a:spAutoFit/>
          </a:bodyPr>
          <a:lstStyle/>
          <a:p>
            <a:r>
              <a:rPr lang="en-US">
                <a:solidFill>
                  <a:schemeClr val="bg1"/>
                </a:solidFill>
              </a:rPr>
              <a:t>$1: destination register</a:t>
            </a:r>
            <a:endParaRPr lang="en-IN">
              <a:solidFill>
                <a:schemeClr val="bg1"/>
              </a:solidFill>
            </a:endParaRPr>
          </a:p>
        </p:txBody>
      </p:sp>
      <p:sp>
        <p:nvSpPr>
          <p:cNvPr id="197" name="TextBox 196"/>
          <p:cNvSpPr txBox="1">
            <a:spLocks noChangeArrowheads="1"/>
          </p:cNvSpPr>
          <p:nvPr/>
        </p:nvSpPr>
        <p:spPr bwMode="auto">
          <a:xfrm>
            <a:off x="6892925" y="3006725"/>
            <a:ext cx="2273300" cy="338138"/>
          </a:xfrm>
          <a:prstGeom prst="rect">
            <a:avLst/>
          </a:prstGeom>
          <a:solidFill>
            <a:schemeClr val="accent1"/>
          </a:solidFill>
          <a:ln w="9525">
            <a:noFill/>
            <a:miter lim="800000"/>
          </a:ln>
        </p:spPr>
        <p:txBody>
          <a:bodyPr>
            <a:spAutoFit/>
          </a:bodyPr>
          <a:lstStyle/>
          <a:p>
            <a:r>
              <a:rPr lang="en-US">
                <a:solidFill>
                  <a:schemeClr val="bg1"/>
                </a:solidFill>
              </a:rPr>
              <a:t>$1: source register</a:t>
            </a:r>
            <a:endParaRPr lang="en-IN">
              <a:solidFill>
                <a:schemeClr val="bg1"/>
              </a:solidFill>
            </a:endParaRPr>
          </a:p>
        </p:txBody>
      </p:sp>
      <p:sp>
        <p:nvSpPr>
          <p:cNvPr id="201" name="TextBox 200"/>
          <p:cNvSpPr txBox="1">
            <a:spLocks noChangeArrowheads="1"/>
          </p:cNvSpPr>
          <p:nvPr/>
        </p:nvSpPr>
        <p:spPr bwMode="auto">
          <a:xfrm>
            <a:off x="3016250" y="4846638"/>
            <a:ext cx="2273300" cy="339725"/>
          </a:xfrm>
          <a:prstGeom prst="rect">
            <a:avLst/>
          </a:prstGeom>
          <a:solidFill>
            <a:srgbClr val="66FF66"/>
          </a:solidFill>
          <a:ln w="9525">
            <a:solidFill>
              <a:srgbClr val="66FF66"/>
            </a:solidFill>
            <a:miter lim="800000"/>
          </a:ln>
        </p:spPr>
        <p:txBody>
          <a:bodyPr>
            <a:spAutoFit/>
          </a:bodyPr>
          <a:lstStyle/>
          <a:p>
            <a:r>
              <a:rPr lang="en-US"/>
              <a:t>$1: source register</a:t>
            </a:r>
            <a:endParaRPr lang="en-IN"/>
          </a:p>
        </p:txBody>
      </p:sp>
      <p:sp>
        <p:nvSpPr>
          <p:cNvPr id="203" name="Explosion 2 202"/>
          <p:cNvSpPr>
            <a:spLocks noChangeArrowheads="1"/>
          </p:cNvSpPr>
          <p:nvPr/>
        </p:nvSpPr>
        <p:spPr bwMode="auto">
          <a:xfrm>
            <a:off x="4789488" y="3800475"/>
            <a:ext cx="501650" cy="501650"/>
          </a:xfrm>
          <a:prstGeom prst="irregularSeal2">
            <a:avLst/>
          </a:prstGeom>
          <a:solidFill>
            <a:schemeClr val="accent1"/>
          </a:solidFill>
          <a:ln w="12700" algn="ctr">
            <a:solidFill>
              <a:schemeClr val="tx1"/>
            </a:solidFill>
            <a:round/>
          </a:ln>
        </p:spPr>
        <p:txBody>
          <a:bodyPr/>
          <a:lstStyle/>
          <a:p>
            <a:pPr algn="l"/>
            <a:endParaRPr lang="en-IN" sz="1800">
              <a:solidFill>
                <a:schemeClr val="accent1"/>
              </a:solidFill>
            </a:endParaRPr>
          </a:p>
        </p:txBody>
      </p:sp>
      <p:sp>
        <p:nvSpPr>
          <p:cNvPr id="204" name="Explosion 2 203"/>
          <p:cNvSpPr>
            <a:spLocks noChangeArrowheads="1"/>
          </p:cNvSpPr>
          <p:nvPr/>
        </p:nvSpPr>
        <p:spPr bwMode="auto">
          <a:xfrm>
            <a:off x="4170363" y="2959100"/>
            <a:ext cx="501650" cy="501650"/>
          </a:xfrm>
          <a:prstGeom prst="irregularSeal2">
            <a:avLst/>
          </a:prstGeom>
          <a:solidFill>
            <a:schemeClr val="accent1"/>
          </a:solidFill>
          <a:ln w="12700" algn="ctr">
            <a:solidFill>
              <a:schemeClr val="tx1"/>
            </a:solidFill>
            <a:round/>
          </a:ln>
        </p:spPr>
        <p:txBody>
          <a:bodyPr/>
          <a:lstStyle/>
          <a:p>
            <a:pPr algn="l"/>
            <a:endParaRPr lang="en-IN" sz="1800">
              <a:solidFill>
                <a:schemeClr val="accent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5664"/>
                                        </p:tgtEl>
                                        <p:attrNameLst>
                                          <p:attrName>style.visibility</p:attrName>
                                        </p:attrNameLst>
                                      </p:cBhvr>
                                      <p:to>
                                        <p:strVal val="visible"/>
                                      </p:to>
                                    </p:set>
                                    <p:animEffect transition="in" filter="blinds(horizontal)">
                                      <p:cBhvr>
                                        <p:cTn id="7" dur="500"/>
                                        <p:tgtEl>
                                          <p:spTgt spid="155664"/>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55665"/>
                                        </p:tgtEl>
                                        <p:attrNameLst>
                                          <p:attrName>style.visibility</p:attrName>
                                        </p:attrNameLst>
                                      </p:cBhvr>
                                      <p:to>
                                        <p:strVal val="visible"/>
                                      </p:to>
                                    </p:set>
                                    <p:animEffect transition="in" filter="blinds(horizontal)">
                                      <p:cBhvr>
                                        <p:cTn id="15" dur="500"/>
                                        <p:tgtEl>
                                          <p:spTgt spid="155665"/>
                                        </p:tgtEl>
                                      </p:cBhvr>
                                    </p:animEffect>
                                  </p:childTnLst>
                                </p:cTn>
                              </p:par>
                              <p:par>
                                <p:cTn id="16" presetID="3" presetClass="entr" presetSubtype="1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nodeType="clickPar">
                      <p:stCondLst>
                        <p:cond delay="indefinite"/>
                      </p:stCondLst>
                      <p:childTnLst>
                        <p:par>
                          <p:cTn id="20" fill="hold" nodeType="after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55667"/>
                                        </p:tgtEl>
                                        <p:attrNameLst>
                                          <p:attrName>style.visibility</p:attrName>
                                        </p:attrNameLst>
                                      </p:cBhvr>
                                      <p:to>
                                        <p:strVal val="visible"/>
                                      </p:to>
                                    </p:set>
                                    <p:animEffect transition="in" filter="blinds(horizontal)">
                                      <p:cBhvr>
                                        <p:cTn id="23" dur="500"/>
                                        <p:tgtEl>
                                          <p:spTgt spid="155667"/>
                                        </p:tgtEl>
                                      </p:cBhvr>
                                    </p:animEffect>
                                  </p:childTnLst>
                                </p:cTn>
                              </p:par>
                              <p:par>
                                <p:cTn id="24" presetID="3" presetClass="entr" presetSubtype="10"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horizontal)">
                                      <p:cBhvr>
                                        <p:cTn id="26" dur="500"/>
                                        <p:tgtEl>
                                          <p:spTgt spid="25"/>
                                        </p:tgtEl>
                                      </p:cBhvr>
                                    </p:animEffect>
                                  </p:childTnLst>
                                </p:cTn>
                              </p:par>
                            </p:childTnLst>
                          </p:cTn>
                        </p:par>
                      </p:childTnLst>
                    </p:cTn>
                  </p:par>
                  <p:par>
                    <p:cTn id="27" fill="hold" nodeType="clickPar">
                      <p:stCondLst>
                        <p:cond delay="indefinite"/>
                      </p:stCondLst>
                      <p:childTnLst>
                        <p:par>
                          <p:cTn id="28" fill="hold" nodeType="after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55666"/>
                                        </p:tgtEl>
                                        <p:attrNameLst>
                                          <p:attrName>style.visibility</p:attrName>
                                        </p:attrNameLst>
                                      </p:cBhvr>
                                      <p:to>
                                        <p:strVal val="visible"/>
                                      </p:to>
                                    </p:set>
                                    <p:animEffect transition="in" filter="blinds(horizontal)">
                                      <p:cBhvr>
                                        <p:cTn id="31" dur="500"/>
                                        <p:tgtEl>
                                          <p:spTgt spid="155666"/>
                                        </p:tgtEl>
                                      </p:cBhvr>
                                    </p:animEffect>
                                  </p:childTnLst>
                                </p:cTn>
                              </p:par>
                              <p:par>
                                <p:cTn id="32" presetID="3" presetClass="entr" presetSubtype="10" fill="hold" nodeType="withEffect">
                                  <p:stCondLst>
                                    <p:cond delay="0"/>
                                  </p:stCondLst>
                                  <p:childTnLst>
                                    <p:set>
                                      <p:cBhvr>
                                        <p:cTn id="33" dur="1" fill="hold">
                                          <p:stCondLst>
                                            <p:cond delay="0"/>
                                          </p:stCondLst>
                                        </p:cTn>
                                        <p:tgtEl>
                                          <p:spTgt spid="227424"/>
                                        </p:tgtEl>
                                        <p:attrNameLst>
                                          <p:attrName>style.visibility</p:attrName>
                                        </p:attrNameLst>
                                      </p:cBhvr>
                                      <p:to>
                                        <p:strVal val="visible"/>
                                      </p:to>
                                    </p:set>
                                    <p:animEffect transition="in" filter="blinds(horizontal)">
                                      <p:cBhvr>
                                        <p:cTn id="34" dur="500"/>
                                        <p:tgtEl>
                                          <p:spTgt spid="227424"/>
                                        </p:tgtEl>
                                      </p:cBhvr>
                                    </p:animEffect>
                                  </p:childTnLst>
                                </p:cTn>
                              </p:par>
                            </p:childTnLst>
                          </p:cTn>
                        </p:par>
                      </p:childTnLst>
                    </p:cTn>
                  </p:par>
                  <p:par>
                    <p:cTn id="35" fill="hold" nodeType="clickPar">
                      <p:stCondLst>
                        <p:cond delay="indefinite"/>
                      </p:stCondLst>
                      <p:childTnLst>
                        <p:par>
                          <p:cTn id="36" fill="hold" nodeType="after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blinds(horizontal)">
                                      <p:cBhvr>
                                        <p:cTn id="39" dur="500"/>
                                        <p:tgtEl>
                                          <p:spTgt spid="3"/>
                                        </p:tgtEl>
                                      </p:cBhvr>
                                    </p:animEffect>
                                  </p:childTnLst>
                                </p:cTn>
                              </p:par>
                            </p:childTnLst>
                          </p:cTn>
                        </p:par>
                      </p:childTnLst>
                    </p:cTn>
                  </p:par>
                  <p:par>
                    <p:cTn id="40" fill="hold" nodeType="clickPar">
                      <p:stCondLst>
                        <p:cond delay="indefinite"/>
                      </p:stCondLst>
                      <p:childTnLst>
                        <p:par>
                          <p:cTn id="41" fill="hold" nodeType="afterGroup">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96"/>
                                        </p:tgtEl>
                                        <p:attrNameLst>
                                          <p:attrName>style.visibility</p:attrName>
                                        </p:attrNameLst>
                                      </p:cBhvr>
                                      <p:to>
                                        <p:strVal val="visible"/>
                                      </p:to>
                                    </p:set>
                                    <p:animEffect transition="in" filter="blinds(horizontal)">
                                      <p:cBhvr>
                                        <p:cTn id="44" dur="500"/>
                                        <p:tgtEl>
                                          <p:spTgt spid="196"/>
                                        </p:tgtEl>
                                      </p:cBhvr>
                                    </p:animEffect>
                                  </p:childTnLst>
                                </p:cTn>
                              </p:par>
                            </p:childTnLst>
                          </p:cTn>
                        </p:par>
                      </p:childTnLst>
                    </p:cTn>
                  </p:par>
                  <p:par>
                    <p:cTn id="45" fill="hold" nodeType="clickPar">
                      <p:stCondLst>
                        <p:cond delay="indefinite"/>
                      </p:stCondLst>
                      <p:childTnLst>
                        <p:par>
                          <p:cTn id="46" fill="hold" nodeType="afterGroup">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97"/>
                                        </p:tgtEl>
                                        <p:attrNameLst>
                                          <p:attrName>style.visibility</p:attrName>
                                        </p:attrNameLst>
                                      </p:cBhvr>
                                      <p:to>
                                        <p:strVal val="visible"/>
                                      </p:to>
                                    </p:set>
                                    <p:animEffect transition="in" filter="blinds(horizontal)">
                                      <p:cBhvr>
                                        <p:cTn id="49" dur="500"/>
                                        <p:tgtEl>
                                          <p:spTgt spid="197"/>
                                        </p:tgtEl>
                                      </p:cBhvr>
                                    </p:animEffect>
                                  </p:childTnLst>
                                </p:cTn>
                              </p:par>
                            </p:childTnLst>
                          </p:cTn>
                        </p:par>
                      </p:childTnLst>
                    </p:cTn>
                  </p:par>
                  <p:par>
                    <p:cTn id="50" fill="hold" nodeType="clickPar">
                      <p:stCondLst>
                        <p:cond delay="indefinite"/>
                      </p:stCondLst>
                      <p:childTnLst>
                        <p:par>
                          <p:cTn id="51" fill="hold" nodeType="afterGroup">
                            <p:stCondLst>
                              <p:cond delay="0"/>
                            </p:stCondLst>
                            <p:childTnLst>
                              <p:par>
                                <p:cTn id="52" presetID="3" presetClass="entr" presetSubtype="10" fill="hold" nodeType="click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blinds(horizontal)">
                                      <p:cBhvr>
                                        <p:cTn id="54" dur="500"/>
                                        <p:tgtEl>
                                          <p:spTgt spid="2"/>
                                        </p:tgtEl>
                                      </p:cBhvr>
                                    </p:animEffect>
                                  </p:childTnLst>
                                </p:cTn>
                              </p:par>
                            </p:childTnLst>
                          </p:cTn>
                        </p:par>
                      </p:childTnLst>
                    </p:cTn>
                  </p:par>
                  <p:par>
                    <p:cTn id="55" fill="hold" nodeType="clickPar">
                      <p:stCondLst>
                        <p:cond delay="indefinite"/>
                      </p:stCondLst>
                      <p:childTnLst>
                        <p:par>
                          <p:cTn id="56" fill="hold" nodeType="afterGroup">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201"/>
                                        </p:tgtEl>
                                        <p:attrNameLst>
                                          <p:attrName>style.visibility</p:attrName>
                                        </p:attrNameLst>
                                      </p:cBhvr>
                                      <p:to>
                                        <p:strVal val="visible"/>
                                      </p:to>
                                    </p:set>
                                    <p:animEffect transition="in" filter="blinds(horizontal)">
                                      <p:cBhvr>
                                        <p:cTn id="59" dur="500"/>
                                        <p:tgtEl>
                                          <p:spTgt spid="201"/>
                                        </p:tgtEl>
                                      </p:cBhvr>
                                    </p:animEffect>
                                  </p:childTnLst>
                                </p:cTn>
                              </p:par>
                            </p:childTnLst>
                          </p:cTn>
                        </p:par>
                      </p:childTnLst>
                    </p:cTn>
                  </p:par>
                  <p:par>
                    <p:cTn id="60" fill="hold" nodeType="clickPar">
                      <p:stCondLst>
                        <p:cond delay="indefinite"/>
                      </p:stCondLst>
                      <p:childTnLst>
                        <p:par>
                          <p:cTn id="61" fill="hold" nodeType="after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155669"/>
                                        </p:tgtEl>
                                        <p:attrNameLst>
                                          <p:attrName>style.visibility</p:attrName>
                                        </p:attrNameLst>
                                      </p:cBhvr>
                                      <p:to>
                                        <p:strVal val="visible"/>
                                      </p:to>
                                    </p:set>
                                    <p:animEffect transition="in" filter="blinds(horizontal)">
                                      <p:cBhvr>
                                        <p:cTn id="64" dur="500"/>
                                        <p:tgtEl>
                                          <p:spTgt spid="155669"/>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203"/>
                                        </p:tgtEl>
                                        <p:attrNameLst>
                                          <p:attrName>style.visibility</p:attrName>
                                        </p:attrNameLst>
                                      </p:cBhvr>
                                      <p:to>
                                        <p:strVal val="visible"/>
                                      </p:to>
                                    </p:set>
                                    <p:animEffect transition="in" filter="blinds(horizontal)">
                                      <p:cBhvr>
                                        <p:cTn id="67" dur="500"/>
                                        <p:tgtEl>
                                          <p:spTgt spid="203"/>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204"/>
                                        </p:tgtEl>
                                        <p:attrNameLst>
                                          <p:attrName>style.visibility</p:attrName>
                                        </p:attrNameLst>
                                      </p:cBhvr>
                                      <p:to>
                                        <p:strVal val="visible"/>
                                      </p:to>
                                    </p:set>
                                    <p:animEffect transition="in" filter="blinds(horizontal)">
                                      <p:cBhvr>
                                        <p:cTn id="70"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64" grpId="0"/>
      <p:bldP spid="155665" grpId="0"/>
      <p:bldP spid="155666" grpId="0"/>
      <p:bldP spid="155667" grpId="0"/>
      <p:bldP spid="155669" grpId="0"/>
      <p:bldP spid="196" grpId="0" animBg="1"/>
      <p:bldP spid="197" grpId="0" animBg="1"/>
      <p:bldP spid="201" grpId="0" animBg="1"/>
      <p:bldP spid="203" grpId="0" animBg="1"/>
      <p:bldP spid="204" grpId="0" animBg="1"/>
    </p:bldLst>
  </p:timing>
</p:sld>
</file>

<file path=ppt/slides/slide6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grpSp>
        <p:nvGrpSpPr>
          <p:cNvPr id="2" name="Group 2"/>
          <p:cNvGrpSpPr/>
          <p:nvPr/>
        </p:nvGrpSpPr>
        <p:grpSpPr>
          <a:xfrm>
            <a:off x="5940425" y="2255838"/>
            <a:ext cx="914400" cy="3352800"/>
            <a:chOff x="3648" y="1440"/>
            <a:chExt cx="576" cy="2112"/>
          </a:xfrm>
        </p:grpSpPr>
        <p:sp>
          <p:nvSpPr>
            <p:cNvPr id="230593" name="Rectangle 3"/>
            <p:cNvSpPr>
              <a:spLocks noChangeArrowheads="1"/>
            </p:cNvSpPr>
            <p:nvPr/>
          </p:nvSpPr>
          <p:spPr bwMode="auto">
            <a:xfrm>
              <a:off x="4080" y="3264"/>
              <a:ext cx="144" cy="288"/>
            </a:xfrm>
            <a:prstGeom prst="rect">
              <a:avLst/>
            </a:prstGeom>
            <a:solidFill>
              <a:srgbClr val="009900"/>
            </a:solidFill>
            <a:ln w="12700">
              <a:solidFill>
                <a:srgbClr val="009900"/>
              </a:solidFill>
              <a:miter lim="800000"/>
            </a:ln>
          </p:spPr>
          <p:txBody>
            <a:bodyPr wrap="none" anchor="ctr"/>
            <a:lstStyle/>
            <a:p>
              <a:pPr algn="l"/>
              <a:endParaRPr lang="en-IN" sz="1800">
                <a:solidFill>
                  <a:srgbClr val="FC0128"/>
                </a:solidFill>
              </a:endParaRPr>
            </a:p>
          </p:txBody>
        </p:sp>
        <p:sp>
          <p:nvSpPr>
            <p:cNvPr id="230594" name="Rectangle 4"/>
            <p:cNvSpPr>
              <a:spLocks noChangeArrowheads="1"/>
            </p:cNvSpPr>
            <p:nvPr/>
          </p:nvSpPr>
          <p:spPr bwMode="auto">
            <a:xfrm>
              <a:off x="3648" y="2736"/>
              <a:ext cx="144" cy="288"/>
            </a:xfrm>
            <a:prstGeom prst="rect">
              <a:avLst/>
            </a:prstGeom>
            <a:solidFill>
              <a:srgbClr val="009900"/>
            </a:solidFill>
            <a:ln w="12700">
              <a:solidFill>
                <a:srgbClr val="009900"/>
              </a:solidFill>
              <a:miter lim="800000"/>
            </a:ln>
          </p:spPr>
          <p:txBody>
            <a:bodyPr wrap="none" anchor="ctr"/>
            <a:lstStyle/>
            <a:p>
              <a:pPr algn="l"/>
              <a:endParaRPr lang="en-IN" sz="1800">
                <a:solidFill>
                  <a:srgbClr val="FC0128"/>
                </a:solidFill>
              </a:endParaRPr>
            </a:p>
          </p:txBody>
        </p:sp>
        <p:sp>
          <p:nvSpPr>
            <p:cNvPr id="230595" name="Line 5"/>
            <p:cNvSpPr>
              <a:spLocks noChangeShapeType="1"/>
            </p:cNvSpPr>
            <p:nvPr/>
          </p:nvSpPr>
          <p:spPr bwMode="auto">
            <a:xfrm flipH="1">
              <a:off x="3648" y="1440"/>
              <a:ext cx="0" cy="1296"/>
            </a:xfrm>
            <a:prstGeom prst="line">
              <a:avLst/>
            </a:prstGeom>
            <a:noFill/>
            <a:ln w="28575">
              <a:solidFill>
                <a:srgbClr val="009900"/>
              </a:solidFill>
              <a:round/>
              <a:tailEnd type="triangle" w="med" len="med"/>
            </a:ln>
          </p:spPr>
          <p:txBody>
            <a:bodyPr/>
            <a:lstStyle/>
            <a:p>
              <a:endParaRPr lang="en-IN"/>
            </a:p>
          </p:txBody>
        </p:sp>
        <p:sp>
          <p:nvSpPr>
            <p:cNvPr id="230596" name="Line 6"/>
            <p:cNvSpPr>
              <a:spLocks noChangeShapeType="1"/>
            </p:cNvSpPr>
            <p:nvPr/>
          </p:nvSpPr>
          <p:spPr bwMode="auto">
            <a:xfrm>
              <a:off x="3648" y="1440"/>
              <a:ext cx="432" cy="1824"/>
            </a:xfrm>
            <a:prstGeom prst="line">
              <a:avLst/>
            </a:prstGeom>
            <a:noFill/>
            <a:ln w="28575">
              <a:solidFill>
                <a:srgbClr val="009900"/>
              </a:solidFill>
              <a:round/>
              <a:tailEnd type="triangle" w="med" len="med"/>
            </a:ln>
          </p:spPr>
          <p:txBody>
            <a:bodyPr/>
            <a:lstStyle/>
            <a:p>
              <a:endParaRPr lang="en-IN"/>
            </a:p>
          </p:txBody>
        </p:sp>
      </p:grpSp>
      <p:grpSp>
        <p:nvGrpSpPr>
          <p:cNvPr id="3" name="Group 7"/>
          <p:cNvGrpSpPr/>
          <p:nvPr/>
        </p:nvGrpSpPr>
        <p:grpSpPr>
          <a:xfrm>
            <a:off x="4568825" y="1798638"/>
            <a:ext cx="1371600" cy="2133600"/>
            <a:chOff x="2784" y="1152"/>
            <a:chExt cx="864" cy="1344"/>
          </a:xfrm>
        </p:grpSpPr>
        <p:sp>
          <p:nvSpPr>
            <p:cNvPr id="230588" name="Rectangle 8"/>
            <p:cNvSpPr>
              <a:spLocks noChangeArrowheads="1"/>
            </p:cNvSpPr>
            <p:nvPr/>
          </p:nvSpPr>
          <p:spPr bwMode="auto">
            <a:xfrm>
              <a:off x="3216" y="2208"/>
              <a:ext cx="144" cy="288"/>
            </a:xfrm>
            <a:prstGeom prst="rect">
              <a:avLst/>
            </a:prstGeom>
            <a:solidFill>
              <a:schemeClr val="accent1"/>
            </a:solidFill>
            <a:ln w="12700">
              <a:solidFill>
                <a:schemeClr val="tx1"/>
              </a:solidFill>
              <a:miter lim="800000"/>
            </a:ln>
          </p:spPr>
          <p:txBody>
            <a:bodyPr wrap="none" anchor="ctr"/>
            <a:lstStyle/>
            <a:p>
              <a:pPr algn="l"/>
              <a:endParaRPr lang="en-IN" sz="1800">
                <a:solidFill>
                  <a:srgbClr val="FC0128"/>
                </a:solidFill>
              </a:endParaRPr>
            </a:p>
          </p:txBody>
        </p:sp>
        <p:sp>
          <p:nvSpPr>
            <p:cNvPr id="230589" name="Rectangle 9"/>
            <p:cNvSpPr>
              <a:spLocks noChangeArrowheads="1"/>
            </p:cNvSpPr>
            <p:nvPr/>
          </p:nvSpPr>
          <p:spPr bwMode="auto">
            <a:xfrm>
              <a:off x="2784" y="1680"/>
              <a:ext cx="144" cy="288"/>
            </a:xfrm>
            <a:prstGeom prst="rect">
              <a:avLst/>
            </a:prstGeom>
            <a:solidFill>
              <a:schemeClr val="accent1"/>
            </a:solidFill>
            <a:ln w="12700">
              <a:solidFill>
                <a:schemeClr val="tx1"/>
              </a:solidFill>
              <a:miter lim="800000"/>
            </a:ln>
          </p:spPr>
          <p:txBody>
            <a:bodyPr wrap="none" anchor="ctr"/>
            <a:lstStyle/>
            <a:p>
              <a:pPr algn="l"/>
              <a:endParaRPr lang="en-IN" sz="1800">
                <a:solidFill>
                  <a:srgbClr val="FC0128"/>
                </a:solidFill>
              </a:endParaRPr>
            </a:p>
          </p:txBody>
        </p:sp>
        <p:sp>
          <p:nvSpPr>
            <p:cNvPr id="230590" name="Rectangle 10"/>
            <p:cNvSpPr>
              <a:spLocks noChangeArrowheads="1"/>
            </p:cNvSpPr>
            <p:nvPr/>
          </p:nvSpPr>
          <p:spPr bwMode="auto">
            <a:xfrm>
              <a:off x="3504" y="1152"/>
              <a:ext cx="144" cy="288"/>
            </a:xfrm>
            <a:prstGeom prst="rect">
              <a:avLst/>
            </a:prstGeom>
            <a:solidFill>
              <a:schemeClr val="accent1"/>
            </a:solidFill>
            <a:ln w="12700">
              <a:solidFill>
                <a:schemeClr val="tx1"/>
              </a:solidFill>
              <a:miter lim="800000"/>
            </a:ln>
          </p:spPr>
          <p:txBody>
            <a:bodyPr wrap="none" anchor="ctr"/>
            <a:lstStyle/>
            <a:p>
              <a:pPr algn="l"/>
              <a:endParaRPr lang="en-IN" sz="1800">
                <a:solidFill>
                  <a:srgbClr val="FC0128"/>
                </a:solidFill>
              </a:endParaRPr>
            </a:p>
          </p:txBody>
        </p:sp>
        <p:sp>
          <p:nvSpPr>
            <p:cNvPr id="230591" name="Line 11"/>
            <p:cNvSpPr>
              <a:spLocks noChangeShapeType="1"/>
            </p:cNvSpPr>
            <p:nvPr/>
          </p:nvSpPr>
          <p:spPr bwMode="auto">
            <a:xfrm flipH="1">
              <a:off x="2832" y="1440"/>
              <a:ext cx="816" cy="240"/>
            </a:xfrm>
            <a:prstGeom prst="line">
              <a:avLst/>
            </a:prstGeom>
            <a:noFill/>
            <a:ln w="28575">
              <a:solidFill>
                <a:schemeClr val="accent1"/>
              </a:solidFill>
              <a:round/>
              <a:tailEnd type="triangle" w="med" len="med"/>
            </a:ln>
          </p:spPr>
          <p:txBody>
            <a:bodyPr/>
            <a:lstStyle/>
            <a:p>
              <a:endParaRPr lang="en-IN"/>
            </a:p>
          </p:txBody>
        </p:sp>
        <p:sp>
          <p:nvSpPr>
            <p:cNvPr id="230592" name="Line 12"/>
            <p:cNvSpPr>
              <a:spLocks noChangeShapeType="1"/>
            </p:cNvSpPr>
            <p:nvPr/>
          </p:nvSpPr>
          <p:spPr bwMode="auto">
            <a:xfrm flipH="1">
              <a:off x="3216" y="1440"/>
              <a:ext cx="432" cy="768"/>
            </a:xfrm>
            <a:prstGeom prst="line">
              <a:avLst/>
            </a:prstGeom>
            <a:noFill/>
            <a:ln w="28575">
              <a:solidFill>
                <a:schemeClr val="accent1"/>
              </a:solidFill>
              <a:round/>
              <a:tailEnd type="triangle" w="med" len="med"/>
            </a:ln>
          </p:spPr>
          <p:txBody>
            <a:bodyPr/>
            <a:lstStyle/>
            <a:p>
              <a:endParaRPr lang="en-IN"/>
            </a:p>
          </p:txBody>
        </p:sp>
      </p:grpSp>
      <p:sp>
        <p:nvSpPr>
          <p:cNvPr id="230404" name="Rectangle 13"/>
          <p:cNvSpPr>
            <a:spLocks noGrp="1" noChangeArrowheads="1"/>
          </p:cNvSpPr>
          <p:nvPr>
            <p:ph type="title"/>
          </p:nvPr>
        </p:nvSpPr>
        <p:spPr>
          <a:xfrm>
            <a:off x="652463" y="304800"/>
            <a:ext cx="5472112" cy="422275"/>
          </a:xfrm>
          <a:noFill/>
        </p:spPr>
        <p:txBody>
          <a:bodyPr wrap="none"/>
          <a:lstStyle/>
          <a:p>
            <a:r>
              <a:rPr lang="en-US" smtClean="0"/>
              <a:t>Loads Can Cause Data Hazards</a:t>
            </a:r>
          </a:p>
        </p:txBody>
      </p:sp>
      <p:sp>
        <p:nvSpPr>
          <p:cNvPr id="230405" name="Rectangle 14"/>
          <p:cNvSpPr>
            <a:spLocks noChangeArrowheads="1"/>
          </p:cNvSpPr>
          <p:nvPr/>
        </p:nvSpPr>
        <p:spPr bwMode="auto">
          <a:xfrm>
            <a:off x="152400" y="1906588"/>
            <a:ext cx="358775" cy="3109912"/>
          </a:xfrm>
          <a:prstGeom prst="rect">
            <a:avLst/>
          </a:prstGeom>
          <a:noFill/>
          <a:ln w="12700">
            <a:noFill/>
            <a:miter lim="800000"/>
          </a:ln>
        </p:spPr>
        <p:txBody>
          <a:bodyPr wrap="none" lIns="90488" tIns="44450" rIns="90488" bIns="44450">
            <a:spAutoFit/>
          </a:bodyPr>
          <a:lstStyle/>
          <a:p>
            <a:r>
              <a:rPr lang="en-US" sz="1800" i="1">
                <a:solidFill>
                  <a:srgbClr val="000000"/>
                </a:solidFill>
              </a:rPr>
              <a:t>I</a:t>
            </a:r>
          </a:p>
          <a:p>
            <a:r>
              <a:rPr lang="en-US" sz="1800" i="1">
                <a:solidFill>
                  <a:srgbClr val="000000"/>
                </a:solidFill>
              </a:rPr>
              <a:t>n</a:t>
            </a:r>
          </a:p>
          <a:p>
            <a:r>
              <a:rPr lang="en-US" sz="1800" i="1">
                <a:solidFill>
                  <a:srgbClr val="000000"/>
                </a:solidFill>
              </a:rPr>
              <a:t>s</a:t>
            </a:r>
          </a:p>
          <a:p>
            <a:r>
              <a:rPr lang="en-US" sz="1800" i="1">
                <a:solidFill>
                  <a:srgbClr val="000000"/>
                </a:solidFill>
              </a:rPr>
              <a:t>t</a:t>
            </a:r>
          </a:p>
          <a:p>
            <a:r>
              <a:rPr lang="en-US" sz="1800" i="1">
                <a:solidFill>
                  <a:srgbClr val="000000"/>
                </a:solidFill>
              </a:rPr>
              <a:t>r.</a:t>
            </a:r>
          </a:p>
          <a:p>
            <a:endParaRPr lang="en-US" sz="1800" i="1">
              <a:solidFill>
                <a:srgbClr val="000000"/>
              </a:solidFill>
            </a:endParaRPr>
          </a:p>
          <a:p>
            <a:r>
              <a:rPr lang="en-US" sz="1800" i="1">
                <a:solidFill>
                  <a:srgbClr val="000000"/>
                </a:solidFill>
              </a:rPr>
              <a:t>O</a:t>
            </a:r>
          </a:p>
          <a:p>
            <a:r>
              <a:rPr lang="en-US" sz="1800" i="1">
                <a:solidFill>
                  <a:srgbClr val="000000"/>
                </a:solidFill>
              </a:rPr>
              <a:t>r</a:t>
            </a:r>
          </a:p>
          <a:p>
            <a:r>
              <a:rPr lang="en-US" sz="1800" i="1">
                <a:solidFill>
                  <a:srgbClr val="000000"/>
                </a:solidFill>
              </a:rPr>
              <a:t>d</a:t>
            </a:r>
          </a:p>
          <a:p>
            <a:r>
              <a:rPr lang="en-US" sz="1800" i="1">
                <a:solidFill>
                  <a:srgbClr val="000000"/>
                </a:solidFill>
              </a:rPr>
              <a:t>e</a:t>
            </a:r>
          </a:p>
          <a:p>
            <a:r>
              <a:rPr lang="en-US" sz="1800" i="1">
                <a:solidFill>
                  <a:srgbClr val="000000"/>
                </a:solidFill>
              </a:rPr>
              <a:t>r</a:t>
            </a:r>
          </a:p>
        </p:txBody>
      </p:sp>
      <p:sp>
        <p:nvSpPr>
          <p:cNvPr id="230406" name="Line 15"/>
          <p:cNvSpPr>
            <a:spLocks noChangeShapeType="1"/>
          </p:cNvSpPr>
          <p:nvPr/>
        </p:nvSpPr>
        <p:spPr bwMode="auto">
          <a:xfrm>
            <a:off x="2282825" y="1270000"/>
            <a:ext cx="6311900" cy="0"/>
          </a:xfrm>
          <a:prstGeom prst="line">
            <a:avLst/>
          </a:prstGeom>
          <a:noFill/>
          <a:ln w="25400">
            <a:solidFill>
              <a:schemeClr val="tx1"/>
            </a:solidFill>
            <a:round/>
            <a:tailEnd type="triangle" w="med" len="med"/>
          </a:ln>
        </p:spPr>
        <p:txBody>
          <a:bodyPr wrap="none" anchor="ctr"/>
          <a:lstStyle/>
          <a:p>
            <a:endParaRPr lang="en-IN"/>
          </a:p>
        </p:txBody>
      </p:sp>
      <p:sp>
        <p:nvSpPr>
          <p:cNvPr id="17415" name="Rectangle 16"/>
          <p:cNvSpPr>
            <a:spLocks noChangeArrowheads="1"/>
          </p:cNvSpPr>
          <p:nvPr/>
        </p:nvSpPr>
        <p:spPr bwMode="auto">
          <a:xfrm>
            <a:off x="585788" y="1752600"/>
            <a:ext cx="2371725"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lw  </a:t>
            </a:r>
            <a:r>
              <a:rPr lang="en-US" sz="2400" b="1">
                <a:solidFill>
                  <a:srgbClr val="FC0128"/>
                </a:solidFill>
                <a:latin typeface="Courier New" pitchFamily="49" charset="0"/>
              </a:rPr>
              <a:t>$1</a:t>
            </a:r>
            <a:r>
              <a:rPr lang="en-US" sz="2400" b="1">
                <a:solidFill>
                  <a:srgbClr val="000000"/>
                </a:solidFill>
                <a:latin typeface="Courier New" pitchFamily="49" charset="0"/>
              </a:rPr>
              <a:t>,4($2)</a:t>
            </a:r>
          </a:p>
        </p:txBody>
      </p:sp>
      <p:sp>
        <p:nvSpPr>
          <p:cNvPr id="17416" name="Rectangle 17"/>
          <p:cNvSpPr>
            <a:spLocks noChangeArrowheads="1"/>
          </p:cNvSpPr>
          <p:nvPr/>
        </p:nvSpPr>
        <p:spPr bwMode="auto">
          <a:xfrm>
            <a:off x="585788" y="2590800"/>
            <a:ext cx="2371725"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sub $4,</a:t>
            </a:r>
            <a:r>
              <a:rPr lang="en-US" sz="2400" b="1">
                <a:solidFill>
                  <a:srgbClr val="FC0128"/>
                </a:solidFill>
                <a:latin typeface="Courier New" pitchFamily="49" charset="0"/>
              </a:rPr>
              <a:t>$1</a:t>
            </a:r>
            <a:r>
              <a:rPr lang="en-US" sz="2400" b="1">
                <a:solidFill>
                  <a:srgbClr val="000000"/>
                </a:solidFill>
                <a:latin typeface="Courier New" pitchFamily="49" charset="0"/>
              </a:rPr>
              <a:t>,$5</a:t>
            </a:r>
          </a:p>
        </p:txBody>
      </p:sp>
      <p:sp>
        <p:nvSpPr>
          <p:cNvPr id="17417" name="Rectangle 18"/>
          <p:cNvSpPr>
            <a:spLocks noChangeArrowheads="1"/>
          </p:cNvSpPr>
          <p:nvPr/>
        </p:nvSpPr>
        <p:spPr bwMode="auto">
          <a:xfrm>
            <a:off x="585788" y="3471863"/>
            <a:ext cx="2371725"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and $6,</a:t>
            </a:r>
            <a:r>
              <a:rPr lang="en-US" sz="2400" b="1">
                <a:solidFill>
                  <a:srgbClr val="FC0128"/>
                </a:solidFill>
                <a:latin typeface="Courier New" pitchFamily="49" charset="0"/>
              </a:rPr>
              <a:t>$1</a:t>
            </a:r>
            <a:r>
              <a:rPr lang="en-US" sz="2400" b="1">
                <a:solidFill>
                  <a:srgbClr val="000000"/>
                </a:solidFill>
                <a:latin typeface="Courier New" pitchFamily="49" charset="0"/>
              </a:rPr>
              <a:t>,$7</a:t>
            </a:r>
          </a:p>
        </p:txBody>
      </p:sp>
      <p:sp>
        <p:nvSpPr>
          <p:cNvPr id="17418" name="Rectangle 19"/>
          <p:cNvSpPr>
            <a:spLocks noChangeArrowheads="1"/>
          </p:cNvSpPr>
          <p:nvPr/>
        </p:nvSpPr>
        <p:spPr bwMode="auto">
          <a:xfrm>
            <a:off x="585788" y="5181600"/>
            <a:ext cx="2371725"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xor $4,</a:t>
            </a:r>
            <a:r>
              <a:rPr lang="en-US" sz="2400" b="1">
                <a:solidFill>
                  <a:srgbClr val="009900"/>
                </a:solidFill>
                <a:latin typeface="Courier New" pitchFamily="49" charset="0"/>
              </a:rPr>
              <a:t>$1</a:t>
            </a:r>
            <a:r>
              <a:rPr lang="en-US" sz="2400" b="1">
                <a:solidFill>
                  <a:srgbClr val="000000"/>
                </a:solidFill>
                <a:latin typeface="Courier New" pitchFamily="49" charset="0"/>
              </a:rPr>
              <a:t>,$5</a:t>
            </a:r>
          </a:p>
        </p:txBody>
      </p:sp>
      <p:sp>
        <p:nvSpPr>
          <p:cNvPr id="230411" name="Line 20"/>
          <p:cNvSpPr>
            <a:spLocks noChangeShapeType="1"/>
          </p:cNvSpPr>
          <p:nvPr/>
        </p:nvSpPr>
        <p:spPr bwMode="auto">
          <a:xfrm flipH="1">
            <a:off x="3463925" y="1397000"/>
            <a:ext cx="0" cy="4470400"/>
          </a:xfrm>
          <a:prstGeom prst="line">
            <a:avLst/>
          </a:prstGeom>
          <a:noFill/>
          <a:ln w="25400">
            <a:solidFill>
              <a:schemeClr val="tx1"/>
            </a:solidFill>
            <a:prstDash val="sysDot"/>
            <a:round/>
          </a:ln>
        </p:spPr>
        <p:txBody>
          <a:bodyPr wrap="none" anchor="ctr"/>
          <a:lstStyle/>
          <a:p>
            <a:endParaRPr lang="en-IN"/>
          </a:p>
        </p:txBody>
      </p:sp>
      <p:sp>
        <p:nvSpPr>
          <p:cNvPr id="230412" name="Line 21"/>
          <p:cNvSpPr>
            <a:spLocks noChangeShapeType="1"/>
          </p:cNvSpPr>
          <p:nvPr/>
        </p:nvSpPr>
        <p:spPr bwMode="auto">
          <a:xfrm flipH="1">
            <a:off x="4149725" y="1397000"/>
            <a:ext cx="0" cy="4470400"/>
          </a:xfrm>
          <a:prstGeom prst="line">
            <a:avLst/>
          </a:prstGeom>
          <a:noFill/>
          <a:ln w="25400">
            <a:solidFill>
              <a:schemeClr val="tx1"/>
            </a:solidFill>
            <a:prstDash val="sysDot"/>
            <a:round/>
          </a:ln>
        </p:spPr>
        <p:txBody>
          <a:bodyPr wrap="none" anchor="ctr"/>
          <a:lstStyle/>
          <a:p>
            <a:endParaRPr lang="en-IN"/>
          </a:p>
        </p:txBody>
      </p:sp>
      <p:sp>
        <p:nvSpPr>
          <p:cNvPr id="230413" name="Line 22"/>
          <p:cNvSpPr>
            <a:spLocks noChangeShapeType="1"/>
          </p:cNvSpPr>
          <p:nvPr/>
        </p:nvSpPr>
        <p:spPr bwMode="auto">
          <a:xfrm flipH="1">
            <a:off x="4835525" y="1397000"/>
            <a:ext cx="0" cy="4470400"/>
          </a:xfrm>
          <a:prstGeom prst="line">
            <a:avLst/>
          </a:prstGeom>
          <a:noFill/>
          <a:ln w="25400">
            <a:solidFill>
              <a:schemeClr val="tx1"/>
            </a:solidFill>
            <a:prstDash val="sysDot"/>
            <a:round/>
          </a:ln>
        </p:spPr>
        <p:txBody>
          <a:bodyPr wrap="none" anchor="ctr"/>
          <a:lstStyle/>
          <a:p>
            <a:endParaRPr lang="en-IN"/>
          </a:p>
        </p:txBody>
      </p:sp>
      <p:sp>
        <p:nvSpPr>
          <p:cNvPr id="230414" name="Line 23"/>
          <p:cNvSpPr>
            <a:spLocks noChangeShapeType="1"/>
          </p:cNvSpPr>
          <p:nvPr/>
        </p:nvSpPr>
        <p:spPr bwMode="auto">
          <a:xfrm flipH="1">
            <a:off x="5521325" y="1397000"/>
            <a:ext cx="0" cy="4470400"/>
          </a:xfrm>
          <a:prstGeom prst="line">
            <a:avLst/>
          </a:prstGeom>
          <a:noFill/>
          <a:ln w="25400">
            <a:solidFill>
              <a:schemeClr val="tx1"/>
            </a:solidFill>
            <a:prstDash val="sysDot"/>
            <a:round/>
          </a:ln>
        </p:spPr>
        <p:txBody>
          <a:bodyPr wrap="none" anchor="ctr"/>
          <a:lstStyle/>
          <a:p>
            <a:endParaRPr lang="en-IN"/>
          </a:p>
        </p:txBody>
      </p:sp>
      <p:sp>
        <p:nvSpPr>
          <p:cNvPr id="230415" name="Line 24"/>
          <p:cNvSpPr>
            <a:spLocks noChangeShapeType="1"/>
          </p:cNvSpPr>
          <p:nvPr/>
        </p:nvSpPr>
        <p:spPr bwMode="auto">
          <a:xfrm flipH="1">
            <a:off x="6207125" y="1397000"/>
            <a:ext cx="0" cy="4470400"/>
          </a:xfrm>
          <a:prstGeom prst="line">
            <a:avLst/>
          </a:prstGeom>
          <a:noFill/>
          <a:ln w="25400">
            <a:solidFill>
              <a:schemeClr val="tx1"/>
            </a:solidFill>
            <a:prstDash val="sysDot"/>
            <a:round/>
          </a:ln>
        </p:spPr>
        <p:txBody>
          <a:bodyPr wrap="none" anchor="ctr"/>
          <a:lstStyle/>
          <a:p>
            <a:endParaRPr lang="en-IN"/>
          </a:p>
        </p:txBody>
      </p:sp>
      <p:sp>
        <p:nvSpPr>
          <p:cNvPr id="230416" name="Line 25"/>
          <p:cNvSpPr>
            <a:spLocks noChangeShapeType="1"/>
          </p:cNvSpPr>
          <p:nvPr/>
        </p:nvSpPr>
        <p:spPr bwMode="auto">
          <a:xfrm flipH="1">
            <a:off x="6892925" y="1397000"/>
            <a:ext cx="0" cy="4470400"/>
          </a:xfrm>
          <a:prstGeom prst="line">
            <a:avLst/>
          </a:prstGeom>
          <a:noFill/>
          <a:ln w="25400">
            <a:solidFill>
              <a:schemeClr val="tx1"/>
            </a:solidFill>
            <a:prstDash val="sysDot"/>
            <a:round/>
          </a:ln>
        </p:spPr>
        <p:txBody>
          <a:bodyPr wrap="none" anchor="ctr"/>
          <a:lstStyle/>
          <a:p>
            <a:endParaRPr lang="en-IN"/>
          </a:p>
        </p:txBody>
      </p:sp>
      <p:sp>
        <p:nvSpPr>
          <p:cNvPr id="230417" name="Line 26"/>
          <p:cNvSpPr>
            <a:spLocks noChangeShapeType="1"/>
          </p:cNvSpPr>
          <p:nvPr/>
        </p:nvSpPr>
        <p:spPr bwMode="auto">
          <a:xfrm flipH="1">
            <a:off x="7578725" y="1397000"/>
            <a:ext cx="0" cy="4470400"/>
          </a:xfrm>
          <a:prstGeom prst="line">
            <a:avLst/>
          </a:prstGeom>
          <a:noFill/>
          <a:ln w="25400">
            <a:solidFill>
              <a:schemeClr val="tx1"/>
            </a:solidFill>
            <a:prstDash val="sysDot"/>
            <a:round/>
          </a:ln>
        </p:spPr>
        <p:txBody>
          <a:bodyPr wrap="none" anchor="ctr"/>
          <a:lstStyle/>
          <a:p>
            <a:endParaRPr lang="en-IN"/>
          </a:p>
        </p:txBody>
      </p:sp>
      <p:sp>
        <p:nvSpPr>
          <p:cNvPr id="230418" name="Line 27"/>
          <p:cNvSpPr>
            <a:spLocks noChangeShapeType="1"/>
          </p:cNvSpPr>
          <p:nvPr/>
        </p:nvSpPr>
        <p:spPr bwMode="auto">
          <a:xfrm flipH="1">
            <a:off x="8264525" y="1397000"/>
            <a:ext cx="0" cy="4470400"/>
          </a:xfrm>
          <a:prstGeom prst="line">
            <a:avLst/>
          </a:prstGeom>
          <a:noFill/>
          <a:ln w="25400">
            <a:solidFill>
              <a:schemeClr val="tx1"/>
            </a:solidFill>
            <a:prstDash val="sysDot"/>
            <a:round/>
          </a:ln>
        </p:spPr>
        <p:txBody>
          <a:bodyPr wrap="none" anchor="ctr"/>
          <a:lstStyle/>
          <a:p>
            <a:endParaRPr lang="en-IN"/>
          </a:p>
        </p:txBody>
      </p:sp>
      <p:sp>
        <p:nvSpPr>
          <p:cNvPr id="17427" name="Rectangle 28"/>
          <p:cNvSpPr>
            <a:spLocks noChangeArrowheads="1"/>
          </p:cNvSpPr>
          <p:nvPr/>
        </p:nvSpPr>
        <p:spPr bwMode="auto">
          <a:xfrm>
            <a:off x="585788" y="4310063"/>
            <a:ext cx="2371725"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or  $8,</a:t>
            </a:r>
            <a:r>
              <a:rPr lang="en-US" sz="2400" b="1">
                <a:solidFill>
                  <a:srgbClr val="009900"/>
                </a:solidFill>
                <a:latin typeface="Courier New" pitchFamily="49" charset="0"/>
              </a:rPr>
              <a:t>$1</a:t>
            </a:r>
            <a:r>
              <a:rPr lang="en-US" sz="2400" b="1">
                <a:solidFill>
                  <a:srgbClr val="000000"/>
                </a:solidFill>
                <a:latin typeface="Courier New" pitchFamily="49" charset="0"/>
              </a:rPr>
              <a:t>,$9</a:t>
            </a:r>
          </a:p>
        </p:txBody>
      </p:sp>
      <p:sp>
        <p:nvSpPr>
          <p:cNvPr id="230420" name="Line 29"/>
          <p:cNvSpPr>
            <a:spLocks noChangeShapeType="1"/>
          </p:cNvSpPr>
          <p:nvPr/>
        </p:nvSpPr>
        <p:spPr bwMode="auto">
          <a:xfrm flipH="1">
            <a:off x="509588" y="1828800"/>
            <a:ext cx="0" cy="3886200"/>
          </a:xfrm>
          <a:prstGeom prst="line">
            <a:avLst/>
          </a:prstGeom>
          <a:noFill/>
          <a:ln w="28575">
            <a:solidFill>
              <a:schemeClr val="tx1"/>
            </a:solidFill>
            <a:round/>
            <a:tailEnd type="triangle" w="med" len="med"/>
          </a:ln>
        </p:spPr>
        <p:txBody>
          <a:bodyPr/>
          <a:lstStyle/>
          <a:p>
            <a:endParaRPr lang="en-IN"/>
          </a:p>
        </p:txBody>
      </p:sp>
      <p:sp>
        <p:nvSpPr>
          <p:cNvPr id="230421" name="Rectangle 195"/>
          <p:cNvSpPr>
            <a:spLocks noGrp="1" noChangeArrowheads="1"/>
          </p:cNvSpPr>
          <p:nvPr>
            <p:ph type="body" idx="1"/>
          </p:nvPr>
        </p:nvSpPr>
        <p:spPr>
          <a:xfrm>
            <a:off x="609600" y="762000"/>
            <a:ext cx="7391400" cy="379413"/>
          </a:xfrm>
          <a:noFill/>
        </p:spPr>
        <p:txBody>
          <a:bodyPr/>
          <a:lstStyle/>
          <a:p>
            <a:r>
              <a:rPr lang="en-US" smtClean="0"/>
              <a:t>Dependencies backward in time cause </a:t>
            </a:r>
            <a:r>
              <a:rPr lang="en-US" smtClean="0">
                <a:solidFill>
                  <a:schemeClr val="accent1"/>
                </a:solidFill>
              </a:rPr>
              <a:t>hazards</a:t>
            </a:r>
          </a:p>
        </p:txBody>
      </p:sp>
      <p:sp>
        <p:nvSpPr>
          <p:cNvPr id="17435" name="Rectangle 197"/>
          <p:cNvSpPr>
            <a:spLocks noChangeArrowheads="1"/>
          </p:cNvSpPr>
          <p:nvPr/>
        </p:nvSpPr>
        <p:spPr bwMode="auto">
          <a:xfrm>
            <a:off x="762000" y="6019800"/>
            <a:ext cx="7848600" cy="379413"/>
          </a:xfrm>
          <a:prstGeom prst="rect">
            <a:avLst/>
          </a:prstGeom>
          <a:noFill/>
          <a:ln w="12700">
            <a:noFill/>
            <a:miter lim="800000"/>
          </a:ln>
        </p:spPr>
        <p:txBody>
          <a:bodyPr lIns="63500" tIns="25400" rIns="63500" bIns="25400">
            <a:spAutoFit/>
          </a:bodyPr>
          <a:lstStyle/>
          <a:p>
            <a:pPr marL="287338" indent="-287338" algn="l">
              <a:lnSpc>
                <a:spcPct val="90000"/>
              </a:lnSpc>
              <a:spcBef>
                <a:spcPct val="65000"/>
              </a:spcBef>
              <a:buClr>
                <a:srgbClr val="FC0128"/>
              </a:buClr>
              <a:buSzPct val="75000"/>
              <a:buFont typeface="Wingdings" pitchFamily="2" charset="2"/>
              <a:buChar char="q"/>
            </a:pPr>
            <a:r>
              <a:rPr lang="en-US" sz="2400">
                <a:solidFill>
                  <a:srgbClr val="063DE8"/>
                </a:solidFill>
              </a:rPr>
              <a:t>Load-use</a:t>
            </a:r>
            <a:r>
              <a:rPr lang="en-US" sz="2400">
                <a:solidFill>
                  <a:srgbClr val="000000"/>
                </a:solidFill>
              </a:rPr>
              <a:t> </a:t>
            </a:r>
            <a:r>
              <a:rPr lang="en-US" sz="2400">
                <a:solidFill>
                  <a:srgbClr val="FC0128"/>
                </a:solidFill>
              </a:rPr>
              <a:t>data hazard</a:t>
            </a:r>
          </a:p>
        </p:txBody>
      </p:sp>
      <p:grpSp>
        <p:nvGrpSpPr>
          <p:cNvPr id="4" name="Group 54"/>
          <p:cNvGrpSpPr/>
          <p:nvPr/>
        </p:nvGrpSpPr>
        <p:grpSpPr>
          <a:xfrm>
            <a:off x="2903538" y="1654175"/>
            <a:ext cx="3302000" cy="838200"/>
            <a:chOff x="1571" y="1152"/>
            <a:chExt cx="2080" cy="528"/>
          </a:xfrm>
        </p:grpSpPr>
        <p:grpSp>
          <p:nvGrpSpPr>
            <p:cNvPr id="230556" name="Group 55"/>
            <p:cNvGrpSpPr/>
            <p:nvPr/>
          </p:nvGrpSpPr>
          <p:grpSpPr>
            <a:xfrm>
              <a:off x="2487" y="1152"/>
              <a:ext cx="223" cy="481"/>
              <a:chOff x="2207" y="1413"/>
              <a:chExt cx="223" cy="481"/>
            </a:xfrm>
          </p:grpSpPr>
          <p:sp>
            <p:nvSpPr>
              <p:cNvPr id="230586"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0587"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30557" name="Group 58"/>
            <p:cNvGrpSpPr/>
            <p:nvPr/>
          </p:nvGrpSpPr>
          <p:grpSpPr>
            <a:xfrm>
              <a:off x="1571" y="1248"/>
              <a:ext cx="340" cy="289"/>
              <a:chOff x="1291" y="1509"/>
              <a:chExt cx="340" cy="289"/>
            </a:xfrm>
          </p:grpSpPr>
          <p:sp>
            <p:nvSpPr>
              <p:cNvPr id="230582"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30583" name="Group 60"/>
              <p:cNvGrpSpPr/>
              <p:nvPr/>
            </p:nvGrpSpPr>
            <p:grpSpPr>
              <a:xfrm>
                <a:off x="1291" y="1509"/>
                <a:ext cx="340" cy="289"/>
                <a:chOff x="1291" y="1509"/>
                <a:chExt cx="340" cy="289"/>
              </a:xfrm>
            </p:grpSpPr>
            <p:sp>
              <p:nvSpPr>
                <p:cNvPr id="230584"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0585"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30558"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30559" name="Group 64"/>
            <p:cNvGrpSpPr/>
            <p:nvPr/>
          </p:nvGrpSpPr>
          <p:grpSpPr>
            <a:xfrm>
              <a:off x="2031" y="1248"/>
              <a:ext cx="296" cy="289"/>
              <a:chOff x="1751" y="1509"/>
              <a:chExt cx="296" cy="289"/>
            </a:xfrm>
          </p:grpSpPr>
          <p:sp>
            <p:nvSpPr>
              <p:cNvPr id="230580"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0581"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0560"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30561"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0562"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30563"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30564" name="Group 71"/>
            <p:cNvGrpSpPr/>
            <p:nvPr/>
          </p:nvGrpSpPr>
          <p:grpSpPr>
            <a:xfrm>
              <a:off x="2880" y="1248"/>
              <a:ext cx="325" cy="289"/>
              <a:chOff x="2600" y="1509"/>
              <a:chExt cx="325" cy="289"/>
            </a:xfrm>
          </p:grpSpPr>
          <p:sp>
            <p:nvSpPr>
              <p:cNvPr id="230578"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0579"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0565"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WB</a:t>
              </a:r>
            </a:p>
          </p:txBody>
        </p:sp>
        <p:grpSp>
          <p:nvGrpSpPr>
            <p:cNvPr id="230566" name="Group 75"/>
            <p:cNvGrpSpPr/>
            <p:nvPr/>
          </p:nvGrpSpPr>
          <p:grpSpPr>
            <a:xfrm>
              <a:off x="3348" y="1248"/>
              <a:ext cx="284" cy="289"/>
              <a:chOff x="3068" y="1509"/>
              <a:chExt cx="284" cy="289"/>
            </a:xfrm>
          </p:grpSpPr>
          <p:sp>
            <p:nvSpPr>
              <p:cNvPr id="230576"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0577"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0567"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30568"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30569"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30570"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30571"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30572"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30573"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30574"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30575"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11" name="Group 54"/>
          <p:cNvGrpSpPr/>
          <p:nvPr/>
        </p:nvGrpSpPr>
        <p:grpSpPr>
          <a:xfrm>
            <a:off x="3611563" y="2492375"/>
            <a:ext cx="3302000" cy="838200"/>
            <a:chOff x="1571" y="1152"/>
            <a:chExt cx="2080" cy="528"/>
          </a:xfrm>
        </p:grpSpPr>
        <p:grpSp>
          <p:nvGrpSpPr>
            <p:cNvPr id="230524" name="Group 55"/>
            <p:cNvGrpSpPr/>
            <p:nvPr/>
          </p:nvGrpSpPr>
          <p:grpSpPr>
            <a:xfrm>
              <a:off x="2487" y="1152"/>
              <a:ext cx="223" cy="481"/>
              <a:chOff x="2207" y="1413"/>
              <a:chExt cx="223" cy="481"/>
            </a:xfrm>
          </p:grpSpPr>
          <p:sp>
            <p:nvSpPr>
              <p:cNvPr id="230554"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0555"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30525" name="Group 58"/>
            <p:cNvGrpSpPr/>
            <p:nvPr/>
          </p:nvGrpSpPr>
          <p:grpSpPr>
            <a:xfrm>
              <a:off x="1571" y="1248"/>
              <a:ext cx="340" cy="289"/>
              <a:chOff x="1291" y="1509"/>
              <a:chExt cx="340" cy="289"/>
            </a:xfrm>
          </p:grpSpPr>
          <p:sp>
            <p:nvSpPr>
              <p:cNvPr id="230550"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30551" name="Group 60"/>
              <p:cNvGrpSpPr/>
              <p:nvPr/>
            </p:nvGrpSpPr>
            <p:grpSpPr>
              <a:xfrm>
                <a:off x="1291" y="1509"/>
                <a:ext cx="340" cy="289"/>
                <a:chOff x="1291" y="1509"/>
                <a:chExt cx="340" cy="289"/>
              </a:xfrm>
            </p:grpSpPr>
            <p:sp>
              <p:nvSpPr>
                <p:cNvPr id="230552"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0553"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30526"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30527" name="Group 64"/>
            <p:cNvGrpSpPr/>
            <p:nvPr/>
          </p:nvGrpSpPr>
          <p:grpSpPr>
            <a:xfrm>
              <a:off x="2031" y="1248"/>
              <a:ext cx="296" cy="289"/>
              <a:chOff x="1751" y="1509"/>
              <a:chExt cx="296" cy="289"/>
            </a:xfrm>
          </p:grpSpPr>
          <p:sp>
            <p:nvSpPr>
              <p:cNvPr id="230548"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0549"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0528"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30529"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0530"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30531"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30532" name="Group 71"/>
            <p:cNvGrpSpPr/>
            <p:nvPr/>
          </p:nvGrpSpPr>
          <p:grpSpPr>
            <a:xfrm>
              <a:off x="2880" y="1248"/>
              <a:ext cx="325" cy="289"/>
              <a:chOff x="2600" y="1509"/>
              <a:chExt cx="325" cy="289"/>
            </a:xfrm>
          </p:grpSpPr>
          <p:sp>
            <p:nvSpPr>
              <p:cNvPr id="230546"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0547"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0533"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WB</a:t>
              </a:r>
            </a:p>
          </p:txBody>
        </p:sp>
        <p:grpSp>
          <p:nvGrpSpPr>
            <p:cNvPr id="230534" name="Group 75"/>
            <p:cNvGrpSpPr/>
            <p:nvPr/>
          </p:nvGrpSpPr>
          <p:grpSpPr>
            <a:xfrm>
              <a:off x="3348" y="1248"/>
              <a:ext cx="284" cy="289"/>
              <a:chOff x="3068" y="1509"/>
              <a:chExt cx="284" cy="289"/>
            </a:xfrm>
          </p:grpSpPr>
          <p:sp>
            <p:nvSpPr>
              <p:cNvPr id="230544"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0545"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0535"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30536"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30537"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30538"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30539"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30540"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30541"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30542"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30543"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18" name="Group 54"/>
          <p:cNvGrpSpPr/>
          <p:nvPr/>
        </p:nvGrpSpPr>
        <p:grpSpPr>
          <a:xfrm>
            <a:off x="4311650" y="3330575"/>
            <a:ext cx="3302000" cy="838200"/>
            <a:chOff x="1571" y="1152"/>
            <a:chExt cx="2080" cy="528"/>
          </a:xfrm>
        </p:grpSpPr>
        <p:grpSp>
          <p:nvGrpSpPr>
            <p:cNvPr id="230492" name="Group 55"/>
            <p:cNvGrpSpPr/>
            <p:nvPr/>
          </p:nvGrpSpPr>
          <p:grpSpPr>
            <a:xfrm>
              <a:off x="2487" y="1152"/>
              <a:ext cx="223" cy="481"/>
              <a:chOff x="2207" y="1413"/>
              <a:chExt cx="223" cy="481"/>
            </a:xfrm>
          </p:grpSpPr>
          <p:sp>
            <p:nvSpPr>
              <p:cNvPr id="230522"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0523"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30493" name="Group 58"/>
            <p:cNvGrpSpPr/>
            <p:nvPr/>
          </p:nvGrpSpPr>
          <p:grpSpPr>
            <a:xfrm>
              <a:off x="1571" y="1248"/>
              <a:ext cx="340" cy="289"/>
              <a:chOff x="1291" y="1509"/>
              <a:chExt cx="340" cy="289"/>
            </a:xfrm>
          </p:grpSpPr>
          <p:sp>
            <p:nvSpPr>
              <p:cNvPr id="230518"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30519" name="Group 60"/>
              <p:cNvGrpSpPr/>
              <p:nvPr/>
            </p:nvGrpSpPr>
            <p:grpSpPr>
              <a:xfrm>
                <a:off x="1291" y="1509"/>
                <a:ext cx="340" cy="289"/>
                <a:chOff x="1291" y="1509"/>
                <a:chExt cx="340" cy="289"/>
              </a:xfrm>
            </p:grpSpPr>
            <p:sp>
              <p:nvSpPr>
                <p:cNvPr id="230520"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0521"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30494"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30495" name="Group 64"/>
            <p:cNvGrpSpPr/>
            <p:nvPr/>
          </p:nvGrpSpPr>
          <p:grpSpPr>
            <a:xfrm>
              <a:off x="2031" y="1248"/>
              <a:ext cx="296" cy="289"/>
              <a:chOff x="1751" y="1509"/>
              <a:chExt cx="296" cy="289"/>
            </a:xfrm>
          </p:grpSpPr>
          <p:sp>
            <p:nvSpPr>
              <p:cNvPr id="230516"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0517"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0496"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30497"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0498"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30499"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30500" name="Group 71"/>
            <p:cNvGrpSpPr/>
            <p:nvPr/>
          </p:nvGrpSpPr>
          <p:grpSpPr>
            <a:xfrm>
              <a:off x="2880" y="1248"/>
              <a:ext cx="325" cy="289"/>
              <a:chOff x="2600" y="1509"/>
              <a:chExt cx="325" cy="289"/>
            </a:xfrm>
          </p:grpSpPr>
          <p:sp>
            <p:nvSpPr>
              <p:cNvPr id="230514"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0515"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0501"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WB</a:t>
              </a:r>
            </a:p>
          </p:txBody>
        </p:sp>
        <p:grpSp>
          <p:nvGrpSpPr>
            <p:cNvPr id="230502" name="Group 75"/>
            <p:cNvGrpSpPr/>
            <p:nvPr/>
          </p:nvGrpSpPr>
          <p:grpSpPr>
            <a:xfrm>
              <a:off x="3348" y="1248"/>
              <a:ext cx="284" cy="289"/>
              <a:chOff x="3068" y="1509"/>
              <a:chExt cx="284" cy="289"/>
            </a:xfrm>
          </p:grpSpPr>
          <p:sp>
            <p:nvSpPr>
              <p:cNvPr id="230512"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0513"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0503"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30504"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30505"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30506"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30507"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30508"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30509"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30510"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30511"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25" name="Group 54"/>
          <p:cNvGrpSpPr/>
          <p:nvPr/>
        </p:nvGrpSpPr>
        <p:grpSpPr>
          <a:xfrm>
            <a:off x="4953000" y="4160838"/>
            <a:ext cx="3302000" cy="838200"/>
            <a:chOff x="1571" y="1152"/>
            <a:chExt cx="2080" cy="528"/>
          </a:xfrm>
        </p:grpSpPr>
        <p:grpSp>
          <p:nvGrpSpPr>
            <p:cNvPr id="230460" name="Group 55"/>
            <p:cNvGrpSpPr/>
            <p:nvPr/>
          </p:nvGrpSpPr>
          <p:grpSpPr>
            <a:xfrm>
              <a:off x="2487" y="1152"/>
              <a:ext cx="223" cy="481"/>
              <a:chOff x="2207" y="1413"/>
              <a:chExt cx="223" cy="481"/>
            </a:xfrm>
          </p:grpSpPr>
          <p:sp>
            <p:nvSpPr>
              <p:cNvPr id="230490"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0491"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30461" name="Group 58"/>
            <p:cNvGrpSpPr/>
            <p:nvPr/>
          </p:nvGrpSpPr>
          <p:grpSpPr>
            <a:xfrm>
              <a:off x="1571" y="1248"/>
              <a:ext cx="340" cy="289"/>
              <a:chOff x="1291" y="1509"/>
              <a:chExt cx="340" cy="289"/>
            </a:xfrm>
          </p:grpSpPr>
          <p:sp>
            <p:nvSpPr>
              <p:cNvPr id="230486"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30487" name="Group 60"/>
              <p:cNvGrpSpPr/>
              <p:nvPr/>
            </p:nvGrpSpPr>
            <p:grpSpPr>
              <a:xfrm>
                <a:off x="1291" y="1509"/>
                <a:ext cx="340" cy="289"/>
                <a:chOff x="1291" y="1509"/>
                <a:chExt cx="340" cy="289"/>
              </a:xfrm>
            </p:grpSpPr>
            <p:sp>
              <p:nvSpPr>
                <p:cNvPr id="230488"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0489"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30462"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30463" name="Group 64"/>
            <p:cNvGrpSpPr/>
            <p:nvPr/>
          </p:nvGrpSpPr>
          <p:grpSpPr>
            <a:xfrm>
              <a:off x="2031" y="1248"/>
              <a:ext cx="296" cy="289"/>
              <a:chOff x="1751" y="1509"/>
              <a:chExt cx="296" cy="289"/>
            </a:xfrm>
          </p:grpSpPr>
          <p:sp>
            <p:nvSpPr>
              <p:cNvPr id="230484"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0485"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0464"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30465"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0466"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30467"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30468" name="Group 71"/>
            <p:cNvGrpSpPr/>
            <p:nvPr/>
          </p:nvGrpSpPr>
          <p:grpSpPr>
            <a:xfrm>
              <a:off x="2880" y="1248"/>
              <a:ext cx="325" cy="289"/>
              <a:chOff x="2600" y="1509"/>
              <a:chExt cx="325" cy="289"/>
            </a:xfrm>
          </p:grpSpPr>
          <p:sp>
            <p:nvSpPr>
              <p:cNvPr id="230482"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0483"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0469"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WB</a:t>
              </a:r>
            </a:p>
          </p:txBody>
        </p:sp>
        <p:grpSp>
          <p:nvGrpSpPr>
            <p:cNvPr id="230470" name="Group 75"/>
            <p:cNvGrpSpPr/>
            <p:nvPr/>
          </p:nvGrpSpPr>
          <p:grpSpPr>
            <a:xfrm>
              <a:off x="3348" y="1248"/>
              <a:ext cx="284" cy="289"/>
              <a:chOff x="3068" y="1509"/>
              <a:chExt cx="284" cy="289"/>
            </a:xfrm>
          </p:grpSpPr>
          <p:sp>
            <p:nvSpPr>
              <p:cNvPr id="230480"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0481"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0471"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30472"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30473"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30474"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30475"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30476"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30477"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30478"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30479"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228484" name="Group 54"/>
          <p:cNvGrpSpPr/>
          <p:nvPr/>
        </p:nvGrpSpPr>
        <p:grpSpPr>
          <a:xfrm>
            <a:off x="5653088" y="5013325"/>
            <a:ext cx="3302000" cy="838200"/>
            <a:chOff x="1571" y="1152"/>
            <a:chExt cx="2080" cy="528"/>
          </a:xfrm>
        </p:grpSpPr>
        <p:grpSp>
          <p:nvGrpSpPr>
            <p:cNvPr id="230428" name="Group 55"/>
            <p:cNvGrpSpPr/>
            <p:nvPr/>
          </p:nvGrpSpPr>
          <p:grpSpPr>
            <a:xfrm>
              <a:off x="2487" y="1152"/>
              <a:ext cx="223" cy="481"/>
              <a:chOff x="2207" y="1413"/>
              <a:chExt cx="223" cy="481"/>
            </a:xfrm>
          </p:grpSpPr>
          <p:sp>
            <p:nvSpPr>
              <p:cNvPr id="230458"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0459"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30429" name="Group 58"/>
            <p:cNvGrpSpPr/>
            <p:nvPr/>
          </p:nvGrpSpPr>
          <p:grpSpPr>
            <a:xfrm>
              <a:off x="1571" y="1248"/>
              <a:ext cx="340" cy="289"/>
              <a:chOff x="1291" y="1509"/>
              <a:chExt cx="340" cy="289"/>
            </a:xfrm>
          </p:grpSpPr>
          <p:sp>
            <p:nvSpPr>
              <p:cNvPr id="230454"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30455" name="Group 60"/>
              <p:cNvGrpSpPr/>
              <p:nvPr/>
            </p:nvGrpSpPr>
            <p:grpSpPr>
              <a:xfrm>
                <a:off x="1291" y="1509"/>
                <a:ext cx="340" cy="289"/>
                <a:chOff x="1291" y="1509"/>
                <a:chExt cx="340" cy="289"/>
              </a:xfrm>
            </p:grpSpPr>
            <p:sp>
              <p:nvSpPr>
                <p:cNvPr id="230456"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0457"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30430"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30431" name="Group 64"/>
            <p:cNvGrpSpPr/>
            <p:nvPr/>
          </p:nvGrpSpPr>
          <p:grpSpPr>
            <a:xfrm>
              <a:off x="2031" y="1248"/>
              <a:ext cx="296" cy="289"/>
              <a:chOff x="1751" y="1509"/>
              <a:chExt cx="296" cy="289"/>
            </a:xfrm>
          </p:grpSpPr>
          <p:sp>
            <p:nvSpPr>
              <p:cNvPr id="230452"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0453"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0432"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30433"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0434"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30435"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30436" name="Group 71"/>
            <p:cNvGrpSpPr/>
            <p:nvPr/>
          </p:nvGrpSpPr>
          <p:grpSpPr>
            <a:xfrm>
              <a:off x="2880" y="1248"/>
              <a:ext cx="325" cy="289"/>
              <a:chOff x="2600" y="1509"/>
              <a:chExt cx="325" cy="289"/>
            </a:xfrm>
          </p:grpSpPr>
          <p:sp>
            <p:nvSpPr>
              <p:cNvPr id="230450"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0451"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0437"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WB</a:t>
              </a:r>
            </a:p>
          </p:txBody>
        </p:sp>
        <p:grpSp>
          <p:nvGrpSpPr>
            <p:cNvPr id="230438" name="Group 75"/>
            <p:cNvGrpSpPr/>
            <p:nvPr/>
          </p:nvGrpSpPr>
          <p:grpSpPr>
            <a:xfrm>
              <a:off x="3348" y="1248"/>
              <a:ext cx="284" cy="289"/>
              <a:chOff x="3068" y="1509"/>
              <a:chExt cx="284" cy="289"/>
            </a:xfrm>
          </p:grpSpPr>
          <p:sp>
            <p:nvSpPr>
              <p:cNvPr id="230448"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0449"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0439"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30440"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30441"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30442"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30443"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30444"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30445"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30446"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30447"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15"/>
                                        </p:tgtEl>
                                        <p:attrNameLst>
                                          <p:attrName>style.visibility</p:attrName>
                                        </p:attrNameLst>
                                      </p:cBhvr>
                                      <p:to>
                                        <p:strVal val="visible"/>
                                      </p:to>
                                    </p:set>
                                    <p:animEffect transition="in" filter="blinds(horizontal)">
                                      <p:cBhvr>
                                        <p:cTn id="7" dur="500"/>
                                        <p:tgtEl>
                                          <p:spTgt spid="17415"/>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7416"/>
                                        </p:tgtEl>
                                        <p:attrNameLst>
                                          <p:attrName>style.visibility</p:attrName>
                                        </p:attrNameLst>
                                      </p:cBhvr>
                                      <p:to>
                                        <p:strVal val="visible"/>
                                      </p:to>
                                    </p:set>
                                    <p:animEffect transition="in" filter="blinds(horizontal)">
                                      <p:cBhvr>
                                        <p:cTn id="15" dur="500"/>
                                        <p:tgtEl>
                                          <p:spTgt spid="17416"/>
                                        </p:tgtEl>
                                      </p:cBhvr>
                                    </p:animEffect>
                                  </p:childTnLst>
                                </p:cTn>
                              </p:par>
                              <p:par>
                                <p:cTn id="16" presetID="3" presetClass="entr" presetSubtype="1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nodeType="clickPar">
                      <p:stCondLst>
                        <p:cond delay="indefinite"/>
                      </p:stCondLst>
                      <p:childTnLst>
                        <p:par>
                          <p:cTn id="20" fill="hold" nodeType="after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7417"/>
                                        </p:tgtEl>
                                        <p:attrNameLst>
                                          <p:attrName>style.visibility</p:attrName>
                                        </p:attrNameLst>
                                      </p:cBhvr>
                                      <p:to>
                                        <p:strVal val="visible"/>
                                      </p:to>
                                    </p:set>
                                    <p:animEffect transition="in" filter="blinds(horizontal)">
                                      <p:cBhvr>
                                        <p:cTn id="26" dur="500"/>
                                        <p:tgtEl>
                                          <p:spTgt spid="17417"/>
                                        </p:tgtEl>
                                      </p:cBhvr>
                                    </p:animEffect>
                                  </p:childTnLst>
                                </p:cTn>
                              </p:par>
                            </p:childTnLst>
                          </p:cTn>
                        </p:par>
                      </p:childTnLst>
                    </p:cTn>
                  </p:par>
                  <p:par>
                    <p:cTn id="27" fill="hold" nodeType="clickPar">
                      <p:stCondLst>
                        <p:cond delay="indefinite"/>
                      </p:stCondLst>
                      <p:childTnLst>
                        <p:par>
                          <p:cTn id="28" fill="hold" nodeType="after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blinds(horizontal)">
                                      <p:cBhvr>
                                        <p:cTn id="31" dur="500"/>
                                        <p:tgtEl>
                                          <p:spTgt spid="2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7427"/>
                                        </p:tgtEl>
                                        <p:attrNameLst>
                                          <p:attrName>style.visibility</p:attrName>
                                        </p:attrNameLst>
                                      </p:cBhvr>
                                      <p:to>
                                        <p:strVal val="visible"/>
                                      </p:to>
                                    </p:set>
                                    <p:animEffect transition="in" filter="blinds(horizontal)">
                                      <p:cBhvr>
                                        <p:cTn id="34" dur="500"/>
                                        <p:tgtEl>
                                          <p:spTgt spid="17427"/>
                                        </p:tgtEl>
                                      </p:cBhvr>
                                    </p:animEffect>
                                  </p:childTnLst>
                                </p:cTn>
                              </p:par>
                            </p:childTnLst>
                          </p:cTn>
                        </p:par>
                      </p:childTnLst>
                    </p:cTn>
                  </p:par>
                  <p:par>
                    <p:cTn id="35" fill="hold" nodeType="clickPar">
                      <p:stCondLst>
                        <p:cond delay="indefinite"/>
                      </p:stCondLst>
                      <p:childTnLst>
                        <p:par>
                          <p:cTn id="36" fill="hold" nodeType="after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228484"/>
                                        </p:tgtEl>
                                        <p:attrNameLst>
                                          <p:attrName>style.visibility</p:attrName>
                                        </p:attrNameLst>
                                      </p:cBhvr>
                                      <p:to>
                                        <p:strVal val="visible"/>
                                      </p:to>
                                    </p:set>
                                    <p:animEffect transition="in" filter="blinds(horizontal)">
                                      <p:cBhvr>
                                        <p:cTn id="39" dur="500"/>
                                        <p:tgtEl>
                                          <p:spTgt spid="22848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7418"/>
                                        </p:tgtEl>
                                        <p:attrNameLst>
                                          <p:attrName>style.visibility</p:attrName>
                                        </p:attrNameLst>
                                      </p:cBhvr>
                                      <p:to>
                                        <p:strVal val="visible"/>
                                      </p:to>
                                    </p:set>
                                    <p:animEffect transition="in" filter="blinds(horizontal)">
                                      <p:cBhvr>
                                        <p:cTn id="42" dur="500"/>
                                        <p:tgtEl>
                                          <p:spTgt spid="17418"/>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up)">
                                      <p:cBhvr>
                                        <p:cTn id="47" dur="500"/>
                                        <p:tgtEl>
                                          <p:spTgt spid="3"/>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wipe(up)">
                                      <p:cBhvr>
                                        <p:cTn id="52" dur="500"/>
                                        <p:tgtEl>
                                          <p:spTgt spid="2"/>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7435"/>
                                        </p:tgtEl>
                                        <p:attrNameLst>
                                          <p:attrName>style.visibility</p:attrName>
                                        </p:attrNameLst>
                                      </p:cBhvr>
                                      <p:to>
                                        <p:strVal val="visible"/>
                                      </p:to>
                                    </p:set>
                                    <p:animEffect transition="in" filter="blinds(horizontal)">
                                      <p:cBhvr>
                                        <p:cTn id="57" dur="500"/>
                                        <p:tgtEl>
                                          <p:spTgt spid="17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5" grpId="0"/>
      <p:bldP spid="17416" grpId="0"/>
      <p:bldP spid="17417" grpId="0"/>
      <p:bldP spid="17418" grpId="0"/>
      <p:bldP spid="17427" grpId="0"/>
      <p:bldP spid="17435" grpId="0"/>
    </p:bldLst>
  </p:timing>
</p:sld>
</file>

<file path=ppt/slides/slide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68962" name="Rectangle 2"/>
          <p:cNvSpPr>
            <a:spLocks noGrp="1" noChangeArrowheads="1"/>
          </p:cNvSpPr>
          <p:nvPr>
            <p:ph type="title"/>
          </p:nvPr>
        </p:nvSpPr>
        <p:spPr>
          <a:xfrm>
            <a:off x="711200" y="266700"/>
            <a:ext cx="7605713" cy="354013"/>
          </a:xfrm>
        </p:spPr>
        <p:txBody>
          <a:bodyPr/>
          <a:lstStyle/>
          <a:p>
            <a:r>
              <a:rPr lang="en-US" smtClean="0"/>
              <a:t>Execution Cycle (MIPS)</a:t>
            </a:r>
          </a:p>
        </p:txBody>
      </p:sp>
      <p:grpSp>
        <p:nvGrpSpPr>
          <p:cNvPr id="2" name="Group 26"/>
          <p:cNvGrpSpPr/>
          <p:nvPr/>
        </p:nvGrpSpPr>
        <p:grpSpPr>
          <a:xfrm>
            <a:off x="933450" y="1003300"/>
            <a:ext cx="7753350" cy="785813"/>
            <a:chOff x="588" y="632"/>
            <a:chExt cx="4884" cy="495"/>
          </a:xfrm>
        </p:grpSpPr>
        <p:sp>
          <p:nvSpPr>
            <p:cNvPr id="168992" name="Rectangle 3"/>
            <p:cNvSpPr>
              <a:spLocks noChangeArrowheads="1"/>
            </p:cNvSpPr>
            <p:nvPr/>
          </p:nvSpPr>
          <p:spPr bwMode="auto">
            <a:xfrm>
              <a:off x="588" y="720"/>
              <a:ext cx="992" cy="407"/>
            </a:xfrm>
            <a:prstGeom prst="rect">
              <a:avLst/>
            </a:prstGeom>
            <a:noFill/>
            <a:ln w="12700">
              <a:solidFill>
                <a:schemeClr val="tx1"/>
              </a:solidFill>
              <a:miter lim="800000"/>
            </a:ln>
          </p:spPr>
          <p:txBody>
            <a:bodyPr lIns="63500" tIns="25400" rIns="63500" bIns="25400">
              <a:spAutoFit/>
            </a:bodyPr>
            <a:lstStyle/>
            <a:p>
              <a:pPr marL="342900" indent="-342900">
                <a:lnSpc>
                  <a:spcPct val="86000"/>
                </a:lnSpc>
                <a:spcBef>
                  <a:spcPct val="40000"/>
                </a:spcBef>
              </a:pPr>
              <a:r>
                <a:rPr lang="en-US" sz="1800" b="1" i="1">
                  <a:solidFill>
                    <a:srgbClr val="000000"/>
                  </a:solidFill>
                  <a:cs typeface="Arial"/>
                </a:rPr>
                <a:t>Instruction</a:t>
              </a:r>
            </a:p>
            <a:p>
              <a:pPr marL="342900" indent="-342900">
                <a:lnSpc>
                  <a:spcPct val="86000"/>
                </a:lnSpc>
                <a:spcBef>
                  <a:spcPct val="40000"/>
                </a:spcBef>
              </a:pPr>
              <a:r>
                <a:rPr lang="en-US" sz="1800" b="1" i="1">
                  <a:solidFill>
                    <a:srgbClr val="000000"/>
                  </a:solidFill>
                  <a:cs typeface="Arial"/>
                </a:rPr>
                <a:t>Fetch</a:t>
              </a:r>
            </a:p>
          </p:txBody>
        </p:sp>
        <p:sp>
          <p:nvSpPr>
            <p:cNvPr id="168993" name="Rectangle 20"/>
            <p:cNvSpPr>
              <a:spLocks noChangeArrowheads="1"/>
            </p:cNvSpPr>
            <p:nvPr/>
          </p:nvSpPr>
          <p:spPr bwMode="auto">
            <a:xfrm>
              <a:off x="1976" y="632"/>
              <a:ext cx="3496" cy="200"/>
            </a:xfrm>
            <a:prstGeom prst="rect">
              <a:avLst/>
            </a:prstGeom>
            <a:noFill/>
            <a:ln w="12700">
              <a:noFill/>
              <a:miter lim="800000"/>
            </a:ln>
          </p:spPr>
          <p:txBody>
            <a:bodyPr lIns="63500" tIns="25400" rIns="63500" bIns="25400">
              <a:spAutoFit/>
            </a:bodyPr>
            <a:lstStyle/>
            <a:p>
              <a:pPr marL="342900" indent="-342900" algn="just">
                <a:lnSpc>
                  <a:spcPct val="97000"/>
                </a:lnSpc>
                <a:spcBef>
                  <a:spcPct val="49000"/>
                </a:spcBef>
              </a:pPr>
              <a:r>
                <a:rPr lang="en-US" sz="1800" b="1">
                  <a:solidFill>
                    <a:srgbClr val="000000"/>
                  </a:solidFill>
                  <a:cs typeface="Arial"/>
                </a:rPr>
                <a:t>Obtain instruction from memory </a:t>
              </a:r>
              <a:r>
                <a:rPr lang="en-US" sz="1800" b="1">
                  <a:solidFill>
                    <a:srgbClr val="FF0000"/>
                  </a:solidFill>
                  <a:cs typeface="Arial"/>
                </a:rPr>
                <a:t>(IF)</a:t>
              </a:r>
            </a:p>
          </p:txBody>
        </p:sp>
      </p:grpSp>
      <p:grpSp>
        <p:nvGrpSpPr>
          <p:cNvPr id="3" name="Group 27"/>
          <p:cNvGrpSpPr/>
          <p:nvPr/>
        </p:nvGrpSpPr>
        <p:grpSpPr>
          <a:xfrm>
            <a:off x="933450" y="1778000"/>
            <a:ext cx="7677150" cy="950913"/>
            <a:chOff x="588" y="1120"/>
            <a:chExt cx="4836" cy="599"/>
          </a:xfrm>
        </p:grpSpPr>
        <p:sp>
          <p:nvSpPr>
            <p:cNvPr id="168989" name="Rectangle 4"/>
            <p:cNvSpPr>
              <a:spLocks noChangeArrowheads="1"/>
            </p:cNvSpPr>
            <p:nvPr/>
          </p:nvSpPr>
          <p:spPr bwMode="auto">
            <a:xfrm>
              <a:off x="588" y="1312"/>
              <a:ext cx="992" cy="407"/>
            </a:xfrm>
            <a:prstGeom prst="rect">
              <a:avLst/>
            </a:prstGeom>
            <a:noFill/>
            <a:ln w="12700">
              <a:solidFill>
                <a:schemeClr val="tx1"/>
              </a:solidFill>
              <a:miter lim="800000"/>
            </a:ln>
          </p:spPr>
          <p:txBody>
            <a:bodyPr lIns="63500" tIns="25400" rIns="63500" bIns="25400">
              <a:spAutoFit/>
            </a:bodyPr>
            <a:lstStyle/>
            <a:p>
              <a:pPr marL="342900" indent="-342900">
                <a:lnSpc>
                  <a:spcPct val="86000"/>
                </a:lnSpc>
                <a:spcBef>
                  <a:spcPct val="40000"/>
                </a:spcBef>
              </a:pPr>
              <a:r>
                <a:rPr lang="en-US" sz="1800" b="1" i="1">
                  <a:solidFill>
                    <a:srgbClr val="000000"/>
                  </a:solidFill>
                  <a:cs typeface="Arial"/>
                </a:rPr>
                <a:t>Instruction</a:t>
              </a:r>
            </a:p>
            <a:p>
              <a:pPr marL="342900" indent="-342900">
                <a:lnSpc>
                  <a:spcPct val="86000"/>
                </a:lnSpc>
                <a:spcBef>
                  <a:spcPct val="40000"/>
                </a:spcBef>
              </a:pPr>
              <a:r>
                <a:rPr lang="en-US" sz="1800" b="1" i="1">
                  <a:solidFill>
                    <a:srgbClr val="000000"/>
                  </a:solidFill>
                  <a:cs typeface="Arial"/>
                </a:rPr>
                <a:t>Decode</a:t>
              </a:r>
            </a:p>
          </p:txBody>
        </p:sp>
        <p:sp>
          <p:nvSpPr>
            <p:cNvPr id="168990" name="Line 9"/>
            <p:cNvSpPr>
              <a:spLocks noChangeShapeType="1"/>
            </p:cNvSpPr>
            <p:nvPr/>
          </p:nvSpPr>
          <p:spPr bwMode="auto">
            <a:xfrm flipH="1">
              <a:off x="1056" y="1120"/>
              <a:ext cx="0" cy="182"/>
            </a:xfrm>
            <a:prstGeom prst="line">
              <a:avLst/>
            </a:prstGeom>
            <a:noFill/>
            <a:ln w="25400">
              <a:solidFill>
                <a:schemeClr val="accent1"/>
              </a:solidFill>
              <a:round/>
              <a:tailEnd type="triangle" w="med" len="med"/>
            </a:ln>
          </p:spPr>
          <p:txBody>
            <a:bodyPr/>
            <a:lstStyle/>
            <a:p>
              <a:endParaRPr lang="en-IN"/>
            </a:p>
          </p:txBody>
        </p:sp>
        <p:sp>
          <p:nvSpPr>
            <p:cNvPr id="168991" name="Rectangle 21"/>
            <p:cNvSpPr>
              <a:spLocks noChangeArrowheads="1"/>
            </p:cNvSpPr>
            <p:nvPr/>
          </p:nvSpPr>
          <p:spPr bwMode="auto">
            <a:xfrm>
              <a:off x="1976" y="1256"/>
              <a:ext cx="3448" cy="200"/>
            </a:xfrm>
            <a:prstGeom prst="rect">
              <a:avLst/>
            </a:prstGeom>
            <a:noFill/>
            <a:ln w="12700">
              <a:noFill/>
              <a:miter lim="800000"/>
            </a:ln>
          </p:spPr>
          <p:txBody>
            <a:bodyPr lIns="63500" tIns="25400" rIns="63500" bIns="25400">
              <a:spAutoFit/>
            </a:bodyPr>
            <a:lstStyle/>
            <a:p>
              <a:pPr marL="342900" indent="-342900" algn="just">
                <a:lnSpc>
                  <a:spcPct val="97000"/>
                </a:lnSpc>
                <a:spcBef>
                  <a:spcPct val="49000"/>
                </a:spcBef>
              </a:pPr>
              <a:r>
                <a:rPr lang="en-US" sz="1800" b="1">
                  <a:solidFill>
                    <a:srgbClr val="000000"/>
                  </a:solidFill>
                  <a:cs typeface="Arial"/>
                </a:rPr>
                <a:t>Instruction-Decode and Register-Read </a:t>
              </a:r>
              <a:r>
                <a:rPr lang="en-US" sz="1800" b="1">
                  <a:solidFill>
                    <a:srgbClr val="FF0000"/>
                  </a:solidFill>
                  <a:cs typeface="Arial"/>
                </a:rPr>
                <a:t>(ID/RR)</a:t>
              </a:r>
            </a:p>
          </p:txBody>
        </p:sp>
      </p:grpSp>
      <p:grpSp>
        <p:nvGrpSpPr>
          <p:cNvPr id="4" name="Group 28"/>
          <p:cNvGrpSpPr/>
          <p:nvPr/>
        </p:nvGrpSpPr>
        <p:grpSpPr>
          <a:xfrm>
            <a:off x="933450" y="2714625"/>
            <a:ext cx="7524750" cy="993775"/>
            <a:chOff x="588" y="1710"/>
            <a:chExt cx="4740" cy="626"/>
          </a:xfrm>
        </p:grpSpPr>
        <p:sp>
          <p:nvSpPr>
            <p:cNvPr id="168986" name="Rectangle 5"/>
            <p:cNvSpPr>
              <a:spLocks noChangeArrowheads="1"/>
            </p:cNvSpPr>
            <p:nvPr/>
          </p:nvSpPr>
          <p:spPr bwMode="auto">
            <a:xfrm>
              <a:off x="588" y="1902"/>
              <a:ext cx="992" cy="182"/>
            </a:xfrm>
            <a:prstGeom prst="rect">
              <a:avLst/>
            </a:prstGeom>
            <a:noFill/>
            <a:ln w="12700">
              <a:solidFill>
                <a:schemeClr val="tx1"/>
              </a:solidFill>
              <a:miter lim="800000"/>
            </a:ln>
          </p:spPr>
          <p:txBody>
            <a:bodyPr lIns="63500" tIns="25400" rIns="63500" bIns="25400">
              <a:spAutoFit/>
            </a:bodyPr>
            <a:lstStyle/>
            <a:p>
              <a:pPr marL="342900" indent="-342900">
                <a:lnSpc>
                  <a:spcPct val="86000"/>
                </a:lnSpc>
                <a:spcBef>
                  <a:spcPct val="40000"/>
                </a:spcBef>
              </a:pPr>
              <a:r>
                <a:rPr lang="en-US" sz="1800" b="1" i="1">
                  <a:solidFill>
                    <a:srgbClr val="000000"/>
                  </a:solidFill>
                  <a:cs typeface="Arial"/>
                </a:rPr>
                <a:t>Execute</a:t>
              </a:r>
            </a:p>
          </p:txBody>
        </p:sp>
        <p:sp>
          <p:nvSpPr>
            <p:cNvPr id="168987" name="Line 11"/>
            <p:cNvSpPr>
              <a:spLocks noChangeShapeType="1"/>
            </p:cNvSpPr>
            <p:nvPr/>
          </p:nvSpPr>
          <p:spPr bwMode="auto">
            <a:xfrm flipH="1">
              <a:off x="1056" y="1710"/>
              <a:ext cx="0" cy="182"/>
            </a:xfrm>
            <a:prstGeom prst="line">
              <a:avLst/>
            </a:prstGeom>
            <a:noFill/>
            <a:ln w="25400">
              <a:solidFill>
                <a:schemeClr val="accent1"/>
              </a:solidFill>
              <a:round/>
              <a:tailEnd type="triangle" w="med" len="med"/>
            </a:ln>
          </p:spPr>
          <p:txBody>
            <a:bodyPr/>
            <a:lstStyle/>
            <a:p>
              <a:endParaRPr lang="en-IN"/>
            </a:p>
          </p:txBody>
        </p:sp>
        <p:sp>
          <p:nvSpPr>
            <p:cNvPr id="168988" name="Rectangle 22"/>
            <p:cNvSpPr>
              <a:spLocks noChangeArrowheads="1"/>
            </p:cNvSpPr>
            <p:nvPr/>
          </p:nvSpPr>
          <p:spPr bwMode="auto">
            <a:xfrm>
              <a:off x="1976" y="1880"/>
              <a:ext cx="3352" cy="456"/>
            </a:xfrm>
            <a:prstGeom prst="rect">
              <a:avLst/>
            </a:prstGeom>
            <a:noFill/>
            <a:ln w="12700">
              <a:noFill/>
              <a:miter lim="800000"/>
            </a:ln>
          </p:spPr>
          <p:txBody>
            <a:bodyPr lIns="63500" tIns="25400" rIns="63500" bIns="25400">
              <a:spAutoFit/>
            </a:bodyPr>
            <a:lstStyle/>
            <a:p>
              <a:pPr marL="342900" indent="-342900" algn="just">
                <a:lnSpc>
                  <a:spcPct val="97000"/>
                </a:lnSpc>
                <a:spcBef>
                  <a:spcPct val="49000"/>
                </a:spcBef>
              </a:pPr>
              <a:r>
                <a:rPr lang="en-US" sz="1800" b="1">
                  <a:solidFill>
                    <a:srgbClr val="000000"/>
                  </a:solidFill>
                  <a:cs typeface="Arial"/>
                </a:rPr>
                <a:t>Execute the instruction </a:t>
              </a:r>
              <a:r>
                <a:rPr lang="en-US" sz="1800" b="1">
                  <a:solidFill>
                    <a:srgbClr val="FF0000"/>
                  </a:solidFill>
                  <a:cs typeface="Arial"/>
                </a:rPr>
                <a:t>(Ex)</a:t>
              </a:r>
            </a:p>
            <a:p>
              <a:pPr marL="342900" indent="-342900" algn="just">
                <a:lnSpc>
                  <a:spcPct val="97000"/>
                </a:lnSpc>
                <a:spcBef>
                  <a:spcPct val="49000"/>
                </a:spcBef>
              </a:pPr>
              <a:endParaRPr lang="en-US" sz="1800" b="1">
                <a:solidFill>
                  <a:srgbClr val="FF0000"/>
                </a:solidFill>
                <a:cs typeface="Arial"/>
              </a:endParaRPr>
            </a:p>
          </p:txBody>
        </p:sp>
      </p:grpSp>
      <p:grpSp>
        <p:nvGrpSpPr>
          <p:cNvPr id="5" name="Group 29"/>
          <p:cNvGrpSpPr/>
          <p:nvPr/>
        </p:nvGrpSpPr>
        <p:grpSpPr>
          <a:xfrm>
            <a:off x="933450" y="3429000"/>
            <a:ext cx="7524750" cy="842963"/>
            <a:chOff x="588" y="2302"/>
            <a:chExt cx="4740" cy="531"/>
          </a:xfrm>
        </p:grpSpPr>
        <p:sp>
          <p:nvSpPr>
            <p:cNvPr id="168983" name="Rectangle 6"/>
            <p:cNvSpPr>
              <a:spLocks noChangeArrowheads="1"/>
            </p:cNvSpPr>
            <p:nvPr/>
          </p:nvSpPr>
          <p:spPr bwMode="auto">
            <a:xfrm>
              <a:off x="588" y="2494"/>
              <a:ext cx="992" cy="339"/>
            </a:xfrm>
            <a:prstGeom prst="rect">
              <a:avLst/>
            </a:prstGeom>
            <a:noFill/>
            <a:ln w="12700">
              <a:solidFill>
                <a:schemeClr val="tx1"/>
              </a:solidFill>
              <a:miter lim="800000"/>
            </a:ln>
          </p:spPr>
          <p:txBody>
            <a:bodyPr lIns="63500" tIns="25400" rIns="63500" bIns="25400">
              <a:spAutoFit/>
            </a:bodyPr>
            <a:lstStyle/>
            <a:p>
              <a:pPr marL="342900" indent="-342900">
                <a:lnSpc>
                  <a:spcPct val="88000"/>
                </a:lnSpc>
                <a:spcBef>
                  <a:spcPct val="43000"/>
                </a:spcBef>
              </a:pPr>
              <a:r>
                <a:rPr lang="en-US" sz="1800" b="1" i="1">
                  <a:solidFill>
                    <a:srgbClr val="000000"/>
                  </a:solidFill>
                  <a:cs typeface="Arial"/>
                </a:rPr>
                <a:t>Memory Access</a:t>
              </a:r>
            </a:p>
          </p:txBody>
        </p:sp>
        <p:sp>
          <p:nvSpPr>
            <p:cNvPr id="168984" name="Line 10"/>
            <p:cNvSpPr>
              <a:spLocks noChangeShapeType="1"/>
            </p:cNvSpPr>
            <p:nvPr/>
          </p:nvSpPr>
          <p:spPr bwMode="auto">
            <a:xfrm flipH="1">
              <a:off x="1056" y="2302"/>
              <a:ext cx="0" cy="182"/>
            </a:xfrm>
            <a:prstGeom prst="line">
              <a:avLst/>
            </a:prstGeom>
            <a:noFill/>
            <a:ln w="25400">
              <a:solidFill>
                <a:schemeClr val="accent1"/>
              </a:solidFill>
              <a:round/>
              <a:tailEnd type="triangle" w="med" len="med"/>
            </a:ln>
          </p:spPr>
          <p:txBody>
            <a:bodyPr/>
            <a:lstStyle/>
            <a:p>
              <a:endParaRPr lang="en-IN"/>
            </a:p>
          </p:txBody>
        </p:sp>
        <p:sp>
          <p:nvSpPr>
            <p:cNvPr id="168985" name="Rectangle 23"/>
            <p:cNvSpPr>
              <a:spLocks noChangeArrowheads="1"/>
            </p:cNvSpPr>
            <p:nvPr/>
          </p:nvSpPr>
          <p:spPr bwMode="auto">
            <a:xfrm>
              <a:off x="1976" y="2456"/>
              <a:ext cx="3352" cy="371"/>
            </a:xfrm>
            <a:prstGeom prst="rect">
              <a:avLst/>
            </a:prstGeom>
            <a:noFill/>
            <a:ln w="12700">
              <a:noFill/>
              <a:miter lim="800000"/>
            </a:ln>
          </p:spPr>
          <p:txBody>
            <a:bodyPr lIns="63500" tIns="25400" rIns="63500" bIns="25400">
              <a:spAutoFit/>
            </a:bodyPr>
            <a:lstStyle/>
            <a:p>
              <a:pPr marL="342900" indent="-342900" algn="just">
                <a:lnSpc>
                  <a:spcPct val="97000"/>
                </a:lnSpc>
                <a:spcBef>
                  <a:spcPct val="49000"/>
                </a:spcBef>
              </a:pPr>
              <a:r>
                <a:rPr lang="en-US" sz="1800" b="1">
                  <a:solidFill>
                    <a:srgbClr val="000000"/>
                  </a:solidFill>
                  <a:cs typeface="Arial"/>
                </a:rPr>
                <a:t>Locate and obtain operand data from memory/register </a:t>
              </a:r>
              <a:r>
                <a:rPr lang="en-US" sz="1800" b="1">
                  <a:solidFill>
                    <a:srgbClr val="FF0000"/>
                  </a:solidFill>
                  <a:cs typeface="Arial"/>
                </a:rPr>
                <a:t>(Mem)</a:t>
              </a:r>
            </a:p>
          </p:txBody>
        </p:sp>
      </p:grpSp>
      <p:grpSp>
        <p:nvGrpSpPr>
          <p:cNvPr id="6" name="Group 32"/>
          <p:cNvGrpSpPr/>
          <p:nvPr/>
        </p:nvGrpSpPr>
        <p:grpSpPr>
          <a:xfrm>
            <a:off x="933450" y="4232275"/>
            <a:ext cx="7448550" cy="1298575"/>
            <a:chOff x="588" y="2666"/>
            <a:chExt cx="4692" cy="818"/>
          </a:xfrm>
        </p:grpSpPr>
        <p:sp>
          <p:nvSpPr>
            <p:cNvPr id="168978" name="Line 12"/>
            <p:cNvSpPr>
              <a:spLocks noChangeShapeType="1"/>
            </p:cNvSpPr>
            <p:nvPr/>
          </p:nvSpPr>
          <p:spPr bwMode="auto">
            <a:xfrm flipH="1">
              <a:off x="1056" y="3302"/>
              <a:ext cx="0" cy="182"/>
            </a:xfrm>
            <a:prstGeom prst="line">
              <a:avLst/>
            </a:prstGeom>
            <a:noFill/>
            <a:ln w="25400">
              <a:solidFill>
                <a:schemeClr val="accent1"/>
              </a:solidFill>
              <a:round/>
              <a:tailEnd type="triangle" w="med" len="med"/>
            </a:ln>
          </p:spPr>
          <p:txBody>
            <a:bodyPr/>
            <a:lstStyle/>
            <a:p>
              <a:endParaRPr lang="en-IN"/>
            </a:p>
          </p:txBody>
        </p:sp>
        <p:grpSp>
          <p:nvGrpSpPr>
            <p:cNvPr id="168979" name="Group 30"/>
            <p:cNvGrpSpPr/>
            <p:nvPr/>
          </p:nvGrpSpPr>
          <p:grpSpPr>
            <a:xfrm>
              <a:off x="588" y="2666"/>
              <a:ext cx="4692" cy="643"/>
              <a:chOff x="588" y="2666"/>
              <a:chExt cx="4692" cy="643"/>
            </a:xfrm>
          </p:grpSpPr>
          <p:sp>
            <p:nvSpPr>
              <p:cNvPr id="168980" name="Rectangle 7"/>
              <p:cNvSpPr>
                <a:spLocks noChangeArrowheads="1"/>
              </p:cNvSpPr>
              <p:nvPr/>
            </p:nvSpPr>
            <p:spPr bwMode="auto">
              <a:xfrm>
                <a:off x="588" y="2902"/>
                <a:ext cx="992" cy="407"/>
              </a:xfrm>
              <a:prstGeom prst="rect">
                <a:avLst/>
              </a:prstGeom>
              <a:noFill/>
              <a:ln w="12700">
                <a:solidFill>
                  <a:schemeClr val="tx1"/>
                </a:solidFill>
                <a:miter lim="800000"/>
              </a:ln>
            </p:spPr>
            <p:txBody>
              <a:bodyPr lIns="63500" tIns="25400" rIns="63500" bIns="25400">
                <a:spAutoFit/>
              </a:bodyPr>
              <a:lstStyle/>
              <a:p>
                <a:pPr marL="342900" indent="-342900">
                  <a:lnSpc>
                    <a:spcPct val="86000"/>
                  </a:lnSpc>
                  <a:spcBef>
                    <a:spcPct val="40000"/>
                  </a:spcBef>
                </a:pPr>
                <a:r>
                  <a:rPr lang="en-US" sz="1800" b="1" i="1">
                    <a:solidFill>
                      <a:srgbClr val="000000"/>
                    </a:solidFill>
                    <a:cs typeface="Arial"/>
                  </a:rPr>
                  <a:t>Result</a:t>
                </a:r>
              </a:p>
              <a:p>
                <a:pPr marL="342900" indent="-342900">
                  <a:lnSpc>
                    <a:spcPct val="86000"/>
                  </a:lnSpc>
                  <a:spcBef>
                    <a:spcPct val="40000"/>
                  </a:spcBef>
                </a:pPr>
                <a:r>
                  <a:rPr lang="en-US" sz="1800" b="1" i="1">
                    <a:solidFill>
                      <a:srgbClr val="000000"/>
                    </a:solidFill>
                    <a:cs typeface="Arial"/>
                  </a:rPr>
                  <a:t>Store</a:t>
                </a:r>
              </a:p>
            </p:txBody>
          </p:sp>
          <p:sp>
            <p:nvSpPr>
              <p:cNvPr id="168981" name="Line 13"/>
              <p:cNvSpPr>
                <a:spLocks noChangeShapeType="1"/>
              </p:cNvSpPr>
              <p:nvPr/>
            </p:nvSpPr>
            <p:spPr bwMode="auto">
              <a:xfrm flipH="1">
                <a:off x="1056" y="2666"/>
                <a:ext cx="0" cy="226"/>
              </a:xfrm>
              <a:prstGeom prst="line">
                <a:avLst/>
              </a:prstGeom>
              <a:noFill/>
              <a:ln w="25400">
                <a:solidFill>
                  <a:schemeClr val="accent1"/>
                </a:solidFill>
                <a:round/>
                <a:tailEnd type="triangle" w="med" len="med"/>
              </a:ln>
            </p:spPr>
            <p:txBody>
              <a:bodyPr/>
              <a:lstStyle/>
              <a:p>
                <a:endParaRPr lang="en-IN"/>
              </a:p>
            </p:txBody>
          </p:sp>
          <p:sp>
            <p:nvSpPr>
              <p:cNvPr id="168982" name="Rectangle 24"/>
              <p:cNvSpPr>
                <a:spLocks noChangeArrowheads="1"/>
              </p:cNvSpPr>
              <p:nvPr/>
            </p:nvSpPr>
            <p:spPr bwMode="auto">
              <a:xfrm>
                <a:off x="1976" y="2936"/>
                <a:ext cx="3304" cy="371"/>
              </a:xfrm>
              <a:prstGeom prst="rect">
                <a:avLst/>
              </a:prstGeom>
              <a:noFill/>
              <a:ln w="12700">
                <a:noFill/>
                <a:miter lim="800000"/>
              </a:ln>
            </p:spPr>
            <p:txBody>
              <a:bodyPr lIns="63500" tIns="25400" rIns="63500" bIns="25400">
                <a:spAutoFit/>
              </a:bodyPr>
              <a:lstStyle/>
              <a:p>
                <a:pPr marL="342900" indent="-342900" algn="just">
                  <a:lnSpc>
                    <a:spcPct val="97000"/>
                  </a:lnSpc>
                  <a:spcBef>
                    <a:spcPct val="49000"/>
                  </a:spcBef>
                </a:pPr>
                <a:r>
                  <a:rPr lang="en-US" sz="1800" b="1">
                    <a:solidFill>
                      <a:srgbClr val="000000"/>
                    </a:solidFill>
                    <a:cs typeface="Arial"/>
                  </a:rPr>
                  <a:t>Write-Back results in register/memory for later use </a:t>
                </a:r>
                <a:r>
                  <a:rPr lang="en-US" sz="1800" b="1">
                    <a:solidFill>
                      <a:srgbClr val="FF0000"/>
                    </a:solidFill>
                    <a:cs typeface="Arial"/>
                  </a:rPr>
                  <a:t>(WB)</a:t>
                </a:r>
              </a:p>
            </p:txBody>
          </p:sp>
        </p:grpSp>
      </p:grpSp>
      <p:grpSp>
        <p:nvGrpSpPr>
          <p:cNvPr id="8" name="Group 31"/>
          <p:cNvGrpSpPr/>
          <p:nvPr/>
        </p:nvGrpSpPr>
        <p:grpSpPr>
          <a:xfrm>
            <a:off x="609600" y="981075"/>
            <a:ext cx="7696200" cy="5343525"/>
            <a:chOff x="384" y="528"/>
            <a:chExt cx="4848" cy="3456"/>
          </a:xfrm>
        </p:grpSpPr>
        <p:sp>
          <p:nvSpPr>
            <p:cNvPr id="168971" name="Rectangle 8"/>
            <p:cNvSpPr>
              <a:spLocks noChangeArrowheads="1"/>
            </p:cNvSpPr>
            <p:nvPr/>
          </p:nvSpPr>
          <p:spPr bwMode="auto">
            <a:xfrm>
              <a:off x="588" y="3494"/>
              <a:ext cx="992" cy="407"/>
            </a:xfrm>
            <a:prstGeom prst="rect">
              <a:avLst/>
            </a:prstGeom>
            <a:noFill/>
            <a:ln w="12700">
              <a:solidFill>
                <a:schemeClr val="tx1"/>
              </a:solidFill>
              <a:miter lim="800000"/>
            </a:ln>
          </p:spPr>
          <p:txBody>
            <a:bodyPr lIns="63500" tIns="25400" rIns="63500" bIns="25400">
              <a:spAutoFit/>
            </a:bodyPr>
            <a:lstStyle/>
            <a:p>
              <a:pPr marL="342900" indent="-342900">
                <a:lnSpc>
                  <a:spcPct val="86000"/>
                </a:lnSpc>
                <a:spcBef>
                  <a:spcPct val="40000"/>
                </a:spcBef>
              </a:pPr>
              <a:r>
                <a:rPr lang="en-US" sz="1800" b="1" i="1">
                  <a:solidFill>
                    <a:srgbClr val="000000"/>
                  </a:solidFill>
                  <a:cs typeface="Arial"/>
                </a:rPr>
                <a:t>Next</a:t>
              </a:r>
            </a:p>
            <a:p>
              <a:pPr marL="342900" indent="-342900">
                <a:lnSpc>
                  <a:spcPct val="86000"/>
                </a:lnSpc>
                <a:spcBef>
                  <a:spcPct val="40000"/>
                </a:spcBef>
              </a:pPr>
              <a:r>
                <a:rPr lang="en-US" sz="1800" b="1" i="1">
                  <a:solidFill>
                    <a:srgbClr val="000000"/>
                  </a:solidFill>
                  <a:cs typeface="Arial"/>
                </a:rPr>
                <a:t>Instruction</a:t>
              </a:r>
            </a:p>
          </p:txBody>
        </p:sp>
        <p:sp>
          <p:nvSpPr>
            <p:cNvPr id="168972" name="Line 14"/>
            <p:cNvSpPr>
              <a:spLocks noChangeShapeType="1"/>
            </p:cNvSpPr>
            <p:nvPr/>
          </p:nvSpPr>
          <p:spPr bwMode="auto">
            <a:xfrm flipH="1">
              <a:off x="1056" y="3894"/>
              <a:ext cx="0" cy="90"/>
            </a:xfrm>
            <a:prstGeom prst="line">
              <a:avLst/>
            </a:prstGeom>
            <a:noFill/>
            <a:ln w="25400">
              <a:solidFill>
                <a:schemeClr val="accent1"/>
              </a:solidFill>
              <a:round/>
            </a:ln>
          </p:spPr>
          <p:txBody>
            <a:bodyPr/>
            <a:lstStyle/>
            <a:p>
              <a:endParaRPr lang="en-IN"/>
            </a:p>
          </p:txBody>
        </p:sp>
        <p:sp>
          <p:nvSpPr>
            <p:cNvPr id="168973" name="Line 15"/>
            <p:cNvSpPr>
              <a:spLocks noChangeShapeType="1"/>
            </p:cNvSpPr>
            <p:nvPr/>
          </p:nvSpPr>
          <p:spPr bwMode="auto">
            <a:xfrm flipH="1">
              <a:off x="384" y="3984"/>
              <a:ext cx="672" cy="0"/>
            </a:xfrm>
            <a:prstGeom prst="line">
              <a:avLst/>
            </a:prstGeom>
            <a:noFill/>
            <a:ln w="25400">
              <a:solidFill>
                <a:schemeClr val="accent1"/>
              </a:solidFill>
              <a:round/>
            </a:ln>
          </p:spPr>
          <p:txBody>
            <a:bodyPr/>
            <a:lstStyle/>
            <a:p>
              <a:endParaRPr lang="en-IN"/>
            </a:p>
          </p:txBody>
        </p:sp>
        <p:sp>
          <p:nvSpPr>
            <p:cNvPr id="168974" name="Line 16"/>
            <p:cNvSpPr>
              <a:spLocks noChangeShapeType="1"/>
            </p:cNvSpPr>
            <p:nvPr/>
          </p:nvSpPr>
          <p:spPr bwMode="auto">
            <a:xfrm flipH="1" flipV="1">
              <a:off x="384" y="528"/>
              <a:ext cx="0" cy="3456"/>
            </a:xfrm>
            <a:prstGeom prst="line">
              <a:avLst/>
            </a:prstGeom>
            <a:noFill/>
            <a:ln w="25400">
              <a:solidFill>
                <a:schemeClr val="accent1"/>
              </a:solidFill>
              <a:round/>
            </a:ln>
          </p:spPr>
          <p:txBody>
            <a:bodyPr/>
            <a:lstStyle/>
            <a:p>
              <a:endParaRPr lang="en-IN"/>
            </a:p>
          </p:txBody>
        </p:sp>
        <p:sp>
          <p:nvSpPr>
            <p:cNvPr id="168975" name="Line 17"/>
            <p:cNvSpPr>
              <a:spLocks noChangeShapeType="1"/>
            </p:cNvSpPr>
            <p:nvPr/>
          </p:nvSpPr>
          <p:spPr bwMode="auto">
            <a:xfrm>
              <a:off x="384" y="528"/>
              <a:ext cx="672" cy="0"/>
            </a:xfrm>
            <a:prstGeom prst="line">
              <a:avLst/>
            </a:prstGeom>
            <a:noFill/>
            <a:ln w="25400">
              <a:solidFill>
                <a:schemeClr val="accent1"/>
              </a:solidFill>
              <a:round/>
            </a:ln>
          </p:spPr>
          <p:txBody>
            <a:bodyPr/>
            <a:lstStyle/>
            <a:p>
              <a:endParaRPr lang="en-IN"/>
            </a:p>
          </p:txBody>
        </p:sp>
        <p:sp>
          <p:nvSpPr>
            <p:cNvPr id="168976" name="Line 18"/>
            <p:cNvSpPr>
              <a:spLocks noChangeShapeType="1"/>
            </p:cNvSpPr>
            <p:nvPr/>
          </p:nvSpPr>
          <p:spPr bwMode="auto">
            <a:xfrm flipH="1">
              <a:off x="1056" y="528"/>
              <a:ext cx="0" cy="182"/>
            </a:xfrm>
            <a:prstGeom prst="line">
              <a:avLst/>
            </a:prstGeom>
            <a:noFill/>
            <a:ln w="25400">
              <a:solidFill>
                <a:schemeClr val="accent1"/>
              </a:solidFill>
              <a:round/>
              <a:tailEnd type="triangle" w="med" len="med"/>
            </a:ln>
          </p:spPr>
          <p:txBody>
            <a:bodyPr/>
            <a:lstStyle/>
            <a:p>
              <a:endParaRPr lang="en-IN"/>
            </a:p>
          </p:txBody>
        </p:sp>
        <p:sp>
          <p:nvSpPr>
            <p:cNvPr id="168977" name="Rectangle 25"/>
            <p:cNvSpPr>
              <a:spLocks noChangeArrowheads="1"/>
            </p:cNvSpPr>
            <p:nvPr/>
          </p:nvSpPr>
          <p:spPr bwMode="auto">
            <a:xfrm>
              <a:off x="1976" y="3560"/>
              <a:ext cx="3256" cy="200"/>
            </a:xfrm>
            <a:prstGeom prst="rect">
              <a:avLst/>
            </a:prstGeom>
            <a:noFill/>
            <a:ln w="12700">
              <a:noFill/>
              <a:miter lim="800000"/>
            </a:ln>
          </p:spPr>
          <p:txBody>
            <a:bodyPr lIns="63500" tIns="25400" rIns="63500" bIns="25400">
              <a:spAutoFit/>
            </a:bodyPr>
            <a:lstStyle/>
            <a:p>
              <a:pPr marL="342900" indent="-342900" algn="just">
                <a:lnSpc>
                  <a:spcPct val="97000"/>
                </a:lnSpc>
                <a:spcBef>
                  <a:spcPct val="49000"/>
                </a:spcBef>
              </a:pPr>
              <a:r>
                <a:rPr lang="en-US" sz="1800" b="1">
                  <a:solidFill>
                    <a:srgbClr val="000000"/>
                  </a:solidFill>
                  <a:cs typeface="Arial"/>
                </a:rPr>
                <a:t>Determine successor instruction</a:t>
              </a:r>
            </a:p>
          </p:txBody>
        </p:sp>
      </p:grpSp>
      <p:sp>
        <p:nvSpPr>
          <p:cNvPr id="168969" name="TextBox 31"/>
          <p:cNvSpPr txBox="1">
            <a:spLocks noChangeArrowheads="1"/>
          </p:cNvSpPr>
          <p:nvPr/>
        </p:nvSpPr>
        <p:spPr bwMode="auto">
          <a:xfrm>
            <a:off x="6629400" y="6324600"/>
            <a:ext cx="2514600" cy="381000"/>
          </a:xfrm>
          <a:prstGeom prst="rect">
            <a:avLst/>
          </a:prstGeom>
          <a:solidFill>
            <a:schemeClr val="bg1"/>
          </a:solidFill>
          <a:ln w="9525">
            <a:noFill/>
            <a:miter lim="800000"/>
          </a:ln>
        </p:spPr>
        <p:txBody>
          <a:bodyPr>
            <a:spAutoFit/>
          </a:bodyPr>
          <a:lstStyle/>
          <a:p>
            <a:pPr algn="l" eaLnBrk="1" hangingPunct="1"/>
            <a:endParaRPr lang="en-IN" sz="1800">
              <a:solidFill>
                <a:srgbClr val="FFFFFF"/>
              </a:solidFill>
              <a:latin typeface="Times New Roman" pitchFamily="18" charset="0"/>
              <a:cs typeface="Arial"/>
            </a:endParaRPr>
          </a:p>
        </p:txBody>
      </p:sp>
      <p:sp>
        <p:nvSpPr>
          <p:cNvPr id="33" name="TextBox 32"/>
          <p:cNvSpPr txBox="1">
            <a:spLocks noChangeArrowheads="1"/>
          </p:cNvSpPr>
          <p:nvPr/>
        </p:nvSpPr>
        <p:spPr bwMode="auto">
          <a:xfrm>
            <a:off x="3136900" y="6196013"/>
            <a:ext cx="6007100" cy="523875"/>
          </a:xfrm>
          <a:prstGeom prst="rect">
            <a:avLst/>
          </a:prstGeom>
          <a:solidFill>
            <a:srgbClr val="0070C0"/>
          </a:solidFill>
          <a:ln w="9525">
            <a:noFill/>
            <a:miter lim="800000"/>
          </a:ln>
        </p:spPr>
        <p:txBody>
          <a:bodyPr>
            <a:spAutoFit/>
          </a:bodyPr>
          <a:lstStyle/>
          <a:p>
            <a:r>
              <a:rPr lang="en-US" sz="2800">
                <a:solidFill>
                  <a:schemeClr val="bg1"/>
                </a:solidFill>
              </a:rPr>
              <a:t>IF </a:t>
            </a:r>
            <a:r>
              <a:rPr lang="en-US" sz="2800">
                <a:solidFill>
                  <a:schemeClr val="bg1"/>
                </a:solidFill>
                <a:sym typeface="Symbol" pitchFamily="18" charset="2"/>
              </a:rPr>
              <a:t> </a:t>
            </a:r>
            <a:r>
              <a:rPr lang="en-US" sz="2800">
                <a:solidFill>
                  <a:schemeClr val="bg1"/>
                </a:solidFill>
              </a:rPr>
              <a:t>ID/RR </a:t>
            </a:r>
            <a:r>
              <a:rPr lang="en-US" sz="2800">
                <a:solidFill>
                  <a:schemeClr val="bg1"/>
                </a:solidFill>
                <a:sym typeface="Symbol" pitchFamily="18" charset="2"/>
              </a:rPr>
              <a:t> </a:t>
            </a:r>
            <a:r>
              <a:rPr lang="en-US" sz="2800">
                <a:solidFill>
                  <a:schemeClr val="bg1"/>
                </a:solidFill>
              </a:rPr>
              <a:t>EX </a:t>
            </a:r>
            <a:r>
              <a:rPr lang="en-US" sz="2800">
                <a:solidFill>
                  <a:schemeClr val="bg1"/>
                </a:solidFill>
                <a:sym typeface="Symbol" pitchFamily="18" charset="2"/>
              </a:rPr>
              <a:t> </a:t>
            </a:r>
            <a:r>
              <a:rPr lang="en-US" sz="2800">
                <a:solidFill>
                  <a:schemeClr val="bg1"/>
                </a:solidFill>
              </a:rPr>
              <a:t>Mem </a:t>
            </a:r>
            <a:r>
              <a:rPr lang="en-US" sz="2800">
                <a:solidFill>
                  <a:schemeClr val="bg1"/>
                </a:solidFill>
                <a:sym typeface="Symbol" pitchFamily="18" charset="2"/>
              </a:rPr>
              <a:t> </a:t>
            </a:r>
            <a:r>
              <a:rPr lang="en-US" sz="2800">
                <a:solidFill>
                  <a:schemeClr val="bg1"/>
                </a:solidFill>
              </a:rPr>
              <a:t>WB </a:t>
            </a:r>
            <a:endParaRPr lang="en-IN" sz="2800">
              <a:solidFill>
                <a:schemeClr val="bg1"/>
              </a:solidFill>
            </a:endParaRP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3">
                                            <p:bg/>
                                          </p:spTgt>
                                        </p:tgtEl>
                                        <p:attrNameLst>
                                          <p:attrName>style.visibility</p:attrName>
                                        </p:attrNameLst>
                                      </p:cBhvr>
                                      <p:to>
                                        <p:strVal val="visible"/>
                                      </p:to>
                                    </p:set>
                                    <p:animEffect transition="in" filter="blinds(horizontal)">
                                      <p:cBhvr>
                                        <p:cTn id="35" dur="500"/>
                                        <p:tgtEl>
                                          <p:spTgt spid="33">
                                            <p:bg/>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Effect transition="in" filter="blinds(horizontal)">
                                      <p:cBhvr>
                                        <p:cTn id="38"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allAtOnce" animBg="1"/>
    </p:bldLst>
  </p:timing>
</p:sld>
</file>

<file path=ppt/slides/slide7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grpSp>
        <p:nvGrpSpPr>
          <p:cNvPr id="2" name="Group 123"/>
          <p:cNvGrpSpPr/>
          <p:nvPr/>
        </p:nvGrpSpPr>
        <p:grpSpPr>
          <a:xfrm>
            <a:off x="762000" y="2286000"/>
            <a:ext cx="6019800" cy="685800"/>
            <a:chOff x="480" y="1344"/>
            <a:chExt cx="3792" cy="432"/>
          </a:xfrm>
        </p:grpSpPr>
        <p:sp>
          <p:nvSpPr>
            <p:cNvPr id="231555" name="Rectangle 124"/>
            <p:cNvSpPr>
              <a:spLocks noChangeArrowheads="1"/>
            </p:cNvSpPr>
            <p:nvPr/>
          </p:nvSpPr>
          <p:spPr bwMode="auto">
            <a:xfrm>
              <a:off x="480" y="1440"/>
              <a:ext cx="456" cy="286"/>
            </a:xfrm>
            <a:prstGeom prst="rect">
              <a:avLst/>
            </a:prstGeom>
            <a:noFill/>
            <a:ln w="12700">
              <a:noFill/>
              <a:miter lim="800000"/>
            </a:ln>
          </p:spPr>
          <p:txBody>
            <a:bodyPr wrap="none" lIns="90488" tIns="44450" rIns="90488" bIns="44450">
              <a:spAutoFit/>
            </a:bodyPr>
            <a:lstStyle/>
            <a:p>
              <a:pPr algn="l"/>
              <a:r>
                <a:rPr lang="en-US" sz="2400">
                  <a:solidFill>
                    <a:srgbClr val="000000"/>
                  </a:solidFill>
                </a:rPr>
                <a:t>stall</a:t>
              </a:r>
            </a:p>
          </p:txBody>
        </p:sp>
        <p:sp>
          <p:nvSpPr>
            <p:cNvPr id="231556" name="AutoShape 125" descr="Shingle"/>
            <p:cNvSpPr>
              <a:spLocks noChangeArrowheads="1"/>
            </p:cNvSpPr>
            <p:nvPr/>
          </p:nvSpPr>
          <p:spPr bwMode="auto">
            <a:xfrm>
              <a:off x="2112" y="1392"/>
              <a:ext cx="432" cy="384"/>
            </a:xfrm>
            <a:prstGeom prst="irregularSeal2">
              <a:avLst/>
            </a:prstGeom>
            <a:pattFill prst="shingle">
              <a:fgClr>
                <a:schemeClr val="accent2"/>
              </a:fgClr>
              <a:bgClr>
                <a:srgbClr val="FFFFFF"/>
              </a:bgClr>
            </a:pattFill>
            <a:ln w="12700">
              <a:solidFill>
                <a:schemeClr val="accent2"/>
              </a:solidFill>
              <a:miter lim="800000"/>
            </a:ln>
          </p:spPr>
          <p:txBody>
            <a:bodyPr wrap="none" anchor="ctr"/>
            <a:lstStyle/>
            <a:p>
              <a:pPr algn="l"/>
              <a:endParaRPr lang="en-IN" sz="1800">
                <a:solidFill>
                  <a:srgbClr val="FC0128"/>
                </a:solidFill>
              </a:endParaRPr>
            </a:p>
          </p:txBody>
        </p:sp>
        <p:sp>
          <p:nvSpPr>
            <p:cNvPr id="231557" name="AutoShape 126" descr="Shingle"/>
            <p:cNvSpPr>
              <a:spLocks noChangeArrowheads="1"/>
            </p:cNvSpPr>
            <p:nvPr/>
          </p:nvSpPr>
          <p:spPr bwMode="auto">
            <a:xfrm>
              <a:off x="2544" y="1392"/>
              <a:ext cx="432" cy="384"/>
            </a:xfrm>
            <a:prstGeom prst="irregularSeal2">
              <a:avLst/>
            </a:prstGeom>
            <a:pattFill prst="shingle">
              <a:fgClr>
                <a:schemeClr val="accent2"/>
              </a:fgClr>
              <a:bgClr>
                <a:srgbClr val="FFFFFF"/>
              </a:bgClr>
            </a:pattFill>
            <a:ln w="12700">
              <a:solidFill>
                <a:schemeClr val="accent2"/>
              </a:solidFill>
              <a:miter lim="800000"/>
            </a:ln>
          </p:spPr>
          <p:txBody>
            <a:bodyPr wrap="none" anchor="ctr"/>
            <a:lstStyle/>
            <a:p>
              <a:pPr algn="l"/>
              <a:endParaRPr lang="en-IN" sz="1800">
                <a:solidFill>
                  <a:srgbClr val="FC0128"/>
                </a:solidFill>
              </a:endParaRPr>
            </a:p>
          </p:txBody>
        </p:sp>
        <p:sp>
          <p:nvSpPr>
            <p:cNvPr id="231558" name="AutoShape 127" descr="Shingle"/>
            <p:cNvSpPr>
              <a:spLocks noChangeArrowheads="1"/>
            </p:cNvSpPr>
            <p:nvPr/>
          </p:nvSpPr>
          <p:spPr bwMode="auto">
            <a:xfrm>
              <a:off x="2976" y="1392"/>
              <a:ext cx="432" cy="384"/>
            </a:xfrm>
            <a:prstGeom prst="irregularSeal2">
              <a:avLst/>
            </a:prstGeom>
            <a:pattFill prst="shingle">
              <a:fgClr>
                <a:schemeClr val="accent2"/>
              </a:fgClr>
              <a:bgClr>
                <a:srgbClr val="FFFFFF"/>
              </a:bgClr>
            </a:pattFill>
            <a:ln w="12700">
              <a:solidFill>
                <a:schemeClr val="accent2"/>
              </a:solidFill>
              <a:miter lim="800000"/>
            </a:ln>
          </p:spPr>
          <p:txBody>
            <a:bodyPr wrap="none" anchor="ctr"/>
            <a:lstStyle/>
            <a:p>
              <a:pPr algn="l"/>
              <a:endParaRPr lang="en-IN" sz="1800">
                <a:solidFill>
                  <a:srgbClr val="FC0128"/>
                </a:solidFill>
              </a:endParaRPr>
            </a:p>
          </p:txBody>
        </p:sp>
        <p:sp>
          <p:nvSpPr>
            <p:cNvPr id="231559" name="AutoShape 128" descr="Shingle"/>
            <p:cNvSpPr>
              <a:spLocks noChangeArrowheads="1"/>
            </p:cNvSpPr>
            <p:nvPr/>
          </p:nvSpPr>
          <p:spPr bwMode="auto">
            <a:xfrm>
              <a:off x="3408" y="1392"/>
              <a:ext cx="432" cy="384"/>
            </a:xfrm>
            <a:prstGeom prst="irregularSeal2">
              <a:avLst/>
            </a:prstGeom>
            <a:pattFill prst="shingle">
              <a:fgClr>
                <a:schemeClr val="accent2"/>
              </a:fgClr>
              <a:bgClr>
                <a:srgbClr val="FFFFFF"/>
              </a:bgClr>
            </a:pattFill>
            <a:ln w="12700">
              <a:solidFill>
                <a:schemeClr val="accent2"/>
              </a:solidFill>
              <a:miter lim="800000"/>
            </a:ln>
          </p:spPr>
          <p:txBody>
            <a:bodyPr wrap="none" anchor="ctr"/>
            <a:lstStyle/>
            <a:p>
              <a:pPr algn="l"/>
              <a:endParaRPr lang="en-IN" sz="1800">
                <a:solidFill>
                  <a:srgbClr val="FC0128"/>
                </a:solidFill>
              </a:endParaRPr>
            </a:p>
          </p:txBody>
        </p:sp>
        <p:sp>
          <p:nvSpPr>
            <p:cNvPr id="231560" name="AutoShape 129" descr="Shingle"/>
            <p:cNvSpPr>
              <a:spLocks noChangeArrowheads="1"/>
            </p:cNvSpPr>
            <p:nvPr/>
          </p:nvSpPr>
          <p:spPr bwMode="auto">
            <a:xfrm>
              <a:off x="3840" y="1344"/>
              <a:ext cx="432" cy="384"/>
            </a:xfrm>
            <a:prstGeom prst="irregularSeal2">
              <a:avLst/>
            </a:prstGeom>
            <a:pattFill prst="shingle">
              <a:fgClr>
                <a:schemeClr val="accent2"/>
              </a:fgClr>
              <a:bgClr>
                <a:srgbClr val="FFFFFF"/>
              </a:bgClr>
            </a:pattFill>
            <a:ln w="12700">
              <a:solidFill>
                <a:schemeClr val="accent2"/>
              </a:solidFill>
              <a:miter lim="800000"/>
            </a:ln>
          </p:spPr>
          <p:txBody>
            <a:bodyPr wrap="none" anchor="ctr"/>
            <a:lstStyle/>
            <a:p>
              <a:pPr algn="l"/>
              <a:endParaRPr lang="en-IN" sz="1800">
                <a:solidFill>
                  <a:srgbClr val="FC0128"/>
                </a:solidFill>
              </a:endParaRPr>
            </a:p>
          </p:txBody>
        </p:sp>
      </p:grpSp>
      <p:grpSp>
        <p:nvGrpSpPr>
          <p:cNvPr id="3" name="Group 130"/>
          <p:cNvGrpSpPr/>
          <p:nvPr/>
        </p:nvGrpSpPr>
        <p:grpSpPr>
          <a:xfrm>
            <a:off x="762000" y="3124200"/>
            <a:ext cx="6705600" cy="609600"/>
            <a:chOff x="480" y="1872"/>
            <a:chExt cx="4224" cy="384"/>
          </a:xfrm>
        </p:grpSpPr>
        <p:sp>
          <p:nvSpPr>
            <p:cNvPr id="231549" name="Rectangle 131"/>
            <p:cNvSpPr>
              <a:spLocks noChangeArrowheads="1"/>
            </p:cNvSpPr>
            <p:nvPr/>
          </p:nvSpPr>
          <p:spPr bwMode="auto">
            <a:xfrm>
              <a:off x="480" y="1968"/>
              <a:ext cx="456" cy="286"/>
            </a:xfrm>
            <a:prstGeom prst="rect">
              <a:avLst/>
            </a:prstGeom>
            <a:noFill/>
            <a:ln w="12700">
              <a:noFill/>
              <a:miter lim="800000"/>
            </a:ln>
          </p:spPr>
          <p:txBody>
            <a:bodyPr wrap="none" lIns="90488" tIns="44450" rIns="90488" bIns="44450">
              <a:spAutoFit/>
            </a:bodyPr>
            <a:lstStyle/>
            <a:p>
              <a:pPr algn="l"/>
              <a:r>
                <a:rPr lang="en-US" sz="2400">
                  <a:solidFill>
                    <a:srgbClr val="000000"/>
                  </a:solidFill>
                </a:rPr>
                <a:t>stall</a:t>
              </a:r>
            </a:p>
          </p:txBody>
        </p:sp>
        <p:sp>
          <p:nvSpPr>
            <p:cNvPr id="231550" name="AutoShape 132" descr="Shingle"/>
            <p:cNvSpPr>
              <a:spLocks noChangeArrowheads="1"/>
            </p:cNvSpPr>
            <p:nvPr/>
          </p:nvSpPr>
          <p:spPr bwMode="auto">
            <a:xfrm>
              <a:off x="2544" y="1872"/>
              <a:ext cx="432" cy="384"/>
            </a:xfrm>
            <a:prstGeom prst="irregularSeal2">
              <a:avLst/>
            </a:prstGeom>
            <a:pattFill prst="shingle">
              <a:fgClr>
                <a:schemeClr val="accent2"/>
              </a:fgClr>
              <a:bgClr>
                <a:srgbClr val="FFFFFF"/>
              </a:bgClr>
            </a:pattFill>
            <a:ln w="12700">
              <a:solidFill>
                <a:schemeClr val="accent2"/>
              </a:solidFill>
              <a:miter lim="800000"/>
            </a:ln>
          </p:spPr>
          <p:txBody>
            <a:bodyPr wrap="none" anchor="ctr"/>
            <a:lstStyle/>
            <a:p>
              <a:pPr algn="l"/>
              <a:endParaRPr lang="en-IN" sz="1800">
                <a:solidFill>
                  <a:srgbClr val="FC0128"/>
                </a:solidFill>
              </a:endParaRPr>
            </a:p>
          </p:txBody>
        </p:sp>
        <p:sp>
          <p:nvSpPr>
            <p:cNvPr id="231551" name="AutoShape 133" descr="Shingle"/>
            <p:cNvSpPr>
              <a:spLocks noChangeArrowheads="1"/>
            </p:cNvSpPr>
            <p:nvPr/>
          </p:nvSpPr>
          <p:spPr bwMode="auto">
            <a:xfrm>
              <a:off x="2976" y="1872"/>
              <a:ext cx="432" cy="384"/>
            </a:xfrm>
            <a:prstGeom prst="irregularSeal2">
              <a:avLst/>
            </a:prstGeom>
            <a:pattFill prst="shingle">
              <a:fgClr>
                <a:schemeClr val="accent2"/>
              </a:fgClr>
              <a:bgClr>
                <a:srgbClr val="FFFFFF"/>
              </a:bgClr>
            </a:pattFill>
            <a:ln w="12700">
              <a:solidFill>
                <a:schemeClr val="accent2"/>
              </a:solidFill>
              <a:miter lim="800000"/>
            </a:ln>
          </p:spPr>
          <p:txBody>
            <a:bodyPr wrap="none" anchor="ctr"/>
            <a:lstStyle/>
            <a:p>
              <a:pPr algn="l"/>
              <a:endParaRPr lang="en-IN" sz="1800">
                <a:solidFill>
                  <a:srgbClr val="FC0128"/>
                </a:solidFill>
              </a:endParaRPr>
            </a:p>
          </p:txBody>
        </p:sp>
        <p:sp>
          <p:nvSpPr>
            <p:cNvPr id="231552" name="AutoShape 134" descr="Shingle"/>
            <p:cNvSpPr>
              <a:spLocks noChangeArrowheads="1"/>
            </p:cNvSpPr>
            <p:nvPr/>
          </p:nvSpPr>
          <p:spPr bwMode="auto">
            <a:xfrm>
              <a:off x="3408" y="1872"/>
              <a:ext cx="432" cy="384"/>
            </a:xfrm>
            <a:prstGeom prst="irregularSeal2">
              <a:avLst/>
            </a:prstGeom>
            <a:pattFill prst="shingle">
              <a:fgClr>
                <a:schemeClr val="accent2"/>
              </a:fgClr>
              <a:bgClr>
                <a:srgbClr val="FFFFFF"/>
              </a:bgClr>
            </a:pattFill>
            <a:ln w="12700">
              <a:solidFill>
                <a:schemeClr val="accent2"/>
              </a:solidFill>
              <a:miter lim="800000"/>
            </a:ln>
          </p:spPr>
          <p:txBody>
            <a:bodyPr wrap="none" anchor="ctr"/>
            <a:lstStyle/>
            <a:p>
              <a:pPr algn="l"/>
              <a:endParaRPr lang="en-IN" sz="1800">
                <a:solidFill>
                  <a:srgbClr val="FC0128"/>
                </a:solidFill>
              </a:endParaRPr>
            </a:p>
          </p:txBody>
        </p:sp>
        <p:sp>
          <p:nvSpPr>
            <p:cNvPr id="231553" name="AutoShape 135" descr="Shingle"/>
            <p:cNvSpPr>
              <a:spLocks noChangeArrowheads="1"/>
            </p:cNvSpPr>
            <p:nvPr/>
          </p:nvSpPr>
          <p:spPr bwMode="auto">
            <a:xfrm>
              <a:off x="3840" y="1872"/>
              <a:ext cx="432" cy="384"/>
            </a:xfrm>
            <a:prstGeom prst="irregularSeal2">
              <a:avLst/>
            </a:prstGeom>
            <a:pattFill prst="shingle">
              <a:fgClr>
                <a:schemeClr val="accent2"/>
              </a:fgClr>
              <a:bgClr>
                <a:srgbClr val="FFFFFF"/>
              </a:bgClr>
            </a:pattFill>
            <a:ln w="12700">
              <a:solidFill>
                <a:schemeClr val="accent2"/>
              </a:solidFill>
              <a:miter lim="800000"/>
            </a:ln>
          </p:spPr>
          <p:txBody>
            <a:bodyPr wrap="none" anchor="ctr"/>
            <a:lstStyle/>
            <a:p>
              <a:pPr algn="l"/>
              <a:endParaRPr lang="en-IN" sz="1800">
                <a:solidFill>
                  <a:srgbClr val="FC0128"/>
                </a:solidFill>
              </a:endParaRPr>
            </a:p>
          </p:txBody>
        </p:sp>
        <p:sp>
          <p:nvSpPr>
            <p:cNvPr id="231554" name="AutoShape 136" descr="Shingle"/>
            <p:cNvSpPr>
              <a:spLocks noChangeArrowheads="1"/>
            </p:cNvSpPr>
            <p:nvPr/>
          </p:nvSpPr>
          <p:spPr bwMode="auto">
            <a:xfrm>
              <a:off x="4272" y="1872"/>
              <a:ext cx="432" cy="384"/>
            </a:xfrm>
            <a:prstGeom prst="irregularSeal2">
              <a:avLst/>
            </a:prstGeom>
            <a:pattFill prst="shingle">
              <a:fgClr>
                <a:schemeClr val="accent2"/>
              </a:fgClr>
              <a:bgClr>
                <a:srgbClr val="FFFFFF"/>
              </a:bgClr>
            </a:pattFill>
            <a:ln w="12700">
              <a:solidFill>
                <a:schemeClr val="accent2"/>
              </a:solidFill>
              <a:miter lim="800000"/>
            </a:ln>
          </p:spPr>
          <p:txBody>
            <a:bodyPr wrap="none" anchor="ctr"/>
            <a:lstStyle/>
            <a:p>
              <a:pPr algn="l"/>
              <a:endParaRPr lang="en-IN" sz="1800">
                <a:solidFill>
                  <a:srgbClr val="FC0128"/>
                </a:solidFill>
              </a:endParaRPr>
            </a:p>
          </p:txBody>
        </p:sp>
      </p:grpSp>
      <p:grpSp>
        <p:nvGrpSpPr>
          <p:cNvPr id="4" name="Group 2"/>
          <p:cNvGrpSpPr/>
          <p:nvPr/>
        </p:nvGrpSpPr>
        <p:grpSpPr>
          <a:xfrm>
            <a:off x="5562600" y="1600200"/>
            <a:ext cx="1143000" cy="3886200"/>
            <a:chOff x="3504" y="912"/>
            <a:chExt cx="720" cy="2448"/>
          </a:xfrm>
        </p:grpSpPr>
        <p:sp>
          <p:nvSpPr>
            <p:cNvPr id="231544" name="Rectangle 3"/>
            <p:cNvSpPr>
              <a:spLocks noChangeArrowheads="1"/>
            </p:cNvSpPr>
            <p:nvPr/>
          </p:nvSpPr>
          <p:spPr bwMode="auto">
            <a:xfrm>
              <a:off x="4080" y="3072"/>
              <a:ext cx="144" cy="288"/>
            </a:xfrm>
            <a:prstGeom prst="rect">
              <a:avLst/>
            </a:prstGeom>
            <a:solidFill>
              <a:srgbClr val="009900"/>
            </a:solidFill>
            <a:ln w="12700">
              <a:solidFill>
                <a:schemeClr val="tx1"/>
              </a:solidFill>
              <a:miter lim="800000"/>
            </a:ln>
          </p:spPr>
          <p:txBody>
            <a:bodyPr wrap="none" anchor="ctr"/>
            <a:lstStyle/>
            <a:p>
              <a:pPr algn="l"/>
              <a:endParaRPr lang="en-IN" sz="1800">
                <a:solidFill>
                  <a:srgbClr val="FC0128"/>
                </a:solidFill>
              </a:endParaRPr>
            </a:p>
          </p:txBody>
        </p:sp>
        <p:sp>
          <p:nvSpPr>
            <p:cNvPr id="231545" name="Rectangle 4"/>
            <p:cNvSpPr>
              <a:spLocks noChangeArrowheads="1"/>
            </p:cNvSpPr>
            <p:nvPr/>
          </p:nvSpPr>
          <p:spPr bwMode="auto">
            <a:xfrm>
              <a:off x="3648" y="2544"/>
              <a:ext cx="144" cy="288"/>
            </a:xfrm>
            <a:prstGeom prst="rect">
              <a:avLst/>
            </a:prstGeom>
            <a:solidFill>
              <a:srgbClr val="009900"/>
            </a:solidFill>
            <a:ln w="12700">
              <a:solidFill>
                <a:schemeClr val="tx1"/>
              </a:solidFill>
              <a:miter lim="800000"/>
            </a:ln>
          </p:spPr>
          <p:txBody>
            <a:bodyPr wrap="none" anchor="ctr"/>
            <a:lstStyle/>
            <a:p>
              <a:pPr algn="l"/>
              <a:endParaRPr lang="en-IN" sz="1800">
                <a:solidFill>
                  <a:srgbClr val="FC0128"/>
                </a:solidFill>
              </a:endParaRPr>
            </a:p>
          </p:txBody>
        </p:sp>
        <p:sp>
          <p:nvSpPr>
            <p:cNvPr id="231546" name="Rectangle 5"/>
            <p:cNvSpPr>
              <a:spLocks noChangeArrowheads="1"/>
            </p:cNvSpPr>
            <p:nvPr/>
          </p:nvSpPr>
          <p:spPr bwMode="auto">
            <a:xfrm>
              <a:off x="3504" y="912"/>
              <a:ext cx="144" cy="288"/>
            </a:xfrm>
            <a:prstGeom prst="rect">
              <a:avLst/>
            </a:prstGeom>
            <a:solidFill>
              <a:schemeClr val="accent1"/>
            </a:solidFill>
            <a:ln w="12700">
              <a:solidFill>
                <a:schemeClr val="tx1"/>
              </a:solidFill>
              <a:miter lim="800000"/>
            </a:ln>
          </p:spPr>
          <p:txBody>
            <a:bodyPr wrap="none" anchor="ctr"/>
            <a:lstStyle/>
            <a:p>
              <a:pPr algn="l"/>
              <a:endParaRPr lang="en-IN" sz="1800">
                <a:solidFill>
                  <a:srgbClr val="FC0128"/>
                </a:solidFill>
              </a:endParaRPr>
            </a:p>
          </p:txBody>
        </p:sp>
        <p:sp>
          <p:nvSpPr>
            <p:cNvPr id="231547" name="Line 6"/>
            <p:cNvSpPr>
              <a:spLocks noChangeShapeType="1"/>
            </p:cNvSpPr>
            <p:nvPr/>
          </p:nvSpPr>
          <p:spPr bwMode="auto">
            <a:xfrm flipH="1">
              <a:off x="3648" y="1200"/>
              <a:ext cx="0" cy="1344"/>
            </a:xfrm>
            <a:prstGeom prst="line">
              <a:avLst/>
            </a:prstGeom>
            <a:noFill/>
            <a:ln w="28575">
              <a:solidFill>
                <a:srgbClr val="009900"/>
              </a:solidFill>
              <a:round/>
              <a:tailEnd type="triangle" w="med" len="med"/>
            </a:ln>
          </p:spPr>
          <p:txBody>
            <a:bodyPr/>
            <a:lstStyle/>
            <a:p>
              <a:endParaRPr lang="en-IN"/>
            </a:p>
          </p:txBody>
        </p:sp>
        <p:sp>
          <p:nvSpPr>
            <p:cNvPr id="231548" name="Line 7"/>
            <p:cNvSpPr>
              <a:spLocks noChangeShapeType="1"/>
            </p:cNvSpPr>
            <p:nvPr/>
          </p:nvSpPr>
          <p:spPr bwMode="auto">
            <a:xfrm>
              <a:off x="3648" y="1200"/>
              <a:ext cx="432" cy="1872"/>
            </a:xfrm>
            <a:prstGeom prst="line">
              <a:avLst/>
            </a:prstGeom>
            <a:noFill/>
            <a:ln w="28575">
              <a:solidFill>
                <a:srgbClr val="009900"/>
              </a:solidFill>
              <a:round/>
              <a:tailEnd type="triangle" w="med" len="med"/>
            </a:ln>
          </p:spPr>
          <p:txBody>
            <a:bodyPr/>
            <a:lstStyle/>
            <a:p>
              <a:endParaRPr lang="en-IN"/>
            </a:p>
          </p:txBody>
        </p:sp>
      </p:grpSp>
      <p:sp>
        <p:nvSpPr>
          <p:cNvPr id="231429" name="Rectangle 8"/>
          <p:cNvSpPr>
            <a:spLocks noGrp="1" noChangeArrowheads="1"/>
          </p:cNvSpPr>
          <p:nvPr>
            <p:ph type="title"/>
          </p:nvPr>
        </p:nvSpPr>
        <p:spPr>
          <a:xfrm>
            <a:off x="652463" y="304800"/>
            <a:ext cx="7958137" cy="425450"/>
          </a:xfrm>
          <a:noFill/>
        </p:spPr>
        <p:txBody>
          <a:bodyPr wrap="none"/>
          <a:lstStyle/>
          <a:p>
            <a:r>
              <a:rPr lang="en-US" smtClean="0"/>
              <a:t>One Way to “Fix” a Data Hazard: Use Bubbles</a:t>
            </a:r>
          </a:p>
        </p:txBody>
      </p:sp>
      <p:sp>
        <p:nvSpPr>
          <p:cNvPr id="231430" name="Rectangle 9"/>
          <p:cNvSpPr>
            <a:spLocks noChangeArrowheads="1"/>
          </p:cNvSpPr>
          <p:nvPr/>
        </p:nvSpPr>
        <p:spPr bwMode="auto">
          <a:xfrm>
            <a:off x="328613" y="1677988"/>
            <a:ext cx="358775" cy="3109912"/>
          </a:xfrm>
          <a:prstGeom prst="rect">
            <a:avLst/>
          </a:prstGeom>
          <a:noFill/>
          <a:ln w="12700">
            <a:noFill/>
            <a:miter lim="800000"/>
          </a:ln>
        </p:spPr>
        <p:txBody>
          <a:bodyPr wrap="none" lIns="90488" tIns="44450" rIns="90488" bIns="44450">
            <a:spAutoFit/>
          </a:bodyPr>
          <a:lstStyle/>
          <a:p>
            <a:r>
              <a:rPr lang="en-US" sz="1800" i="1">
                <a:solidFill>
                  <a:srgbClr val="000000"/>
                </a:solidFill>
              </a:rPr>
              <a:t>I</a:t>
            </a:r>
          </a:p>
          <a:p>
            <a:r>
              <a:rPr lang="en-US" sz="1800" i="1">
                <a:solidFill>
                  <a:srgbClr val="000000"/>
                </a:solidFill>
              </a:rPr>
              <a:t>n</a:t>
            </a:r>
          </a:p>
          <a:p>
            <a:r>
              <a:rPr lang="en-US" sz="1800" i="1">
                <a:solidFill>
                  <a:srgbClr val="000000"/>
                </a:solidFill>
              </a:rPr>
              <a:t>s</a:t>
            </a:r>
          </a:p>
          <a:p>
            <a:r>
              <a:rPr lang="en-US" sz="1800" i="1">
                <a:solidFill>
                  <a:srgbClr val="000000"/>
                </a:solidFill>
              </a:rPr>
              <a:t>t</a:t>
            </a:r>
          </a:p>
          <a:p>
            <a:r>
              <a:rPr lang="en-US" sz="1800" i="1">
                <a:solidFill>
                  <a:srgbClr val="000000"/>
                </a:solidFill>
              </a:rPr>
              <a:t>r.</a:t>
            </a:r>
          </a:p>
          <a:p>
            <a:endParaRPr lang="en-US" sz="1800" i="1">
              <a:solidFill>
                <a:srgbClr val="000000"/>
              </a:solidFill>
            </a:endParaRPr>
          </a:p>
          <a:p>
            <a:r>
              <a:rPr lang="en-US" sz="1800" i="1">
                <a:solidFill>
                  <a:srgbClr val="000000"/>
                </a:solidFill>
              </a:rPr>
              <a:t>O</a:t>
            </a:r>
          </a:p>
          <a:p>
            <a:r>
              <a:rPr lang="en-US" sz="1800" i="1">
                <a:solidFill>
                  <a:srgbClr val="000000"/>
                </a:solidFill>
              </a:rPr>
              <a:t>r</a:t>
            </a:r>
          </a:p>
          <a:p>
            <a:r>
              <a:rPr lang="en-US" sz="1800" i="1">
                <a:solidFill>
                  <a:srgbClr val="000000"/>
                </a:solidFill>
              </a:rPr>
              <a:t>d</a:t>
            </a:r>
          </a:p>
          <a:p>
            <a:r>
              <a:rPr lang="en-US" sz="1800" i="1">
                <a:solidFill>
                  <a:srgbClr val="000000"/>
                </a:solidFill>
              </a:rPr>
              <a:t>e</a:t>
            </a:r>
          </a:p>
          <a:p>
            <a:r>
              <a:rPr lang="en-US" sz="1800" i="1">
                <a:solidFill>
                  <a:srgbClr val="000000"/>
                </a:solidFill>
              </a:rPr>
              <a:t>r</a:t>
            </a:r>
          </a:p>
        </p:txBody>
      </p:sp>
      <p:sp>
        <p:nvSpPr>
          <p:cNvPr id="231431" name="Line 10"/>
          <p:cNvSpPr>
            <a:spLocks noChangeShapeType="1"/>
          </p:cNvSpPr>
          <p:nvPr/>
        </p:nvSpPr>
        <p:spPr bwMode="auto">
          <a:xfrm>
            <a:off x="2133600" y="1071563"/>
            <a:ext cx="6311900" cy="0"/>
          </a:xfrm>
          <a:prstGeom prst="line">
            <a:avLst/>
          </a:prstGeom>
          <a:noFill/>
          <a:ln w="25400">
            <a:solidFill>
              <a:schemeClr val="tx1"/>
            </a:solidFill>
            <a:round/>
            <a:tailEnd type="triangle" w="med" len="med"/>
          </a:ln>
        </p:spPr>
        <p:txBody>
          <a:bodyPr wrap="none" anchor="ctr"/>
          <a:lstStyle/>
          <a:p>
            <a:endParaRPr lang="en-IN"/>
          </a:p>
        </p:txBody>
      </p:sp>
      <p:sp>
        <p:nvSpPr>
          <p:cNvPr id="231432" name="Rectangle 11"/>
          <p:cNvSpPr>
            <a:spLocks noChangeArrowheads="1"/>
          </p:cNvSpPr>
          <p:nvPr/>
        </p:nvSpPr>
        <p:spPr bwMode="auto">
          <a:xfrm>
            <a:off x="762000" y="1524000"/>
            <a:ext cx="1458913"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add </a:t>
            </a:r>
            <a:r>
              <a:rPr lang="en-US" sz="2400" b="1">
                <a:solidFill>
                  <a:srgbClr val="FC0128"/>
                </a:solidFill>
                <a:latin typeface="Courier New" pitchFamily="49" charset="0"/>
              </a:rPr>
              <a:t>$1</a:t>
            </a:r>
            <a:r>
              <a:rPr lang="en-US" sz="2400" b="1">
                <a:solidFill>
                  <a:srgbClr val="000000"/>
                </a:solidFill>
                <a:latin typeface="Courier New" pitchFamily="49" charset="0"/>
              </a:rPr>
              <a:t>,</a:t>
            </a:r>
          </a:p>
        </p:txBody>
      </p:sp>
      <p:sp>
        <p:nvSpPr>
          <p:cNvPr id="231433" name="Line 12"/>
          <p:cNvSpPr>
            <a:spLocks noChangeShapeType="1"/>
          </p:cNvSpPr>
          <p:nvPr/>
        </p:nvSpPr>
        <p:spPr bwMode="auto">
          <a:xfrm flipH="1">
            <a:off x="3314700" y="1198563"/>
            <a:ext cx="0" cy="4470400"/>
          </a:xfrm>
          <a:prstGeom prst="line">
            <a:avLst/>
          </a:prstGeom>
          <a:noFill/>
          <a:ln w="25400">
            <a:solidFill>
              <a:schemeClr val="tx1"/>
            </a:solidFill>
            <a:prstDash val="sysDot"/>
            <a:round/>
          </a:ln>
        </p:spPr>
        <p:txBody>
          <a:bodyPr wrap="none" anchor="ctr"/>
          <a:lstStyle/>
          <a:p>
            <a:endParaRPr lang="en-IN"/>
          </a:p>
        </p:txBody>
      </p:sp>
      <p:sp>
        <p:nvSpPr>
          <p:cNvPr id="231434" name="Line 13"/>
          <p:cNvSpPr>
            <a:spLocks noChangeShapeType="1"/>
          </p:cNvSpPr>
          <p:nvPr/>
        </p:nvSpPr>
        <p:spPr bwMode="auto">
          <a:xfrm flipH="1">
            <a:off x="4000500" y="1198563"/>
            <a:ext cx="0" cy="4470400"/>
          </a:xfrm>
          <a:prstGeom prst="line">
            <a:avLst/>
          </a:prstGeom>
          <a:noFill/>
          <a:ln w="25400">
            <a:solidFill>
              <a:schemeClr val="tx1"/>
            </a:solidFill>
            <a:prstDash val="sysDot"/>
            <a:round/>
          </a:ln>
        </p:spPr>
        <p:txBody>
          <a:bodyPr wrap="none" anchor="ctr"/>
          <a:lstStyle/>
          <a:p>
            <a:endParaRPr lang="en-IN"/>
          </a:p>
        </p:txBody>
      </p:sp>
      <p:sp>
        <p:nvSpPr>
          <p:cNvPr id="231435" name="Line 14"/>
          <p:cNvSpPr>
            <a:spLocks noChangeShapeType="1"/>
          </p:cNvSpPr>
          <p:nvPr/>
        </p:nvSpPr>
        <p:spPr bwMode="auto">
          <a:xfrm flipH="1">
            <a:off x="4686300" y="1198563"/>
            <a:ext cx="0" cy="4470400"/>
          </a:xfrm>
          <a:prstGeom prst="line">
            <a:avLst/>
          </a:prstGeom>
          <a:noFill/>
          <a:ln w="25400">
            <a:solidFill>
              <a:schemeClr val="tx1"/>
            </a:solidFill>
            <a:prstDash val="sysDot"/>
            <a:round/>
          </a:ln>
        </p:spPr>
        <p:txBody>
          <a:bodyPr wrap="none" anchor="ctr"/>
          <a:lstStyle/>
          <a:p>
            <a:endParaRPr lang="en-IN"/>
          </a:p>
        </p:txBody>
      </p:sp>
      <p:sp>
        <p:nvSpPr>
          <p:cNvPr id="231436" name="Line 15"/>
          <p:cNvSpPr>
            <a:spLocks noChangeShapeType="1"/>
          </p:cNvSpPr>
          <p:nvPr/>
        </p:nvSpPr>
        <p:spPr bwMode="auto">
          <a:xfrm flipH="1">
            <a:off x="5372100" y="1198563"/>
            <a:ext cx="0" cy="4470400"/>
          </a:xfrm>
          <a:prstGeom prst="line">
            <a:avLst/>
          </a:prstGeom>
          <a:noFill/>
          <a:ln w="25400">
            <a:solidFill>
              <a:schemeClr val="tx1"/>
            </a:solidFill>
            <a:prstDash val="sysDot"/>
            <a:round/>
          </a:ln>
        </p:spPr>
        <p:txBody>
          <a:bodyPr wrap="none" anchor="ctr"/>
          <a:lstStyle/>
          <a:p>
            <a:endParaRPr lang="en-IN"/>
          </a:p>
        </p:txBody>
      </p:sp>
      <p:sp>
        <p:nvSpPr>
          <p:cNvPr id="231437" name="Line 16"/>
          <p:cNvSpPr>
            <a:spLocks noChangeShapeType="1"/>
          </p:cNvSpPr>
          <p:nvPr/>
        </p:nvSpPr>
        <p:spPr bwMode="auto">
          <a:xfrm flipH="1">
            <a:off x="6057900" y="1198563"/>
            <a:ext cx="0" cy="4470400"/>
          </a:xfrm>
          <a:prstGeom prst="line">
            <a:avLst/>
          </a:prstGeom>
          <a:noFill/>
          <a:ln w="25400">
            <a:solidFill>
              <a:schemeClr val="tx1"/>
            </a:solidFill>
            <a:prstDash val="sysDot"/>
            <a:round/>
          </a:ln>
        </p:spPr>
        <p:txBody>
          <a:bodyPr wrap="none" anchor="ctr"/>
          <a:lstStyle/>
          <a:p>
            <a:endParaRPr lang="en-IN"/>
          </a:p>
        </p:txBody>
      </p:sp>
      <p:sp>
        <p:nvSpPr>
          <p:cNvPr id="231438" name="Line 17"/>
          <p:cNvSpPr>
            <a:spLocks noChangeShapeType="1"/>
          </p:cNvSpPr>
          <p:nvPr/>
        </p:nvSpPr>
        <p:spPr bwMode="auto">
          <a:xfrm flipH="1">
            <a:off x="6743700" y="1198563"/>
            <a:ext cx="0" cy="4470400"/>
          </a:xfrm>
          <a:prstGeom prst="line">
            <a:avLst/>
          </a:prstGeom>
          <a:noFill/>
          <a:ln w="25400">
            <a:solidFill>
              <a:schemeClr val="tx1"/>
            </a:solidFill>
            <a:prstDash val="sysDot"/>
            <a:round/>
          </a:ln>
        </p:spPr>
        <p:txBody>
          <a:bodyPr wrap="none" anchor="ctr"/>
          <a:lstStyle/>
          <a:p>
            <a:endParaRPr lang="en-IN"/>
          </a:p>
        </p:txBody>
      </p:sp>
      <p:sp>
        <p:nvSpPr>
          <p:cNvPr id="231439" name="Line 18"/>
          <p:cNvSpPr>
            <a:spLocks noChangeShapeType="1"/>
          </p:cNvSpPr>
          <p:nvPr/>
        </p:nvSpPr>
        <p:spPr bwMode="auto">
          <a:xfrm flipH="1">
            <a:off x="7429500" y="2463800"/>
            <a:ext cx="0" cy="3205163"/>
          </a:xfrm>
          <a:prstGeom prst="line">
            <a:avLst/>
          </a:prstGeom>
          <a:noFill/>
          <a:ln w="25400">
            <a:solidFill>
              <a:schemeClr val="tx1"/>
            </a:solidFill>
            <a:prstDash val="sysDot"/>
            <a:round/>
          </a:ln>
        </p:spPr>
        <p:txBody>
          <a:bodyPr wrap="none" anchor="ctr"/>
          <a:lstStyle/>
          <a:p>
            <a:endParaRPr lang="en-IN"/>
          </a:p>
        </p:txBody>
      </p:sp>
      <p:sp>
        <p:nvSpPr>
          <p:cNvPr id="231440" name="Line 19"/>
          <p:cNvSpPr>
            <a:spLocks noChangeShapeType="1"/>
          </p:cNvSpPr>
          <p:nvPr/>
        </p:nvSpPr>
        <p:spPr bwMode="auto">
          <a:xfrm flipH="1">
            <a:off x="8115300" y="2463800"/>
            <a:ext cx="0" cy="3205163"/>
          </a:xfrm>
          <a:prstGeom prst="line">
            <a:avLst/>
          </a:prstGeom>
          <a:noFill/>
          <a:ln w="25400">
            <a:solidFill>
              <a:schemeClr val="tx1"/>
            </a:solidFill>
            <a:prstDash val="sysDot"/>
            <a:round/>
          </a:ln>
        </p:spPr>
        <p:txBody>
          <a:bodyPr wrap="none" anchor="ctr"/>
          <a:lstStyle/>
          <a:p>
            <a:endParaRPr lang="en-IN"/>
          </a:p>
        </p:txBody>
      </p:sp>
      <p:sp>
        <p:nvSpPr>
          <p:cNvPr id="231441" name="Line 20"/>
          <p:cNvSpPr>
            <a:spLocks noChangeShapeType="1"/>
          </p:cNvSpPr>
          <p:nvPr/>
        </p:nvSpPr>
        <p:spPr bwMode="auto">
          <a:xfrm flipH="1">
            <a:off x="685800" y="1600200"/>
            <a:ext cx="0" cy="4495800"/>
          </a:xfrm>
          <a:prstGeom prst="line">
            <a:avLst/>
          </a:prstGeom>
          <a:noFill/>
          <a:ln w="28575">
            <a:solidFill>
              <a:schemeClr val="tx1"/>
            </a:solidFill>
            <a:round/>
            <a:tailEnd type="triangle" w="med" len="med"/>
          </a:ln>
        </p:spPr>
        <p:txBody>
          <a:bodyPr/>
          <a:lstStyle/>
          <a:p>
            <a:endParaRPr lang="en-IN"/>
          </a:p>
        </p:txBody>
      </p:sp>
      <p:sp>
        <p:nvSpPr>
          <p:cNvPr id="18453" name="Rectangle 55"/>
          <p:cNvSpPr>
            <a:spLocks noChangeArrowheads="1"/>
          </p:cNvSpPr>
          <p:nvPr/>
        </p:nvSpPr>
        <p:spPr bwMode="auto">
          <a:xfrm>
            <a:off x="762000" y="4114800"/>
            <a:ext cx="2371725"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sub $4,</a:t>
            </a:r>
            <a:r>
              <a:rPr lang="en-US" sz="2400" b="1">
                <a:solidFill>
                  <a:srgbClr val="009900"/>
                </a:solidFill>
                <a:latin typeface="Courier New" pitchFamily="49" charset="0"/>
              </a:rPr>
              <a:t>$1</a:t>
            </a:r>
            <a:r>
              <a:rPr lang="en-US" sz="2400" b="1">
                <a:solidFill>
                  <a:srgbClr val="000000"/>
                </a:solidFill>
                <a:latin typeface="Courier New" pitchFamily="49" charset="0"/>
              </a:rPr>
              <a:t>,$5</a:t>
            </a:r>
          </a:p>
        </p:txBody>
      </p:sp>
      <p:sp>
        <p:nvSpPr>
          <p:cNvPr id="18454" name="Rectangle 56"/>
          <p:cNvSpPr>
            <a:spLocks noChangeArrowheads="1"/>
          </p:cNvSpPr>
          <p:nvPr/>
        </p:nvSpPr>
        <p:spPr bwMode="auto">
          <a:xfrm>
            <a:off x="800100" y="4995863"/>
            <a:ext cx="2371725"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and $6</a:t>
            </a:r>
            <a:r>
              <a:rPr lang="en-US" sz="2400" b="1">
                <a:solidFill>
                  <a:srgbClr val="009900"/>
                </a:solidFill>
                <a:latin typeface="Courier New" pitchFamily="49" charset="0"/>
              </a:rPr>
              <a:t>,$1</a:t>
            </a:r>
            <a:r>
              <a:rPr lang="en-US" sz="2400" b="1">
                <a:solidFill>
                  <a:srgbClr val="000000"/>
                </a:solidFill>
                <a:latin typeface="Courier New" pitchFamily="49" charset="0"/>
              </a:rPr>
              <a:t>,$7</a:t>
            </a:r>
          </a:p>
        </p:txBody>
      </p:sp>
      <p:sp>
        <p:nvSpPr>
          <p:cNvPr id="1232009" name="Rectangle 137"/>
          <p:cNvSpPr>
            <a:spLocks noChangeArrowheads="1"/>
          </p:cNvSpPr>
          <p:nvPr/>
        </p:nvSpPr>
        <p:spPr bwMode="auto">
          <a:xfrm>
            <a:off x="6577013" y="1143000"/>
            <a:ext cx="2185987" cy="1320800"/>
          </a:xfrm>
          <a:prstGeom prst="rect">
            <a:avLst/>
          </a:prstGeom>
          <a:noFill/>
          <a:ln w="12700">
            <a:noFill/>
            <a:miter lim="800000"/>
          </a:ln>
        </p:spPr>
        <p:txBody>
          <a:bodyPr lIns="90488" tIns="44450" rIns="90488" bIns="44450">
            <a:spAutoFit/>
          </a:bodyPr>
          <a:lstStyle/>
          <a:p>
            <a:pPr algn="r"/>
            <a:r>
              <a:rPr lang="en-US" sz="2000">
                <a:solidFill>
                  <a:srgbClr val="FC0128"/>
                </a:solidFill>
              </a:rPr>
              <a:t>Can fix data hazard by waiting – </a:t>
            </a:r>
            <a:r>
              <a:rPr lang="en-US" sz="2000">
                <a:solidFill>
                  <a:srgbClr val="063DE8"/>
                </a:solidFill>
              </a:rPr>
              <a:t>stall</a:t>
            </a:r>
            <a:r>
              <a:rPr lang="en-US" sz="2000">
                <a:solidFill>
                  <a:srgbClr val="FC0128"/>
                </a:solidFill>
              </a:rPr>
              <a:t> – but </a:t>
            </a:r>
            <a:r>
              <a:rPr lang="en-US" sz="2000" b="1">
                <a:solidFill>
                  <a:srgbClr val="FC0128"/>
                </a:solidFill>
              </a:rPr>
              <a:t>impacts CPI</a:t>
            </a:r>
          </a:p>
        </p:txBody>
      </p:sp>
      <p:grpSp>
        <p:nvGrpSpPr>
          <p:cNvPr id="231445" name="Group 54"/>
          <p:cNvGrpSpPr/>
          <p:nvPr/>
        </p:nvGrpSpPr>
        <p:grpSpPr>
          <a:xfrm>
            <a:off x="2771775" y="1438275"/>
            <a:ext cx="3302000" cy="838200"/>
            <a:chOff x="1571" y="1152"/>
            <a:chExt cx="2080" cy="528"/>
          </a:xfrm>
        </p:grpSpPr>
        <p:grpSp>
          <p:nvGrpSpPr>
            <p:cNvPr id="231512" name="Group 55"/>
            <p:cNvGrpSpPr/>
            <p:nvPr/>
          </p:nvGrpSpPr>
          <p:grpSpPr>
            <a:xfrm>
              <a:off x="2487" y="1152"/>
              <a:ext cx="223" cy="481"/>
              <a:chOff x="2207" y="1413"/>
              <a:chExt cx="223" cy="481"/>
            </a:xfrm>
          </p:grpSpPr>
          <p:sp>
            <p:nvSpPr>
              <p:cNvPr id="231542"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1543"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31513" name="Group 58"/>
            <p:cNvGrpSpPr/>
            <p:nvPr/>
          </p:nvGrpSpPr>
          <p:grpSpPr>
            <a:xfrm>
              <a:off x="1571" y="1248"/>
              <a:ext cx="340" cy="289"/>
              <a:chOff x="1291" y="1509"/>
              <a:chExt cx="340" cy="289"/>
            </a:xfrm>
          </p:grpSpPr>
          <p:sp>
            <p:nvSpPr>
              <p:cNvPr id="231538"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31539" name="Group 60"/>
              <p:cNvGrpSpPr/>
              <p:nvPr/>
            </p:nvGrpSpPr>
            <p:grpSpPr>
              <a:xfrm>
                <a:off x="1291" y="1509"/>
                <a:ext cx="340" cy="289"/>
                <a:chOff x="1291" y="1509"/>
                <a:chExt cx="340" cy="289"/>
              </a:xfrm>
            </p:grpSpPr>
            <p:sp>
              <p:nvSpPr>
                <p:cNvPr id="231540"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1541"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31514"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31515" name="Group 64"/>
            <p:cNvGrpSpPr/>
            <p:nvPr/>
          </p:nvGrpSpPr>
          <p:grpSpPr>
            <a:xfrm>
              <a:off x="2031" y="1248"/>
              <a:ext cx="296" cy="289"/>
              <a:chOff x="1751" y="1509"/>
              <a:chExt cx="296" cy="289"/>
            </a:xfrm>
          </p:grpSpPr>
          <p:sp>
            <p:nvSpPr>
              <p:cNvPr id="231536"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1537"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1516"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31517"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1518"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31519"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31520" name="Group 71"/>
            <p:cNvGrpSpPr/>
            <p:nvPr/>
          </p:nvGrpSpPr>
          <p:grpSpPr>
            <a:xfrm>
              <a:off x="2880" y="1248"/>
              <a:ext cx="325" cy="289"/>
              <a:chOff x="2600" y="1509"/>
              <a:chExt cx="325" cy="289"/>
            </a:xfrm>
          </p:grpSpPr>
          <p:sp>
            <p:nvSpPr>
              <p:cNvPr id="231534"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1535"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1521"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WB</a:t>
              </a:r>
            </a:p>
          </p:txBody>
        </p:sp>
        <p:grpSp>
          <p:nvGrpSpPr>
            <p:cNvPr id="231522" name="Group 75"/>
            <p:cNvGrpSpPr/>
            <p:nvPr/>
          </p:nvGrpSpPr>
          <p:grpSpPr>
            <a:xfrm>
              <a:off x="3348" y="1248"/>
              <a:ext cx="284" cy="289"/>
              <a:chOff x="3068" y="1509"/>
              <a:chExt cx="284" cy="289"/>
            </a:xfrm>
          </p:grpSpPr>
          <p:sp>
            <p:nvSpPr>
              <p:cNvPr id="231532"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1533"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1523"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31524"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31525"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31526"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31527"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31528"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31529"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31530"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31531"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12" name="Group 54"/>
          <p:cNvGrpSpPr/>
          <p:nvPr/>
        </p:nvGrpSpPr>
        <p:grpSpPr>
          <a:xfrm>
            <a:off x="4786313" y="4038600"/>
            <a:ext cx="3302000" cy="838200"/>
            <a:chOff x="1571" y="1152"/>
            <a:chExt cx="2080" cy="528"/>
          </a:xfrm>
        </p:grpSpPr>
        <p:grpSp>
          <p:nvGrpSpPr>
            <p:cNvPr id="231480" name="Group 55"/>
            <p:cNvGrpSpPr/>
            <p:nvPr/>
          </p:nvGrpSpPr>
          <p:grpSpPr>
            <a:xfrm>
              <a:off x="2487" y="1152"/>
              <a:ext cx="223" cy="481"/>
              <a:chOff x="2207" y="1413"/>
              <a:chExt cx="223" cy="481"/>
            </a:xfrm>
          </p:grpSpPr>
          <p:sp>
            <p:nvSpPr>
              <p:cNvPr id="231510"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1511"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31481" name="Group 58"/>
            <p:cNvGrpSpPr/>
            <p:nvPr/>
          </p:nvGrpSpPr>
          <p:grpSpPr>
            <a:xfrm>
              <a:off x="1571" y="1248"/>
              <a:ext cx="340" cy="289"/>
              <a:chOff x="1291" y="1509"/>
              <a:chExt cx="340" cy="289"/>
            </a:xfrm>
          </p:grpSpPr>
          <p:sp>
            <p:nvSpPr>
              <p:cNvPr id="231506"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31507" name="Group 60"/>
              <p:cNvGrpSpPr/>
              <p:nvPr/>
            </p:nvGrpSpPr>
            <p:grpSpPr>
              <a:xfrm>
                <a:off x="1291" y="1509"/>
                <a:ext cx="340" cy="289"/>
                <a:chOff x="1291" y="1509"/>
                <a:chExt cx="340" cy="289"/>
              </a:xfrm>
            </p:grpSpPr>
            <p:sp>
              <p:nvSpPr>
                <p:cNvPr id="231508"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1509"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31482"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a:t>
              </a:r>
              <a:r>
                <a:rPr lang="en-US" b="1">
                  <a:solidFill>
                    <a:schemeClr val="bg1"/>
                  </a:solidFill>
                </a:rPr>
                <a:t>/R</a:t>
              </a:r>
            </a:p>
          </p:txBody>
        </p:sp>
        <p:grpSp>
          <p:nvGrpSpPr>
            <p:cNvPr id="231483" name="Group 64"/>
            <p:cNvGrpSpPr/>
            <p:nvPr/>
          </p:nvGrpSpPr>
          <p:grpSpPr>
            <a:xfrm>
              <a:off x="2031" y="1248"/>
              <a:ext cx="296" cy="289"/>
              <a:chOff x="1751" y="1509"/>
              <a:chExt cx="296" cy="289"/>
            </a:xfrm>
          </p:grpSpPr>
          <p:sp>
            <p:nvSpPr>
              <p:cNvPr id="231504"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1505"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1484"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31485"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1486"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31487"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31488" name="Group 71"/>
            <p:cNvGrpSpPr/>
            <p:nvPr/>
          </p:nvGrpSpPr>
          <p:grpSpPr>
            <a:xfrm>
              <a:off x="2880" y="1248"/>
              <a:ext cx="325" cy="289"/>
              <a:chOff x="2600" y="1509"/>
              <a:chExt cx="325" cy="289"/>
            </a:xfrm>
          </p:grpSpPr>
          <p:sp>
            <p:nvSpPr>
              <p:cNvPr id="231502"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1503"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1489"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WB</a:t>
              </a:r>
            </a:p>
          </p:txBody>
        </p:sp>
        <p:grpSp>
          <p:nvGrpSpPr>
            <p:cNvPr id="231490" name="Group 75"/>
            <p:cNvGrpSpPr/>
            <p:nvPr/>
          </p:nvGrpSpPr>
          <p:grpSpPr>
            <a:xfrm>
              <a:off x="3348" y="1248"/>
              <a:ext cx="284" cy="289"/>
              <a:chOff x="3068" y="1509"/>
              <a:chExt cx="284" cy="289"/>
            </a:xfrm>
          </p:grpSpPr>
          <p:sp>
            <p:nvSpPr>
              <p:cNvPr id="231500"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1501"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1491"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31492"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31493"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31494"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31495"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31496"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31497"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31498"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31499"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19" name="Group 54"/>
          <p:cNvGrpSpPr/>
          <p:nvPr/>
        </p:nvGrpSpPr>
        <p:grpSpPr>
          <a:xfrm>
            <a:off x="5486400" y="4876800"/>
            <a:ext cx="3302000" cy="838200"/>
            <a:chOff x="1571" y="1152"/>
            <a:chExt cx="2080" cy="528"/>
          </a:xfrm>
        </p:grpSpPr>
        <p:grpSp>
          <p:nvGrpSpPr>
            <p:cNvPr id="231448" name="Group 55"/>
            <p:cNvGrpSpPr/>
            <p:nvPr/>
          </p:nvGrpSpPr>
          <p:grpSpPr>
            <a:xfrm>
              <a:off x="2487" y="1152"/>
              <a:ext cx="223" cy="481"/>
              <a:chOff x="2207" y="1413"/>
              <a:chExt cx="223" cy="481"/>
            </a:xfrm>
          </p:grpSpPr>
          <p:sp>
            <p:nvSpPr>
              <p:cNvPr id="231478"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1479"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31449" name="Group 58"/>
            <p:cNvGrpSpPr/>
            <p:nvPr/>
          </p:nvGrpSpPr>
          <p:grpSpPr>
            <a:xfrm>
              <a:off x="1571" y="1248"/>
              <a:ext cx="340" cy="289"/>
              <a:chOff x="1291" y="1509"/>
              <a:chExt cx="340" cy="289"/>
            </a:xfrm>
          </p:grpSpPr>
          <p:sp>
            <p:nvSpPr>
              <p:cNvPr id="231474"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31475" name="Group 60"/>
              <p:cNvGrpSpPr/>
              <p:nvPr/>
            </p:nvGrpSpPr>
            <p:grpSpPr>
              <a:xfrm>
                <a:off x="1291" y="1509"/>
                <a:ext cx="340" cy="289"/>
                <a:chOff x="1291" y="1509"/>
                <a:chExt cx="340" cy="289"/>
              </a:xfrm>
            </p:grpSpPr>
            <p:sp>
              <p:nvSpPr>
                <p:cNvPr id="231476"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1477"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31450"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a:t>
              </a:r>
              <a:r>
                <a:rPr lang="en-US" b="1">
                  <a:solidFill>
                    <a:schemeClr val="bg1"/>
                  </a:solidFill>
                </a:rPr>
                <a:t>/R</a:t>
              </a:r>
            </a:p>
          </p:txBody>
        </p:sp>
        <p:grpSp>
          <p:nvGrpSpPr>
            <p:cNvPr id="231451" name="Group 64"/>
            <p:cNvGrpSpPr/>
            <p:nvPr/>
          </p:nvGrpSpPr>
          <p:grpSpPr>
            <a:xfrm>
              <a:off x="2031" y="1248"/>
              <a:ext cx="296" cy="289"/>
              <a:chOff x="1751" y="1509"/>
              <a:chExt cx="296" cy="289"/>
            </a:xfrm>
          </p:grpSpPr>
          <p:sp>
            <p:nvSpPr>
              <p:cNvPr id="231472"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1473"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1452"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31453"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1454"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31455"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31456" name="Group 71"/>
            <p:cNvGrpSpPr/>
            <p:nvPr/>
          </p:nvGrpSpPr>
          <p:grpSpPr>
            <a:xfrm>
              <a:off x="2880" y="1248"/>
              <a:ext cx="325" cy="289"/>
              <a:chOff x="2600" y="1509"/>
              <a:chExt cx="325" cy="289"/>
            </a:xfrm>
          </p:grpSpPr>
          <p:sp>
            <p:nvSpPr>
              <p:cNvPr id="231470"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1471"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1457"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solidFill>
                    <a:srgbClr val="000000"/>
                  </a:solidFill>
                </a:rPr>
                <a:t>WB</a:t>
              </a:r>
            </a:p>
          </p:txBody>
        </p:sp>
        <p:grpSp>
          <p:nvGrpSpPr>
            <p:cNvPr id="231458" name="Group 75"/>
            <p:cNvGrpSpPr/>
            <p:nvPr/>
          </p:nvGrpSpPr>
          <p:grpSpPr>
            <a:xfrm>
              <a:off x="3348" y="1248"/>
              <a:ext cx="284" cy="289"/>
              <a:chOff x="3068" y="1509"/>
              <a:chExt cx="284" cy="289"/>
            </a:xfrm>
          </p:grpSpPr>
          <p:sp>
            <p:nvSpPr>
              <p:cNvPr id="231468"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1469"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1459"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31460"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31461"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31462"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31463"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31464"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31465"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31466"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31467"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453"/>
                                        </p:tgtEl>
                                        <p:attrNameLst>
                                          <p:attrName>style.visibility</p:attrName>
                                        </p:attrNameLst>
                                      </p:cBhvr>
                                      <p:to>
                                        <p:strVal val="visible"/>
                                      </p:to>
                                    </p:set>
                                    <p:animEffect transition="in" filter="blinds(horizontal)">
                                      <p:cBhvr>
                                        <p:cTn id="7" dur="500"/>
                                        <p:tgtEl>
                                          <p:spTgt spid="18453"/>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childTnLst>
                          </p:cTn>
                        </p:par>
                      </p:childTnLst>
                    </p:cTn>
                  </p:par>
                  <p:par>
                    <p:cTn id="16" fill="hold" nodeType="clickPar">
                      <p:stCondLst>
                        <p:cond delay="indefinite"/>
                      </p:stCondLst>
                      <p:childTnLst>
                        <p:par>
                          <p:cTn id="17" fill="hold" nodeType="afterGroup">
                            <p:stCondLst>
                              <p:cond delay="0"/>
                            </p:stCondLst>
                            <p:childTnLst>
                              <p:par>
                                <p:cTn id="18" presetID="1"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par>
                          <p:cTn id="20" fill="hold" nodeType="afterGroup">
                            <p:stCondLst>
                              <p:cond delay="1"/>
                            </p:stCondLst>
                            <p:childTnLst>
                              <p:par>
                                <p:cTn id="21" presetID="1" presetClass="entr" presetSubtype="0" fill="hold" nodeType="afterEffect">
                                  <p:stCondLst>
                                    <p:cond delay="500"/>
                                  </p:stCondLst>
                                  <p:childTnLst>
                                    <p:set>
                                      <p:cBhvr>
                                        <p:cTn id="22" dur="1" fill="hold">
                                          <p:stCondLst>
                                            <p:cond delay="0"/>
                                          </p:stCondLst>
                                        </p:cTn>
                                        <p:tgtEl>
                                          <p:spTgt spid="3"/>
                                        </p:tgtEl>
                                        <p:attrNameLst>
                                          <p:attrName>style.visibility</p:attrName>
                                        </p:attrNameLst>
                                      </p:cBhvr>
                                      <p:to>
                                        <p:strVal val="visible"/>
                                      </p:to>
                                    </p:set>
                                  </p:childTnLst>
                                </p:cTn>
                              </p:par>
                              <p:par>
                                <p:cTn id="23" presetID="3" presetClass="entr" presetSubtype="10" fill="hold" grpId="0" nodeType="withEffect">
                                  <p:stCondLst>
                                    <p:cond delay="0"/>
                                  </p:stCondLst>
                                  <p:childTnLst>
                                    <p:set>
                                      <p:cBhvr>
                                        <p:cTn id="24" dur="1" fill="hold">
                                          <p:stCondLst>
                                            <p:cond delay="0"/>
                                          </p:stCondLst>
                                        </p:cTn>
                                        <p:tgtEl>
                                          <p:spTgt spid="18454"/>
                                        </p:tgtEl>
                                        <p:attrNameLst>
                                          <p:attrName>style.visibility</p:attrName>
                                        </p:attrNameLst>
                                      </p:cBhvr>
                                      <p:to>
                                        <p:strVal val="visible"/>
                                      </p:to>
                                    </p:set>
                                    <p:animEffect transition="in" filter="blinds(horizontal)">
                                      <p:cBhvr>
                                        <p:cTn id="25" dur="500"/>
                                        <p:tgtEl>
                                          <p:spTgt spid="18454"/>
                                        </p:tgtEl>
                                      </p:cBhvr>
                                    </p:animEffect>
                                  </p:childTnLst>
                                </p:cTn>
                              </p:par>
                            </p:childTnLst>
                          </p:cTn>
                        </p:par>
                      </p:childTnLst>
                    </p:cTn>
                  </p:par>
                  <p:par>
                    <p:cTn id="26" fill="hold" nodeType="clickPar">
                      <p:stCondLst>
                        <p:cond delay="indefinite"/>
                      </p:stCondLst>
                      <p:childTnLst>
                        <p:par>
                          <p:cTn id="27" fill="hold" nodeType="afterGroup">
                            <p:stCondLst>
                              <p:cond delay="0"/>
                            </p:stCondLst>
                            <p:childTnLst>
                              <p:par>
                                <p:cTn id="28" presetID="1" presetClass="entr" presetSubtype="0" fill="hold" nodeType="clickEffect">
                                  <p:stCondLst>
                                    <p:cond delay="0"/>
                                  </p:stCondLst>
                                  <p:childTnLst>
                                    <p:set>
                                      <p:cBhvr>
                                        <p:cTn id="29" dur="1" fill="hold">
                                          <p:stCondLst>
                                            <p:cond delay="0"/>
                                          </p:stCondLst>
                                        </p:cTn>
                                        <p:tgtEl>
                                          <p:spTgt spid="1232009">
                                            <p:txEl>
                                              <p:pRg st="0" end="0"/>
                                            </p:txEl>
                                          </p:spTgt>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afterGroup">
                            <p:stCondLst>
                              <p:cond delay="0"/>
                            </p:stCondLst>
                            <p:childTnLst>
                              <p:par>
                                <p:cTn id="32" presetID="22" presetClass="entr" presetSubtype="1"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up)">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53" grpId="0"/>
      <p:bldP spid="18454" grpId="0"/>
    </p:bldLst>
  </p:timing>
</p:sld>
</file>

<file path=ppt/slides/slide7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32450" name="Footer Placeholder 3"/>
          <p:cNvSpPr>
            <a:spLocks noGrp="1"/>
          </p:cNvSpPr>
          <p:nvPr>
            <p:ph type="ftr" sz="quarter" idx="10"/>
          </p:nvPr>
        </p:nvSpPr>
        <p:spPr>
          <a:noFill/>
        </p:spPr>
        <p:txBody>
          <a:bodyPr/>
          <a:lstStyle/>
          <a:p>
            <a:r>
              <a:rPr lang="en-AU" smtClean="0"/>
              <a:t>Chapter 4 — The Processor — </a:t>
            </a:r>
            <a:fld id="{8F116B42-EC0C-4DB7-9D20-1E48775C42A3}" type="slidenum">
              <a:rPr lang="en-AU" smtClean="0"/>
              <a:t>71</a:t>
            </a:fld>
            <a:endParaRPr lang="en-AU" smtClean="0"/>
          </a:p>
        </p:txBody>
      </p:sp>
      <p:pic>
        <p:nvPicPr>
          <p:cNvPr id="157699" name="Picture 6" descr="data-hazard-bubble-no-forwarding"/>
          <p:cNvPicPr>
            <a:picLocks noChangeAspect="1" noChangeArrowheads="1"/>
          </p:cNvPicPr>
          <p:nvPr/>
        </p:nvPicPr>
        <p:blipFill>
          <a:blip r:embed="rId3"/>
          <a:stretch>
            <a:fillRect/>
          </a:stretch>
        </p:blipFill>
        <p:spPr bwMode="auto">
          <a:xfrm>
            <a:off x="755650" y="3429000"/>
            <a:ext cx="7964488" cy="2778125"/>
          </a:xfrm>
          <a:prstGeom prst="rect">
            <a:avLst/>
          </a:prstGeom>
          <a:noFill/>
          <a:ln w="9525">
            <a:noFill/>
            <a:miter lim="800000"/>
          </a:ln>
        </p:spPr>
      </p:pic>
      <p:sp>
        <p:nvSpPr>
          <p:cNvPr id="232452" name="Rectangle 2"/>
          <p:cNvSpPr>
            <a:spLocks noGrp="1" noChangeArrowheads="1"/>
          </p:cNvSpPr>
          <p:nvPr>
            <p:ph type="title"/>
          </p:nvPr>
        </p:nvSpPr>
        <p:spPr/>
        <p:txBody>
          <a:bodyPr/>
          <a:lstStyle/>
          <a:p>
            <a:pPr eaLnBrk="1" hangingPunct="1"/>
            <a:r>
              <a:rPr lang="en-US" smtClean="0"/>
              <a:t>Data Hazards (contd..)</a:t>
            </a:r>
            <a:endParaRPr lang="en-AU" smtClean="0"/>
          </a:p>
        </p:txBody>
      </p:sp>
      <p:sp>
        <p:nvSpPr>
          <p:cNvPr id="157701" name="Rectangle 3"/>
          <p:cNvSpPr>
            <a:spLocks noGrp="1" noChangeArrowheads="1"/>
          </p:cNvSpPr>
          <p:nvPr>
            <p:ph type="body" idx="1"/>
          </p:nvPr>
        </p:nvSpPr>
        <p:spPr>
          <a:xfrm>
            <a:off x="684213" y="1125538"/>
            <a:ext cx="8270875" cy="2227262"/>
          </a:xfrm>
        </p:spPr>
        <p:txBody>
          <a:bodyPr/>
          <a:lstStyle/>
          <a:p>
            <a:pPr eaLnBrk="1" hangingPunct="1"/>
            <a:r>
              <a:rPr lang="en-US" smtClean="0"/>
              <a:t>An instruction depends on completion of data access by a previous instruction</a:t>
            </a:r>
          </a:p>
          <a:p>
            <a:pPr lvl="1" eaLnBrk="1" hangingPunct="1"/>
            <a:r>
              <a:rPr lang="en-US" smtClean="0">
                <a:latin typeface="Lucida Console" pitchFamily="49" charset="0"/>
              </a:rPr>
              <a:t>add	</a:t>
            </a:r>
            <a:r>
              <a:rPr lang="en-US" smtClean="0">
                <a:solidFill>
                  <a:srgbClr val="FF0000"/>
                </a:solidFill>
                <a:latin typeface="Lucida Console" pitchFamily="49" charset="0"/>
              </a:rPr>
              <a:t>$s0</a:t>
            </a:r>
            <a:r>
              <a:rPr lang="en-US" smtClean="0">
                <a:latin typeface="Lucida Console" pitchFamily="49" charset="0"/>
              </a:rPr>
              <a:t>, $t0, $t1</a:t>
            </a:r>
            <a:br>
              <a:rPr lang="en-US" smtClean="0">
                <a:latin typeface="Lucida Console" pitchFamily="49" charset="0"/>
              </a:rPr>
            </a:br>
            <a:r>
              <a:rPr lang="en-US" smtClean="0">
                <a:latin typeface="Lucida Console" pitchFamily="49" charset="0"/>
              </a:rPr>
              <a:t>sub	$t2, </a:t>
            </a:r>
            <a:r>
              <a:rPr lang="en-US" smtClean="0">
                <a:solidFill>
                  <a:srgbClr val="FF0000"/>
                </a:solidFill>
                <a:latin typeface="Lucida Console" pitchFamily="49" charset="0"/>
              </a:rPr>
              <a:t>$s0</a:t>
            </a:r>
            <a:r>
              <a:rPr lang="en-US" smtClean="0">
                <a:latin typeface="Lucida Console" pitchFamily="49" charset="0"/>
              </a:rPr>
              <a:t>, $t3</a:t>
            </a:r>
          </a:p>
        </p:txBody>
      </p:sp>
      <p:sp>
        <p:nvSpPr>
          <p:cNvPr id="6" name="Rectangle 5"/>
          <p:cNvSpPr>
            <a:spLocks noChangeArrowheads="1"/>
          </p:cNvSpPr>
          <p:nvPr/>
        </p:nvSpPr>
        <p:spPr bwMode="auto">
          <a:xfrm>
            <a:off x="2411413" y="4402138"/>
            <a:ext cx="5905500" cy="1079500"/>
          </a:xfrm>
          <a:prstGeom prst="rect">
            <a:avLst/>
          </a:prstGeom>
          <a:solidFill>
            <a:schemeClr val="bg1"/>
          </a:solidFill>
          <a:ln w="9525" algn="ctr">
            <a:noFill/>
            <a:round/>
          </a:ln>
        </p:spPr>
        <p:txBody>
          <a:bodyPr anchor="ctr"/>
          <a:lstStyle/>
          <a:p>
            <a:endParaRPr lang="en-IN">
              <a:solidFill>
                <a:srgbClr val="000000"/>
              </a:solidFill>
            </a:endParaRPr>
          </a:p>
        </p:txBody>
      </p:sp>
      <p:cxnSp>
        <p:nvCxnSpPr>
          <p:cNvPr id="8" name="Straight Arrow Connector 7"/>
          <p:cNvCxnSpPr>
            <a:cxnSpLocks noChangeShapeType="1"/>
          </p:cNvCxnSpPr>
          <p:nvPr/>
        </p:nvCxnSpPr>
        <p:spPr bwMode="auto">
          <a:xfrm>
            <a:off x="5508625" y="4221163"/>
            <a:ext cx="142875" cy="1439862"/>
          </a:xfrm>
          <a:prstGeom prst="straightConnector1">
            <a:avLst/>
          </a:prstGeom>
          <a:noFill/>
          <a:ln w="38100" algn="ctr">
            <a:solidFill>
              <a:srgbClr val="FF0000"/>
            </a:solidFill>
            <a:round/>
            <a:tailEnd type="arrow" w="med" len="med"/>
          </a:ln>
        </p:spPr>
      </p:cxnSp>
      <p:sp>
        <p:nvSpPr>
          <p:cNvPr id="9" name="Explosion 2 8"/>
          <p:cNvSpPr>
            <a:spLocks noChangeArrowheads="1"/>
          </p:cNvSpPr>
          <p:nvPr/>
        </p:nvSpPr>
        <p:spPr bwMode="auto">
          <a:xfrm>
            <a:off x="2879725" y="4402138"/>
            <a:ext cx="503238" cy="574675"/>
          </a:xfrm>
          <a:prstGeom prst="irregularSeal2">
            <a:avLst/>
          </a:prstGeom>
          <a:solidFill>
            <a:srgbClr val="FF0000"/>
          </a:solidFill>
          <a:ln w="9525" algn="ctr">
            <a:solidFill>
              <a:schemeClr val="tx1"/>
            </a:solidFill>
            <a:round/>
          </a:ln>
        </p:spPr>
        <p:txBody>
          <a:bodyPr anchor="ctr"/>
          <a:lstStyle/>
          <a:p>
            <a:endParaRPr lang="en-IN">
              <a:solidFill>
                <a:srgbClr val="000000"/>
              </a:solidFill>
            </a:endParaRPr>
          </a:p>
        </p:txBody>
      </p:sp>
      <p:sp>
        <p:nvSpPr>
          <p:cNvPr id="10" name="TextBox 9"/>
          <p:cNvSpPr txBox="1">
            <a:spLocks noChangeArrowheads="1"/>
          </p:cNvSpPr>
          <p:nvPr/>
        </p:nvSpPr>
        <p:spPr bwMode="auto">
          <a:xfrm>
            <a:off x="34925" y="4860925"/>
            <a:ext cx="2592388" cy="584200"/>
          </a:xfrm>
          <a:prstGeom prst="rect">
            <a:avLst/>
          </a:prstGeom>
          <a:noFill/>
          <a:ln w="9525">
            <a:solidFill>
              <a:srgbClr val="FF0000"/>
            </a:solidFill>
            <a:miter lim="800000"/>
          </a:ln>
        </p:spPr>
        <p:txBody>
          <a:bodyPr>
            <a:spAutoFit/>
          </a:bodyPr>
          <a:lstStyle/>
          <a:p>
            <a:r>
              <a:rPr lang="en-US" i="1">
                <a:solidFill>
                  <a:srgbClr val="000000"/>
                </a:solidFill>
              </a:rPr>
              <a:t>“sub</a:t>
            </a:r>
            <a:r>
              <a:rPr lang="en-US">
                <a:solidFill>
                  <a:srgbClr val="000000"/>
                </a:solidFill>
              </a:rPr>
              <a:t> $t2, $s0, $t3” cannot enter pipeline here</a:t>
            </a:r>
            <a:endParaRPr lang="en-IN">
              <a:solidFill>
                <a:srgbClr val="000000"/>
              </a:solidFill>
            </a:endParaRPr>
          </a:p>
        </p:txBody>
      </p:sp>
      <p:cxnSp>
        <p:nvCxnSpPr>
          <p:cNvPr id="12" name="Straight Arrow Connector 11"/>
          <p:cNvCxnSpPr>
            <a:cxnSpLocks noChangeShapeType="1"/>
          </p:cNvCxnSpPr>
          <p:nvPr/>
        </p:nvCxnSpPr>
        <p:spPr bwMode="auto">
          <a:xfrm flipV="1">
            <a:off x="2195513" y="4365625"/>
            <a:ext cx="863600" cy="495300"/>
          </a:xfrm>
          <a:prstGeom prst="straightConnector1">
            <a:avLst/>
          </a:prstGeom>
          <a:noFill/>
          <a:ln w="38100" algn="ctr">
            <a:solidFill>
              <a:srgbClr val="FF0000"/>
            </a:solidFill>
            <a:round/>
            <a:tailEnd type="arrow" w="med" len="med"/>
          </a:ln>
        </p:spPr>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157701">
                                            <p:txEl>
                                              <p:pRg st="0" end="0"/>
                                            </p:txEl>
                                          </p:spTgt>
                                        </p:tgtEl>
                                        <p:attrNameLst>
                                          <p:attrName>style.visibility</p:attrName>
                                        </p:attrNameLst>
                                      </p:cBhvr>
                                      <p:to>
                                        <p:strVal val="visible"/>
                                      </p:to>
                                    </p:set>
                                    <p:animEffect transition="in" filter="blinds(horizontal)">
                                      <p:cBhvr>
                                        <p:cTn id="7" dur="500"/>
                                        <p:tgtEl>
                                          <p:spTgt spid="157701">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57701">
                                            <p:txEl>
                                              <p:pRg st="1" end="1"/>
                                            </p:txEl>
                                          </p:spTgt>
                                        </p:tgtEl>
                                        <p:attrNameLst>
                                          <p:attrName>style.visibility</p:attrName>
                                        </p:attrNameLst>
                                      </p:cBhvr>
                                      <p:to>
                                        <p:strVal val="visible"/>
                                      </p:to>
                                    </p:set>
                                    <p:animEffect transition="in" filter="blinds(horizontal)">
                                      <p:cBhvr>
                                        <p:cTn id="12" dur="500"/>
                                        <p:tgtEl>
                                          <p:spTgt spid="157701">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57699"/>
                                        </p:tgtEl>
                                        <p:attrNameLst>
                                          <p:attrName>style.visibility</p:attrName>
                                        </p:attrNameLst>
                                      </p:cBhvr>
                                      <p:to>
                                        <p:strVal val="visible"/>
                                      </p:to>
                                    </p:set>
                                    <p:animEffect transition="in" filter="blinds(horizontal)">
                                      <p:cBhvr>
                                        <p:cTn id="17" dur="500"/>
                                        <p:tgtEl>
                                          <p:spTgt spid="157699"/>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par>
                                <p:cTn id="28" presetID="3" presetClass="entr" presetSubtype="1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childTnLst>
                    </p:cTn>
                  </p:par>
                  <p:par>
                    <p:cTn id="31" fill="hold" nodeType="clickPar">
                      <p:stCondLst>
                        <p:cond delay="indefinite"/>
                      </p:stCondLst>
                      <p:childTnLst>
                        <p:par>
                          <p:cTn id="32" fill="hold" nodeType="after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500"/>
                                        <p:tgtEl>
                                          <p:spTgt spid="9"/>
                                        </p:tgtEl>
                                      </p:cBhvr>
                                    </p:animEffect>
                                  </p:childTnLst>
                                </p:cTn>
                              </p:par>
                            </p:childTnLst>
                          </p:cTn>
                        </p:par>
                      </p:childTnLst>
                    </p:cTn>
                  </p:par>
                  <p:par>
                    <p:cTn id="36" fill="hold" nodeType="clickPar">
                      <p:stCondLst>
                        <p:cond delay="indefinite"/>
                      </p:stCondLst>
                      <p:childTnLst>
                        <p:par>
                          <p:cTn id="37" fill="hold" nodeType="afterGroup">
                            <p:stCondLst>
                              <p:cond delay="0"/>
                            </p:stCondLst>
                            <p:childTnLst>
                              <p:par>
                                <p:cTn id="38" presetID="3" presetClass="exit" presetSubtype="10" fill="hold" grpId="0" nodeType="clickEffect">
                                  <p:stCondLst>
                                    <p:cond delay="0"/>
                                  </p:stCondLst>
                                  <p:childTnLst>
                                    <p:animEffect transition="out" filter="blinds(horizontal)">
                                      <p:cBhvr>
                                        <p:cTn id="39" dur="500"/>
                                        <p:tgtEl>
                                          <p:spTgt spid="6"/>
                                        </p:tgtEl>
                                      </p:cBhvr>
                                    </p:animEffect>
                                    <p:set>
                                      <p:cBhvr>
                                        <p:cTn id="4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7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233474" name="Rectangle 8"/>
          <p:cNvSpPr>
            <a:spLocks noGrp="1" noChangeArrowheads="1"/>
          </p:cNvSpPr>
          <p:nvPr>
            <p:ph type="title"/>
          </p:nvPr>
        </p:nvSpPr>
        <p:spPr>
          <a:xfrm>
            <a:off x="652463" y="304800"/>
            <a:ext cx="6180137" cy="422275"/>
          </a:xfrm>
          <a:noFill/>
        </p:spPr>
        <p:txBody>
          <a:bodyPr wrap="none"/>
          <a:lstStyle/>
          <a:p>
            <a:r>
              <a:rPr lang="en-US" smtClean="0"/>
              <a:t>Another Way to “Fix” a Data Hazard</a:t>
            </a:r>
          </a:p>
        </p:txBody>
      </p:sp>
      <p:sp>
        <p:nvSpPr>
          <p:cNvPr id="233475" name="Rectangle 9"/>
          <p:cNvSpPr>
            <a:spLocks noChangeArrowheads="1"/>
          </p:cNvSpPr>
          <p:nvPr/>
        </p:nvSpPr>
        <p:spPr bwMode="auto">
          <a:xfrm>
            <a:off x="304800" y="1525588"/>
            <a:ext cx="358775" cy="3109912"/>
          </a:xfrm>
          <a:prstGeom prst="rect">
            <a:avLst/>
          </a:prstGeom>
          <a:noFill/>
          <a:ln w="12700">
            <a:noFill/>
            <a:miter lim="800000"/>
          </a:ln>
        </p:spPr>
        <p:txBody>
          <a:bodyPr wrap="none" lIns="90488" tIns="44450" rIns="90488" bIns="44450">
            <a:spAutoFit/>
          </a:bodyPr>
          <a:lstStyle/>
          <a:p>
            <a:r>
              <a:rPr lang="en-US" sz="1800" i="1">
                <a:solidFill>
                  <a:srgbClr val="000000"/>
                </a:solidFill>
              </a:rPr>
              <a:t>I</a:t>
            </a:r>
          </a:p>
          <a:p>
            <a:r>
              <a:rPr lang="en-US" sz="1800" i="1">
                <a:solidFill>
                  <a:srgbClr val="000000"/>
                </a:solidFill>
              </a:rPr>
              <a:t>n</a:t>
            </a:r>
          </a:p>
          <a:p>
            <a:r>
              <a:rPr lang="en-US" sz="1800" i="1">
                <a:solidFill>
                  <a:srgbClr val="000000"/>
                </a:solidFill>
              </a:rPr>
              <a:t>s</a:t>
            </a:r>
          </a:p>
          <a:p>
            <a:r>
              <a:rPr lang="en-US" sz="1800" i="1">
                <a:solidFill>
                  <a:srgbClr val="000000"/>
                </a:solidFill>
              </a:rPr>
              <a:t>t</a:t>
            </a:r>
          </a:p>
          <a:p>
            <a:r>
              <a:rPr lang="en-US" sz="1800" i="1">
                <a:solidFill>
                  <a:srgbClr val="000000"/>
                </a:solidFill>
              </a:rPr>
              <a:t>r.</a:t>
            </a:r>
          </a:p>
          <a:p>
            <a:endParaRPr lang="en-US" sz="1800" i="1">
              <a:solidFill>
                <a:srgbClr val="000000"/>
              </a:solidFill>
            </a:endParaRPr>
          </a:p>
          <a:p>
            <a:r>
              <a:rPr lang="en-US" sz="1800" i="1">
                <a:solidFill>
                  <a:srgbClr val="000000"/>
                </a:solidFill>
              </a:rPr>
              <a:t>O</a:t>
            </a:r>
          </a:p>
          <a:p>
            <a:r>
              <a:rPr lang="en-US" sz="1800" i="1">
                <a:solidFill>
                  <a:srgbClr val="000000"/>
                </a:solidFill>
              </a:rPr>
              <a:t>r</a:t>
            </a:r>
          </a:p>
          <a:p>
            <a:r>
              <a:rPr lang="en-US" sz="1800" i="1">
                <a:solidFill>
                  <a:srgbClr val="000000"/>
                </a:solidFill>
              </a:rPr>
              <a:t>d</a:t>
            </a:r>
          </a:p>
          <a:p>
            <a:r>
              <a:rPr lang="en-US" sz="1800" i="1">
                <a:solidFill>
                  <a:srgbClr val="000000"/>
                </a:solidFill>
              </a:rPr>
              <a:t>e</a:t>
            </a:r>
          </a:p>
          <a:p>
            <a:r>
              <a:rPr lang="en-US" sz="1800" i="1">
                <a:solidFill>
                  <a:srgbClr val="000000"/>
                </a:solidFill>
              </a:rPr>
              <a:t>r</a:t>
            </a:r>
          </a:p>
        </p:txBody>
      </p:sp>
      <p:sp>
        <p:nvSpPr>
          <p:cNvPr id="233476" name="Line 10"/>
          <p:cNvSpPr>
            <a:spLocks noChangeShapeType="1"/>
          </p:cNvSpPr>
          <p:nvPr/>
        </p:nvSpPr>
        <p:spPr bwMode="auto">
          <a:xfrm>
            <a:off x="2133600" y="919163"/>
            <a:ext cx="6311900" cy="0"/>
          </a:xfrm>
          <a:prstGeom prst="line">
            <a:avLst/>
          </a:prstGeom>
          <a:noFill/>
          <a:ln w="25400">
            <a:solidFill>
              <a:schemeClr val="tx1"/>
            </a:solidFill>
            <a:round/>
            <a:tailEnd type="triangle" w="med" len="med"/>
          </a:ln>
        </p:spPr>
        <p:txBody>
          <a:bodyPr wrap="none" anchor="ctr"/>
          <a:lstStyle/>
          <a:p>
            <a:endParaRPr lang="en-IN"/>
          </a:p>
        </p:txBody>
      </p:sp>
      <p:sp>
        <p:nvSpPr>
          <p:cNvPr id="233477" name="Rectangle 11"/>
          <p:cNvSpPr>
            <a:spLocks noChangeArrowheads="1"/>
          </p:cNvSpPr>
          <p:nvPr/>
        </p:nvSpPr>
        <p:spPr bwMode="auto">
          <a:xfrm>
            <a:off x="738188" y="1371600"/>
            <a:ext cx="1458912"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add </a:t>
            </a:r>
            <a:r>
              <a:rPr lang="en-US" sz="2400" b="1">
                <a:solidFill>
                  <a:srgbClr val="FC0128"/>
                </a:solidFill>
                <a:latin typeface="Courier New" pitchFamily="49" charset="0"/>
              </a:rPr>
              <a:t>$1</a:t>
            </a:r>
            <a:r>
              <a:rPr lang="en-US" sz="2400" b="1">
                <a:solidFill>
                  <a:srgbClr val="000000"/>
                </a:solidFill>
                <a:latin typeface="Courier New" pitchFamily="49" charset="0"/>
              </a:rPr>
              <a:t>,</a:t>
            </a:r>
          </a:p>
        </p:txBody>
      </p:sp>
      <p:sp>
        <p:nvSpPr>
          <p:cNvPr id="233478" name="Line 12"/>
          <p:cNvSpPr>
            <a:spLocks noChangeShapeType="1"/>
          </p:cNvSpPr>
          <p:nvPr/>
        </p:nvSpPr>
        <p:spPr bwMode="auto">
          <a:xfrm flipH="1">
            <a:off x="3290888" y="1046163"/>
            <a:ext cx="0" cy="4470400"/>
          </a:xfrm>
          <a:prstGeom prst="line">
            <a:avLst/>
          </a:prstGeom>
          <a:noFill/>
          <a:ln w="25400">
            <a:solidFill>
              <a:schemeClr val="tx1"/>
            </a:solidFill>
            <a:prstDash val="sysDot"/>
            <a:round/>
          </a:ln>
        </p:spPr>
        <p:txBody>
          <a:bodyPr wrap="none" anchor="ctr"/>
          <a:lstStyle/>
          <a:p>
            <a:endParaRPr lang="en-IN"/>
          </a:p>
        </p:txBody>
      </p:sp>
      <p:sp>
        <p:nvSpPr>
          <p:cNvPr id="233479" name="Line 13"/>
          <p:cNvSpPr>
            <a:spLocks noChangeShapeType="1"/>
          </p:cNvSpPr>
          <p:nvPr/>
        </p:nvSpPr>
        <p:spPr bwMode="auto">
          <a:xfrm flipH="1">
            <a:off x="4000500" y="1046163"/>
            <a:ext cx="0" cy="4470400"/>
          </a:xfrm>
          <a:prstGeom prst="line">
            <a:avLst/>
          </a:prstGeom>
          <a:noFill/>
          <a:ln w="25400">
            <a:solidFill>
              <a:schemeClr val="tx1"/>
            </a:solidFill>
            <a:prstDash val="sysDot"/>
            <a:round/>
          </a:ln>
        </p:spPr>
        <p:txBody>
          <a:bodyPr wrap="none" anchor="ctr"/>
          <a:lstStyle/>
          <a:p>
            <a:endParaRPr lang="en-IN"/>
          </a:p>
        </p:txBody>
      </p:sp>
      <p:sp>
        <p:nvSpPr>
          <p:cNvPr id="233480" name="Line 14"/>
          <p:cNvSpPr>
            <a:spLocks noChangeShapeType="1"/>
          </p:cNvSpPr>
          <p:nvPr/>
        </p:nvSpPr>
        <p:spPr bwMode="auto">
          <a:xfrm flipH="1">
            <a:off x="4686300" y="1046163"/>
            <a:ext cx="0" cy="4470400"/>
          </a:xfrm>
          <a:prstGeom prst="line">
            <a:avLst/>
          </a:prstGeom>
          <a:noFill/>
          <a:ln w="25400">
            <a:solidFill>
              <a:schemeClr val="tx1"/>
            </a:solidFill>
            <a:prstDash val="sysDot"/>
            <a:round/>
          </a:ln>
        </p:spPr>
        <p:txBody>
          <a:bodyPr wrap="none" anchor="ctr"/>
          <a:lstStyle/>
          <a:p>
            <a:endParaRPr lang="en-IN"/>
          </a:p>
        </p:txBody>
      </p:sp>
      <p:sp>
        <p:nvSpPr>
          <p:cNvPr id="233481" name="Line 15"/>
          <p:cNvSpPr>
            <a:spLocks noChangeShapeType="1"/>
          </p:cNvSpPr>
          <p:nvPr/>
        </p:nvSpPr>
        <p:spPr bwMode="auto">
          <a:xfrm flipH="1">
            <a:off x="5372100" y="1046163"/>
            <a:ext cx="0" cy="4470400"/>
          </a:xfrm>
          <a:prstGeom prst="line">
            <a:avLst/>
          </a:prstGeom>
          <a:noFill/>
          <a:ln w="25400">
            <a:solidFill>
              <a:schemeClr val="tx1"/>
            </a:solidFill>
            <a:prstDash val="sysDot"/>
            <a:round/>
          </a:ln>
        </p:spPr>
        <p:txBody>
          <a:bodyPr wrap="none" anchor="ctr"/>
          <a:lstStyle/>
          <a:p>
            <a:endParaRPr lang="en-IN"/>
          </a:p>
        </p:txBody>
      </p:sp>
      <p:sp>
        <p:nvSpPr>
          <p:cNvPr id="233482" name="Line 16"/>
          <p:cNvSpPr>
            <a:spLocks noChangeShapeType="1"/>
          </p:cNvSpPr>
          <p:nvPr/>
        </p:nvSpPr>
        <p:spPr bwMode="auto">
          <a:xfrm flipH="1">
            <a:off x="6057900" y="1046163"/>
            <a:ext cx="0" cy="4470400"/>
          </a:xfrm>
          <a:prstGeom prst="line">
            <a:avLst/>
          </a:prstGeom>
          <a:noFill/>
          <a:ln w="25400">
            <a:solidFill>
              <a:schemeClr val="tx1"/>
            </a:solidFill>
            <a:prstDash val="sysDot"/>
            <a:round/>
          </a:ln>
        </p:spPr>
        <p:txBody>
          <a:bodyPr wrap="none" anchor="ctr"/>
          <a:lstStyle/>
          <a:p>
            <a:endParaRPr lang="en-IN"/>
          </a:p>
        </p:txBody>
      </p:sp>
      <p:sp>
        <p:nvSpPr>
          <p:cNvPr id="233483" name="Line 17"/>
          <p:cNvSpPr>
            <a:spLocks noChangeShapeType="1"/>
          </p:cNvSpPr>
          <p:nvPr/>
        </p:nvSpPr>
        <p:spPr bwMode="auto">
          <a:xfrm flipH="1">
            <a:off x="6743700" y="1046163"/>
            <a:ext cx="0" cy="4470400"/>
          </a:xfrm>
          <a:prstGeom prst="line">
            <a:avLst/>
          </a:prstGeom>
          <a:noFill/>
          <a:ln w="25400">
            <a:solidFill>
              <a:schemeClr val="tx1"/>
            </a:solidFill>
            <a:prstDash val="sysDot"/>
            <a:round/>
          </a:ln>
        </p:spPr>
        <p:txBody>
          <a:bodyPr wrap="none" anchor="ctr"/>
          <a:lstStyle/>
          <a:p>
            <a:endParaRPr lang="en-IN"/>
          </a:p>
        </p:txBody>
      </p:sp>
      <p:sp>
        <p:nvSpPr>
          <p:cNvPr id="233484" name="Line 18"/>
          <p:cNvSpPr>
            <a:spLocks noChangeShapeType="1"/>
          </p:cNvSpPr>
          <p:nvPr/>
        </p:nvSpPr>
        <p:spPr bwMode="auto">
          <a:xfrm flipH="1">
            <a:off x="7429500" y="1046163"/>
            <a:ext cx="0" cy="4470400"/>
          </a:xfrm>
          <a:prstGeom prst="line">
            <a:avLst/>
          </a:prstGeom>
          <a:noFill/>
          <a:ln w="25400">
            <a:solidFill>
              <a:schemeClr val="tx1"/>
            </a:solidFill>
            <a:prstDash val="sysDot"/>
            <a:round/>
          </a:ln>
        </p:spPr>
        <p:txBody>
          <a:bodyPr wrap="none" anchor="ctr"/>
          <a:lstStyle/>
          <a:p>
            <a:endParaRPr lang="en-IN"/>
          </a:p>
        </p:txBody>
      </p:sp>
      <p:sp>
        <p:nvSpPr>
          <p:cNvPr id="233485" name="Line 19"/>
          <p:cNvSpPr>
            <a:spLocks noChangeShapeType="1"/>
          </p:cNvSpPr>
          <p:nvPr/>
        </p:nvSpPr>
        <p:spPr bwMode="auto">
          <a:xfrm flipH="1">
            <a:off x="8115300" y="1046163"/>
            <a:ext cx="0" cy="4470400"/>
          </a:xfrm>
          <a:prstGeom prst="line">
            <a:avLst/>
          </a:prstGeom>
          <a:noFill/>
          <a:ln w="25400">
            <a:solidFill>
              <a:schemeClr val="tx1"/>
            </a:solidFill>
            <a:prstDash val="sysDot"/>
            <a:round/>
          </a:ln>
        </p:spPr>
        <p:txBody>
          <a:bodyPr wrap="none" anchor="ctr"/>
          <a:lstStyle/>
          <a:p>
            <a:endParaRPr lang="en-IN"/>
          </a:p>
        </p:txBody>
      </p:sp>
      <p:sp>
        <p:nvSpPr>
          <p:cNvPr id="233486" name="Line 20"/>
          <p:cNvSpPr>
            <a:spLocks noChangeShapeType="1"/>
          </p:cNvSpPr>
          <p:nvPr/>
        </p:nvSpPr>
        <p:spPr bwMode="auto">
          <a:xfrm flipH="1">
            <a:off x="661988" y="1447800"/>
            <a:ext cx="0" cy="4495800"/>
          </a:xfrm>
          <a:prstGeom prst="line">
            <a:avLst/>
          </a:prstGeom>
          <a:noFill/>
          <a:ln w="28575">
            <a:solidFill>
              <a:schemeClr val="tx1"/>
            </a:solidFill>
            <a:round/>
            <a:tailEnd type="triangle" w="med" len="med"/>
          </a:ln>
        </p:spPr>
        <p:txBody>
          <a:bodyPr/>
          <a:lstStyle/>
          <a:p>
            <a:endParaRPr lang="en-IN"/>
          </a:p>
        </p:txBody>
      </p:sp>
      <p:sp>
        <p:nvSpPr>
          <p:cNvPr id="233487" name="Rectangle 55"/>
          <p:cNvSpPr>
            <a:spLocks noChangeArrowheads="1"/>
          </p:cNvSpPr>
          <p:nvPr/>
        </p:nvSpPr>
        <p:spPr bwMode="auto">
          <a:xfrm>
            <a:off x="738188" y="2362200"/>
            <a:ext cx="2371725"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sub $4,</a:t>
            </a:r>
            <a:r>
              <a:rPr lang="en-US" sz="2400" b="1">
                <a:solidFill>
                  <a:srgbClr val="009900"/>
                </a:solidFill>
                <a:latin typeface="Courier New" pitchFamily="49" charset="0"/>
              </a:rPr>
              <a:t>$1</a:t>
            </a:r>
            <a:r>
              <a:rPr lang="en-US" sz="2400" b="1">
                <a:solidFill>
                  <a:srgbClr val="000000"/>
                </a:solidFill>
                <a:latin typeface="Courier New" pitchFamily="49" charset="0"/>
              </a:rPr>
              <a:t>,$5</a:t>
            </a:r>
          </a:p>
        </p:txBody>
      </p:sp>
      <p:sp>
        <p:nvSpPr>
          <p:cNvPr id="233488" name="Rectangle 56"/>
          <p:cNvSpPr>
            <a:spLocks noChangeArrowheads="1"/>
          </p:cNvSpPr>
          <p:nvPr/>
        </p:nvSpPr>
        <p:spPr bwMode="auto">
          <a:xfrm>
            <a:off x="738188" y="3429000"/>
            <a:ext cx="2371725"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and $6</a:t>
            </a:r>
            <a:r>
              <a:rPr lang="en-US" sz="2400" b="1">
                <a:solidFill>
                  <a:srgbClr val="009900"/>
                </a:solidFill>
                <a:latin typeface="Courier New" pitchFamily="49" charset="0"/>
              </a:rPr>
              <a:t>,$1</a:t>
            </a:r>
            <a:r>
              <a:rPr lang="en-US" sz="2400" b="1">
                <a:solidFill>
                  <a:srgbClr val="000000"/>
                </a:solidFill>
                <a:latin typeface="Courier New" pitchFamily="49" charset="0"/>
              </a:rPr>
              <a:t>,$7</a:t>
            </a:r>
          </a:p>
        </p:txBody>
      </p:sp>
      <p:sp>
        <p:nvSpPr>
          <p:cNvPr id="19476" name="Rectangle 137"/>
          <p:cNvSpPr>
            <a:spLocks noChangeArrowheads="1"/>
          </p:cNvSpPr>
          <p:nvPr/>
        </p:nvSpPr>
        <p:spPr bwMode="auto">
          <a:xfrm>
            <a:off x="6705600" y="990600"/>
            <a:ext cx="2286000" cy="1917700"/>
          </a:xfrm>
          <a:prstGeom prst="rect">
            <a:avLst/>
          </a:prstGeom>
          <a:noFill/>
          <a:ln w="12700">
            <a:noFill/>
            <a:miter lim="800000"/>
          </a:ln>
        </p:spPr>
        <p:txBody>
          <a:bodyPr lIns="90488" tIns="44450" rIns="90488" bIns="44450">
            <a:spAutoFit/>
          </a:bodyPr>
          <a:lstStyle/>
          <a:p>
            <a:pPr algn="r"/>
            <a:r>
              <a:rPr lang="en-US" sz="2000">
                <a:solidFill>
                  <a:srgbClr val="FC0128"/>
                </a:solidFill>
              </a:rPr>
              <a:t>Fix data hazards by </a:t>
            </a:r>
            <a:r>
              <a:rPr lang="en-US" sz="2000" b="1">
                <a:solidFill>
                  <a:srgbClr val="FC0128"/>
                </a:solidFill>
              </a:rPr>
              <a:t>forwarding</a:t>
            </a:r>
            <a:r>
              <a:rPr lang="en-US" sz="2000">
                <a:solidFill>
                  <a:srgbClr val="FC0128"/>
                </a:solidFill>
              </a:rPr>
              <a:t> results as soon as they are </a:t>
            </a:r>
            <a:r>
              <a:rPr lang="en-US" sz="2000" b="1">
                <a:solidFill>
                  <a:srgbClr val="FC0128"/>
                </a:solidFill>
              </a:rPr>
              <a:t>available</a:t>
            </a:r>
            <a:r>
              <a:rPr lang="en-US" sz="2000">
                <a:solidFill>
                  <a:srgbClr val="FC0128"/>
                </a:solidFill>
              </a:rPr>
              <a:t> to where they are </a:t>
            </a:r>
            <a:r>
              <a:rPr lang="en-US" sz="2000" b="1">
                <a:solidFill>
                  <a:srgbClr val="FC0128"/>
                </a:solidFill>
              </a:rPr>
              <a:t>needed</a:t>
            </a:r>
            <a:endParaRPr lang="en-US" sz="2000">
              <a:solidFill>
                <a:srgbClr val="FC0128"/>
              </a:solidFill>
            </a:endParaRPr>
          </a:p>
        </p:txBody>
      </p:sp>
      <p:sp>
        <p:nvSpPr>
          <p:cNvPr id="233490" name="Rectangle 138"/>
          <p:cNvSpPr>
            <a:spLocks noChangeArrowheads="1"/>
          </p:cNvSpPr>
          <p:nvPr/>
        </p:nvSpPr>
        <p:spPr bwMode="auto">
          <a:xfrm>
            <a:off x="738188" y="5181600"/>
            <a:ext cx="2371725"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xor $4,</a:t>
            </a:r>
            <a:r>
              <a:rPr lang="en-US" sz="2400" b="1">
                <a:solidFill>
                  <a:srgbClr val="009900"/>
                </a:solidFill>
                <a:latin typeface="Courier New" pitchFamily="49" charset="0"/>
              </a:rPr>
              <a:t>$1</a:t>
            </a:r>
            <a:r>
              <a:rPr lang="en-US" sz="2400" b="1">
                <a:solidFill>
                  <a:srgbClr val="000000"/>
                </a:solidFill>
                <a:latin typeface="Courier New" pitchFamily="49" charset="0"/>
              </a:rPr>
              <a:t>,$5</a:t>
            </a:r>
          </a:p>
        </p:txBody>
      </p:sp>
      <p:sp>
        <p:nvSpPr>
          <p:cNvPr id="233491" name="Rectangle 139"/>
          <p:cNvSpPr>
            <a:spLocks noChangeArrowheads="1"/>
          </p:cNvSpPr>
          <p:nvPr/>
        </p:nvSpPr>
        <p:spPr bwMode="auto">
          <a:xfrm>
            <a:off x="738188" y="4310063"/>
            <a:ext cx="2371725"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or  $8,</a:t>
            </a:r>
            <a:r>
              <a:rPr lang="en-US" sz="2400" b="1">
                <a:solidFill>
                  <a:srgbClr val="009900"/>
                </a:solidFill>
                <a:latin typeface="Courier New" pitchFamily="49" charset="0"/>
              </a:rPr>
              <a:t>$1</a:t>
            </a:r>
            <a:r>
              <a:rPr lang="en-US" sz="2400" b="1">
                <a:solidFill>
                  <a:srgbClr val="000000"/>
                </a:solidFill>
                <a:latin typeface="Courier New" pitchFamily="49" charset="0"/>
              </a:rPr>
              <a:t>,$9</a:t>
            </a:r>
          </a:p>
        </p:txBody>
      </p:sp>
      <p:grpSp>
        <p:nvGrpSpPr>
          <p:cNvPr id="233492" name="Group 54"/>
          <p:cNvGrpSpPr/>
          <p:nvPr/>
        </p:nvGrpSpPr>
        <p:grpSpPr>
          <a:xfrm>
            <a:off x="2747963" y="1304925"/>
            <a:ext cx="3302000" cy="838200"/>
            <a:chOff x="1571" y="1152"/>
            <a:chExt cx="2080" cy="528"/>
          </a:xfrm>
        </p:grpSpPr>
        <p:grpSp>
          <p:nvGrpSpPr>
            <p:cNvPr id="233625" name="Group 55"/>
            <p:cNvGrpSpPr/>
            <p:nvPr/>
          </p:nvGrpSpPr>
          <p:grpSpPr>
            <a:xfrm>
              <a:off x="2487" y="1152"/>
              <a:ext cx="223" cy="481"/>
              <a:chOff x="2207" y="1413"/>
              <a:chExt cx="223" cy="481"/>
            </a:xfrm>
          </p:grpSpPr>
          <p:sp>
            <p:nvSpPr>
              <p:cNvPr id="233655"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3656"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33626" name="Group 58"/>
            <p:cNvGrpSpPr/>
            <p:nvPr/>
          </p:nvGrpSpPr>
          <p:grpSpPr>
            <a:xfrm>
              <a:off x="1571" y="1248"/>
              <a:ext cx="340" cy="289"/>
              <a:chOff x="1291" y="1509"/>
              <a:chExt cx="340" cy="289"/>
            </a:xfrm>
          </p:grpSpPr>
          <p:sp>
            <p:nvSpPr>
              <p:cNvPr id="233651"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33652" name="Group 60"/>
              <p:cNvGrpSpPr/>
              <p:nvPr/>
            </p:nvGrpSpPr>
            <p:grpSpPr>
              <a:xfrm>
                <a:off x="1291" y="1509"/>
                <a:ext cx="340" cy="289"/>
                <a:chOff x="1291" y="1509"/>
                <a:chExt cx="340" cy="289"/>
              </a:xfrm>
            </p:grpSpPr>
            <p:sp>
              <p:nvSpPr>
                <p:cNvPr id="233653"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3654"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33627"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33628" name="Group 64"/>
            <p:cNvGrpSpPr/>
            <p:nvPr/>
          </p:nvGrpSpPr>
          <p:grpSpPr>
            <a:xfrm>
              <a:off x="2031" y="1248"/>
              <a:ext cx="296" cy="289"/>
              <a:chOff x="1751" y="1509"/>
              <a:chExt cx="296" cy="289"/>
            </a:xfrm>
          </p:grpSpPr>
          <p:sp>
            <p:nvSpPr>
              <p:cNvPr id="233649"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3650"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3629"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33630"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3631"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33632"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33633" name="Group 71"/>
            <p:cNvGrpSpPr/>
            <p:nvPr/>
          </p:nvGrpSpPr>
          <p:grpSpPr>
            <a:xfrm>
              <a:off x="2880" y="1248"/>
              <a:ext cx="325" cy="289"/>
              <a:chOff x="2600" y="1509"/>
              <a:chExt cx="325" cy="289"/>
            </a:xfrm>
          </p:grpSpPr>
          <p:sp>
            <p:nvSpPr>
              <p:cNvPr id="233647"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3648"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3634"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t>WB</a:t>
              </a:r>
            </a:p>
          </p:txBody>
        </p:sp>
        <p:grpSp>
          <p:nvGrpSpPr>
            <p:cNvPr id="233635" name="Group 75"/>
            <p:cNvGrpSpPr/>
            <p:nvPr/>
          </p:nvGrpSpPr>
          <p:grpSpPr>
            <a:xfrm>
              <a:off x="3348" y="1248"/>
              <a:ext cx="284" cy="289"/>
              <a:chOff x="3068" y="1509"/>
              <a:chExt cx="284" cy="289"/>
            </a:xfrm>
          </p:grpSpPr>
          <p:sp>
            <p:nvSpPr>
              <p:cNvPr id="233645"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3646"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3636"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33637"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33638"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33639"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33640"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33641"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33642"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33643"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33644"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233493" name="Group 54"/>
          <p:cNvGrpSpPr/>
          <p:nvPr/>
        </p:nvGrpSpPr>
        <p:grpSpPr>
          <a:xfrm>
            <a:off x="3387725" y="2220913"/>
            <a:ext cx="3302000" cy="838200"/>
            <a:chOff x="1571" y="1152"/>
            <a:chExt cx="2080" cy="528"/>
          </a:xfrm>
        </p:grpSpPr>
        <p:grpSp>
          <p:nvGrpSpPr>
            <p:cNvPr id="233593" name="Group 55"/>
            <p:cNvGrpSpPr/>
            <p:nvPr/>
          </p:nvGrpSpPr>
          <p:grpSpPr>
            <a:xfrm>
              <a:off x="2487" y="1152"/>
              <a:ext cx="223" cy="481"/>
              <a:chOff x="2207" y="1413"/>
              <a:chExt cx="223" cy="481"/>
            </a:xfrm>
          </p:grpSpPr>
          <p:sp>
            <p:nvSpPr>
              <p:cNvPr id="233623"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3624"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33594" name="Group 58"/>
            <p:cNvGrpSpPr/>
            <p:nvPr/>
          </p:nvGrpSpPr>
          <p:grpSpPr>
            <a:xfrm>
              <a:off x="1571" y="1248"/>
              <a:ext cx="340" cy="289"/>
              <a:chOff x="1291" y="1509"/>
              <a:chExt cx="340" cy="289"/>
            </a:xfrm>
          </p:grpSpPr>
          <p:sp>
            <p:nvSpPr>
              <p:cNvPr id="233619"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33620" name="Group 60"/>
              <p:cNvGrpSpPr/>
              <p:nvPr/>
            </p:nvGrpSpPr>
            <p:grpSpPr>
              <a:xfrm>
                <a:off x="1291" y="1509"/>
                <a:ext cx="340" cy="289"/>
                <a:chOff x="1291" y="1509"/>
                <a:chExt cx="340" cy="289"/>
              </a:xfrm>
            </p:grpSpPr>
            <p:sp>
              <p:nvSpPr>
                <p:cNvPr id="233621"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3622"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33595"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33596" name="Group 64"/>
            <p:cNvGrpSpPr/>
            <p:nvPr/>
          </p:nvGrpSpPr>
          <p:grpSpPr>
            <a:xfrm>
              <a:off x="2031" y="1248"/>
              <a:ext cx="296" cy="289"/>
              <a:chOff x="1751" y="1509"/>
              <a:chExt cx="296" cy="289"/>
            </a:xfrm>
          </p:grpSpPr>
          <p:sp>
            <p:nvSpPr>
              <p:cNvPr id="233617"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3618"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3597"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33598"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3599"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33600"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33601" name="Group 71"/>
            <p:cNvGrpSpPr/>
            <p:nvPr/>
          </p:nvGrpSpPr>
          <p:grpSpPr>
            <a:xfrm>
              <a:off x="2880" y="1248"/>
              <a:ext cx="325" cy="289"/>
              <a:chOff x="2600" y="1509"/>
              <a:chExt cx="325" cy="289"/>
            </a:xfrm>
          </p:grpSpPr>
          <p:sp>
            <p:nvSpPr>
              <p:cNvPr id="233615"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3616"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3602"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t>WB</a:t>
              </a:r>
            </a:p>
          </p:txBody>
        </p:sp>
        <p:grpSp>
          <p:nvGrpSpPr>
            <p:cNvPr id="233603" name="Group 75"/>
            <p:cNvGrpSpPr/>
            <p:nvPr/>
          </p:nvGrpSpPr>
          <p:grpSpPr>
            <a:xfrm>
              <a:off x="3348" y="1248"/>
              <a:ext cx="284" cy="289"/>
              <a:chOff x="3068" y="1509"/>
              <a:chExt cx="284" cy="289"/>
            </a:xfrm>
          </p:grpSpPr>
          <p:sp>
            <p:nvSpPr>
              <p:cNvPr id="233613"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3614"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3604"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33605"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33606"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33607"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33608"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33609"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33610"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33611"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33612"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233494" name="Group 54"/>
          <p:cNvGrpSpPr/>
          <p:nvPr/>
        </p:nvGrpSpPr>
        <p:grpSpPr>
          <a:xfrm>
            <a:off x="4067175" y="3311525"/>
            <a:ext cx="3302000" cy="838200"/>
            <a:chOff x="1571" y="1152"/>
            <a:chExt cx="2080" cy="528"/>
          </a:xfrm>
        </p:grpSpPr>
        <p:grpSp>
          <p:nvGrpSpPr>
            <p:cNvPr id="233561" name="Group 55"/>
            <p:cNvGrpSpPr/>
            <p:nvPr/>
          </p:nvGrpSpPr>
          <p:grpSpPr>
            <a:xfrm>
              <a:off x="2487" y="1152"/>
              <a:ext cx="223" cy="481"/>
              <a:chOff x="2207" y="1413"/>
              <a:chExt cx="223" cy="481"/>
            </a:xfrm>
          </p:grpSpPr>
          <p:sp>
            <p:nvSpPr>
              <p:cNvPr id="233591"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3592"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33562" name="Group 58"/>
            <p:cNvGrpSpPr/>
            <p:nvPr/>
          </p:nvGrpSpPr>
          <p:grpSpPr>
            <a:xfrm>
              <a:off x="1571" y="1248"/>
              <a:ext cx="340" cy="289"/>
              <a:chOff x="1291" y="1509"/>
              <a:chExt cx="340" cy="289"/>
            </a:xfrm>
          </p:grpSpPr>
          <p:sp>
            <p:nvSpPr>
              <p:cNvPr id="233587"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33588" name="Group 60"/>
              <p:cNvGrpSpPr/>
              <p:nvPr/>
            </p:nvGrpSpPr>
            <p:grpSpPr>
              <a:xfrm>
                <a:off x="1291" y="1509"/>
                <a:ext cx="340" cy="289"/>
                <a:chOff x="1291" y="1509"/>
                <a:chExt cx="340" cy="289"/>
              </a:xfrm>
            </p:grpSpPr>
            <p:sp>
              <p:nvSpPr>
                <p:cNvPr id="233589"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3590"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33563"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33564" name="Group 64"/>
            <p:cNvGrpSpPr/>
            <p:nvPr/>
          </p:nvGrpSpPr>
          <p:grpSpPr>
            <a:xfrm>
              <a:off x="2031" y="1248"/>
              <a:ext cx="296" cy="289"/>
              <a:chOff x="1751" y="1509"/>
              <a:chExt cx="296" cy="289"/>
            </a:xfrm>
          </p:grpSpPr>
          <p:sp>
            <p:nvSpPr>
              <p:cNvPr id="233585"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3586"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3565"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33566"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3567"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33568"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33569" name="Group 71"/>
            <p:cNvGrpSpPr/>
            <p:nvPr/>
          </p:nvGrpSpPr>
          <p:grpSpPr>
            <a:xfrm>
              <a:off x="2880" y="1248"/>
              <a:ext cx="325" cy="289"/>
              <a:chOff x="2600" y="1509"/>
              <a:chExt cx="325" cy="289"/>
            </a:xfrm>
          </p:grpSpPr>
          <p:sp>
            <p:nvSpPr>
              <p:cNvPr id="233583"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3584"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3570"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t>WB</a:t>
              </a:r>
            </a:p>
          </p:txBody>
        </p:sp>
        <p:grpSp>
          <p:nvGrpSpPr>
            <p:cNvPr id="233571" name="Group 75"/>
            <p:cNvGrpSpPr/>
            <p:nvPr/>
          </p:nvGrpSpPr>
          <p:grpSpPr>
            <a:xfrm>
              <a:off x="3348" y="1248"/>
              <a:ext cx="284" cy="289"/>
              <a:chOff x="3068" y="1509"/>
              <a:chExt cx="284" cy="289"/>
            </a:xfrm>
          </p:grpSpPr>
          <p:sp>
            <p:nvSpPr>
              <p:cNvPr id="233581"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3582"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3572"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33573"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33574"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33575"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33576"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33577"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33578"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33579"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33580"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233495" name="Group 54"/>
          <p:cNvGrpSpPr/>
          <p:nvPr/>
        </p:nvGrpSpPr>
        <p:grpSpPr>
          <a:xfrm>
            <a:off x="4799013" y="4175125"/>
            <a:ext cx="3302000" cy="838200"/>
            <a:chOff x="1571" y="1152"/>
            <a:chExt cx="2080" cy="528"/>
          </a:xfrm>
        </p:grpSpPr>
        <p:grpSp>
          <p:nvGrpSpPr>
            <p:cNvPr id="233529" name="Group 55"/>
            <p:cNvGrpSpPr/>
            <p:nvPr/>
          </p:nvGrpSpPr>
          <p:grpSpPr>
            <a:xfrm>
              <a:off x="2487" y="1152"/>
              <a:ext cx="223" cy="481"/>
              <a:chOff x="2207" y="1413"/>
              <a:chExt cx="223" cy="481"/>
            </a:xfrm>
          </p:grpSpPr>
          <p:sp>
            <p:nvSpPr>
              <p:cNvPr id="233559"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3560"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33530" name="Group 58"/>
            <p:cNvGrpSpPr/>
            <p:nvPr/>
          </p:nvGrpSpPr>
          <p:grpSpPr>
            <a:xfrm>
              <a:off x="1571" y="1248"/>
              <a:ext cx="340" cy="289"/>
              <a:chOff x="1291" y="1509"/>
              <a:chExt cx="340" cy="289"/>
            </a:xfrm>
          </p:grpSpPr>
          <p:sp>
            <p:nvSpPr>
              <p:cNvPr id="233555"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33556" name="Group 60"/>
              <p:cNvGrpSpPr/>
              <p:nvPr/>
            </p:nvGrpSpPr>
            <p:grpSpPr>
              <a:xfrm>
                <a:off x="1291" y="1509"/>
                <a:ext cx="340" cy="289"/>
                <a:chOff x="1291" y="1509"/>
                <a:chExt cx="340" cy="289"/>
              </a:xfrm>
            </p:grpSpPr>
            <p:sp>
              <p:nvSpPr>
                <p:cNvPr id="233557"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3558"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33531"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33532" name="Group 64"/>
            <p:cNvGrpSpPr/>
            <p:nvPr/>
          </p:nvGrpSpPr>
          <p:grpSpPr>
            <a:xfrm>
              <a:off x="2031" y="1248"/>
              <a:ext cx="296" cy="289"/>
              <a:chOff x="1751" y="1509"/>
              <a:chExt cx="296" cy="289"/>
            </a:xfrm>
          </p:grpSpPr>
          <p:sp>
            <p:nvSpPr>
              <p:cNvPr id="233553"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3554"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3533"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33534"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3535"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33536"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33537" name="Group 71"/>
            <p:cNvGrpSpPr/>
            <p:nvPr/>
          </p:nvGrpSpPr>
          <p:grpSpPr>
            <a:xfrm>
              <a:off x="2880" y="1248"/>
              <a:ext cx="325" cy="289"/>
              <a:chOff x="2600" y="1509"/>
              <a:chExt cx="325" cy="289"/>
            </a:xfrm>
          </p:grpSpPr>
          <p:sp>
            <p:nvSpPr>
              <p:cNvPr id="233551"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3552"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3538"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t>WB</a:t>
              </a:r>
            </a:p>
          </p:txBody>
        </p:sp>
        <p:grpSp>
          <p:nvGrpSpPr>
            <p:cNvPr id="233539" name="Group 75"/>
            <p:cNvGrpSpPr/>
            <p:nvPr/>
          </p:nvGrpSpPr>
          <p:grpSpPr>
            <a:xfrm>
              <a:off x="3348" y="1248"/>
              <a:ext cx="284" cy="289"/>
              <a:chOff x="3068" y="1509"/>
              <a:chExt cx="284" cy="289"/>
            </a:xfrm>
          </p:grpSpPr>
          <p:sp>
            <p:nvSpPr>
              <p:cNvPr id="233549"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3550"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3540"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33541"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33542"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33543"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33544"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33545"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33546"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33547"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33548"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233496" name="Group 54"/>
          <p:cNvGrpSpPr/>
          <p:nvPr/>
        </p:nvGrpSpPr>
        <p:grpSpPr>
          <a:xfrm>
            <a:off x="5521325" y="4937125"/>
            <a:ext cx="3302000" cy="838200"/>
            <a:chOff x="1571" y="1152"/>
            <a:chExt cx="2080" cy="528"/>
          </a:xfrm>
        </p:grpSpPr>
        <p:grpSp>
          <p:nvGrpSpPr>
            <p:cNvPr id="233497" name="Group 55"/>
            <p:cNvGrpSpPr/>
            <p:nvPr/>
          </p:nvGrpSpPr>
          <p:grpSpPr>
            <a:xfrm>
              <a:off x="2487" y="1152"/>
              <a:ext cx="223" cy="481"/>
              <a:chOff x="2207" y="1413"/>
              <a:chExt cx="223" cy="481"/>
            </a:xfrm>
          </p:grpSpPr>
          <p:sp>
            <p:nvSpPr>
              <p:cNvPr id="233527"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3528"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33498" name="Group 58"/>
            <p:cNvGrpSpPr/>
            <p:nvPr/>
          </p:nvGrpSpPr>
          <p:grpSpPr>
            <a:xfrm>
              <a:off x="1571" y="1248"/>
              <a:ext cx="340" cy="289"/>
              <a:chOff x="1291" y="1509"/>
              <a:chExt cx="340" cy="289"/>
            </a:xfrm>
          </p:grpSpPr>
          <p:sp>
            <p:nvSpPr>
              <p:cNvPr id="233523"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33524" name="Group 60"/>
              <p:cNvGrpSpPr/>
              <p:nvPr/>
            </p:nvGrpSpPr>
            <p:grpSpPr>
              <a:xfrm>
                <a:off x="1291" y="1509"/>
                <a:ext cx="340" cy="289"/>
                <a:chOff x="1291" y="1509"/>
                <a:chExt cx="340" cy="289"/>
              </a:xfrm>
            </p:grpSpPr>
            <p:sp>
              <p:nvSpPr>
                <p:cNvPr id="233525"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3526"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33499"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33500" name="Group 64"/>
            <p:cNvGrpSpPr/>
            <p:nvPr/>
          </p:nvGrpSpPr>
          <p:grpSpPr>
            <a:xfrm>
              <a:off x="2031" y="1248"/>
              <a:ext cx="296" cy="289"/>
              <a:chOff x="1751" y="1509"/>
              <a:chExt cx="296" cy="289"/>
            </a:xfrm>
          </p:grpSpPr>
          <p:sp>
            <p:nvSpPr>
              <p:cNvPr id="233521"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3522"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3501"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33502"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3503"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33504"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33505" name="Group 71"/>
            <p:cNvGrpSpPr/>
            <p:nvPr/>
          </p:nvGrpSpPr>
          <p:grpSpPr>
            <a:xfrm>
              <a:off x="2880" y="1248"/>
              <a:ext cx="325" cy="289"/>
              <a:chOff x="2600" y="1509"/>
              <a:chExt cx="325" cy="289"/>
            </a:xfrm>
          </p:grpSpPr>
          <p:sp>
            <p:nvSpPr>
              <p:cNvPr id="233519"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3520"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3506"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t>WB</a:t>
              </a:r>
            </a:p>
          </p:txBody>
        </p:sp>
        <p:grpSp>
          <p:nvGrpSpPr>
            <p:cNvPr id="233507" name="Group 75"/>
            <p:cNvGrpSpPr/>
            <p:nvPr/>
          </p:nvGrpSpPr>
          <p:grpSpPr>
            <a:xfrm>
              <a:off x="3348" y="1248"/>
              <a:ext cx="284" cy="289"/>
              <a:chOff x="3068" y="1509"/>
              <a:chExt cx="284" cy="289"/>
            </a:xfrm>
          </p:grpSpPr>
          <p:sp>
            <p:nvSpPr>
              <p:cNvPr id="233517"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3518"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3508"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33509"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33510"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33511"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33512"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33513"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33514"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33515"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33516"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76"/>
                                        </p:tgtEl>
                                        <p:attrNameLst>
                                          <p:attrName>style.visibility</p:attrName>
                                        </p:attrNameLst>
                                      </p:cBhvr>
                                      <p:to>
                                        <p:strVal val="visible"/>
                                      </p:to>
                                    </p:set>
                                    <p:animEffect transition="in" filter="blinds(horizontal)">
                                      <p:cBhvr>
                                        <p:cTn id="7" dur="500"/>
                                        <p:tgtEl>
                                          <p:spTgt spid="19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6" grpId="0"/>
    </p:bldLst>
  </p:timing>
</p:sld>
</file>

<file path=ppt/slides/slide7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34498" name="Footer Placeholder 3"/>
          <p:cNvSpPr>
            <a:spLocks noGrp="1"/>
          </p:cNvSpPr>
          <p:nvPr>
            <p:ph type="ftr" sz="quarter" idx="10"/>
          </p:nvPr>
        </p:nvSpPr>
        <p:spPr>
          <a:noFill/>
        </p:spPr>
        <p:txBody>
          <a:bodyPr/>
          <a:lstStyle/>
          <a:p>
            <a:r>
              <a:rPr lang="en-AU" smtClean="0">
                <a:solidFill>
                  <a:srgbClr val="000000"/>
                </a:solidFill>
              </a:rPr>
              <a:t>Chapter 4 — The Processor — </a:t>
            </a:r>
            <a:fld id="{BF204F33-DCBC-4B5B-8436-70A39C236851}" type="slidenum">
              <a:rPr lang="en-AU" smtClean="0">
                <a:solidFill>
                  <a:srgbClr val="000000"/>
                </a:solidFill>
              </a:rPr>
              <a:t>73</a:t>
            </a:fld>
            <a:endParaRPr lang="en-AU" smtClean="0">
              <a:solidFill>
                <a:srgbClr val="000000"/>
              </a:solidFill>
            </a:endParaRPr>
          </a:p>
        </p:txBody>
      </p:sp>
      <p:pic>
        <p:nvPicPr>
          <p:cNvPr id="43011" name="Picture 6" descr="f04-29-P374493"/>
          <p:cNvPicPr>
            <a:picLocks noChangeAspect="1" noChangeArrowheads="1"/>
          </p:cNvPicPr>
          <p:nvPr/>
        </p:nvPicPr>
        <p:blipFill>
          <a:blip r:embed="rId3"/>
          <a:stretch>
            <a:fillRect/>
          </a:stretch>
        </p:blipFill>
        <p:spPr bwMode="auto">
          <a:xfrm>
            <a:off x="1331913" y="3284538"/>
            <a:ext cx="6340475" cy="2184400"/>
          </a:xfrm>
          <a:prstGeom prst="rect">
            <a:avLst/>
          </a:prstGeom>
          <a:noFill/>
          <a:ln w="9525">
            <a:noFill/>
            <a:miter lim="800000"/>
          </a:ln>
        </p:spPr>
      </p:pic>
      <p:sp>
        <p:nvSpPr>
          <p:cNvPr id="234500" name="Rectangle 2"/>
          <p:cNvSpPr>
            <a:spLocks noGrp="1" noChangeArrowheads="1"/>
          </p:cNvSpPr>
          <p:nvPr>
            <p:ph type="title"/>
          </p:nvPr>
        </p:nvSpPr>
        <p:spPr/>
        <p:txBody>
          <a:bodyPr/>
          <a:lstStyle/>
          <a:p>
            <a:pPr eaLnBrk="1" hangingPunct="1"/>
            <a:r>
              <a:rPr lang="en-US" smtClean="0"/>
              <a:t>Forwarding (aka Bypassing)</a:t>
            </a:r>
            <a:endParaRPr lang="en-AU" smtClean="0"/>
          </a:p>
        </p:txBody>
      </p:sp>
      <p:sp>
        <p:nvSpPr>
          <p:cNvPr id="43013" name="Rectangle 3"/>
          <p:cNvSpPr>
            <a:spLocks noGrp="1" noChangeArrowheads="1"/>
          </p:cNvSpPr>
          <p:nvPr>
            <p:ph type="body" idx="1"/>
          </p:nvPr>
        </p:nvSpPr>
        <p:spPr>
          <a:xfrm>
            <a:off x="684213" y="1125538"/>
            <a:ext cx="8270875" cy="1766887"/>
          </a:xfrm>
        </p:spPr>
        <p:txBody>
          <a:bodyPr/>
          <a:lstStyle/>
          <a:p>
            <a:pPr eaLnBrk="1" hangingPunct="1"/>
            <a:r>
              <a:rPr lang="en-US" smtClean="0"/>
              <a:t>Use result when it is computed</a:t>
            </a:r>
          </a:p>
          <a:p>
            <a:pPr lvl="1" eaLnBrk="1" hangingPunct="1"/>
            <a:r>
              <a:rPr lang="en-US" smtClean="0"/>
              <a:t>Don’t wait for it to be stored in a register</a:t>
            </a:r>
          </a:p>
          <a:p>
            <a:pPr lvl="1" eaLnBrk="1" hangingPunct="1"/>
            <a:r>
              <a:rPr lang="en-US" smtClean="0"/>
              <a:t>Requires extra connections in the datapath</a:t>
            </a:r>
            <a:endParaRPr lang="en-AU" smtClean="0"/>
          </a:p>
        </p:txBody>
      </p:sp>
      <p:cxnSp>
        <p:nvCxnSpPr>
          <p:cNvPr id="7" name="Straight Arrow Connector 6"/>
          <p:cNvCxnSpPr>
            <a:cxnSpLocks noChangeShapeType="1"/>
          </p:cNvCxnSpPr>
          <p:nvPr/>
        </p:nvCxnSpPr>
        <p:spPr bwMode="auto">
          <a:xfrm>
            <a:off x="5292725" y="4149725"/>
            <a:ext cx="142875" cy="792163"/>
          </a:xfrm>
          <a:prstGeom prst="straightConnector1">
            <a:avLst/>
          </a:prstGeom>
          <a:noFill/>
          <a:ln w="38100" algn="ctr">
            <a:solidFill>
              <a:srgbClr val="66FF66"/>
            </a:solidFill>
            <a:round/>
            <a:tailEnd type="arrow" w="med" len="med"/>
          </a:ln>
        </p:spPr>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43013">
                                            <p:txEl>
                                              <p:pRg st="0" end="0"/>
                                            </p:txEl>
                                          </p:spTgt>
                                        </p:tgtEl>
                                        <p:attrNameLst>
                                          <p:attrName>style.visibility</p:attrName>
                                        </p:attrNameLst>
                                      </p:cBhvr>
                                      <p:to>
                                        <p:strVal val="visible"/>
                                      </p:to>
                                    </p:set>
                                    <p:animEffect transition="in" filter="blinds(horizontal)">
                                      <p:cBhvr>
                                        <p:cTn id="7" dur="500"/>
                                        <p:tgtEl>
                                          <p:spTgt spid="4301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3013">
                                            <p:txEl>
                                              <p:pRg st="1" end="1"/>
                                            </p:txEl>
                                          </p:spTgt>
                                        </p:tgtEl>
                                        <p:attrNameLst>
                                          <p:attrName>style.visibility</p:attrName>
                                        </p:attrNameLst>
                                      </p:cBhvr>
                                      <p:to>
                                        <p:strVal val="visible"/>
                                      </p:to>
                                    </p:set>
                                    <p:animEffect transition="in" filter="blinds(horizontal)">
                                      <p:cBhvr>
                                        <p:cTn id="12" dur="500"/>
                                        <p:tgtEl>
                                          <p:spTgt spid="4301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3013">
                                            <p:txEl>
                                              <p:pRg st="2" end="2"/>
                                            </p:txEl>
                                          </p:spTgt>
                                        </p:tgtEl>
                                        <p:attrNameLst>
                                          <p:attrName>style.visibility</p:attrName>
                                        </p:attrNameLst>
                                      </p:cBhvr>
                                      <p:to>
                                        <p:strVal val="visible"/>
                                      </p:to>
                                    </p:set>
                                    <p:animEffect transition="in" filter="blinds(horizontal)">
                                      <p:cBhvr>
                                        <p:cTn id="17" dur="500"/>
                                        <p:tgtEl>
                                          <p:spTgt spid="4301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3011"/>
                                        </p:tgtEl>
                                        <p:attrNameLst>
                                          <p:attrName>style.visibility</p:attrName>
                                        </p:attrNameLst>
                                      </p:cBhvr>
                                      <p:to>
                                        <p:strVal val="visible"/>
                                      </p:to>
                                    </p:set>
                                    <p:animEffect transition="in" filter="blinds(horizontal)">
                                      <p:cBhvr>
                                        <p:cTn id="22" dur="500"/>
                                        <p:tgtEl>
                                          <p:spTgt spid="43011"/>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grpSp>
        <p:nvGrpSpPr>
          <p:cNvPr id="2" name="Group 205"/>
          <p:cNvGrpSpPr/>
          <p:nvPr/>
        </p:nvGrpSpPr>
        <p:grpSpPr>
          <a:xfrm>
            <a:off x="4495800" y="1447800"/>
            <a:ext cx="1143000" cy="2362200"/>
            <a:chOff x="2832" y="912"/>
            <a:chExt cx="720" cy="1488"/>
          </a:xfrm>
        </p:grpSpPr>
        <p:sp>
          <p:nvSpPr>
            <p:cNvPr id="235712" name="Rectangle 188"/>
            <p:cNvSpPr>
              <a:spLocks noChangeArrowheads="1"/>
            </p:cNvSpPr>
            <p:nvPr/>
          </p:nvSpPr>
          <p:spPr bwMode="auto">
            <a:xfrm>
              <a:off x="3456" y="2112"/>
              <a:ext cx="96" cy="288"/>
            </a:xfrm>
            <a:prstGeom prst="rect">
              <a:avLst/>
            </a:prstGeom>
            <a:solidFill>
              <a:srgbClr val="009900"/>
            </a:solidFill>
            <a:ln w="12700">
              <a:solidFill>
                <a:schemeClr val="tx1"/>
              </a:solidFill>
              <a:miter lim="800000"/>
            </a:ln>
          </p:spPr>
          <p:txBody>
            <a:bodyPr wrap="none" anchor="ctr"/>
            <a:lstStyle/>
            <a:p>
              <a:pPr algn="l"/>
              <a:endParaRPr lang="en-IN" sz="1800">
                <a:solidFill>
                  <a:srgbClr val="FC0128"/>
                </a:solidFill>
              </a:endParaRPr>
            </a:p>
          </p:txBody>
        </p:sp>
        <p:sp>
          <p:nvSpPr>
            <p:cNvPr id="235713" name="Rectangle 189"/>
            <p:cNvSpPr>
              <a:spLocks noChangeArrowheads="1"/>
            </p:cNvSpPr>
            <p:nvPr/>
          </p:nvSpPr>
          <p:spPr bwMode="auto">
            <a:xfrm>
              <a:off x="3072" y="1488"/>
              <a:ext cx="96" cy="288"/>
            </a:xfrm>
            <a:prstGeom prst="rect">
              <a:avLst/>
            </a:prstGeom>
            <a:solidFill>
              <a:srgbClr val="009900"/>
            </a:solidFill>
            <a:ln w="12700">
              <a:solidFill>
                <a:schemeClr val="tx1"/>
              </a:solidFill>
              <a:miter lim="800000"/>
            </a:ln>
          </p:spPr>
          <p:txBody>
            <a:bodyPr wrap="none" anchor="ctr"/>
            <a:lstStyle/>
            <a:p>
              <a:pPr algn="l"/>
              <a:endParaRPr lang="en-IN" sz="1800">
                <a:solidFill>
                  <a:srgbClr val="FC0128"/>
                </a:solidFill>
              </a:endParaRPr>
            </a:p>
          </p:txBody>
        </p:sp>
        <p:sp>
          <p:nvSpPr>
            <p:cNvPr id="235714" name="Rectangle 190"/>
            <p:cNvSpPr>
              <a:spLocks noChangeArrowheads="1"/>
            </p:cNvSpPr>
            <p:nvPr/>
          </p:nvSpPr>
          <p:spPr bwMode="auto">
            <a:xfrm>
              <a:off x="2832" y="912"/>
              <a:ext cx="96" cy="288"/>
            </a:xfrm>
            <a:prstGeom prst="rect">
              <a:avLst/>
            </a:prstGeom>
            <a:solidFill>
              <a:schemeClr val="accent1"/>
            </a:solidFill>
            <a:ln w="12700">
              <a:solidFill>
                <a:schemeClr val="tx1"/>
              </a:solidFill>
              <a:miter lim="800000"/>
            </a:ln>
          </p:spPr>
          <p:txBody>
            <a:bodyPr wrap="none" anchor="ctr"/>
            <a:lstStyle/>
            <a:p>
              <a:pPr algn="l"/>
              <a:endParaRPr lang="en-IN" sz="1800">
                <a:solidFill>
                  <a:srgbClr val="FC0128"/>
                </a:solidFill>
              </a:endParaRPr>
            </a:p>
          </p:txBody>
        </p:sp>
        <p:sp>
          <p:nvSpPr>
            <p:cNvPr id="235715" name="Line 191"/>
            <p:cNvSpPr>
              <a:spLocks noChangeShapeType="1"/>
            </p:cNvSpPr>
            <p:nvPr/>
          </p:nvSpPr>
          <p:spPr bwMode="auto">
            <a:xfrm>
              <a:off x="2880" y="1152"/>
              <a:ext cx="192" cy="480"/>
            </a:xfrm>
            <a:prstGeom prst="line">
              <a:avLst/>
            </a:prstGeom>
            <a:noFill/>
            <a:ln w="28575">
              <a:solidFill>
                <a:srgbClr val="009900"/>
              </a:solidFill>
              <a:round/>
              <a:tailEnd type="triangle" w="med" len="med"/>
            </a:ln>
          </p:spPr>
          <p:txBody>
            <a:bodyPr/>
            <a:lstStyle/>
            <a:p>
              <a:endParaRPr lang="en-IN"/>
            </a:p>
          </p:txBody>
        </p:sp>
        <p:sp>
          <p:nvSpPr>
            <p:cNvPr id="235716" name="Line 192"/>
            <p:cNvSpPr>
              <a:spLocks noChangeShapeType="1"/>
            </p:cNvSpPr>
            <p:nvPr/>
          </p:nvSpPr>
          <p:spPr bwMode="auto">
            <a:xfrm>
              <a:off x="2880" y="1152"/>
              <a:ext cx="576" cy="1152"/>
            </a:xfrm>
            <a:prstGeom prst="line">
              <a:avLst/>
            </a:prstGeom>
            <a:noFill/>
            <a:ln w="28575">
              <a:solidFill>
                <a:srgbClr val="009900"/>
              </a:solidFill>
              <a:round/>
              <a:tailEnd type="triangle" w="med" len="med"/>
            </a:ln>
          </p:spPr>
          <p:txBody>
            <a:bodyPr/>
            <a:lstStyle/>
            <a:p>
              <a:endParaRPr lang="en-IN"/>
            </a:p>
          </p:txBody>
        </p:sp>
      </p:grpSp>
      <p:sp>
        <p:nvSpPr>
          <p:cNvPr id="235523" name="Rectangle 2"/>
          <p:cNvSpPr>
            <a:spLocks noGrp="1" noChangeArrowheads="1"/>
          </p:cNvSpPr>
          <p:nvPr>
            <p:ph type="title"/>
          </p:nvPr>
        </p:nvSpPr>
        <p:spPr>
          <a:xfrm>
            <a:off x="652463" y="304800"/>
            <a:ext cx="8356600" cy="425450"/>
          </a:xfrm>
          <a:noFill/>
        </p:spPr>
        <p:txBody>
          <a:bodyPr wrap="none"/>
          <a:lstStyle/>
          <a:p>
            <a:r>
              <a:rPr lang="en-US" smtClean="0"/>
              <a:t>Data Forwarding (in time) to “Fix” a Data Hazard</a:t>
            </a:r>
          </a:p>
        </p:txBody>
      </p:sp>
      <p:sp>
        <p:nvSpPr>
          <p:cNvPr id="235524" name="Line 4"/>
          <p:cNvSpPr>
            <a:spLocks noChangeShapeType="1"/>
          </p:cNvSpPr>
          <p:nvPr/>
        </p:nvSpPr>
        <p:spPr bwMode="auto">
          <a:xfrm>
            <a:off x="2133600" y="919163"/>
            <a:ext cx="6311900" cy="0"/>
          </a:xfrm>
          <a:prstGeom prst="line">
            <a:avLst/>
          </a:prstGeom>
          <a:noFill/>
          <a:ln w="25400">
            <a:solidFill>
              <a:schemeClr val="tx1"/>
            </a:solidFill>
            <a:round/>
            <a:tailEnd type="triangle" w="med" len="med"/>
          </a:ln>
        </p:spPr>
        <p:txBody>
          <a:bodyPr wrap="none" anchor="ctr"/>
          <a:lstStyle/>
          <a:p>
            <a:endParaRPr lang="en-IN"/>
          </a:p>
        </p:txBody>
      </p:sp>
      <p:sp>
        <p:nvSpPr>
          <p:cNvPr id="235525" name="Line 6"/>
          <p:cNvSpPr>
            <a:spLocks noChangeShapeType="1"/>
          </p:cNvSpPr>
          <p:nvPr/>
        </p:nvSpPr>
        <p:spPr bwMode="auto">
          <a:xfrm flipH="1">
            <a:off x="3314700" y="1046163"/>
            <a:ext cx="0" cy="4470400"/>
          </a:xfrm>
          <a:prstGeom prst="line">
            <a:avLst/>
          </a:prstGeom>
          <a:noFill/>
          <a:ln w="25400">
            <a:solidFill>
              <a:schemeClr val="tx1"/>
            </a:solidFill>
            <a:prstDash val="sysDot"/>
            <a:round/>
          </a:ln>
        </p:spPr>
        <p:txBody>
          <a:bodyPr wrap="none" anchor="ctr"/>
          <a:lstStyle/>
          <a:p>
            <a:endParaRPr lang="en-IN"/>
          </a:p>
        </p:txBody>
      </p:sp>
      <p:sp>
        <p:nvSpPr>
          <p:cNvPr id="235526" name="Line 7"/>
          <p:cNvSpPr>
            <a:spLocks noChangeShapeType="1"/>
          </p:cNvSpPr>
          <p:nvPr/>
        </p:nvSpPr>
        <p:spPr bwMode="auto">
          <a:xfrm flipH="1">
            <a:off x="4000500" y="1046163"/>
            <a:ext cx="0" cy="4470400"/>
          </a:xfrm>
          <a:prstGeom prst="line">
            <a:avLst/>
          </a:prstGeom>
          <a:noFill/>
          <a:ln w="25400">
            <a:solidFill>
              <a:schemeClr val="tx1"/>
            </a:solidFill>
            <a:prstDash val="sysDot"/>
            <a:round/>
          </a:ln>
        </p:spPr>
        <p:txBody>
          <a:bodyPr wrap="none" anchor="ctr"/>
          <a:lstStyle/>
          <a:p>
            <a:endParaRPr lang="en-IN"/>
          </a:p>
        </p:txBody>
      </p:sp>
      <p:sp>
        <p:nvSpPr>
          <p:cNvPr id="235527" name="Line 8"/>
          <p:cNvSpPr>
            <a:spLocks noChangeShapeType="1"/>
          </p:cNvSpPr>
          <p:nvPr/>
        </p:nvSpPr>
        <p:spPr bwMode="auto">
          <a:xfrm flipH="1">
            <a:off x="4686300" y="1046163"/>
            <a:ext cx="0" cy="4470400"/>
          </a:xfrm>
          <a:prstGeom prst="line">
            <a:avLst/>
          </a:prstGeom>
          <a:noFill/>
          <a:ln w="25400">
            <a:solidFill>
              <a:schemeClr val="tx1"/>
            </a:solidFill>
            <a:prstDash val="sysDot"/>
            <a:round/>
          </a:ln>
        </p:spPr>
        <p:txBody>
          <a:bodyPr wrap="none" anchor="ctr"/>
          <a:lstStyle/>
          <a:p>
            <a:endParaRPr lang="en-IN"/>
          </a:p>
        </p:txBody>
      </p:sp>
      <p:sp>
        <p:nvSpPr>
          <p:cNvPr id="235528" name="Line 9"/>
          <p:cNvSpPr>
            <a:spLocks noChangeShapeType="1"/>
          </p:cNvSpPr>
          <p:nvPr/>
        </p:nvSpPr>
        <p:spPr bwMode="auto">
          <a:xfrm flipH="1">
            <a:off x="5372100" y="1046163"/>
            <a:ext cx="0" cy="4470400"/>
          </a:xfrm>
          <a:prstGeom prst="line">
            <a:avLst/>
          </a:prstGeom>
          <a:noFill/>
          <a:ln w="25400">
            <a:solidFill>
              <a:schemeClr val="tx1"/>
            </a:solidFill>
            <a:prstDash val="sysDot"/>
            <a:round/>
          </a:ln>
        </p:spPr>
        <p:txBody>
          <a:bodyPr wrap="none" anchor="ctr"/>
          <a:lstStyle/>
          <a:p>
            <a:endParaRPr lang="en-IN"/>
          </a:p>
        </p:txBody>
      </p:sp>
      <p:grpSp>
        <p:nvGrpSpPr>
          <p:cNvPr id="3" name="Group 207"/>
          <p:cNvGrpSpPr/>
          <p:nvPr/>
        </p:nvGrpSpPr>
        <p:grpSpPr>
          <a:xfrm>
            <a:off x="5562600" y="1447800"/>
            <a:ext cx="1143000" cy="4191000"/>
            <a:chOff x="3504" y="912"/>
            <a:chExt cx="720" cy="2640"/>
          </a:xfrm>
        </p:grpSpPr>
        <p:sp>
          <p:nvSpPr>
            <p:cNvPr id="235707" name="Rectangle 195"/>
            <p:cNvSpPr>
              <a:spLocks noChangeArrowheads="1"/>
            </p:cNvSpPr>
            <p:nvPr/>
          </p:nvSpPr>
          <p:spPr bwMode="auto">
            <a:xfrm>
              <a:off x="3504" y="912"/>
              <a:ext cx="144" cy="288"/>
            </a:xfrm>
            <a:prstGeom prst="rect">
              <a:avLst/>
            </a:prstGeom>
            <a:solidFill>
              <a:schemeClr val="accent1"/>
            </a:solidFill>
            <a:ln w="12700">
              <a:solidFill>
                <a:schemeClr val="accent1"/>
              </a:solidFill>
              <a:miter lim="800000"/>
            </a:ln>
          </p:spPr>
          <p:txBody>
            <a:bodyPr wrap="none" anchor="ctr"/>
            <a:lstStyle/>
            <a:p>
              <a:pPr algn="l"/>
              <a:endParaRPr lang="en-IN" sz="1800">
                <a:solidFill>
                  <a:srgbClr val="FC0128"/>
                </a:solidFill>
              </a:endParaRPr>
            </a:p>
          </p:txBody>
        </p:sp>
        <p:sp>
          <p:nvSpPr>
            <p:cNvPr id="235708" name="Rectangle 186"/>
            <p:cNvSpPr>
              <a:spLocks noChangeArrowheads="1"/>
            </p:cNvSpPr>
            <p:nvPr/>
          </p:nvSpPr>
          <p:spPr bwMode="auto">
            <a:xfrm>
              <a:off x="4080" y="3264"/>
              <a:ext cx="144" cy="288"/>
            </a:xfrm>
            <a:prstGeom prst="rect">
              <a:avLst/>
            </a:prstGeom>
            <a:solidFill>
              <a:srgbClr val="009900"/>
            </a:solidFill>
            <a:ln w="12700">
              <a:solidFill>
                <a:schemeClr val="tx1"/>
              </a:solidFill>
              <a:miter lim="800000"/>
            </a:ln>
          </p:spPr>
          <p:txBody>
            <a:bodyPr wrap="none" anchor="ctr"/>
            <a:lstStyle/>
            <a:p>
              <a:pPr algn="l"/>
              <a:endParaRPr lang="en-IN" sz="1800">
                <a:solidFill>
                  <a:srgbClr val="FC0128"/>
                </a:solidFill>
              </a:endParaRPr>
            </a:p>
          </p:txBody>
        </p:sp>
        <p:sp>
          <p:nvSpPr>
            <p:cNvPr id="235709" name="Rectangle 187"/>
            <p:cNvSpPr>
              <a:spLocks noChangeArrowheads="1"/>
            </p:cNvSpPr>
            <p:nvPr/>
          </p:nvSpPr>
          <p:spPr bwMode="auto">
            <a:xfrm>
              <a:off x="3648" y="2736"/>
              <a:ext cx="144" cy="288"/>
            </a:xfrm>
            <a:prstGeom prst="rect">
              <a:avLst/>
            </a:prstGeom>
            <a:solidFill>
              <a:srgbClr val="009900"/>
            </a:solidFill>
            <a:ln w="12700">
              <a:solidFill>
                <a:schemeClr val="tx1"/>
              </a:solidFill>
              <a:miter lim="800000"/>
            </a:ln>
          </p:spPr>
          <p:txBody>
            <a:bodyPr wrap="none" anchor="ctr"/>
            <a:lstStyle/>
            <a:p>
              <a:pPr algn="l"/>
              <a:endParaRPr lang="en-IN" sz="1800">
                <a:solidFill>
                  <a:srgbClr val="FC0128"/>
                </a:solidFill>
              </a:endParaRPr>
            </a:p>
          </p:txBody>
        </p:sp>
        <p:sp>
          <p:nvSpPr>
            <p:cNvPr id="235710" name="Line 193"/>
            <p:cNvSpPr>
              <a:spLocks noChangeShapeType="1"/>
            </p:cNvSpPr>
            <p:nvPr/>
          </p:nvSpPr>
          <p:spPr bwMode="auto">
            <a:xfrm>
              <a:off x="3600" y="1200"/>
              <a:ext cx="48" cy="1680"/>
            </a:xfrm>
            <a:prstGeom prst="line">
              <a:avLst/>
            </a:prstGeom>
            <a:noFill/>
            <a:ln w="28575">
              <a:solidFill>
                <a:srgbClr val="009900"/>
              </a:solidFill>
              <a:round/>
              <a:tailEnd type="triangle" w="med" len="med"/>
            </a:ln>
          </p:spPr>
          <p:txBody>
            <a:bodyPr/>
            <a:lstStyle/>
            <a:p>
              <a:endParaRPr lang="en-IN"/>
            </a:p>
          </p:txBody>
        </p:sp>
        <p:sp>
          <p:nvSpPr>
            <p:cNvPr id="235711" name="Line 194"/>
            <p:cNvSpPr>
              <a:spLocks noChangeShapeType="1"/>
            </p:cNvSpPr>
            <p:nvPr/>
          </p:nvSpPr>
          <p:spPr bwMode="auto">
            <a:xfrm>
              <a:off x="3600" y="1152"/>
              <a:ext cx="432" cy="2256"/>
            </a:xfrm>
            <a:prstGeom prst="line">
              <a:avLst/>
            </a:prstGeom>
            <a:noFill/>
            <a:ln w="28575">
              <a:solidFill>
                <a:srgbClr val="009900"/>
              </a:solidFill>
              <a:round/>
              <a:tailEnd type="triangle" w="med" len="med"/>
            </a:ln>
          </p:spPr>
          <p:txBody>
            <a:bodyPr/>
            <a:lstStyle/>
            <a:p>
              <a:endParaRPr lang="en-IN"/>
            </a:p>
          </p:txBody>
        </p:sp>
      </p:grpSp>
      <p:sp>
        <p:nvSpPr>
          <p:cNvPr id="235530" name="Line 10"/>
          <p:cNvSpPr>
            <a:spLocks noChangeShapeType="1"/>
          </p:cNvSpPr>
          <p:nvPr/>
        </p:nvSpPr>
        <p:spPr bwMode="auto">
          <a:xfrm flipH="1">
            <a:off x="6057900" y="1046163"/>
            <a:ext cx="0" cy="4470400"/>
          </a:xfrm>
          <a:prstGeom prst="line">
            <a:avLst/>
          </a:prstGeom>
          <a:noFill/>
          <a:ln w="25400">
            <a:solidFill>
              <a:schemeClr val="tx1"/>
            </a:solidFill>
            <a:prstDash val="sysDot"/>
            <a:round/>
          </a:ln>
        </p:spPr>
        <p:txBody>
          <a:bodyPr wrap="none" anchor="ctr"/>
          <a:lstStyle/>
          <a:p>
            <a:endParaRPr lang="en-IN"/>
          </a:p>
        </p:txBody>
      </p:sp>
      <p:sp>
        <p:nvSpPr>
          <p:cNvPr id="235531" name="Line 11"/>
          <p:cNvSpPr>
            <a:spLocks noChangeShapeType="1"/>
          </p:cNvSpPr>
          <p:nvPr/>
        </p:nvSpPr>
        <p:spPr bwMode="auto">
          <a:xfrm flipH="1">
            <a:off x="6743700" y="1046163"/>
            <a:ext cx="0" cy="4470400"/>
          </a:xfrm>
          <a:prstGeom prst="line">
            <a:avLst/>
          </a:prstGeom>
          <a:noFill/>
          <a:ln w="25400">
            <a:solidFill>
              <a:schemeClr val="tx1"/>
            </a:solidFill>
            <a:prstDash val="sysDot"/>
            <a:round/>
          </a:ln>
        </p:spPr>
        <p:txBody>
          <a:bodyPr wrap="none" anchor="ctr"/>
          <a:lstStyle/>
          <a:p>
            <a:endParaRPr lang="en-IN"/>
          </a:p>
        </p:txBody>
      </p:sp>
      <p:sp>
        <p:nvSpPr>
          <p:cNvPr id="235532" name="Line 12"/>
          <p:cNvSpPr>
            <a:spLocks noChangeShapeType="1"/>
          </p:cNvSpPr>
          <p:nvPr/>
        </p:nvSpPr>
        <p:spPr bwMode="auto">
          <a:xfrm flipH="1">
            <a:off x="7429500" y="1046163"/>
            <a:ext cx="0" cy="4470400"/>
          </a:xfrm>
          <a:prstGeom prst="line">
            <a:avLst/>
          </a:prstGeom>
          <a:noFill/>
          <a:ln w="25400">
            <a:solidFill>
              <a:schemeClr val="tx1"/>
            </a:solidFill>
            <a:prstDash val="sysDot"/>
            <a:round/>
          </a:ln>
        </p:spPr>
        <p:txBody>
          <a:bodyPr wrap="none" anchor="ctr"/>
          <a:lstStyle/>
          <a:p>
            <a:endParaRPr lang="en-IN"/>
          </a:p>
        </p:txBody>
      </p:sp>
      <p:sp>
        <p:nvSpPr>
          <p:cNvPr id="235533" name="Line 13"/>
          <p:cNvSpPr>
            <a:spLocks noChangeShapeType="1"/>
          </p:cNvSpPr>
          <p:nvPr/>
        </p:nvSpPr>
        <p:spPr bwMode="auto">
          <a:xfrm flipH="1">
            <a:off x="8115300" y="1046163"/>
            <a:ext cx="0" cy="4470400"/>
          </a:xfrm>
          <a:prstGeom prst="line">
            <a:avLst/>
          </a:prstGeom>
          <a:noFill/>
          <a:ln w="25400">
            <a:solidFill>
              <a:schemeClr val="tx1"/>
            </a:solidFill>
            <a:prstDash val="sysDot"/>
            <a:round/>
          </a:ln>
        </p:spPr>
        <p:txBody>
          <a:bodyPr wrap="none" anchor="ctr"/>
          <a:lstStyle/>
          <a:p>
            <a:endParaRPr lang="en-IN"/>
          </a:p>
        </p:txBody>
      </p:sp>
      <p:sp>
        <p:nvSpPr>
          <p:cNvPr id="1246324" name="Rectangle 116"/>
          <p:cNvSpPr>
            <a:spLocks noChangeArrowheads="1"/>
          </p:cNvSpPr>
          <p:nvPr/>
        </p:nvSpPr>
        <p:spPr bwMode="auto">
          <a:xfrm>
            <a:off x="6705600" y="990600"/>
            <a:ext cx="2286000" cy="1917700"/>
          </a:xfrm>
          <a:prstGeom prst="rect">
            <a:avLst/>
          </a:prstGeom>
          <a:noFill/>
          <a:ln w="12700">
            <a:noFill/>
            <a:miter lim="800000"/>
          </a:ln>
        </p:spPr>
        <p:txBody>
          <a:bodyPr lIns="90488" tIns="44450" rIns="90488" bIns="44450">
            <a:spAutoFit/>
          </a:bodyPr>
          <a:lstStyle/>
          <a:p>
            <a:pPr algn="r"/>
            <a:r>
              <a:rPr lang="en-US" sz="2000">
                <a:solidFill>
                  <a:srgbClr val="FC0128"/>
                </a:solidFill>
              </a:rPr>
              <a:t>Fix data hazards by </a:t>
            </a:r>
            <a:r>
              <a:rPr lang="en-US" sz="2000" b="1">
                <a:solidFill>
                  <a:srgbClr val="FC0128"/>
                </a:solidFill>
              </a:rPr>
              <a:t>forwarding</a:t>
            </a:r>
            <a:r>
              <a:rPr lang="en-US" sz="2000">
                <a:solidFill>
                  <a:srgbClr val="FC0128"/>
                </a:solidFill>
              </a:rPr>
              <a:t> results as soon as they are </a:t>
            </a:r>
            <a:r>
              <a:rPr lang="en-US" sz="2000" b="1">
                <a:solidFill>
                  <a:srgbClr val="FC0128"/>
                </a:solidFill>
              </a:rPr>
              <a:t>available</a:t>
            </a:r>
            <a:r>
              <a:rPr lang="en-US" sz="2000">
                <a:solidFill>
                  <a:srgbClr val="FC0128"/>
                </a:solidFill>
              </a:rPr>
              <a:t> to where they are </a:t>
            </a:r>
            <a:r>
              <a:rPr lang="en-US" sz="2000" b="1">
                <a:solidFill>
                  <a:srgbClr val="FC0128"/>
                </a:solidFill>
              </a:rPr>
              <a:t>needed</a:t>
            </a:r>
            <a:endParaRPr lang="en-US" sz="2000">
              <a:solidFill>
                <a:srgbClr val="FC0128"/>
              </a:solidFill>
            </a:endParaRPr>
          </a:p>
        </p:txBody>
      </p:sp>
      <p:sp>
        <p:nvSpPr>
          <p:cNvPr id="235535" name="Rectangle 198"/>
          <p:cNvSpPr>
            <a:spLocks noChangeArrowheads="1"/>
          </p:cNvSpPr>
          <p:nvPr/>
        </p:nvSpPr>
        <p:spPr bwMode="auto">
          <a:xfrm>
            <a:off x="304800" y="1601788"/>
            <a:ext cx="358775" cy="3109912"/>
          </a:xfrm>
          <a:prstGeom prst="rect">
            <a:avLst/>
          </a:prstGeom>
          <a:noFill/>
          <a:ln w="12700">
            <a:noFill/>
            <a:miter lim="800000"/>
          </a:ln>
        </p:spPr>
        <p:txBody>
          <a:bodyPr wrap="none" lIns="90488" tIns="44450" rIns="90488" bIns="44450">
            <a:spAutoFit/>
          </a:bodyPr>
          <a:lstStyle/>
          <a:p>
            <a:r>
              <a:rPr lang="en-US" sz="1800" i="1">
                <a:solidFill>
                  <a:srgbClr val="000000"/>
                </a:solidFill>
              </a:rPr>
              <a:t>I</a:t>
            </a:r>
          </a:p>
          <a:p>
            <a:r>
              <a:rPr lang="en-US" sz="1800" i="1">
                <a:solidFill>
                  <a:srgbClr val="000000"/>
                </a:solidFill>
              </a:rPr>
              <a:t>n</a:t>
            </a:r>
          </a:p>
          <a:p>
            <a:r>
              <a:rPr lang="en-US" sz="1800" i="1">
                <a:solidFill>
                  <a:srgbClr val="000000"/>
                </a:solidFill>
              </a:rPr>
              <a:t>s</a:t>
            </a:r>
          </a:p>
          <a:p>
            <a:r>
              <a:rPr lang="en-US" sz="1800" i="1">
                <a:solidFill>
                  <a:srgbClr val="000000"/>
                </a:solidFill>
              </a:rPr>
              <a:t>t</a:t>
            </a:r>
          </a:p>
          <a:p>
            <a:r>
              <a:rPr lang="en-US" sz="1800" i="1">
                <a:solidFill>
                  <a:srgbClr val="000000"/>
                </a:solidFill>
              </a:rPr>
              <a:t>r.</a:t>
            </a:r>
          </a:p>
          <a:p>
            <a:endParaRPr lang="en-US" sz="1800" i="1">
              <a:solidFill>
                <a:srgbClr val="000000"/>
              </a:solidFill>
            </a:endParaRPr>
          </a:p>
          <a:p>
            <a:r>
              <a:rPr lang="en-US" sz="1800" i="1">
                <a:solidFill>
                  <a:srgbClr val="000000"/>
                </a:solidFill>
              </a:rPr>
              <a:t>O</a:t>
            </a:r>
          </a:p>
          <a:p>
            <a:r>
              <a:rPr lang="en-US" sz="1800" i="1">
                <a:solidFill>
                  <a:srgbClr val="000000"/>
                </a:solidFill>
              </a:rPr>
              <a:t>r</a:t>
            </a:r>
          </a:p>
          <a:p>
            <a:r>
              <a:rPr lang="en-US" sz="1800" i="1">
                <a:solidFill>
                  <a:srgbClr val="000000"/>
                </a:solidFill>
              </a:rPr>
              <a:t>d</a:t>
            </a:r>
          </a:p>
          <a:p>
            <a:r>
              <a:rPr lang="en-US" sz="1800" i="1">
                <a:solidFill>
                  <a:srgbClr val="000000"/>
                </a:solidFill>
              </a:rPr>
              <a:t>e</a:t>
            </a:r>
          </a:p>
          <a:p>
            <a:r>
              <a:rPr lang="en-US" sz="1800" i="1">
                <a:solidFill>
                  <a:srgbClr val="000000"/>
                </a:solidFill>
              </a:rPr>
              <a:t>r</a:t>
            </a:r>
          </a:p>
        </p:txBody>
      </p:sp>
      <p:sp>
        <p:nvSpPr>
          <p:cNvPr id="235536" name="Rectangle 199"/>
          <p:cNvSpPr>
            <a:spLocks noChangeArrowheads="1"/>
          </p:cNvSpPr>
          <p:nvPr/>
        </p:nvSpPr>
        <p:spPr bwMode="auto">
          <a:xfrm>
            <a:off x="738188" y="1447800"/>
            <a:ext cx="1458912"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add </a:t>
            </a:r>
            <a:r>
              <a:rPr lang="en-US" sz="2400" b="1">
                <a:solidFill>
                  <a:srgbClr val="FC0128"/>
                </a:solidFill>
                <a:latin typeface="Courier New" pitchFamily="49" charset="0"/>
              </a:rPr>
              <a:t>$1</a:t>
            </a:r>
            <a:r>
              <a:rPr lang="en-US" sz="2400" b="1">
                <a:solidFill>
                  <a:srgbClr val="000000"/>
                </a:solidFill>
                <a:latin typeface="Courier New" pitchFamily="49" charset="0"/>
              </a:rPr>
              <a:t>,</a:t>
            </a:r>
          </a:p>
        </p:txBody>
      </p:sp>
      <p:sp>
        <p:nvSpPr>
          <p:cNvPr id="235537" name="Line 200"/>
          <p:cNvSpPr>
            <a:spLocks noChangeShapeType="1"/>
          </p:cNvSpPr>
          <p:nvPr/>
        </p:nvSpPr>
        <p:spPr bwMode="auto">
          <a:xfrm flipH="1">
            <a:off x="661988" y="1524000"/>
            <a:ext cx="0" cy="4495800"/>
          </a:xfrm>
          <a:prstGeom prst="line">
            <a:avLst/>
          </a:prstGeom>
          <a:noFill/>
          <a:ln w="28575">
            <a:solidFill>
              <a:schemeClr val="tx1"/>
            </a:solidFill>
            <a:round/>
            <a:tailEnd type="triangle" w="med" len="med"/>
          </a:ln>
        </p:spPr>
        <p:txBody>
          <a:bodyPr/>
          <a:lstStyle/>
          <a:p>
            <a:endParaRPr lang="en-IN"/>
          </a:p>
        </p:txBody>
      </p:sp>
      <p:sp>
        <p:nvSpPr>
          <p:cNvPr id="235538" name="Rectangle 201"/>
          <p:cNvSpPr>
            <a:spLocks noChangeArrowheads="1"/>
          </p:cNvSpPr>
          <p:nvPr/>
        </p:nvSpPr>
        <p:spPr bwMode="auto">
          <a:xfrm>
            <a:off x="738188" y="2438400"/>
            <a:ext cx="2371725"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sub $4,</a:t>
            </a:r>
            <a:r>
              <a:rPr lang="en-US" sz="2400" b="1">
                <a:solidFill>
                  <a:srgbClr val="009900"/>
                </a:solidFill>
                <a:latin typeface="Courier New" pitchFamily="49" charset="0"/>
              </a:rPr>
              <a:t>$1</a:t>
            </a:r>
            <a:r>
              <a:rPr lang="en-US" sz="2400" b="1">
                <a:solidFill>
                  <a:srgbClr val="000000"/>
                </a:solidFill>
                <a:latin typeface="Courier New" pitchFamily="49" charset="0"/>
              </a:rPr>
              <a:t>,$5</a:t>
            </a:r>
          </a:p>
        </p:txBody>
      </p:sp>
      <p:sp>
        <p:nvSpPr>
          <p:cNvPr id="235539" name="Rectangle 202"/>
          <p:cNvSpPr>
            <a:spLocks noChangeArrowheads="1"/>
          </p:cNvSpPr>
          <p:nvPr/>
        </p:nvSpPr>
        <p:spPr bwMode="auto">
          <a:xfrm>
            <a:off x="738188" y="3505200"/>
            <a:ext cx="2371725"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and $6</a:t>
            </a:r>
            <a:r>
              <a:rPr lang="en-US" sz="2400" b="1">
                <a:solidFill>
                  <a:srgbClr val="009900"/>
                </a:solidFill>
                <a:latin typeface="Courier New" pitchFamily="49" charset="0"/>
              </a:rPr>
              <a:t>,$1</a:t>
            </a:r>
            <a:r>
              <a:rPr lang="en-US" sz="2400" b="1">
                <a:solidFill>
                  <a:srgbClr val="000000"/>
                </a:solidFill>
                <a:latin typeface="Courier New" pitchFamily="49" charset="0"/>
              </a:rPr>
              <a:t>,$7</a:t>
            </a:r>
          </a:p>
        </p:txBody>
      </p:sp>
      <p:sp>
        <p:nvSpPr>
          <p:cNvPr id="235540" name="Rectangle 203"/>
          <p:cNvSpPr>
            <a:spLocks noChangeArrowheads="1"/>
          </p:cNvSpPr>
          <p:nvPr/>
        </p:nvSpPr>
        <p:spPr bwMode="auto">
          <a:xfrm>
            <a:off x="738188" y="5257800"/>
            <a:ext cx="2371725"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xor $4,</a:t>
            </a:r>
            <a:r>
              <a:rPr lang="en-US" sz="2400" b="1">
                <a:solidFill>
                  <a:srgbClr val="009900"/>
                </a:solidFill>
                <a:latin typeface="Courier New" pitchFamily="49" charset="0"/>
              </a:rPr>
              <a:t>$1</a:t>
            </a:r>
            <a:r>
              <a:rPr lang="en-US" sz="2400" b="1">
                <a:solidFill>
                  <a:srgbClr val="000000"/>
                </a:solidFill>
                <a:latin typeface="Courier New" pitchFamily="49" charset="0"/>
              </a:rPr>
              <a:t>,$5</a:t>
            </a:r>
          </a:p>
        </p:txBody>
      </p:sp>
      <p:sp>
        <p:nvSpPr>
          <p:cNvPr id="235541" name="Rectangle 204"/>
          <p:cNvSpPr>
            <a:spLocks noChangeArrowheads="1"/>
          </p:cNvSpPr>
          <p:nvPr/>
        </p:nvSpPr>
        <p:spPr bwMode="auto">
          <a:xfrm>
            <a:off x="738188" y="4386263"/>
            <a:ext cx="2371725"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or  $8,</a:t>
            </a:r>
            <a:r>
              <a:rPr lang="en-US" sz="2400" b="1">
                <a:solidFill>
                  <a:srgbClr val="009900"/>
                </a:solidFill>
                <a:latin typeface="Courier New" pitchFamily="49" charset="0"/>
              </a:rPr>
              <a:t>$1</a:t>
            </a:r>
            <a:r>
              <a:rPr lang="en-US" sz="2400" b="1">
                <a:solidFill>
                  <a:srgbClr val="000000"/>
                </a:solidFill>
                <a:latin typeface="Courier New" pitchFamily="49" charset="0"/>
              </a:rPr>
              <a:t>,$9</a:t>
            </a:r>
          </a:p>
        </p:txBody>
      </p:sp>
      <p:grpSp>
        <p:nvGrpSpPr>
          <p:cNvPr id="235542" name="Group 54"/>
          <p:cNvGrpSpPr/>
          <p:nvPr/>
        </p:nvGrpSpPr>
        <p:grpSpPr>
          <a:xfrm>
            <a:off x="2747963" y="1304925"/>
            <a:ext cx="3302000" cy="838200"/>
            <a:chOff x="1571" y="1152"/>
            <a:chExt cx="2080" cy="528"/>
          </a:xfrm>
        </p:grpSpPr>
        <p:grpSp>
          <p:nvGrpSpPr>
            <p:cNvPr id="235675" name="Group 55"/>
            <p:cNvGrpSpPr/>
            <p:nvPr/>
          </p:nvGrpSpPr>
          <p:grpSpPr>
            <a:xfrm>
              <a:off x="2487" y="1152"/>
              <a:ext cx="223" cy="481"/>
              <a:chOff x="2207" y="1413"/>
              <a:chExt cx="223" cy="481"/>
            </a:xfrm>
          </p:grpSpPr>
          <p:sp>
            <p:nvSpPr>
              <p:cNvPr id="235705"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5706"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35676" name="Group 58"/>
            <p:cNvGrpSpPr/>
            <p:nvPr/>
          </p:nvGrpSpPr>
          <p:grpSpPr>
            <a:xfrm>
              <a:off x="1571" y="1248"/>
              <a:ext cx="340" cy="289"/>
              <a:chOff x="1291" y="1509"/>
              <a:chExt cx="340" cy="289"/>
            </a:xfrm>
          </p:grpSpPr>
          <p:sp>
            <p:nvSpPr>
              <p:cNvPr id="235701"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35702" name="Group 60"/>
              <p:cNvGrpSpPr/>
              <p:nvPr/>
            </p:nvGrpSpPr>
            <p:grpSpPr>
              <a:xfrm>
                <a:off x="1291" y="1509"/>
                <a:ext cx="340" cy="289"/>
                <a:chOff x="1291" y="1509"/>
                <a:chExt cx="340" cy="289"/>
              </a:xfrm>
            </p:grpSpPr>
            <p:sp>
              <p:nvSpPr>
                <p:cNvPr id="235703"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5704"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35677"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35678" name="Group 64"/>
            <p:cNvGrpSpPr/>
            <p:nvPr/>
          </p:nvGrpSpPr>
          <p:grpSpPr>
            <a:xfrm>
              <a:off x="2031" y="1248"/>
              <a:ext cx="296" cy="289"/>
              <a:chOff x="1751" y="1509"/>
              <a:chExt cx="296" cy="289"/>
            </a:xfrm>
          </p:grpSpPr>
          <p:sp>
            <p:nvSpPr>
              <p:cNvPr id="235699"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5700"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5679"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35680"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5681"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35682"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35683" name="Group 71"/>
            <p:cNvGrpSpPr/>
            <p:nvPr/>
          </p:nvGrpSpPr>
          <p:grpSpPr>
            <a:xfrm>
              <a:off x="2880" y="1248"/>
              <a:ext cx="325" cy="289"/>
              <a:chOff x="2600" y="1509"/>
              <a:chExt cx="325" cy="289"/>
            </a:xfrm>
          </p:grpSpPr>
          <p:sp>
            <p:nvSpPr>
              <p:cNvPr id="235697"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5698"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5684"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t>WB</a:t>
              </a:r>
            </a:p>
          </p:txBody>
        </p:sp>
        <p:grpSp>
          <p:nvGrpSpPr>
            <p:cNvPr id="235685" name="Group 75"/>
            <p:cNvGrpSpPr/>
            <p:nvPr/>
          </p:nvGrpSpPr>
          <p:grpSpPr>
            <a:xfrm>
              <a:off x="3348" y="1248"/>
              <a:ext cx="284" cy="289"/>
              <a:chOff x="3068" y="1509"/>
              <a:chExt cx="284" cy="289"/>
            </a:xfrm>
          </p:grpSpPr>
          <p:sp>
            <p:nvSpPr>
              <p:cNvPr id="235695"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5696"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5686"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35687"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35688"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35689"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35690"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35691"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35692"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35693"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35694"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235543" name="Group 54"/>
          <p:cNvGrpSpPr/>
          <p:nvPr/>
        </p:nvGrpSpPr>
        <p:grpSpPr>
          <a:xfrm>
            <a:off x="3502025" y="2171700"/>
            <a:ext cx="3302000" cy="838200"/>
            <a:chOff x="1571" y="1152"/>
            <a:chExt cx="2080" cy="528"/>
          </a:xfrm>
        </p:grpSpPr>
        <p:grpSp>
          <p:nvGrpSpPr>
            <p:cNvPr id="235643" name="Group 55"/>
            <p:cNvGrpSpPr/>
            <p:nvPr/>
          </p:nvGrpSpPr>
          <p:grpSpPr>
            <a:xfrm>
              <a:off x="2487" y="1152"/>
              <a:ext cx="223" cy="481"/>
              <a:chOff x="2207" y="1413"/>
              <a:chExt cx="223" cy="481"/>
            </a:xfrm>
          </p:grpSpPr>
          <p:sp>
            <p:nvSpPr>
              <p:cNvPr id="235673"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5674"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35644" name="Group 58"/>
            <p:cNvGrpSpPr/>
            <p:nvPr/>
          </p:nvGrpSpPr>
          <p:grpSpPr>
            <a:xfrm>
              <a:off x="1571" y="1248"/>
              <a:ext cx="340" cy="289"/>
              <a:chOff x="1291" y="1509"/>
              <a:chExt cx="340" cy="289"/>
            </a:xfrm>
          </p:grpSpPr>
          <p:sp>
            <p:nvSpPr>
              <p:cNvPr id="235669"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35670" name="Group 60"/>
              <p:cNvGrpSpPr/>
              <p:nvPr/>
            </p:nvGrpSpPr>
            <p:grpSpPr>
              <a:xfrm>
                <a:off x="1291" y="1509"/>
                <a:ext cx="340" cy="289"/>
                <a:chOff x="1291" y="1509"/>
                <a:chExt cx="340" cy="289"/>
              </a:xfrm>
            </p:grpSpPr>
            <p:sp>
              <p:nvSpPr>
                <p:cNvPr id="235671"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5672"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35645"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35646" name="Group 64"/>
            <p:cNvGrpSpPr/>
            <p:nvPr/>
          </p:nvGrpSpPr>
          <p:grpSpPr>
            <a:xfrm>
              <a:off x="2031" y="1248"/>
              <a:ext cx="296" cy="289"/>
              <a:chOff x="1751" y="1509"/>
              <a:chExt cx="296" cy="289"/>
            </a:xfrm>
          </p:grpSpPr>
          <p:sp>
            <p:nvSpPr>
              <p:cNvPr id="235667"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5668"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5647"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35648"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5649"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35650"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35651" name="Group 71"/>
            <p:cNvGrpSpPr/>
            <p:nvPr/>
          </p:nvGrpSpPr>
          <p:grpSpPr>
            <a:xfrm>
              <a:off x="2880" y="1248"/>
              <a:ext cx="325" cy="289"/>
              <a:chOff x="2600" y="1509"/>
              <a:chExt cx="325" cy="289"/>
            </a:xfrm>
          </p:grpSpPr>
          <p:sp>
            <p:nvSpPr>
              <p:cNvPr id="235665"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5666"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5652"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t>WB</a:t>
              </a:r>
            </a:p>
          </p:txBody>
        </p:sp>
        <p:grpSp>
          <p:nvGrpSpPr>
            <p:cNvPr id="235653" name="Group 75"/>
            <p:cNvGrpSpPr/>
            <p:nvPr/>
          </p:nvGrpSpPr>
          <p:grpSpPr>
            <a:xfrm>
              <a:off x="3348" y="1248"/>
              <a:ext cx="284" cy="289"/>
              <a:chOff x="3068" y="1509"/>
              <a:chExt cx="284" cy="289"/>
            </a:xfrm>
          </p:grpSpPr>
          <p:sp>
            <p:nvSpPr>
              <p:cNvPr id="235663"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5664"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5654"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35655"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35656"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35657"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35658"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35659"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35660"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35661"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35662"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235544" name="Group 54"/>
          <p:cNvGrpSpPr/>
          <p:nvPr/>
        </p:nvGrpSpPr>
        <p:grpSpPr>
          <a:xfrm>
            <a:off x="4149725" y="3238500"/>
            <a:ext cx="3302000" cy="838200"/>
            <a:chOff x="1571" y="1152"/>
            <a:chExt cx="2080" cy="528"/>
          </a:xfrm>
        </p:grpSpPr>
        <p:grpSp>
          <p:nvGrpSpPr>
            <p:cNvPr id="235611" name="Group 55"/>
            <p:cNvGrpSpPr/>
            <p:nvPr/>
          </p:nvGrpSpPr>
          <p:grpSpPr>
            <a:xfrm>
              <a:off x="2487" y="1152"/>
              <a:ext cx="223" cy="481"/>
              <a:chOff x="2207" y="1413"/>
              <a:chExt cx="223" cy="481"/>
            </a:xfrm>
          </p:grpSpPr>
          <p:sp>
            <p:nvSpPr>
              <p:cNvPr id="235641"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5642"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35612" name="Group 58"/>
            <p:cNvGrpSpPr/>
            <p:nvPr/>
          </p:nvGrpSpPr>
          <p:grpSpPr>
            <a:xfrm>
              <a:off x="1571" y="1248"/>
              <a:ext cx="340" cy="289"/>
              <a:chOff x="1291" y="1509"/>
              <a:chExt cx="340" cy="289"/>
            </a:xfrm>
          </p:grpSpPr>
          <p:sp>
            <p:nvSpPr>
              <p:cNvPr id="235637"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35638" name="Group 60"/>
              <p:cNvGrpSpPr/>
              <p:nvPr/>
            </p:nvGrpSpPr>
            <p:grpSpPr>
              <a:xfrm>
                <a:off x="1291" y="1509"/>
                <a:ext cx="340" cy="289"/>
                <a:chOff x="1291" y="1509"/>
                <a:chExt cx="340" cy="289"/>
              </a:xfrm>
            </p:grpSpPr>
            <p:sp>
              <p:nvSpPr>
                <p:cNvPr id="235639"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5640"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35613"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35614" name="Group 64"/>
            <p:cNvGrpSpPr/>
            <p:nvPr/>
          </p:nvGrpSpPr>
          <p:grpSpPr>
            <a:xfrm>
              <a:off x="2031" y="1248"/>
              <a:ext cx="296" cy="289"/>
              <a:chOff x="1751" y="1509"/>
              <a:chExt cx="296" cy="289"/>
            </a:xfrm>
          </p:grpSpPr>
          <p:sp>
            <p:nvSpPr>
              <p:cNvPr id="235635"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5636"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5615"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35616"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5617"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35618"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35619" name="Group 71"/>
            <p:cNvGrpSpPr/>
            <p:nvPr/>
          </p:nvGrpSpPr>
          <p:grpSpPr>
            <a:xfrm>
              <a:off x="2880" y="1248"/>
              <a:ext cx="325" cy="289"/>
              <a:chOff x="2600" y="1509"/>
              <a:chExt cx="325" cy="289"/>
            </a:xfrm>
          </p:grpSpPr>
          <p:sp>
            <p:nvSpPr>
              <p:cNvPr id="235633"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5634"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5620"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t>WB</a:t>
              </a:r>
            </a:p>
          </p:txBody>
        </p:sp>
        <p:grpSp>
          <p:nvGrpSpPr>
            <p:cNvPr id="235621" name="Group 75"/>
            <p:cNvGrpSpPr/>
            <p:nvPr/>
          </p:nvGrpSpPr>
          <p:grpSpPr>
            <a:xfrm>
              <a:off x="3348" y="1248"/>
              <a:ext cx="284" cy="289"/>
              <a:chOff x="3068" y="1509"/>
              <a:chExt cx="284" cy="289"/>
            </a:xfrm>
          </p:grpSpPr>
          <p:sp>
            <p:nvSpPr>
              <p:cNvPr id="235631"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5632"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5622"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35623"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35624"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35625"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35626"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35627"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35628"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35629"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35630"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235545" name="Group 54"/>
          <p:cNvGrpSpPr/>
          <p:nvPr/>
        </p:nvGrpSpPr>
        <p:grpSpPr>
          <a:xfrm>
            <a:off x="4813300" y="4191000"/>
            <a:ext cx="3302000" cy="838200"/>
            <a:chOff x="1571" y="1152"/>
            <a:chExt cx="2080" cy="528"/>
          </a:xfrm>
        </p:grpSpPr>
        <p:grpSp>
          <p:nvGrpSpPr>
            <p:cNvPr id="235579" name="Group 55"/>
            <p:cNvGrpSpPr/>
            <p:nvPr/>
          </p:nvGrpSpPr>
          <p:grpSpPr>
            <a:xfrm>
              <a:off x="2487" y="1152"/>
              <a:ext cx="223" cy="481"/>
              <a:chOff x="2207" y="1413"/>
              <a:chExt cx="223" cy="481"/>
            </a:xfrm>
          </p:grpSpPr>
          <p:sp>
            <p:nvSpPr>
              <p:cNvPr id="235609"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5610"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35580" name="Group 58"/>
            <p:cNvGrpSpPr/>
            <p:nvPr/>
          </p:nvGrpSpPr>
          <p:grpSpPr>
            <a:xfrm>
              <a:off x="1571" y="1248"/>
              <a:ext cx="340" cy="289"/>
              <a:chOff x="1291" y="1509"/>
              <a:chExt cx="340" cy="289"/>
            </a:xfrm>
          </p:grpSpPr>
          <p:sp>
            <p:nvSpPr>
              <p:cNvPr id="235605"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35606" name="Group 60"/>
              <p:cNvGrpSpPr/>
              <p:nvPr/>
            </p:nvGrpSpPr>
            <p:grpSpPr>
              <a:xfrm>
                <a:off x="1291" y="1509"/>
                <a:ext cx="340" cy="289"/>
                <a:chOff x="1291" y="1509"/>
                <a:chExt cx="340" cy="289"/>
              </a:xfrm>
            </p:grpSpPr>
            <p:sp>
              <p:nvSpPr>
                <p:cNvPr id="235607"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5608"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35581"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a:t>
              </a:r>
              <a:r>
                <a:rPr lang="en-US" b="1">
                  <a:solidFill>
                    <a:schemeClr val="bg1"/>
                  </a:solidFill>
                </a:rPr>
                <a:t>/R</a:t>
              </a:r>
            </a:p>
          </p:txBody>
        </p:sp>
        <p:grpSp>
          <p:nvGrpSpPr>
            <p:cNvPr id="235582" name="Group 64"/>
            <p:cNvGrpSpPr/>
            <p:nvPr/>
          </p:nvGrpSpPr>
          <p:grpSpPr>
            <a:xfrm>
              <a:off x="2031" y="1248"/>
              <a:ext cx="296" cy="289"/>
              <a:chOff x="1751" y="1509"/>
              <a:chExt cx="296" cy="289"/>
            </a:xfrm>
          </p:grpSpPr>
          <p:sp>
            <p:nvSpPr>
              <p:cNvPr id="235603"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5604"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5583"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35584"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5585"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35586"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35587" name="Group 71"/>
            <p:cNvGrpSpPr/>
            <p:nvPr/>
          </p:nvGrpSpPr>
          <p:grpSpPr>
            <a:xfrm>
              <a:off x="2880" y="1248"/>
              <a:ext cx="325" cy="289"/>
              <a:chOff x="2600" y="1509"/>
              <a:chExt cx="325" cy="289"/>
            </a:xfrm>
          </p:grpSpPr>
          <p:sp>
            <p:nvSpPr>
              <p:cNvPr id="235601"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5602"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5588"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t>WB</a:t>
              </a:r>
            </a:p>
          </p:txBody>
        </p:sp>
        <p:grpSp>
          <p:nvGrpSpPr>
            <p:cNvPr id="235589" name="Group 75"/>
            <p:cNvGrpSpPr/>
            <p:nvPr/>
          </p:nvGrpSpPr>
          <p:grpSpPr>
            <a:xfrm>
              <a:off x="3348" y="1248"/>
              <a:ext cx="284" cy="289"/>
              <a:chOff x="3068" y="1509"/>
              <a:chExt cx="284" cy="289"/>
            </a:xfrm>
          </p:grpSpPr>
          <p:sp>
            <p:nvSpPr>
              <p:cNvPr id="235599"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5600"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5590"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35591"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35592"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35593"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35594"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35595"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35596"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35597"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35598"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235546" name="Group 54"/>
          <p:cNvGrpSpPr/>
          <p:nvPr/>
        </p:nvGrpSpPr>
        <p:grpSpPr>
          <a:xfrm>
            <a:off x="5468938" y="5038725"/>
            <a:ext cx="3302000" cy="838200"/>
            <a:chOff x="1571" y="1152"/>
            <a:chExt cx="2080" cy="528"/>
          </a:xfrm>
        </p:grpSpPr>
        <p:grpSp>
          <p:nvGrpSpPr>
            <p:cNvPr id="235547" name="Group 55"/>
            <p:cNvGrpSpPr/>
            <p:nvPr/>
          </p:nvGrpSpPr>
          <p:grpSpPr>
            <a:xfrm>
              <a:off x="2487" y="1152"/>
              <a:ext cx="223" cy="481"/>
              <a:chOff x="2207" y="1413"/>
              <a:chExt cx="223" cy="481"/>
            </a:xfrm>
          </p:grpSpPr>
          <p:sp>
            <p:nvSpPr>
              <p:cNvPr id="235577"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5578"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35548" name="Group 58"/>
            <p:cNvGrpSpPr/>
            <p:nvPr/>
          </p:nvGrpSpPr>
          <p:grpSpPr>
            <a:xfrm>
              <a:off x="1571" y="1248"/>
              <a:ext cx="340" cy="289"/>
              <a:chOff x="1291" y="1509"/>
              <a:chExt cx="340" cy="289"/>
            </a:xfrm>
          </p:grpSpPr>
          <p:sp>
            <p:nvSpPr>
              <p:cNvPr id="235573"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35574" name="Group 60"/>
              <p:cNvGrpSpPr/>
              <p:nvPr/>
            </p:nvGrpSpPr>
            <p:grpSpPr>
              <a:xfrm>
                <a:off x="1291" y="1509"/>
                <a:ext cx="340" cy="289"/>
                <a:chOff x="1291" y="1509"/>
                <a:chExt cx="340" cy="289"/>
              </a:xfrm>
            </p:grpSpPr>
            <p:sp>
              <p:nvSpPr>
                <p:cNvPr id="235575"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5576"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35549"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a:t>
              </a:r>
              <a:r>
                <a:rPr lang="en-US" b="1">
                  <a:solidFill>
                    <a:schemeClr val="bg1"/>
                  </a:solidFill>
                </a:rPr>
                <a:t>/R</a:t>
              </a:r>
            </a:p>
          </p:txBody>
        </p:sp>
        <p:grpSp>
          <p:nvGrpSpPr>
            <p:cNvPr id="235550" name="Group 64"/>
            <p:cNvGrpSpPr/>
            <p:nvPr/>
          </p:nvGrpSpPr>
          <p:grpSpPr>
            <a:xfrm>
              <a:off x="2031" y="1248"/>
              <a:ext cx="296" cy="289"/>
              <a:chOff x="1751" y="1509"/>
              <a:chExt cx="296" cy="289"/>
            </a:xfrm>
          </p:grpSpPr>
          <p:sp>
            <p:nvSpPr>
              <p:cNvPr id="235571"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5572"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5551"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35552"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5553"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35554"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35555" name="Group 71"/>
            <p:cNvGrpSpPr/>
            <p:nvPr/>
          </p:nvGrpSpPr>
          <p:grpSpPr>
            <a:xfrm>
              <a:off x="2880" y="1248"/>
              <a:ext cx="325" cy="289"/>
              <a:chOff x="2600" y="1509"/>
              <a:chExt cx="325" cy="289"/>
            </a:xfrm>
          </p:grpSpPr>
          <p:sp>
            <p:nvSpPr>
              <p:cNvPr id="235569"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5570"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5556"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t>WB</a:t>
              </a:r>
            </a:p>
          </p:txBody>
        </p:sp>
        <p:grpSp>
          <p:nvGrpSpPr>
            <p:cNvPr id="235557" name="Group 75"/>
            <p:cNvGrpSpPr/>
            <p:nvPr/>
          </p:nvGrpSpPr>
          <p:grpSpPr>
            <a:xfrm>
              <a:off x="3348" y="1248"/>
              <a:ext cx="284" cy="289"/>
              <a:chOff x="3068" y="1509"/>
              <a:chExt cx="284" cy="289"/>
            </a:xfrm>
          </p:grpSpPr>
          <p:sp>
            <p:nvSpPr>
              <p:cNvPr id="235567"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5568"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5558"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35559"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35560"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35561"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35562"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35563"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35564"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35565"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35566"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246324">
                                            <p:txEl>
                                              <p:pRg st="0" end="0"/>
                                            </p:txEl>
                                          </p:spTgt>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after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36546" name="Footer Placeholder 3"/>
          <p:cNvSpPr>
            <a:spLocks noGrp="1"/>
          </p:cNvSpPr>
          <p:nvPr>
            <p:ph type="ftr" sz="quarter" idx="10"/>
          </p:nvPr>
        </p:nvSpPr>
        <p:spPr>
          <a:noFill/>
        </p:spPr>
        <p:txBody>
          <a:bodyPr/>
          <a:lstStyle/>
          <a:p>
            <a:r>
              <a:rPr lang="en-AU" smtClean="0"/>
              <a:t>Chapter 4 — The Processor — </a:t>
            </a:r>
            <a:fld id="{8F711125-C640-4739-8AA6-366FFBB0AD16}" type="slidenum">
              <a:rPr lang="en-AU" smtClean="0"/>
              <a:t>75</a:t>
            </a:fld>
            <a:endParaRPr lang="en-AU" smtClean="0"/>
          </a:p>
        </p:txBody>
      </p:sp>
      <p:pic>
        <p:nvPicPr>
          <p:cNvPr id="43011" name="Picture 6" descr="f04-29-P374493"/>
          <p:cNvPicPr>
            <a:picLocks noChangeAspect="1" noChangeArrowheads="1"/>
          </p:cNvPicPr>
          <p:nvPr/>
        </p:nvPicPr>
        <p:blipFill>
          <a:blip r:embed="rId3"/>
          <a:stretch>
            <a:fillRect/>
          </a:stretch>
        </p:blipFill>
        <p:spPr bwMode="auto">
          <a:xfrm>
            <a:off x="1331913" y="3284538"/>
            <a:ext cx="6340475" cy="2184400"/>
          </a:xfrm>
          <a:prstGeom prst="rect">
            <a:avLst/>
          </a:prstGeom>
          <a:noFill/>
          <a:ln w="9525">
            <a:noFill/>
            <a:miter lim="800000"/>
          </a:ln>
        </p:spPr>
      </p:pic>
      <p:sp>
        <p:nvSpPr>
          <p:cNvPr id="236548" name="Rectangle 2"/>
          <p:cNvSpPr>
            <a:spLocks noGrp="1" noChangeArrowheads="1"/>
          </p:cNvSpPr>
          <p:nvPr>
            <p:ph type="title"/>
          </p:nvPr>
        </p:nvSpPr>
        <p:spPr/>
        <p:txBody>
          <a:bodyPr/>
          <a:lstStyle/>
          <a:p>
            <a:pPr eaLnBrk="1" hangingPunct="1"/>
            <a:r>
              <a:rPr lang="en-US" smtClean="0"/>
              <a:t>Forwarding (aka Bypassing)</a:t>
            </a:r>
            <a:endParaRPr lang="en-AU" smtClean="0"/>
          </a:p>
        </p:txBody>
      </p:sp>
      <p:sp>
        <p:nvSpPr>
          <p:cNvPr id="43013" name="Rectangle 3"/>
          <p:cNvSpPr>
            <a:spLocks noGrp="1" noChangeArrowheads="1"/>
          </p:cNvSpPr>
          <p:nvPr>
            <p:ph type="body" idx="1"/>
          </p:nvPr>
        </p:nvSpPr>
        <p:spPr>
          <a:xfrm>
            <a:off x="684213" y="1125538"/>
            <a:ext cx="8459787" cy="1766887"/>
          </a:xfrm>
        </p:spPr>
        <p:txBody>
          <a:bodyPr/>
          <a:lstStyle/>
          <a:p>
            <a:pPr eaLnBrk="1" hangingPunct="1"/>
            <a:r>
              <a:rPr lang="en-US" smtClean="0"/>
              <a:t>Use result when it is computed</a:t>
            </a:r>
          </a:p>
          <a:p>
            <a:pPr lvl="1" eaLnBrk="1" hangingPunct="1"/>
            <a:r>
              <a:rPr lang="en-US" smtClean="0"/>
              <a:t>Don’t wait for it to be stored in a register</a:t>
            </a:r>
          </a:p>
          <a:p>
            <a:pPr lvl="1" eaLnBrk="1" hangingPunct="1"/>
            <a:r>
              <a:rPr lang="en-US" sz="2400" smtClean="0"/>
              <a:t>Requires extra connections in the datapath from the output of ALU (EX) to the input of the same ALU!</a:t>
            </a:r>
          </a:p>
          <a:p>
            <a:pPr lvl="1" eaLnBrk="1" hangingPunct="1"/>
            <a:endParaRPr lang="en-AU" smtClean="0"/>
          </a:p>
        </p:txBody>
      </p:sp>
      <p:cxnSp>
        <p:nvCxnSpPr>
          <p:cNvPr id="7" name="Straight Arrow Connector 6"/>
          <p:cNvCxnSpPr>
            <a:cxnSpLocks noChangeShapeType="1"/>
          </p:cNvCxnSpPr>
          <p:nvPr/>
        </p:nvCxnSpPr>
        <p:spPr bwMode="auto">
          <a:xfrm>
            <a:off x="5292725" y="4149725"/>
            <a:ext cx="142875" cy="792163"/>
          </a:xfrm>
          <a:prstGeom prst="straightConnector1">
            <a:avLst/>
          </a:prstGeom>
          <a:noFill/>
          <a:ln w="38100" algn="ctr">
            <a:solidFill>
              <a:srgbClr val="66FF66"/>
            </a:solidFill>
            <a:round/>
            <a:tailEnd type="arrow" w="med" len="med"/>
          </a:ln>
        </p:spPr>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43013">
                                            <p:txEl>
                                              <p:pRg st="0" end="0"/>
                                            </p:txEl>
                                          </p:spTgt>
                                        </p:tgtEl>
                                        <p:attrNameLst>
                                          <p:attrName>style.visibility</p:attrName>
                                        </p:attrNameLst>
                                      </p:cBhvr>
                                      <p:to>
                                        <p:strVal val="visible"/>
                                      </p:to>
                                    </p:set>
                                    <p:animEffect transition="in" filter="blinds(horizontal)">
                                      <p:cBhvr>
                                        <p:cTn id="7" dur="500"/>
                                        <p:tgtEl>
                                          <p:spTgt spid="4301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3013">
                                            <p:txEl>
                                              <p:pRg st="1" end="1"/>
                                            </p:txEl>
                                          </p:spTgt>
                                        </p:tgtEl>
                                        <p:attrNameLst>
                                          <p:attrName>style.visibility</p:attrName>
                                        </p:attrNameLst>
                                      </p:cBhvr>
                                      <p:to>
                                        <p:strVal val="visible"/>
                                      </p:to>
                                    </p:set>
                                    <p:animEffect transition="in" filter="blinds(horizontal)">
                                      <p:cBhvr>
                                        <p:cTn id="12" dur="500"/>
                                        <p:tgtEl>
                                          <p:spTgt spid="4301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3013">
                                            <p:txEl>
                                              <p:pRg st="2" end="2"/>
                                            </p:txEl>
                                          </p:spTgt>
                                        </p:tgtEl>
                                        <p:attrNameLst>
                                          <p:attrName>style.visibility</p:attrName>
                                        </p:attrNameLst>
                                      </p:cBhvr>
                                      <p:to>
                                        <p:strVal val="visible"/>
                                      </p:to>
                                    </p:set>
                                    <p:animEffect transition="in" filter="blinds(horizontal)">
                                      <p:cBhvr>
                                        <p:cTn id="17" dur="500"/>
                                        <p:tgtEl>
                                          <p:spTgt spid="4301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3011"/>
                                        </p:tgtEl>
                                        <p:attrNameLst>
                                          <p:attrName>style.visibility</p:attrName>
                                        </p:attrNameLst>
                                      </p:cBhvr>
                                      <p:to>
                                        <p:strVal val="visible"/>
                                      </p:to>
                                    </p:set>
                                    <p:animEffect transition="in" filter="blinds(horizontal)">
                                      <p:cBhvr>
                                        <p:cTn id="22" dur="500"/>
                                        <p:tgtEl>
                                          <p:spTgt spid="43011"/>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237570" name="Title 1"/>
          <p:cNvSpPr>
            <a:spLocks noGrp="1"/>
          </p:cNvSpPr>
          <p:nvPr>
            <p:ph type="title"/>
          </p:nvPr>
        </p:nvSpPr>
        <p:spPr>
          <a:xfrm>
            <a:off x="533400" y="304800"/>
            <a:ext cx="8153400" cy="801688"/>
          </a:xfrm>
        </p:spPr>
        <p:txBody>
          <a:bodyPr/>
          <a:lstStyle/>
          <a:p>
            <a:r>
              <a:rPr lang="en-US" smtClean="0"/>
              <a:t>Data Forwarding Needs Extra Hardware (Ex</a:t>
            </a:r>
            <a:r>
              <a:rPr lang="en-US" smtClean="0">
                <a:sym typeface="Symbol" pitchFamily="18" charset="2"/>
              </a:rPr>
              <a:t></a:t>
            </a:r>
            <a:r>
              <a:rPr lang="en-US" smtClean="0"/>
              <a:t>Ex)</a:t>
            </a:r>
            <a:endParaRPr lang="en-IN" smtClean="0"/>
          </a:p>
        </p:txBody>
      </p:sp>
      <p:pic>
        <p:nvPicPr>
          <p:cNvPr id="237571" name="Picture 3"/>
          <p:cNvPicPr>
            <a:picLocks noChangeAspect="1" noChangeArrowheads="1"/>
          </p:cNvPicPr>
          <p:nvPr/>
        </p:nvPicPr>
        <p:blipFill>
          <a:blip r:embed="rId2"/>
          <a:stretch>
            <a:fillRect/>
          </a:stretch>
        </p:blipFill>
        <p:spPr bwMode="auto">
          <a:xfrm>
            <a:off x="166688" y="1052513"/>
            <a:ext cx="8526462" cy="4464050"/>
          </a:xfrm>
          <a:prstGeom prst="rect">
            <a:avLst/>
          </a:prstGeom>
          <a:noFill/>
          <a:ln w="9525" algn="ctr">
            <a:noFill/>
            <a:miter lim="800000"/>
          </a:ln>
        </p:spPr>
      </p:pic>
      <p:sp>
        <p:nvSpPr>
          <p:cNvPr id="14" name="Left Arrow 13"/>
          <p:cNvSpPr>
            <a:spLocks noChangeArrowheads="1"/>
          </p:cNvSpPr>
          <p:nvPr/>
        </p:nvSpPr>
        <p:spPr bwMode="auto">
          <a:xfrm>
            <a:off x="3492500" y="1628775"/>
            <a:ext cx="1943100" cy="287338"/>
          </a:xfrm>
          <a:prstGeom prst="leftArrow">
            <a:avLst>
              <a:gd name="adj1" fmla="val 50000"/>
              <a:gd name="adj2" fmla="val 50092"/>
            </a:avLst>
          </a:prstGeom>
          <a:solidFill>
            <a:srgbClr val="66FF66"/>
          </a:solidFill>
          <a:ln w="12700" algn="ctr">
            <a:solidFill>
              <a:schemeClr val="tx1"/>
            </a:solidFill>
            <a:round/>
          </a:ln>
        </p:spPr>
        <p:txBody>
          <a:bodyPr/>
          <a:lstStyle/>
          <a:p>
            <a:pPr algn="l"/>
            <a:endParaRPr lang="en-IN" sz="1800">
              <a:solidFill>
                <a:schemeClr val="accent1"/>
              </a:solidFill>
            </a:endParaRPr>
          </a:p>
        </p:txBody>
      </p:sp>
      <p:sp>
        <p:nvSpPr>
          <p:cNvPr id="15" name="Left Arrow 14"/>
          <p:cNvSpPr>
            <a:spLocks noChangeArrowheads="1"/>
          </p:cNvSpPr>
          <p:nvPr/>
        </p:nvSpPr>
        <p:spPr bwMode="auto">
          <a:xfrm>
            <a:off x="3492500" y="2924175"/>
            <a:ext cx="1943100" cy="288925"/>
          </a:xfrm>
          <a:prstGeom prst="leftArrow">
            <a:avLst>
              <a:gd name="adj1" fmla="val 50000"/>
              <a:gd name="adj2" fmla="val 49817"/>
            </a:avLst>
          </a:prstGeom>
          <a:solidFill>
            <a:srgbClr val="66FF66"/>
          </a:solidFill>
          <a:ln w="12700" algn="ctr">
            <a:solidFill>
              <a:schemeClr val="tx1"/>
            </a:solidFill>
            <a:round/>
          </a:ln>
        </p:spPr>
        <p:txBody>
          <a:bodyPr/>
          <a:lstStyle/>
          <a:p>
            <a:pPr algn="l"/>
            <a:endParaRPr lang="en-IN" sz="1800">
              <a:solidFill>
                <a:schemeClr val="accent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7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238594" name="Rectangle 13"/>
          <p:cNvSpPr>
            <a:spLocks noGrp="1" noChangeArrowheads="1"/>
          </p:cNvSpPr>
          <p:nvPr>
            <p:ph type="title"/>
          </p:nvPr>
        </p:nvSpPr>
        <p:spPr>
          <a:xfrm>
            <a:off x="652463" y="304800"/>
            <a:ext cx="7019925" cy="425450"/>
          </a:xfrm>
          <a:noFill/>
        </p:spPr>
        <p:txBody>
          <a:bodyPr wrap="none"/>
          <a:lstStyle/>
          <a:p>
            <a:r>
              <a:rPr lang="en-US" smtClean="0"/>
              <a:t>Forwarding with Load-Use Data Hazards</a:t>
            </a:r>
          </a:p>
        </p:txBody>
      </p:sp>
      <p:sp>
        <p:nvSpPr>
          <p:cNvPr id="238595" name="Rectangle 14"/>
          <p:cNvSpPr>
            <a:spLocks noChangeArrowheads="1"/>
          </p:cNvSpPr>
          <p:nvPr/>
        </p:nvSpPr>
        <p:spPr bwMode="auto">
          <a:xfrm>
            <a:off x="228600" y="1647825"/>
            <a:ext cx="358775" cy="3109913"/>
          </a:xfrm>
          <a:prstGeom prst="rect">
            <a:avLst/>
          </a:prstGeom>
          <a:noFill/>
          <a:ln w="12700">
            <a:noFill/>
            <a:miter lim="800000"/>
          </a:ln>
        </p:spPr>
        <p:txBody>
          <a:bodyPr wrap="none" lIns="90488" tIns="44450" rIns="90488" bIns="44450">
            <a:spAutoFit/>
          </a:bodyPr>
          <a:lstStyle/>
          <a:p>
            <a:r>
              <a:rPr lang="en-US" sz="1800" i="1">
                <a:solidFill>
                  <a:srgbClr val="000000"/>
                </a:solidFill>
              </a:rPr>
              <a:t>I</a:t>
            </a:r>
          </a:p>
          <a:p>
            <a:r>
              <a:rPr lang="en-US" sz="1800" i="1">
                <a:solidFill>
                  <a:srgbClr val="000000"/>
                </a:solidFill>
              </a:rPr>
              <a:t>n</a:t>
            </a:r>
          </a:p>
          <a:p>
            <a:r>
              <a:rPr lang="en-US" sz="1800" i="1">
                <a:solidFill>
                  <a:srgbClr val="000000"/>
                </a:solidFill>
              </a:rPr>
              <a:t>s</a:t>
            </a:r>
          </a:p>
          <a:p>
            <a:r>
              <a:rPr lang="en-US" sz="1800" i="1">
                <a:solidFill>
                  <a:srgbClr val="000000"/>
                </a:solidFill>
              </a:rPr>
              <a:t>t</a:t>
            </a:r>
          </a:p>
          <a:p>
            <a:r>
              <a:rPr lang="en-US" sz="1800" i="1">
                <a:solidFill>
                  <a:srgbClr val="000000"/>
                </a:solidFill>
              </a:rPr>
              <a:t>r.</a:t>
            </a:r>
          </a:p>
          <a:p>
            <a:endParaRPr lang="en-US" sz="1800" i="1">
              <a:solidFill>
                <a:srgbClr val="000000"/>
              </a:solidFill>
            </a:endParaRPr>
          </a:p>
          <a:p>
            <a:r>
              <a:rPr lang="en-US" sz="1800" i="1">
                <a:solidFill>
                  <a:srgbClr val="000000"/>
                </a:solidFill>
              </a:rPr>
              <a:t>O</a:t>
            </a:r>
          </a:p>
          <a:p>
            <a:r>
              <a:rPr lang="en-US" sz="1800" i="1">
                <a:solidFill>
                  <a:srgbClr val="000000"/>
                </a:solidFill>
              </a:rPr>
              <a:t>r</a:t>
            </a:r>
          </a:p>
          <a:p>
            <a:r>
              <a:rPr lang="en-US" sz="1800" i="1">
                <a:solidFill>
                  <a:srgbClr val="000000"/>
                </a:solidFill>
              </a:rPr>
              <a:t>d</a:t>
            </a:r>
          </a:p>
          <a:p>
            <a:r>
              <a:rPr lang="en-US" sz="1800" i="1">
                <a:solidFill>
                  <a:srgbClr val="000000"/>
                </a:solidFill>
              </a:rPr>
              <a:t>e</a:t>
            </a:r>
          </a:p>
          <a:p>
            <a:r>
              <a:rPr lang="en-US" sz="1800" i="1">
                <a:solidFill>
                  <a:srgbClr val="000000"/>
                </a:solidFill>
              </a:rPr>
              <a:t>r</a:t>
            </a:r>
          </a:p>
        </p:txBody>
      </p:sp>
      <p:sp>
        <p:nvSpPr>
          <p:cNvPr id="238596" name="Line 15"/>
          <p:cNvSpPr>
            <a:spLocks noChangeShapeType="1"/>
          </p:cNvSpPr>
          <p:nvPr/>
        </p:nvSpPr>
        <p:spPr bwMode="auto">
          <a:xfrm>
            <a:off x="2282825" y="965200"/>
            <a:ext cx="6311900" cy="0"/>
          </a:xfrm>
          <a:prstGeom prst="line">
            <a:avLst/>
          </a:prstGeom>
          <a:noFill/>
          <a:ln w="25400">
            <a:solidFill>
              <a:schemeClr val="tx1"/>
            </a:solidFill>
            <a:round/>
            <a:tailEnd type="triangle" w="med" len="med"/>
          </a:ln>
        </p:spPr>
        <p:txBody>
          <a:bodyPr wrap="none" anchor="ctr"/>
          <a:lstStyle/>
          <a:p>
            <a:endParaRPr lang="en-IN"/>
          </a:p>
        </p:txBody>
      </p:sp>
      <p:sp>
        <p:nvSpPr>
          <p:cNvPr id="21509" name="Rectangle 16"/>
          <p:cNvSpPr>
            <a:spLocks noChangeArrowheads="1"/>
          </p:cNvSpPr>
          <p:nvPr/>
        </p:nvSpPr>
        <p:spPr bwMode="auto">
          <a:xfrm>
            <a:off x="661988" y="1493838"/>
            <a:ext cx="2371725"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lw  </a:t>
            </a:r>
            <a:r>
              <a:rPr lang="en-US" sz="2400" b="1">
                <a:solidFill>
                  <a:srgbClr val="FC0128"/>
                </a:solidFill>
                <a:latin typeface="Courier New" pitchFamily="49" charset="0"/>
              </a:rPr>
              <a:t>$1</a:t>
            </a:r>
            <a:r>
              <a:rPr lang="en-US" sz="2400" b="1">
                <a:solidFill>
                  <a:srgbClr val="000000"/>
                </a:solidFill>
                <a:latin typeface="Courier New" pitchFamily="49" charset="0"/>
              </a:rPr>
              <a:t>,4($2)</a:t>
            </a:r>
          </a:p>
        </p:txBody>
      </p:sp>
      <p:sp>
        <p:nvSpPr>
          <p:cNvPr id="21510" name="Rectangle 17"/>
          <p:cNvSpPr>
            <a:spLocks noChangeArrowheads="1"/>
          </p:cNvSpPr>
          <p:nvPr/>
        </p:nvSpPr>
        <p:spPr bwMode="auto">
          <a:xfrm>
            <a:off x="661988" y="2332038"/>
            <a:ext cx="2371725"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sub $4,</a:t>
            </a:r>
            <a:r>
              <a:rPr lang="en-US" sz="2400" b="1">
                <a:solidFill>
                  <a:srgbClr val="FC0128"/>
                </a:solidFill>
                <a:latin typeface="Courier New" pitchFamily="49" charset="0"/>
              </a:rPr>
              <a:t>$1</a:t>
            </a:r>
            <a:r>
              <a:rPr lang="en-US" sz="2400" b="1">
                <a:solidFill>
                  <a:srgbClr val="000000"/>
                </a:solidFill>
                <a:latin typeface="Courier New" pitchFamily="49" charset="0"/>
              </a:rPr>
              <a:t>,$5</a:t>
            </a:r>
          </a:p>
        </p:txBody>
      </p:sp>
      <p:sp>
        <p:nvSpPr>
          <p:cNvPr id="21511" name="Rectangle 18"/>
          <p:cNvSpPr>
            <a:spLocks noChangeArrowheads="1"/>
          </p:cNvSpPr>
          <p:nvPr/>
        </p:nvSpPr>
        <p:spPr bwMode="auto">
          <a:xfrm>
            <a:off x="661988" y="3213100"/>
            <a:ext cx="2371725"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and $6,</a:t>
            </a:r>
            <a:r>
              <a:rPr lang="en-US" sz="2400" b="1">
                <a:solidFill>
                  <a:srgbClr val="009900"/>
                </a:solidFill>
                <a:latin typeface="Courier New" pitchFamily="49" charset="0"/>
              </a:rPr>
              <a:t>$1</a:t>
            </a:r>
            <a:r>
              <a:rPr lang="en-US" sz="2400" b="1">
                <a:solidFill>
                  <a:srgbClr val="000000"/>
                </a:solidFill>
                <a:latin typeface="Courier New" pitchFamily="49" charset="0"/>
              </a:rPr>
              <a:t>,$7</a:t>
            </a:r>
          </a:p>
        </p:txBody>
      </p:sp>
      <p:sp>
        <p:nvSpPr>
          <p:cNvPr id="21512" name="Rectangle 19"/>
          <p:cNvSpPr>
            <a:spLocks noChangeArrowheads="1"/>
          </p:cNvSpPr>
          <p:nvPr/>
        </p:nvSpPr>
        <p:spPr bwMode="auto">
          <a:xfrm>
            <a:off x="661988" y="4922838"/>
            <a:ext cx="2371725"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xor $4,</a:t>
            </a:r>
            <a:r>
              <a:rPr lang="en-US" sz="2400" b="1">
                <a:solidFill>
                  <a:srgbClr val="009900"/>
                </a:solidFill>
                <a:latin typeface="Courier New" pitchFamily="49" charset="0"/>
              </a:rPr>
              <a:t>$1</a:t>
            </a:r>
            <a:r>
              <a:rPr lang="en-US" sz="2400" b="1">
                <a:solidFill>
                  <a:srgbClr val="000000"/>
                </a:solidFill>
                <a:latin typeface="Courier New" pitchFamily="49" charset="0"/>
              </a:rPr>
              <a:t>,$5</a:t>
            </a:r>
          </a:p>
        </p:txBody>
      </p:sp>
      <p:sp>
        <p:nvSpPr>
          <p:cNvPr id="238601" name="Line 20"/>
          <p:cNvSpPr>
            <a:spLocks noChangeShapeType="1"/>
          </p:cNvSpPr>
          <p:nvPr/>
        </p:nvSpPr>
        <p:spPr bwMode="auto">
          <a:xfrm flipH="1">
            <a:off x="3463925" y="1092200"/>
            <a:ext cx="0" cy="4470400"/>
          </a:xfrm>
          <a:prstGeom prst="line">
            <a:avLst/>
          </a:prstGeom>
          <a:noFill/>
          <a:ln w="25400">
            <a:solidFill>
              <a:schemeClr val="tx1"/>
            </a:solidFill>
            <a:prstDash val="sysDot"/>
            <a:round/>
          </a:ln>
        </p:spPr>
        <p:txBody>
          <a:bodyPr wrap="none" anchor="ctr"/>
          <a:lstStyle/>
          <a:p>
            <a:endParaRPr lang="en-IN"/>
          </a:p>
        </p:txBody>
      </p:sp>
      <p:sp>
        <p:nvSpPr>
          <p:cNvPr id="238602" name="Line 21"/>
          <p:cNvSpPr>
            <a:spLocks noChangeShapeType="1"/>
          </p:cNvSpPr>
          <p:nvPr/>
        </p:nvSpPr>
        <p:spPr bwMode="auto">
          <a:xfrm flipH="1">
            <a:off x="4149725" y="1092200"/>
            <a:ext cx="0" cy="4470400"/>
          </a:xfrm>
          <a:prstGeom prst="line">
            <a:avLst/>
          </a:prstGeom>
          <a:noFill/>
          <a:ln w="25400">
            <a:solidFill>
              <a:schemeClr val="tx1"/>
            </a:solidFill>
            <a:prstDash val="sysDot"/>
            <a:round/>
          </a:ln>
        </p:spPr>
        <p:txBody>
          <a:bodyPr wrap="none" anchor="ctr"/>
          <a:lstStyle/>
          <a:p>
            <a:endParaRPr lang="en-IN"/>
          </a:p>
        </p:txBody>
      </p:sp>
      <p:sp>
        <p:nvSpPr>
          <p:cNvPr id="238603" name="Line 22"/>
          <p:cNvSpPr>
            <a:spLocks noChangeShapeType="1"/>
          </p:cNvSpPr>
          <p:nvPr/>
        </p:nvSpPr>
        <p:spPr bwMode="auto">
          <a:xfrm flipH="1">
            <a:off x="4835525" y="1092200"/>
            <a:ext cx="0" cy="4470400"/>
          </a:xfrm>
          <a:prstGeom prst="line">
            <a:avLst/>
          </a:prstGeom>
          <a:noFill/>
          <a:ln w="25400">
            <a:solidFill>
              <a:schemeClr val="tx1"/>
            </a:solidFill>
            <a:prstDash val="sysDot"/>
            <a:round/>
          </a:ln>
        </p:spPr>
        <p:txBody>
          <a:bodyPr wrap="none" anchor="ctr"/>
          <a:lstStyle/>
          <a:p>
            <a:endParaRPr lang="en-IN"/>
          </a:p>
        </p:txBody>
      </p:sp>
      <p:sp>
        <p:nvSpPr>
          <p:cNvPr id="238604" name="Line 23"/>
          <p:cNvSpPr>
            <a:spLocks noChangeShapeType="1"/>
          </p:cNvSpPr>
          <p:nvPr/>
        </p:nvSpPr>
        <p:spPr bwMode="auto">
          <a:xfrm flipH="1">
            <a:off x="5521325" y="1092200"/>
            <a:ext cx="0" cy="4470400"/>
          </a:xfrm>
          <a:prstGeom prst="line">
            <a:avLst/>
          </a:prstGeom>
          <a:noFill/>
          <a:ln w="25400">
            <a:solidFill>
              <a:schemeClr val="tx1"/>
            </a:solidFill>
            <a:prstDash val="sysDot"/>
            <a:round/>
          </a:ln>
        </p:spPr>
        <p:txBody>
          <a:bodyPr wrap="none" anchor="ctr"/>
          <a:lstStyle/>
          <a:p>
            <a:endParaRPr lang="en-IN"/>
          </a:p>
        </p:txBody>
      </p:sp>
      <p:sp>
        <p:nvSpPr>
          <p:cNvPr id="238605" name="Line 24"/>
          <p:cNvSpPr>
            <a:spLocks noChangeShapeType="1"/>
          </p:cNvSpPr>
          <p:nvPr/>
        </p:nvSpPr>
        <p:spPr bwMode="auto">
          <a:xfrm flipH="1">
            <a:off x="6207125" y="1092200"/>
            <a:ext cx="0" cy="4470400"/>
          </a:xfrm>
          <a:prstGeom prst="line">
            <a:avLst/>
          </a:prstGeom>
          <a:noFill/>
          <a:ln w="25400">
            <a:solidFill>
              <a:schemeClr val="tx1"/>
            </a:solidFill>
            <a:prstDash val="sysDot"/>
            <a:round/>
          </a:ln>
        </p:spPr>
        <p:txBody>
          <a:bodyPr wrap="none" anchor="ctr"/>
          <a:lstStyle/>
          <a:p>
            <a:endParaRPr lang="en-IN"/>
          </a:p>
        </p:txBody>
      </p:sp>
      <p:sp>
        <p:nvSpPr>
          <p:cNvPr id="238606" name="Line 25"/>
          <p:cNvSpPr>
            <a:spLocks noChangeShapeType="1"/>
          </p:cNvSpPr>
          <p:nvPr/>
        </p:nvSpPr>
        <p:spPr bwMode="auto">
          <a:xfrm flipH="1">
            <a:off x="6892925" y="1092200"/>
            <a:ext cx="0" cy="4470400"/>
          </a:xfrm>
          <a:prstGeom prst="line">
            <a:avLst/>
          </a:prstGeom>
          <a:noFill/>
          <a:ln w="25400">
            <a:solidFill>
              <a:schemeClr val="tx1"/>
            </a:solidFill>
            <a:prstDash val="sysDot"/>
            <a:round/>
          </a:ln>
        </p:spPr>
        <p:txBody>
          <a:bodyPr wrap="none" anchor="ctr"/>
          <a:lstStyle/>
          <a:p>
            <a:endParaRPr lang="en-IN"/>
          </a:p>
        </p:txBody>
      </p:sp>
      <p:sp>
        <p:nvSpPr>
          <p:cNvPr id="238607" name="Line 26"/>
          <p:cNvSpPr>
            <a:spLocks noChangeShapeType="1"/>
          </p:cNvSpPr>
          <p:nvPr/>
        </p:nvSpPr>
        <p:spPr bwMode="auto">
          <a:xfrm flipH="1">
            <a:off x="7578725" y="1092200"/>
            <a:ext cx="0" cy="4470400"/>
          </a:xfrm>
          <a:prstGeom prst="line">
            <a:avLst/>
          </a:prstGeom>
          <a:noFill/>
          <a:ln w="25400">
            <a:solidFill>
              <a:schemeClr val="tx1"/>
            </a:solidFill>
            <a:prstDash val="sysDot"/>
            <a:round/>
          </a:ln>
        </p:spPr>
        <p:txBody>
          <a:bodyPr wrap="none" anchor="ctr"/>
          <a:lstStyle/>
          <a:p>
            <a:endParaRPr lang="en-IN"/>
          </a:p>
        </p:txBody>
      </p:sp>
      <p:sp>
        <p:nvSpPr>
          <p:cNvPr id="238608" name="Line 27"/>
          <p:cNvSpPr>
            <a:spLocks noChangeShapeType="1"/>
          </p:cNvSpPr>
          <p:nvPr/>
        </p:nvSpPr>
        <p:spPr bwMode="auto">
          <a:xfrm flipH="1">
            <a:off x="8264525" y="1092200"/>
            <a:ext cx="0" cy="4470400"/>
          </a:xfrm>
          <a:prstGeom prst="line">
            <a:avLst/>
          </a:prstGeom>
          <a:noFill/>
          <a:ln w="25400">
            <a:solidFill>
              <a:schemeClr val="tx1"/>
            </a:solidFill>
            <a:prstDash val="sysDot"/>
            <a:round/>
          </a:ln>
        </p:spPr>
        <p:txBody>
          <a:bodyPr wrap="none" anchor="ctr"/>
          <a:lstStyle/>
          <a:p>
            <a:endParaRPr lang="en-IN"/>
          </a:p>
        </p:txBody>
      </p:sp>
      <p:sp>
        <p:nvSpPr>
          <p:cNvPr id="21521" name="Rectangle 28"/>
          <p:cNvSpPr>
            <a:spLocks noChangeArrowheads="1"/>
          </p:cNvSpPr>
          <p:nvPr/>
        </p:nvSpPr>
        <p:spPr bwMode="auto">
          <a:xfrm>
            <a:off x="661988" y="4051300"/>
            <a:ext cx="2371725"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or  $8,</a:t>
            </a:r>
            <a:r>
              <a:rPr lang="en-US" sz="2400" b="1">
                <a:solidFill>
                  <a:srgbClr val="009900"/>
                </a:solidFill>
                <a:latin typeface="Courier New" pitchFamily="49" charset="0"/>
              </a:rPr>
              <a:t>$1</a:t>
            </a:r>
            <a:r>
              <a:rPr lang="en-US" sz="2400" b="1">
                <a:solidFill>
                  <a:srgbClr val="000000"/>
                </a:solidFill>
                <a:latin typeface="Courier New" pitchFamily="49" charset="0"/>
              </a:rPr>
              <a:t>,$9</a:t>
            </a:r>
          </a:p>
        </p:txBody>
      </p:sp>
      <p:sp>
        <p:nvSpPr>
          <p:cNvPr id="238610" name="Line 29"/>
          <p:cNvSpPr>
            <a:spLocks noChangeShapeType="1"/>
          </p:cNvSpPr>
          <p:nvPr/>
        </p:nvSpPr>
        <p:spPr bwMode="auto">
          <a:xfrm flipH="1">
            <a:off x="585788" y="1570038"/>
            <a:ext cx="0" cy="3886200"/>
          </a:xfrm>
          <a:prstGeom prst="line">
            <a:avLst/>
          </a:prstGeom>
          <a:noFill/>
          <a:ln w="28575">
            <a:solidFill>
              <a:schemeClr val="tx1"/>
            </a:solidFill>
            <a:round/>
            <a:tailEnd type="triangle" w="med" len="med"/>
          </a:ln>
        </p:spPr>
        <p:txBody>
          <a:bodyPr/>
          <a:lstStyle/>
          <a:p>
            <a:endParaRPr lang="en-IN"/>
          </a:p>
        </p:txBody>
      </p:sp>
      <p:grpSp>
        <p:nvGrpSpPr>
          <p:cNvPr id="2" name="Group 54"/>
          <p:cNvGrpSpPr/>
          <p:nvPr/>
        </p:nvGrpSpPr>
        <p:grpSpPr>
          <a:xfrm>
            <a:off x="2925763" y="1366838"/>
            <a:ext cx="3302000" cy="838200"/>
            <a:chOff x="1571" y="1152"/>
            <a:chExt cx="2080" cy="528"/>
          </a:xfrm>
        </p:grpSpPr>
        <p:grpSp>
          <p:nvGrpSpPr>
            <p:cNvPr id="238744" name="Group 55"/>
            <p:cNvGrpSpPr/>
            <p:nvPr/>
          </p:nvGrpSpPr>
          <p:grpSpPr>
            <a:xfrm>
              <a:off x="2487" y="1152"/>
              <a:ext cx="223" cy="481"/>
              <a:chOff x="2207" y="1413"/>
              <a:chExt cx="223" cy="481"/>
            </a:xfrm>
          </p:grpSpPr>
          <p:sp>
            <p:nvSpPr>
              <p:cNvPr id="238774"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8775"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38745" name="Group 58"/>
            <p:cNvGrpSpPr/>
            <p:nvPr/>
          </p:nvGrpSpPr>
          <p:grpSpPr>
            <a:xfrm>
              <a:off x="1571" y="1248"/>
              <a:ext cx="340" cy="289"/>
              <a:chOff x="1291" y="1509"/>
              <a:chExt cx="340" cy="289"/>
            </a:xfrm>
          </p:grpSpPr>
          <p:sp>
            <p:nvSpPr>
              <p:cNvPr id="238770"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38771" name="Group 60"/>
              <p:cNvGrpSpPr/>
              <p:nvPr/>
            </p:nvGrpSpPr>
            <p:grpSpPr>
              <a:xfrm>
                <a:off x="1291" y="1509"/>
                <a:ext cx="340" cy="289"/>
                <a:chOff x="1291" y="1509"/>
                <a:chExt cx="340" cy="289"/>
              </a:xfrm>
            </p:grpSpPr>
            <p:sp>
              <p:nvSpPr>
                <p:cNvPr id="238772"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8773"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38746"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38747" name="Group 64"/>
            <p:cNvGrpSpPr/>
            <p:nvPr/>
          </p:nvGrpSpPr>
          <p:grpSpPr>
            <a:xfrm>
              <a:off x="2031" y="1248"/>
              <a:ext cx="296" cy="289"/>
              <a:chOff x="1751" y="1509"/>
              <a:chExt cx="296" cy="289"/>
            </a:xfrm>
          </p:grpSpPr>
          <p:sp>
            <p:nvSpPr>
              <p:cNvPr id="238768"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8769"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8748"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38749"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8750"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38751"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38752" name="Group 71"/>
            <p:cNvGrpSpPr/>
            <p:nvPr/>
          </p:nvGrpSpPr>
          <p:grpSpPr>
            <a:xfrm>
              <a:off x="2880" y="1248"/>
              <a:ext cx="325" cy="289"/>
              <a:chOff x="2600" y="1509"/>
              <a:chExt cx="325" cy="289"/>
            </a:xfrm>
          </p:grpSpPr>
          <p:sp>
            <p:nvSpPr>
              <p:cNvPr id="238766"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8767"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8753"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t>WB</a:t>
              </a:r>
            </a:p>
          </p:txBody>
        </p:sp>
        <p:grpSp>
          <p:nvGrpSpPr>
            <p:cNvPr id="238754" name="Group 75"/>
            <p:cNvGrpSpPr/>
            <p:nvPr/>
          </p:nvGrpSpPr>
          <p:grpSpPr>
            <a:xfrm>
              <a:off x="3348" y="1248"/>
              <a:ext cx="284" cy="289"/>
              <a:chOff x="3068" y="1509"/>
              <a:chExt cx="284" cy="289"/>
            </a:xfrm>
          </p:grpSpPr>
          <p:sp>
            <p:nvSpPr>
              <p:cNvPr id="238764"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8765"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8755"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38756"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38757"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38758"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38759"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38760"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38761"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38762"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38763"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9" name="Group 54"/>
          <p:cNvGrpSpPr/>
          <p:nvPr/>
        </p:nvGrpSpPr>
        <p:grpSpPr>
          <a:xfrm>
            <a:off x="3573463" y="2205038"/>
            <a:ext cx="3302000" cy="838200"/>
            <a:chOff x="1571" y="1152"/>
            <a:chExt cx="2080" cy="528"/>
          </a:xfrm>
        </p:grpSpPr>
        <p:grpSp>
          <p:nvGrpSpPr>
            <p:cNvPr id="238712" name="Group 55"/>
            <p:cNvGrpSpPr/>
            <p:nvPr/>
          </p:nvGrpSpPr>
          <p:grpSpPr>
            <a:xfrm>
              <a:off x="2487" y="1152"/>
              <a:ext cx="223" cy="481"/>
              <a:chOff x="2207" y="1413"/>
              <a:chExt cx="223" cy="481"/>
            </a:xfrm>
          </p:grpSpPr>
          <p:sp>
            <p:nvSpPr>
              <p:cNvPr id="238742"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8743"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38713" name="Group 58"/>
            <p:cNvGrpSpPr/>
            <p:nvPr/>
          </p:nvGrpSpPr>
          <p:grpSpPr>
            <a:xfrm>
              <a:off x="1571" y="1248"/>
              <a:ext cx="340" cy="289"/>
              <a:chOff x="1291" y="1509"/>
              <a:chExt cx="340" cy="289"/>
            </a:xfrm>
          </p:grpSpPr>
          <p:sp>
            <p:nvSpPr>
              <p:cNvPr id="238738"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38739" name="Group 60"/>
              <p:cNvGrpSpPr/>
              <p:nvPr/>
            </p:nvGrpSpPr>
            <p:grpSpPr>
              <a:xfrm>
                <a:off x="1291" y="1509"/>
                <a:ext cx="340" cy="289"/>
                <a:chOff x="1291" y="1509"/>
                <a:chExt cx="340" cy="289"/>
              </a:xfrm>
            </p:grpSpPr>
            <p:sp>
              <p:nvSpPr>
                <p:cNvPr id="238740"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8741"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38714"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38715" name="Group 64"/>
            <p:cNvGrpSpPr/>
            <p:nvPr/>
          </p:nvGrpSpPr>
          <p:grpSpPr>
            <a:xfrm>
              <a:off x="2031" y="1248"/>
              <a:ext cx="296" cy="289"/>
              <a:chOff x="1751" y="1509"/>
              <a:chExt cx="296" cy="289"/>
            </a:xfrm>
          </p:grpSpPr>
          <p:sp>
            <p:nvSpPr>
              <p:cNvPr id="238736"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8737"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8716"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38717"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8718"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38719"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38720" name="Group 71"/>
            <p:cNvGrpSpPr/>
            <p:nvPr/>
          </p:nvGrpSpPr>
          <p:grpSpPr>
            <a:xfrm>
              <a:off x="2880" y="1248"/>
              <a:ext cx="325" cy="289"/>
              <a:chOff x="2600" y="1509"/>
              <a:chExt cx="325" cy="289"/>
            </a:xfrm>
          </p:grpSpPr>
          <p:sp>
            <p:nvSpPr>
              <p:cNvPr id="238734"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8735"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8721"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t>WB</a:t>
              </a:r>
            </a:p>
          </p:txBody>
        </p:sp>
        <p:grpSp>
          <p:nvGrpSpPr>
            <p:cNvPr id="238722" name="Group 75"/>
            <p:cNvGrpSpPr/>
            <p:nvPr/>
          </p:nvGrpSpPr>
          <p:grpSpPr>
            <a:xfrm>
              <a:off x="3348" y="1248"/>
              <a:ext cx="284" cy="289"/>
              <a:chOff x="3068" y="1509"/>
              <a:chExt cx="284" cy="289"/>
            </a:xfrm>
          </p:grpSpPr>
          <p:sp>
            <p:nvSpPr>
              <p:cNvPr id="238732"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8733"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8723"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38724"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38725"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38726"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38727"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38728"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38729"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38730"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38731"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16" name="Group 54"/>
          <p:cNvGrpSpPr/>
          <p:nvPr/>
        </p:nvGrpSpPr>
        <p:grpSpPr>
          <a:xfrm>
            <a:off x="4222750" y="3095625"/>
            <a:ext cx="3302000" cy="838200"/>
            <a:chOff x="1571" y="1152"/>
            <a:chExt cx="2080" cy="528"/>
          </a:xfrm>
        </p:grpSpPr>
        <p:grpSp>
          <p:nvGrpSpPr>
            <p:cNvPr id="238680" name="Group 55"/>
            <p:cNvGrpSpPr/>
            <p:nvPr/>
          </p:nvGrpSpPr>
          <p:grpSpPr>
            <a:xfrm>
              <a:off x="2487" y="1152"/>
              <a:ext cx="223" cy="481"/>
              <a:chOff x="2207" y="1413"/>
              <a:chExt cx="223" cy="481"/>
            </a:xfrm>
          </p:grpSpPr>
          <p:sp>
            <p:nvSpPr>
              <p:cNvPr id="238710"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8711"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38681" name="Group 58"/>
            <p:cNvGrpSpPr/>
            <p:nvPr/>
          </p:nvGrpSpPr>
          <p:grpSpPr>
            <a:xfrm>
              <a:off x="1571" y="1248"/>
              <a:ext cx="340" cy="289"/>
              <a:chOff x="1291" y="1509"/>
              <a:chExt cx="340" cy="289"/>
            </a:xfrm>
          </p:grpSpPr>
          <p:sp>
            <p:nvSpPr>
              <p:cNvPr id="238706"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38707" name="Group 60"/>
              <p:cNvGrpSpPr/>
              <p:nvPr/>
            </p:nvGrpSpPr>
            <p:grpSpPr>
              <a:xfrm>
                <a:off x="1291" y="1509"/>
                <a:ext cx="340" cy="289"/>
                <a:chOff x="1291" y="1509"/>
                <a:chExt cx="340" cy="289"/>
              </a:xfrm>
            </p:grpSpPr>
            <p:sp>
              <p:nvSpPr>
                <p:cNvPr id="238708"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8709"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38682"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38683" name="Group 64"/>
            <p:cNvGrpSpPr/>
            <p:nvPr/>
          </p:nvGrpSpPr>
          <p:grpSpPr>
            <a:xfrm>
              <a:off x="2031" y="1248"/>
              <a:ext cx="296" cy="289"/>
              <a:chOff x="1751" y="1509"/>
              <a:chExt cx="296" cy="289"/>
            </a:xfrm>
          </p:grpSpPr>
          <p:sp>
            <p:nvSpPr>
              <p:cNvPr id="238704"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8705"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8684"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38685"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8686"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38687"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38688" name="Group 71"/>
            <p:cNvGrpSpPr/>
            <p:nvPr/>
          </p:nvGrpSpPr>
          <p:grpSpPr>
            <a:xfrm>
              <a:off x="2880" y="1248"/>
              <a:ext cx="325" cy="289"/>
              <a:chOff x="2600" y="1509"/>
              <a:chExt cx="325" cy="289"/>
            </a:xfrm>
          </p:grpSpPr>
          <p:sp>
            <p:nvSpPr>
              <p:cNvPr id="238702"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8703"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8689"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t>WB</a:t>
              </a:r>
            </a:p>
          </p:txBody>
        </p:sp>
        <p:grpSp>
          <p:nvGrpSpPr>
            <p:cNvPr id="238690" name="Group 75"/>
            <p:cNvGrpSpPr/>
            <p:nvPr/>
          </p:nvGrpSpPr>
          <p:grpSpPr>
            <a:xfrm>
              <a:off x="3348" y="1248"/>
              <a:ext cx="284" cy="289"/>
              <a:chOff x="3068" y="1509"/>
              <a:chExt cx="284" cy="289"/>
            </a:xfrm>
          </p:grpSpPr>
          <p:sp>
            <p:nvSpPr>
              <p:cNvPr id="238700"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8701"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8691"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38692"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38693"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38694"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38695"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38696"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38697"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38698"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38699"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23" name="Group 54"/>
          <p:cNvGrpSpPr/>
          <p:nvPr/>
        </p:nvGrpSpPr>
        <p:grpSpPr>
          <a:xfrm>
            <a:off x="4941888" y="3959225"/>
            <a:ext cx="3302000" cy="838200"/>
            <a:chOff x="1571" y="1152"/>
            <a:chExt cx="2080" cy="528"/>
          </a:xfrm>
        </p:grpSpPr>
        <p:grpSp>
          <p:nvGrpSpPr>
            <p:cNvPr id="238648" name="Group 55"/>
            <p:cNvGrpSpPr/>
            <p:nvPr/>
          </p:nvGrpSpPr>
          <p:grpSpPr>
            <a:xfrm>
              <a:off x="2487" y="1152"/>
              <a:ext cx="223" cy="481"/>
              <a:chOff x="2207" y="1413"/>
              <a:chExt cx="223" cy="481"/>
            </a:xfrm>
          </p:grpSpPr>
          <p:sp>
            <p:nvSpPr>
              <p:cNvPr id="238678"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8679"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38649" name="Group 58"/>
            <p:cNvGrpSpPr/>
            <p:nvPr/>
          </p:nvGrpSpPr>
          <p:grpSpPr>
            <a:xfrm>
              <a:off x="1571" y="1248"/>
              <a:ext cx="340" cy="289"/>
              <a:chOff x="1291" y="1509"/>
              <a:chExt cx="340" cy="289"/>
            </a:xfrm>
          </p:grpSpPr>
          <p:sp>
            <p:nvSpPr>
              <p:cNvPr id="238674"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38675" name="Group 60"/>
              <p:cNvGrpSpPr/>
              <p:nvPr/>
            </p:nvGrpSpPr>
            <p:grpSpPr>
              <a:xfrm>
                <a:off x="1291" y="1509"/>
                <a:ext cx="340" cy="289"/>
                <a:chOff x="1291" y="1509"/>
                <a:chExt cx="340" cy="289"/>
              </a:xfrm>
            </p:grpSpPr>
            <p:sp>
              <p:nvSpPr>
                <p:cNvPr id="238676"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8677"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38650"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38651" name="Group 64"/>
            <p:cNvGrpSpPr/>
            <p:nvPr/>
          </p:nvGrpSpPr>
          <p:grpSpPr>
            <a:xfrm>
              <a:off x="2031" y="1248"/>
              <a:ext cx="296" cy="289"/>
              <a:chOff x="1751" y="1509"/>
              <a:chExt cx="296" cy="289"/>
            </a:xfrm>
          </p:grpSpPr>
          <p:sp>
            <p:nvSpPr>
              <p:cNvPr id="238672"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8673"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8652"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38653"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8654"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38655"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38656" name="Group 71"/>
            <p:cNvGrpSpPr/>
            <p:nvPr/>
          </p:nvGrpSpPr>
          <p:grpSpPr>
            <a:xfrm>
              <a:off x="2880" y="1248"/>
              <a:ext cx="325" cy="289"/>
              <a:chOff x="2600" y="1509"/>
              <a:chExt cx="325" cy="289"/>
            </a:xfrm>
          </p:grpSpPr>
          <p:sp>
            <p:nvSpPr>
              <p:cNvPr id="238670"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8671"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8657"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t>WB</a:t>
              </a:r>
            </a:p>
          </p:txBody>
        </p:sp>
        <p:grpSp>
          <p:nvGrpSpPr>
            <p:cNvPr id="238658" name="Group 75"/>
            <p:cNvGrpSpPr/>
            <p:nvPr/>
          </p:nvGrpSpPr>
          <p:grpSpPr>
            <a:xfrm>
              <a:off x="3348" y="1248"/>
              <a:ext cx="284" cy="289"/>
              <a:chOff x="3068" y="1509"/>
              <a:chExt cx="284" cy="289"/>
            </a:xfrm>
          </p:grpSpPr>
          <p:sp>
            <p:nvSpPr>
              <p:cNvPr id="238668"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8669"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8659"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38660"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38661"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38662"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38663"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38664"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38665"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38666"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38667"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30" name="Group 54"/>
          <p:cNvGrpSpPr/>
          <p:nvPr/>
        </p:nvGrpSpPr>
        <p:grpSpPr>
          <a:xfrm>
            <a:off x="5591175" y="4797425"/>
            <a:ext cx="3302000" cy="838200"/>
            <a:chOff x="1571" y="1152"/>
            <a:chExt cx="2080" cy="528"/>
          </a:xfrm>
        </p:grpSpPr>
        <p:grpSp>
          <p:nvGrpSpPr>
            <p:cNvPr id="238616" name="Group 55"/>
            <p:cNvGrpSpPr/>
            <p:nvPr/>
          </p:nvGrpSpPr>
          <p:grpSpPr>
            <a:xfrm>
              <a:off x="2487" y="1152"/>
              <a:ext cx="223" cy="481"/>
              <a:chOff x="2207" y="1413"/>
              <a:chExt cx="223" cy="481"/>
            </a:xfrm>
          </p:grpSpPr>
          <p:sp>
            <p:nvSpPr>
              <p:cNvPr id="238646"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8647"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38617" name="Group 58"/>
            <p:cNvGrpSpPr/>
            <p:nvPr/>
          </p:nvGrpSpPr>
          <p:grpSpPr>
            <a:xfrm>
              <a:off x="1571" y="1248"/>
              <a:ext cx="340" cy="289"/>
              <a:chOff x="1291" y="1509"/>
              <a:chExt cx="340" cy="289"/>
            </a:xfrm>
          </p:grpSpPr>
          <p:sp>
            <p:nvSpPr>
              <p:cNvPr id="238642"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38643" name="Group 60"/>
              <p:cNvGrpSpPr/>
              <p:nvPr/>
            </p:nvGrpSpPr>
            <p:grpSpPr>
              <a:xfrm>
                <a:off x="1291" y="1509"/>
                <a:ext cx="340" cy="289"/>
                <a:chOff x="1291" y="1509"/>
                <a:chExt cx="340" cy="289"/>
              </a:xfrm>
            </p:grpSpPr>
            <p:sp>
              <p:nvSpPr>
                <p:cNvPr id="238644"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8645"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38618"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38619" name="Group 64"/>
            <p:cNvGrpSpPr/>
            <p:nvPr/>
          </p:nvGrpSpPr>
          <p:grpSpPr>
            <a:xfrm>
              <a:off x="2031" y="1248"/>
              <a:ext cx="296" cy="289"/>
              <a:chOff x="1751" y="1509"/>
              <a:chExt cx="296" cy="289"/>
            </a:xfrm>
          </p:grpSpPr>
          <p:sp>
            <p:nvSpPr>
              <p:cNvPr id="238640"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8641"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8620"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38621"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8622"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38623"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38624" name="Group 71"/>
            <p:cNvGrpSpPr/>
            <p:nvPr/>
          </p:nvGrpSpPr>
          <p:grpSpPr>
            <a:xfrm>
              <a:off x="2880" y="1248"/>
              <a:ext cx="325" cy="289"/>
              <a:chOff x="2600" y="1509"/>
              <a:chExt cx="325" cy="289"/>
            </a:xfrm>
          </p:grpSpPr>
          <p:sp>
            <p:nvSpPr>
              <p:cNvPr id="238638"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8639"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8625"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t>WB</a:t>
              </a:r>
            </a:p>
          </p:txBody>
        </p:sp>
        <p:grpSp>
          <p:nvGrpSpPr>
            <p:cNvPr id="238626" name="Group 75"/>
            <p:cNvGrpSpPr/>
            <p:nvPr/>
          </p:nvGrpSpPr>
          <p:grpSpPr>
            <a:xfrm>
              <a:off x="3348" y="1248"/>
              <a:ext cx="284" cy="289"/>
              <a:chOff x="3068" y="1509"/>
              <a:chExt cx="284" cy="289"/>
            </a:xfrm>
          </p:grpSpPr>
          <p:sp>
            <p:nvSpPr>
              <p:cNvPr id="238636"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8637"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8627"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38628"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38629"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38630"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38631"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38632"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38633"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38634"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38635"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509"/>
                                        </p:tgtEl>
                                        <p:attrNameLst>
                                          <p:attrName>style.visibility</p:attrName>
                                        </p:attrNameLst>
                                      </p:cBhvr>
                                      <p:to>
                                        <p:strVal val="visible"/>
                                      </p:to>
                                    </p:set>
                                    <p:animEffect transition="in" filter="blinds(horizontal)">
                                      <p:cBhvr>
                                        <p:cTn id="10" dur="500"/>
                                        <p:tgtEl>
                                          <p:spTgt spid="21509"/>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1510"/>
                                        </p:tgtEl>
                                        <p:attrNameLst>
                                          <p:attrName>style.visibility</p:attrName>
                                        </p:attrNameLst>
                                      </p:cBhvr>
                                      <p:to>
                                        <p:strVal val="visible"/>
                                      </p:to>
                                    </p:set>
                                    <p:animEffect transition="in" filter="blinds(horizontal)">
                                      <p:cBhvr>
                                        <p:cTn id="18" dur="500"/>
                                        <p:tgtEl>
                                          <p:spTgt spid="21510"/>
                                        </p:tgtEl>
                                      </p:cBhvr>
                                    </p:animEffect>
                                  </p:childTnLst>
                                </p:cTn>
                              </p:par>
                            </p:childTnLst>
                          </p:cTn>
                        </p:par>
                      </p:childTnLst>
                    </p:cTn>
                  </p:par>
                  <p:par>
                    <p:cTn id="19" fill="hold" nodeType="clickPar">
                      <p:stCondLst>
                        <p:cond delay="indefinite"/>
                      </p:stCondLst>
                      <p:childTnLst>
                        <p:par>
                          <p:cTn id="20" fill="hold" nodeType="after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1511"/>
                                        </p:tgtEl>
                                        <p:attrNameLst>
                                          <p:attrName>style.visibility</p:attrName>
                                        </p:attrNameLst>
                                      </p:cBhvr>
                                      <p:to>
                                        <p:strVal val="visible"/>
                                      </p:to>
                                    </p:set>
                                    <p:animEffect transition="in" filter="blinds(horizontal)">
                                      <p:cBhvr>
                                        <p:cTn id="26" dur="500"/>
                                        <p:tgtEl>
                                          <p:spTgt spid="21511"/>
                                        </p:tgtEl>
                                      </p:cBhvr>
                                    </p:animEffect>
                                  </p:childTnLst>
                                </p:cTn>
                              </p:par>
                            </p:childTnLst>
                          </p:cTn>
                        </p:par>
                      </p:childTnLst>
                    </p:cTn>
                  </p:par>
                  <p:par>
                    <p:cTn id="27" fill="hold" nodeType="clickPar">
                      <p:stCondLst>
                        <p:cond delay="indefinite"/>
                      </p:stCondLst>
                      <p:childTnLst>
                        <p:par>
                          <p:cTn id="28" fill="hold" nodeType="after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linds(horizontal)">
                                      <p:cBhvr>
                                        <p:cTn id="31" dur="500"/>
                                        <p:tgtEl>
                                          <p:spTgt spid="2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1521"/>
                                        </p:tgtEl>
                                        <p:attrNameLst>
                                          <p:attrName>style.visibility</p:attrName>
                                        </p:attrNameLst>
                                      </p:cBhvr>
                                      <p:to>
                                        <p:strVal val="visible"/>
                                      </p:to>
                                    </p:set>
                                    <p:animEffect transition="in" filter="blinds(horizontal)">
                                      <p:cBhvr>
                                        <p:cTn id="34" dur="500"/>
                                        <p:tgtEl>
                                          <p:spTgt spid="21521"/>
                                        </p:tgtEl>
                                      </p:cBhvr>
                                    </p:animEffect>
                                  </p:childTnLst>
                                </p:cTn>
                              </p:par>
                            </p:childTnLst>
                          </p:cTn>
                        </p:par>
                      </p:childTnLst>
                    </p:cTn>
                  </p:par>
                  <p:par>
                    <p:cTn id="35" fill="hold" nodeType="clickPar">
                      <p:stCondLst>
                        <p:cond delay="indefinite"/>
                      </p:stCondLst>
                      <p:childTnLst>
                        <p:par>
                          <p:cTn id="36" fill="hold" nodeType="after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blinds(horizontal)">
                                      <p:cBhvr>
                                        <p:cTn id="39" dur="500"/>
                                        <p:tgtEl>
                                          <p:spTgt spid="30"/>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1512"/>
                                        </p:tgtEl>
                                        <p:attrNameLst>
                                          <p:attrName>style.visibility</p:attrName>
                                        </p:attrNameLst>
                                      </p:cBhvr>
                                      <p:to>
                                        <p:strVal val="visible"/>
                                      </p:to>
                                    </p:set>
                                    <p:animEffect transition="in" filter="blinds(horizontal)">
                                      <p:cBhvr>
                                        <p:cTn id="42" dur="500"/>
                                        <p:tgtEl>
                                          <p:spTgt spid="21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p:bldP spid="21510" grpId="0"/>
      <p:bldP spid="21511" grpId="0"/>
      <p:bldP spid="21512" grpId="0"/>
      <p:bldP spid="21521" grpId="0"/>
    </p:bldLst>
  </p:timing>
</p:sld>
</file>

<file path=ppt/slides/slide7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grpSp>
        <p:nvGrpSpPr>
          <p:cNvPr id="2" name="Group 2"/>
          <p:cNvGrpSpPr/>
          <p:nvPr/>
        </p:nvGrpSpPr>
        <p:grpSpPr>
          <a:xfrm>
            <a:off x="5711825" y="1498600"/>
            <a:ext cx="1143000" cy="3810000"/>
            <a:chOff x="3504" y="912"/>
            <a:chExt cx="720" cy="2400"/>
          </a:xfrm>
        </p:grpSpPr>
        <p:sp>
          <p:nvSpPr>
            <p:cNvPr id="239817" name="Rectangle 3"/>
            <p:cNvSpPr>
              <a:spLocks noChangeArrowheads="1"/>
            </p:cNvSpPr>
            <p:nvPr/>
          </p:nvSpPr>
          <p:spPr bwMode="auto">
            <a:xfrm>
              <a:off x="3504" y="912"/>
              <a:ext cx="144" cy="288"/>
            </a:xfrm>
            <a:prstGeom prst="rect">
              <a:avLst/>
            </a:prstGeom>
            <a:solidFill>
              <a:schemeClr val="accent1"/>
            </a:solidFill>
            <a:ln w="12700">
              <a:solidFill>
                <a:schemeClr val="accent1"/>
              </a:solidFill>
              <a:miter lim="800000"/>
            </a:ln>
          </p:spPr>
          <p:txBody>
            <a:bodyPr wrap="none" anchor="ctr"/>
            <a:lstStyle/>
            <a:p>
              <a:pPr algn="l"/>
              <a:endParaRPr lang="en-IN" sz="1800">
                <a:solidFill>
                  <a:srgbClr val="FC0128"/>
                </a:solidFill>
              </a:endParaRPr>
            </a:p>
          </p:txBody>
        </p:sp>
        <p:sp>
          <p:nvSpPr>
            <p:cNvPr id="239818" name="Rectangle 4"/>
            <p:cNvSpPr>
              <a:spLocks noChangeArrowheads="1"/>
            </p:cNvSpPr>
            <p:nvPr/>
          </p:nvSpPr>
          <p:spPr bwMode="auto">
            <a:xfrm>
              <a:off x="4080" y="3024"/>
              <a:ext cx="144" cy="288"/>
            </a:xfrm>
            <a:prstGeom prst="rect">
              <a:avLst/>
            </a:prstGeom>
            <a:solidFill>
              <a:srgbClr val="009900"/>
            </a:solidFill>
            <a:ln w="12700">
              <a:solidFill>
                <a:srgbClr val="009900"/>
              </a:solidFill>
              <a:miter lim="800000"/>
            </a:ln>
          </p:spPr>
          <p:txBody>
            <a:bodyPr wrap="none" anchor="ctr"/>
            <a:lstStyle/>
            <a:p>
              <a:pPr algn="l"/>
              <a:endParaRPr lang="en-IN" sz="1800">
                <a:solidFill>
                  <a:srgbClr val="FC0128"/>
                </a:solidFill>
              </a:endParaRPr>
            </a:p>
          </p:txBody>
        </p:sp>
        <p:sp>
          <p:nvSpPr>
            <p:cNvPr id="239819" name="Rectangle 5"/>
            <p:cNvSpPr>
              <a:spLocks noChangeArrowheads="1"/>
            </p:cNvSpPr>
            <p:nvPr/>
          </p:nvSpPr>
          <p:spPr bwMode="auto">
            <a:xfrm>
              <a:off x="3648" y="2496"/>
              <a:ext cx="144" cy="288"/>
            </a:xfrm>
            <a:prstGeom prst="rect">
              <a:avLst/>
            </a:prstGeom>
            <a:solidFill>
              <a:srgbClr val="009900"/>
            </a:solidFill>
            <a:ln w="12700">
              <a:solidFill>
                <a:srgbClr val="009900"/>
              </a:solidFill>
              <a:miter lim="800000"/>
            </a:ln>
          </p:spPr>
          <p:txBody>
            <a:bodyPr wrap="none" anchor="ctr"/>
            <a:lstStyle/>
            <a:p>
              <a:pPr algn="l"/>
              <a:endParaRPr lang="en-IN" sz="1800">
                <a:solidFill>
                  <a:srgbClr val="FC0128"/>
                </a:solidFill>
              </a:endParaRPr>
            </a:p>
          </p:txBody>
        </p:sp>
        <p:sp>
          <p:nvSpPr>
            <p:cNvPr id="239820" name="Line 6"/>
            <p:cNvSpPr>
              <a:spLocks noChangeShapeType="1"/>
            </p:cNvSpPr>
            <p:nvPr/>
          </p:nvSpPr>
          <p:spPr bwMode="auto">
            <a:xfrm flipH="1">
              <a:off x="3648" y="1200"/>
              <a:ext cx="0" cy="1296"/>
            </a:xfrm>
            <a:prstGeom prst="line">
              <a:avLst/>
            </a:prstGeom>
            <a:noFill/>
            <a:ln w="28575">
              <a:solidFill>
                <a:srgbClr val="009900"/>
              </a:solidFill>
              <a:round/>
              <a:tailEnd type="triangle" w="med" len="med"/>
            </a:ln>
          </p:spPr>
          <p:txBody>
            <a:bodyPr/>
            <a:lstStyle/>
            <a:p>
              <a:endParaRPr lang="en-IN"/>
            </a:p>
          </p:txBody>
        </p:sp>
        <p:sp>
          <p:nvSpPr>
            <p:cNvPr id="239821" name="Line 7"/>
            <p:cNvSpPr>
              <a:spLocks noChangeShapeType="1"/>
            </p:cNvSpPr>
            <p:nvPr/>
          </p:nvSpPr>
          <p:spPr bwMode="auto">
            <a:xfrm>
              <a:off x="3648" y="1152"/>
              <a:ext cx="432" cy="1872"/>
            </a:xfrm>
            <a:prstGeom prst="line">
              <a:avLst/>
            </a:prstGeom>
            <a:noFill/>
            <a:ln w="28575">
              <a:solidFill>
                <a:srgbClr val="009900"/>
              </a:solidFill>
              <a:round/>
              <a:tailEnd type="triangle" w="med" len="med"/>
            </a:ln>
          </p:spPr>
          <p:txBody>
            <a:bodyPr/>
            <a:lstStyle/>
            <a:p>
              <a:endParaRPr lang="en-IN"/>
            </a:p>
          </p:txBody>
        </p:sp>
      </p:grpSp>
      <p:grpSp>
        <p:nvGrpSpPr>
          <p:cNvPr id="3" name="Group 8"/>
          <p:cNvGrpSpPr/>
          <p:nvPr/>
        </p:nvGrpSpPr>
        <p:grpSpPr>
          <a:xfrm>
            <a:off x="4949825" y="1498600"/>
            <a:ext cx="838200" cy="2133600"/>
            <a:chOff x="3024" y="912"/>
            <a:chExt cx="528" cy="1344"/>
          </a:xfrm>
        </p:grpSpPr>
        <p:sp>
          <p:nvSpPr>
            <p:cNvPr id="239812" name="Rectangle 9"/>
            <p:cNvSpPr>
              <a:spLocks noChangeArrowheads="1"/>
            </p:cNvSpPr>
            <p:nvPr/>
          </p:nvSpPr>
          <p:spPr bwMode="auto">
            <a:xfrm>
              <a:off x="3456" y="1968"/>
              <a:ext cx="96" cy="288"/>
            </a:xfrm>
            <a:prstGeom prst="rect">
              <a:avLst/>
            </a:prstGeom>
            <a:solidFill>
              <a:srgbClr val="009900"/>
            </a:solidFill>
            <a:ln w="12700">
              <a:solidFill>
                <a:srgbClr val="009900"/>
              </a:solidFill>
              <a:miter lim="800000"/>
            </a:ln>
          </p:spPr>
          <p:txBody>
            <a:bodyPr wrap="none" anchor="ctr"/>
            <a:lstStyle/>
            <a:p>
              <a:pPr algn="l"/>
              <a:endParaRPr lang="en-IN" sz="1800">
                <a:solidFill>
                  <a:srgbClr val="FC0128"/>
                </a:solidFill>
              </a:endParaRPr>
            </a:p>
          </p:txBody>
        </p:sp>
        <p:sp>
          <p:nvSpPr>
            <p:cNvPr id="239813" name="Rectangle 10"/>
            <p:cNvSpPr>
              <a:spLocks noChangeArrowheads="1"/>
            </p:cNvSpPr>
            <p:nvPr/>
          </p:nvSpPr>
          <p:spPr bwMode="auto">
            <a:xfrm>
              <a:off x="3024" y="1440"/>
              <a:ext cx="96" cy="288"/>
            </a:xfrm>
            <a:prstGeom prst="rect">
              <a:avLst/>
            </a:prstGeom>
            <a:solidFill>
              <a:schemeClr val="accent1"/>
            </a:solidFill>
            <a:ln w="12700">
              <a:solidFill>
                <a:schemeClr val="tx1"/>
              </a:solidFill>
              <a:miter lim="800000"/>
            </a:ln>
          </p:spPr>
          <p:txBody>
            <a:bodyPr wrap="none" anchor="ctr"/>
            <a:lstStyle/>
            <a:p>
              <a:pPr algn="l"/>
              <a:endParaRPr lang="en-IN" sz="1800">
                <a:solidFill>
                  <a:srgbClr val="FC0128"/>
                </a:solidFill>
              </a:endParaRPr>
            </a:p>
          </p:txBody>
        </p:sp>
        <p:sp>
          <p:nvSpPr>
            <p:cNvPr id="239814" name="Rectangle 11"/>
            <p:cNvSpPr>
              <a:spLocks noChangeArrowheads="1"/>
            </p:cNvSpPr>
            <p:nvPr/>
          </p:nvSpPr>
          <p:spPr bwMode="auto">
            <a:xfrm>
              <a:off x="3264" y="912"/>
              <a:ext cx="96" cy="288"/>
            </a:xfrm>
            <a:prstGeom prst="rect">
              <a:avLst/>
            </a:prstGeom>
            <a:solidFill>
              <a:schemeClr val="accent1"/>
            </a:solidFill>
            <a:ln w="12700">
              <a:solidFill>
                <a:schemeClr val="tx1"/>
              </a:solidFill>
              <a:miter lim="800000"/>
            </a:ln>
          </p:spPr>
          <p:txBody>
            <a:bodyPr wrap="none" anchor="ctr"/>
            <a:lstStyle/>
            <a:p>
              <a:pPr algn="l"/>
              <a:endParaRPr lang="en-IN" sz="1800">
                <a:solidFill>
                  <a:srgbClr val="FC0128"/>
                </a:solidFill>
              </a:endParaRPr>
            </a:p>
          </p:txBody>
        </p:sp>
        <p:sp>
          <p:nvSpPr>
            <p:cNvPr id="239815" name="Line 12"/>
            <p:cNvSpPr>
              <a:spLocks noChangeShapeType="1"/>
            </p:cNvSpPr>
            <p:nvPr/>
          </p:nvSpPr>
          <p:spPr bwMode="auto">
            <a:xfrm flipH="1">
              <a:off x="3072" y="1200"/>
              <a:ext cx="288" cy="240"/>
            </a:xfrm>
            <a:prstGeom prst="line">
              <a:avLst/>
            </a:prstGeom>
            <a:noFill/>
            <a:ln w="28575">
              <a:solidFill>
                <a:schemeClr val="accent1"/>
              </a:solidFill>
              <a:round/>
              <a:tailEnd type="triangle" w="med" len="med"/>
            </a:ln>
          </p:spPr>
          <p:txBody>
            <a:bodyPr/>
            <a:lstStyle/>
            <a:p>
              <a:endParaRPr lang="en-IN"/>
            </a:p>
          </p:txBody>
        </p:sp>
        <p:sp>
          <p:nvSpPr>
            <p:cNvPr id="239816" name="Line 13"/>
            <p:cNvSpPr>
              <a:spLocks noChangeShapeType="1"/>
            </p:cNvSpPr>
            <p:nvPr/>
          </p:nvSpPr>
          <p:spPr bwMode="auto">
            <a:xfrm>
              <a:off x="3360" y="1200"/>
              <a:ext cx="144" cy="768"/>
            </a:xfrm>
            <a:prstGeom prst="line">
              <a:avLst/>
            </a:prstGeom>
            <a:noFill/>
            <a:ln w="28575">
              <a:solidFill>
                <a:srgbClr val="009900"/>
              </a:solidFill>
              <a:round/>
              <a:tailEnd type="triangle" w="med" len="med"/>
            </a:ln>
          </p:spPr>
          <p:txBody>
            <a:bodyPr/>
            <a:lstStyle/>
            <a:p>
              <a:endParaRPr lang="en-IN"/>
            </a:p>
          </p:txBody>
        </p:sp>
      </p:grpSp>
      <p:sp>
        <p:nvSpPr>
          <p:cNvPr id="239620" name="Rectangle 14"/>
          <p:cNvSpPr>
            <a:spLocks noGrp="1" noChangeArrowheads="1"/>
          </p:cNvSpPr>
          <p:nvPr>
            <p:ph type="title"/>
          </p:nvPr>
        </p:nvSpPr>
        <p:spPr>
          <a:xfrm>
            <a:off x="652463" y="304800"/>
            <a:ext cx="7019925" cy="425450"/>
          </a:xfrm>
          <a:noFill/>
        </p:spPr>
        <p:txBody>
          <a:bodyPr wrap="none"/>
          <a:lstStyle/>
          <a:p>
            <a:r>
              <a:rPr lang="en-US" smtClean="0"/>
              <a:t>Forwarding with Load-Use Data Hazards</a:t>
            </a:r>
          </a:p>
        </p:txBody>
      </p:sp>
      <p:sp>
        <p:nvSpPr>
          <p:cNvPr id="239621" name="Line 16"/>
          <p:cNvSpPr>
            <a:spLocks noChangeShapeType="1"/>
          </p:cNvSpPr>
          <p:nvPr/>
        </p:nvSpPr>
        <p:spPr bwMode="auto">
          <a:xfrm>
            <a:off x="2282825" y="965200"/>
            <a:ext cx="6311900" cy="0"/>
          </a:xfrm>
          <a:prstGeom prst="line">
            <a:avLst/>
          </a:prstGeom>
          <a:noFill/>
          <a:ln w="25400">
            <a:solidFill>
              <a:schemeClr val="tx1"/>
            </a:solidFill>
            <a:round/>
            <a:tailEnd type="triangle" w="med" len="med"/>
          </a:ln>
        </p:spPr>
        <p:txBody>
          <a:bodyPr wrap="none" anchor="ctr"/>
          <a:lstStyle/>
          <a:p>
            <a:endParaRPr lang="en-IN"/>
          </a:p>
        </p:txBody>
      </p:sp>
      <p:sp>
        <p:nvSpPr>
          <p:cNvPr id="239622" name="Line 21"/>
          <p:cNvSpPr>
            <a:spLocks noChangeShapeType="1"/>
          </p:cNvSpPr>
          <p:nvPr/>
        </p:nvSpPr>
        <p:spPr bwMode="auto">
          <a:xfrm flipH="1">
            <a:off x="3463925" y="1092200"/>
            <a:ext cx="0" cy="4470400"/>
          </a:xfrm>
          <a:prstGeom prst="line">
            <a:avLst/>
          </a:prstGeom>
          <a:noFill/>
          <a:ln w="25400">
            <a:solidFill>
              <a:schemeClr val="tx1"/>
            </a:solidFill>
            <a:prstDash val="sysDot"/>
            <a:round/>
          </a:ln>
        </p:spPr>
        <p:txBody>
          <a:bodyPr wrap="none" anchor="ctr"/>
          <a:lstStyle/>
          <a:p>
            <a:endParaRPr lang="en-IN"/>
          </a:p>
        </p:txBody>
      </p:sp>
      <p:sp>
        <p:nvSpPr>
          <p:cNvPr id="239623" name="Line 22"/>
          <p:cNvSpPr>
            <a:spLocks noChangeShapeType="1"/>
          </p:cNvSpPr>
          <p:nvPr/>
        </p:nvSpPr>
        <p:spPr bwMode="auto">
          <a:xfrm flipH="1">
            <a:off x="4149725" y="1092200"/>
            <a:ext cx="0" cy="4470400"/>
          </a:xfrm>
          <a:prstGeom prst="line">
            <a:avLst/>
          </a:prstGeom>
          <a:noFill/>
          <a:ln w="25400">
            <a:solidFill>
              <a:schemeClr val="tx1"/>
            </a:solidFill>
            <a:prstDash val="sysDot"/>
            <a:round/>
          </a:ln>
        </p:spPr>
        <p:txBody>
          <a:bodyPr wrap="none" anchor="ctr"/>
          <a:lstStyle/>
          <a:p>
            <a:endParaRPr lang="en-IN"/>
          </a:p>
        </p:txBody>
      </p:sp>
      <p:sp>
        <p:nvSpPr>
          <p:cNvPr id="239624" name="Line 23"/>
          <p:cNvSpPr>
            <a:spLocks noChangeShapeType="1"/>
          </p:cNvSpPr>
          <p:nvPr/>
        </p:nvSpPr>
        <p:spPr bwMode="auto">
          <a:xfrm flipH="1">
            <a:off x="4835525" y="1092200"/>
            <a:ext cx="0" cy="4470400"/>
          </a:xfrm>
          <a:prstGeom prst="line">
            <a:avLst/>
          </a:prstGeom>
          <a:noFill/>
          <a:ln w="25400">
            <a:solidFill>
              <a:schemeClr val="tx1"/>
            </a:solidFill>
            <a:prstDash val="sysDot"/>
            <a:round/>
          </a:ln>
        </p:spPr>
        <p:txBody>
          <a:bodyPr wrap="none" anchor="ctr"/>
          <a:lstStyle/>
          <a:p>
            <a:endParaRPr lang="en-IN"/>
          </a:p>
        </p:txBody>
      </p:sp>
      <p:sp>
        <p:nvSpPr>
          <p:cNvPr id="239625" name="Line 24"/>
          <p:cNvSpPr>
            <a:spLocks noChangeShapeType="1"/>
          </p:cNvSpPr>
          <p:nvPr/>
        </p:nvSpPr>
        <p:spPr bwMode="auto">
          <a:xfrm flipH="1">
            <a:off x="5521325" y="1092200"/>
            <a:ext cx="0" cy="4470400"/>
          </a:xfrm>
          <a:prstGeom prst="line">
            <a:avLst/>
          </a:prstGeom>
          <a:noFill/>
          <a:ln w="25400">
            <a:solidFill>
              <a:schemeClr val="tx1"/>
            </a:solidFill>
            <a:prstDash val="sysDot"/>
            <a:round/>
          </a:ln>
        </p:spPr>
        <p:txBody>
          <a:bodyPr wrap="none" anchor="ctr"/>
          <a:lstStyle/>
          <a:p>
            <a:endParaRPr lang="en-IN"/>
          </a:p>
        </p:txBody>
      </p:sp>
      <p:sp>
        <p:nvSpPr>
          <p:cNvPr id="239626" name="Line 25"/>
          <p:cNvSpPr>
            <a:spLocks noChangeShapeType="1"/>
          </p:cNvSpPr>
          <p:nvPr/>
        </p:nvSpPr>
        <p:spPr bwMode="auto">
          <a:xfrm flipH="1">
            <a:off x="6207125" y="1092200"/>
            <a:ext cx="0" cy="4470400"/>
          </a:xfrm>
          <a:prstGeom prst="line">
            <a:avLst/>
          </a:prstGeom>
          <a:noFill/>
          <a:ln w="25400">
            <a:solidFill>
              <a:schemeClr val="tx1"/>
            </a:solidFill>
            <a:prstDash val="sysDot"/>
            <a:round/>
          </a:ln>
        </p:spPr>
        <p:txBody>
          <a:bodyPr wrap="none" anchor="ctr"/>
          <a:lstStyle/>
          <a:p>
            <a:endParaRPr lang="en-IN"/>
          </a:p>
        </p:txBody>
      </p:sp>
      <p:sp>
        <p:nvSpPr>
          <p:cNvPr id="239627" name="Line 26"/>
          <p:cNvSpPr>
            <a:spLocks noChangeShapeType="1"/>
          </p:cNvSpPr>
          <p:nvPr/>
        </p:nvSpPr>
        <p:spPr bwMode="auto">
          <a:xfrm flipH="1">
            <a:off x="6892925" y="1092200"/>
            <a:ext cx="0" cy="4470400"/>
          </a:xfrm>
          <a:prstGeom prst="line">
            <a:avLst/>
          </a:prstGeom>
          <a:noFill/>
          <a:ln w="25400">
            <a:solidFill>
              <a:schemeClr val="tx1"/>
            </a:solidFill>
            <a:prstDash val="sysDot"/>
            <a:round/>
          </a:ln>
        </p:spPr>
        <p:txBody>
          <a:bodyPr wrap="none" anchor="ctr"/>
          <a:lstStyle/>
          <a:p>
            <a:endParaRPr lang="en-IN"/>
          </a:p>
        </p:txBody>
      </p:sp>
      <p:sp>
        <p:nvSpPr>
          <p:cNvPr id="239628" name="Line 27"/>
          <p:cNvSpPr>
            <a:spLocks noChangeShapeType="1"/>
          </p:cNvSpPr>
          <p:nvPr/>
        </p:nvSpPr>
        <p:spPr bwMode="auto">
          <a:xfrm flipH="1">
            <a:off x="7578725" y="1092200"/>
            <a:ext cx="0" cy="4470400"/>
          </a:xfrm>
          <a:prstGeom prst="line">
            <a:avLst/>
          </a:prstGeom>
          <a:noFill/>
          <a:ln w="25400">
            <a:solidFill>
              <a:schemeClr val="tx1"/>
            </a:solidFill>
            <a:prstDash val="sysDot"/>
            <a:round/>
          </a:ln>
        </p:spPr>
        <p:txBody>
          <a:bodyPr wrap="none" anchor="ctr"/>
          <a:lstStyle/>
          <a:p>
            <a:endParaRPr lang="en-IN"/>
          </a:p>
        </p:txBody>
      </p:sp>
      <p:sp>
        <p:nvSpPr>
          <p:cNvPr id="239629" name="Line 28"/>
          <p:cNvSpPr>
            <a:spLocks noChangeShapeType="1"/>
          </p:cNvSpPr>
          <p:nvPr/>
        </p:nvSpPr>
        <p:spPr bwMode="auto">
          <a:xfrm flipH="1">
            <a:off x="8264525" y="1092200"/>
            <a:ext cx="0" cy="4470400"/>
          </a:xfrm>
          <a:prstGeom prst="line">
            <a:avLst/>
          </a:prstGeom>
          <a:noFill/>
          <a:ln w="25400">
            <a:solidFill>
              <a:schemeClr val="tx1"/>
            </a:solidFill>
            <a:prstDash val="sysDot"/>
            <a:round/>
          </a:ln>
        </p:spPr>
        <p:txBody>
          <a:bodyPr wrap="none" anchor="ctr"/>
          <a:lstStyle/>
          <a:p>
            <a:endParaRPr lang="en-IN"/>
          </a:p>
        </p:txBody>
      </p:sp>
      <p:sp>
        <p:nvSpPr>
          <p:cNvPr id="1262788" name="Rectangle 196"/>
          <p:cNvSpPr>
            <a:spLocks noGrp="1" noChangeArrowheads="1"/>
          </p:cNvSpPr>
          <p:nvPr>
            <p:ph type="body" idx="1"/>
          </p:nvPr>
        </p:nvSpPr>
        <p:spPr>
          <a:xfrm>
            <a:off x="685800" y="5791200"/>
            <a:ext cx="7391400" cy="955675"/>
          </a:xfrm>
          <a:noFill/>
        </p:spPr>
        <p:txBody>
          <a:bodyPr/>
          <a:lstStyle/>
          <a:p>
            <a:pPr marL="342900" indent="-342900"/>
            <a:r>
              <a:rPr lang="en-US" smtClean="0"/>
              <a:t>Will still need </a:t>
            </a:r>
            <a:r>
              <a:rPr lang="en-US" smtClean="0">
                <a:solidFill>
                  <a:schemeClr val="accent1"/>
                </a:solidFill>
              </a:rPr>
              <a:t>one stall cycle</a:t>
            </a:r>
            <a:r>
              <a:rPr lang="en-US" smtClean="0"/>
              <a:t> even with forwarding</a:t>
            </a:r>
          </a:p>
          <a:p>
            <a:pPr marL="342900" indent="-342900"/>
            <a:r>
              <a:rPr lang="en-US" smtClean="0"/>
              <a:t>We cannot forward data “backward in time”!</a:t>
            </a:r>
          </a:p>
        </p:txBody>
      </p:sp>
      <p:sp>
        <p:nvSpPr>
          <p:cNvPr id="239631" name="Rectangle 197"/>
          <p:cNvSpPr>
            <a:spLocks noChangeArrowheads="1"/>
          </p:cNvSpPr>
          <p:nvPr/>
        </p:nvSpPr>
        <p:spPr bwMode="auto">
          <a:xfrm>
            <a:off x="228600" y="1647825"/>
            <a:ext cx="358775" cy="3109913"/>
          </a:xfrm>
          <a:prstGeom prst="rect">
            <a:avLst/>
          </a:prstGeom>
          <a:noFill/>
          <a:ln w="12700">
            <a:noFill/>
            <a:miter lim="800000"/>
          </a:ln>
        </p:spPr>
        <p:txBody>
          <a:bodyPr wrap="none" lIns="90488" tIns="44450" rIns="90488" bIns="44450">
            <a:spAutoFit/>
          </a:bodyPr>
          <a:lstStyle/>
          <a:p>
            <a:r>
              <a:rPr lang="en-US" sz="1800" i="1">
                <a:solidFill>
                  <a:srgbClr val="000000"/>
                </a:solidFill>
              </a:rPr>
              <a:t>I</a:t>
            </a:r>
          </a:p>
          <a:p>
            <a:r>
              <a:rPr lang="en-US" sz="1800" i="1">
                <a:solidFill>
                  <a:srgbClr val="000000"/>
                </a:solidFill>
              </a:rPr>
              <a:t>n</a:t>
            </a:r>
          </a:p>
          <a:p>
            <a:r>
              <a:rPr lang="en-US" sz="1800" i="1">
                <a:solidFill>
                  <a:srgbClr val="000000"/>
                </a:solidFill>
              </a:rPr>
              <a:t>s</a:t>
            </a:r>
          </a:p>
          <a:p>
            <a:r>
              <a:rPr lang="en-US" sz="1800" i="1">
                <a:solidFill>
                  <a:srgbClr val="000000"/>
                </a:solidFill>
              </a:rPr>
              <a:t>t</a:t>
            </a:r>
          </a:p>
          <a:p>
            <a:r>
              <a:rPr lang="en-US" sz="1800" i="1">
                <a:solidFill>
                  <a:srgbClr val="000000"/>
                </a:solidFill>
              </a:rPr>
              <a:t>r.</a:t>
            </a:r>
          </a:p>
          <a:p>
            <a:endParaRPr lang="en-US" sz="1800" i="1">
              <a:solidFill>
                <a:srgbClr val="000000"/>
              </a:solidFill>
            </a:endParaRPr>
          </a:p>
          <a:p>
            <a:r>
              <a:rPr lang="en-US" sz="1800" i="1">
                <a:solidFill>
                  <a:srgbClr val="000000"/>
                </a:solidFill>
              </a:rPr>
              <a:t>O</a:t>
            </a:r>
          </a:p>
          <a:p>
            <a:r>
              <a:rPr lang="en-US" sz="1800" i="1">
                <a:solidFill>
                  <a:srgbClr val="000000"/>
                </a:solidFill>
              </a:rPr>
              <a:t>r</a:t>
            </a:r>
          </a:p>
          <a:p>
            <a:r>
              <a:rPr lang="en-US" sz="1800" i="1">
                <a:solidFill>
                  <a:srgbClr val="000000"/>
                </a:solidFill>
              </a:rPr>
              <a:t>d</a:t>
            </a:r>
          </a:p>
          <a:p>
            <a:r>
              <a:rPr lang="en-US" sz="1800" i="1">
                <a:solidFill>
                  <a:srgbClr val="000000"/>
                </a:solidFill>
              </a:rPr>
              <a:t>e</a:t>
            </a:r>
          </a:p>
          <a:p>
            <a:r>
              <a:rPr lang="en-US" sz="1800" i="1">
                <a:solidFill>
                  <a:srgbClr val="000000"/>
                </a:solidFill>
              </a:rPr>
              <a:t>r</a:t>
            </a:r>
          </a:p>
        </p:txBody>
      </p:sp>
      <p:sp>
        <p:nvSpPr>
          <p:cNvPr id="239632" name="Rectangle 198"/>
          <p:cNvSpPr>
            <a:spLocks noChangeArrowheads="1"/>
          </p:cNvSpPr>
          <p:nvPr/>
        </p:nvSpPr>
        <p:spPr bwMode="auto">
          <a:xfrm>
            <a:off x="661988" y="1493838"/>
            <a:ext cx="2371725"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lw  </a:t>
            </a:r>
            <a:r>
              <a:rPr lang="en-US" sz="2400" b="1">
                <a:solidFill>
                  <a:srgbClr val="FC0128"/>
                </a:solidFill>
                <a:latin typeface="Courier New" pitchFamily="49" charset="0"/>
              </a:rPr>
              <a:t>$1</a:t>
            </a:r>
            <a:r>
              <a:rPr lang="en-US" sz="2400" b="1">
                <a:solidFill>
                  <a:srgbClr val="000000"/>
                </a:solidFill>
                <a:latin typeface="Courier New" pitchFamily="49" charset="0"/>
              </a:rPr>
              <a:t>,4($2)</a:t>
            </a:r>
          </a:p>
        </p:txBody>
      </p:sp>
      <p:sp>
        <p:nvSpPr>
          <p:cNvPr id="239633" name="Rectangle 199"/>
          <p:cNvSpPr>
            <a:spLocks noChangeArrowheads="1"/>
          </p:cNvSpPr>
          <p:nvPr/>
        </p:nvSpPr>
        <p:spPr bwMode="auto">
          <a:xfrm>
            <a:off x="661988" y="2332038"/>
            <a:ext cx="2371725"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sub $4,</a:t>
            </a:r>
            <a:r>
              <a:rPr lang="en-US" sz="2400" b="1">
                <a:solidFill>
                  <a:srgbClr val="FC0128"/>
                </a:solidFill>
                <a:latin typeface="Courier New" pitchFamily="49" charset="0"/>
              </a:rPr>
              <a:t>$1</a:t>
            </a:r>
            <a:r>
              <a:rPr lang="en-US" sz="2400" b="1">
                <a:solidFill>
                  <a:srgbClr val="000000"/>
                </a:solidFill>
                <a:latin typeface="Courier New" pitchFamily="49" charset="0"/>
              </a:rPr>
              <a:t>,$5</a:t>
            </a:r>
          </a:p>
        </p:txBody>
      </p:sp>
      <p:sp>
        <p:nvSpPr>
          <p:cNvPr id="239634" name="Rectangle 200"/>
          <p:cNvSpPr>
            <a:spLocks noChangeArrowheads="1"/>
          </p:cNvSpPr>
          <p:nvPr/>
        </p:nvSpPr>
        <p:spPr bwMode="auto">
          <a:xfrm>
            <a:off x="661988" y="3213100"/>
            <a:ext cx="2371725"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and $6,</a:t>
            </a:r>
            <a:r>
              <a:rPr lang="en-US" sz="2400" b="1">
                <a:solidFill>
                  <a:srgbClr val="009900"/>
                </a:solidFill>
                <a:latin typeface="Courier New" pitchFamily="49" charset="0"/>
              </a:rPr>
              <a:t>$1</a:t>
            </a:r>
            <a:r>
              <a:rPr lang="en-US" sz="2400" b="1">
                <a:solidFill>
                  <a:srgbClr val="000000"/>
                </a:solidFill>
                <a:latin typeface="Courier New" pitchFamily="49" charset="0"/>
              </a:rPr>
              <a:t>,$7</a:t>
            </a:r>
          </a:p>
        </p:txBody>
      </p:sp>
      <p:sp>
        <p:nvSpPr>
          <p:cNvPr id="239635" name="Rectangle 201"/>
          <p:cNvSpPr>
            <a:spLocks noChangeArrowheads="1"/>
          </p:cNvSpPr>
          <p:nvPr/>
        </p:nvSpPr>
        <p:spPr bwMode="auto">
          <a:xfrm>
            <a:off x="661988" y="4922838"/>
            <a:ext cx="2371725"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xor $4,</a:t>
            </a:r>
            <a:r>
              <a:rPr lang="en-US" sz="2400" b="1">
                <a:solidFill>
                  <a:srgbClr val="009900"/>
                </a:solidFill>
                <a:latin typeface="Courier New" pitchFamily="49" charset="0"/>
              </a:rPr>
              <a:t>$1</a:t>
            </a:r>
            <a:r>
              <a:rPr lang="en-US" sz="2400" b="1">
                <a:solidFill>
                  <a:srgbClr val="000000"/>
                </a:solidFill>
                <a:latin typeface="Courier New" pitchFamily="49" charset="0"/>
              </a:rPr>
              <a:t>,$5</a:t>
            </a:r>
          </a:p>
        </p:txBody>
      </p:sp>
      <p:sp>
        <p:nvSpPr>
          <p:cNvPr id="239636" name="Rectangle 202"/>
          <p:cNvSpPr>
            <a:spLocks noChangeArrowheads="1"/>
          </p:cNvSpPr>
          <p:nvPr/>
        </p:nvSpPr>
        <p:spPr bwMode="auto">
          <a:xfrm>
            <a:off x="661988" y="4051300"/>
            <a:ext cx="2371725"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or  $8,</a:t>
            </a:r>
            <a:r>
              <a:rPr lang="en-US" sz="2400" b="1">
                <a:solidFill>
                  <a:srgbClr val="009900"/>
                </a:solidFill>
                <a:latin typeface="Courier New" pitchFamily="49" charset="0"/>
              </a:rPr>
              <a:t>$1</a:t>
            </a:r>
            <a:r>
              <a:rPr lang="en-US" sz="2400" b="1">
                <a:solidFill>
                  <a:srgbClr val="000000"/>
                </a:solidFill>
                <a:latin typeface="Courier New" pitchFamily="49" charset="0"/>
              </a:rPr>
              <a:t>,$9</a:t>
            </a:r>
          </a:p>
        </p:txBody>
      </p:sp>
      <p:sp>
        <p:nvSpPr>
          <p:cNvPr id="239637" name="Line 203"/>
          <p:cNvSpPr>
            <a:spLocks noChangeShapeType="1"/>
          </p:cNvSpPr>
          <p:nvPr/>
        </p:nvSpPr>
        <p:spPr bwMode="auto">
          <a:xfrm flipH="1">
            <a:off x="585788" y="1570038"/>
            <a:ext cx="0" cy="3886200"/>
          </a:xfrm>
          <a:prstGeom prst="line">
            <a:avLst/>
          </a:prstGeom>
          <a:noFill/>
          <a:ln w="28575">
            <a:solidFill>
              <a:schemeClr val="tx1"/>
            </a:solidFill>
            <a:round/>
            <a:tailEnd type="triangle" w="med" len="med"/>
          </a:ln>
        </p:spPr>
        <p:txBody>
          <a:bodyPr/>
          <a:lstStyle/>
          <a:p>
            <a:endParaRPr lang="en-IN"/>
          </a:p>
        </p:txBody>
      </p:sp>
      <p:grpSp>
        <p:nvGrpSpPr>
          <p:cNvPr id="239638" name="Group 54"/>
          <p:cNvGrpSpPr/>
          <p:nvPr/>
        </p:nvGrpSpPr>
        <p:grpSpPr>
          <a:xfrm>
            <a:off x="2903538" y="1341438"/>
            <a:ext cx="3302000" cy="838200"/>
            <a:chOff x="1571" y="1152"/>
            <a:chExt cx="2080" cy="528"/>
          </a:xfrm>
        </p:grpSpPr>
        <p:grpSp>
          <p:nvGrpSpPr>
            <p:cNvPr id="239780" name="Group 55"/>
            <p:cNvGrpSpPr/>
            <p:nvPr/>
          </p:nvGrpSpPr>
          <p:grpSpPr>
            <a:xfrm>
              <a:off x="2487" y="1152"/>
              <a:ext cx="223" cy="481"/>
              <a:chOff x="2207" y="1413"/>
              <a:chExt cx="223" cy="481"/>
            </a:xfrm>
          </p:grpSpPr>
          <p:sp>
            <p:nvSpPr>
              <p:cNvPr id="239810"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9811"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39781" name="Group 58"/>
            <p:cNvGrpSpPr/>
            <p:nvPr/>
          </p:nvGrpSpPr>
          <p:grpSpPr>
            <a:xfrm>
              <a:off x="1571" y="1248"/>
              <a:ext cx="340" cy="289"/>
              <a:chOff x="1291" y="1509"/>
              <a:chExt cx="340" cy="289"/>
            </a:xfrm>
          </p:grpSpPr>
          <p:sp>
            <p:nvSpPr>
              <p:cNvPr id="239806"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39807" name="Group 60"/>
              <p:cNvGrpSpPr/>
              <p:nvPr/>
            </p:nvGrpSpPr>
            <p:grpSpPr>
              <a:xfrm>
                <a:off x="1291" y="1509"/>
                <a:ext cx="340" cy="289"/>
                <a:chOff x="1291" y="1509"/>
                <a:chExt cx="340" cy="289"/>
              </a:xfrm>
            </p:grpSpPr>
            <p:sp>
              <p:nvSpPr>
                <p:cNvPr id="239808"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9809"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39782"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39783" name="Group 64"/>
            <p:cNvGrpSpPr/>
            <p:nvPr/>
          </p:nvGrpSpPr>
          <p:grpSpPr>
            <a:xfrm>
              <a:off x="2031" y="1248"/>
              <a:ext cx="296" cy="289"/>
              <a:chOff x="1751" y="1509"/>
              <a:chExt cx="296" cy="289"/>
            </a:xfrm>
          </p:grpSpPr>
          <p:sp>
            <p:nvSpPr>
              <p:cNvPr id="239804"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9805"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9784"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39785"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9786"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39787"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39788" name="Group 71"/>
            <p:cNvGrpSpPr/>
            <p:nvPr/>
          </p:nvGrpSpPr>
          <p:grpSpPr>
            <a:xfrm>
              <a:off x="2880" y="1248"/>
              <a:ext cx="325" cy="289"/>
              <a:chOff x="2600" y="1509"/>
              <a:chExt cx="325" cy="289"/>
            </a:xfrm>
          </p:grpSpPr>
          <p:sp>
            <p:nvSpPr>
              <p:cNvPr id="239802"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9803"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9789"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t>WB</a:t>
              </a:r>
            </a:p>
          </p:txBody>
        </p:sp>
        <p:grpSp>
          <p:nvGrpSpPr>
            <p:cNvPr id="239790" name="Group 75"/>
            <p:cNvGrpSpPr/>
            <p:nvPr/>
          </p:nvGrpSpPr>
          <p:grpSpPr>
            <a:xfrm>
              <a:off x="3348" y="1248"/>
              <a:ext cx="284" cy="289"/>
              <a:chOff x="3068" y="1509"/>
              <a:chExt cx="284" cy="289"/>
            </a:xfrm>
          </p:grpSpPr>
          <p:sp>
            <p:nvSpPr>
              <p:cNvPr id="239800"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9801"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9791"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39792"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39793"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39794"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39795"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39796"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39797"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39798"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39799"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239639" name="Group 54"/>
          <p:cNvGrpSpPr/>
          <p:nvPr/>
        </p:nvGrpSpPr>
        <p:grpSpPr>
          <a:xfrm>
            <a:off x="3622675" y="2230438"/>
            <a:ext cx="3302000" cy="838200"/>
            <a:chOff x="1571" y="1152"/>
            <a:chExt cx="2080" cy="528"/>
          </a:xfrm>
        </p:grpSpPr>
        <p:grpSp>
          <p:nvGrpSpPr>
            <p:cNvPr id="239748" name="Group 55"/>
            <p:cNvGrpSpPr/>
            <p:nvPr/>
          </p:nvGrpSpPr>
          <p:grpSpPr>
            <a:xfrm>
              <a:off x="2487" y="1152"/>
              <a:ext cx="223" cy="481"/>
              <a:chOff x="2207" y="1413"/>
              <a:chExt cx="223" cy="481"/>
            </a:xfrm>
          </p:grpSpPr>
          <p:sp>
            <p:nvSpPr>
              <p:cNvPr id="239778"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9779"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39749" name="Group 58"/>
            <p:cNvGrpSpPr/>
            <p:nvPr/>
          </p:nvGrpSpPr>
          <p:grpSpPr>
            <a:xfrm>
              <a:off x="1571" y="1248"/>
              <a:ext cx="340" cy="289"/>
              <a:chOff x="1291" y="1509"/>
              <a:chExt cx="340" cy="289"/>
            </a:xfrm>
          </p:grpSpPr>
          <p:sp>
            <p:nvSpPr>
              <p:cNvPr id="239774"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39775" name="Group 60"/>
              <p:cNvGrpSpPr/>
              <p:nvPr/>
            </p:nvGrpSpPr>
            <p:grpSpPr>
              <a:xfrm>
                <a:off x="1291" y="1509"/>
                <a:ext cx="340" cy="289"/>
                <a:chOff x="1291" y="1509"/>
                <a:chExt cx="340" cy="289"/>
              </a:xfrm>
            </p:grpSpPr>
            <p:sp>
              <p:nvSpPr>
                <p:cNvPr id="239776"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9777"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39750"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39751" name="Group 64"/>
            <p:cNvGrpSpPr/>
            <p:nvPr/>
          </p:nvGrpSpPr>
          <p:grpSpPr>
            <a:xfrm>
              <a:off x="2031" y="1248"/>
              <a:ext cx="296" cy="289"/>
              <a:chOff x="1751" y="1509"/>
              <a:chExt cx="296" cy="289"/>
            </a:xfrm>
          </p:grpSpPr>
          <p:sp>
            <p:nvSpPr>
              <p:cNvPr id="239772"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9773"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9752"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39753"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9754"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39755"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39756" name="Group 71"/>
            <p:cNvGrpSpPr/>
            <p:nvPr/>
          </p:nvGrpSpPr>
          <p:grpSpPr>
            <a:xfrm>
              <a:off x="2880" y="1248"/>
              <a:ext cx="325" cy="289"/>
              <a:chOff x="2600" y="1509"/>
              <a:chExt cx="325" cy="289"/>
            </a:xfrm>
          </p:grpSpPr>
          <p:sp>
            <p:nvSpPr>
              <p:cNvPr id="239770"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9771"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9757"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t>WB</a:t>
              </a:r>
            </a:p>
          </p:txBody>
        </p:sp>
        <p:grpSp>
          <p:nvGrpSpPr>
            <p:cNvPr id="239758" name="Group 75"/>
            <p:cNvGrpSpPr/>
            <p:nvPr/>
          </p:nvGrpSpPr>
          <p:grpSpPr>
            <a:xfrm>
              <a:off x="3348" y="1248"/>
              <a:ext cx="284" cy="289"/>
              <a:chOff x="3068" y="1509"/>
              <a:chExt cx="284" cy="289"/>
            </a:xfrm>
          </p:grpSpPr>
          <p:sp>
            <p:nvSpPr>
              <p:cNvPr id="239768"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9769"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9759"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39760"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39761"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39762"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39763"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39764"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39765"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39766"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39767"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239640" name="Group 54"/>
          <p:cNvGrpSpPr/>
          <p:nvPr/>
        </p:nvGrpSpPr>
        <p:grpSpPr>
          <a:xfrm>
            <a:off x="4294188" y="2997200"/>
            <a:ext cx="3302000" cy="838200"/>
            <a:chOff x="1571" y="1152"/>
            <a:chExt cx="2080" cy="528"/>
          </a:xfrm>
        </p:grpSpPr>
        <p:grpSp>
          <p:nvGrpSpPr>
            <p:cNvPr id="239716" name="Group 55"/>
            <p:cNvGrpSpPr/>
            <p:nvPr/>
          </p:nvGrpSpPr>
          <p:grpSpPr>
            <a:xfrm>
              <a:off x="2487" y="1152"/>
              <a:ext cx="223" cy="481"/>
              <a:chOff x="2207" y="1413"/>
              <a:chExt cx="223" cy="481"/>
            </a:xfrm>
          </p:grpSpPr>
          <p:sp>
            <p:nvSpPr>
              <p:cNvPr id="239746"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9747"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39717" name="Group 58"/>
            <p:cNvGrpSpPr/>
            <p:nvPr/>
          </p:nvGrpSpPr>
          <p:grpSpPr>
            <a:xfrm>
              <a:off x="1571" y="1248"/>
              <a:ext cx="340" cy="289"/>
              <a:chOff x="1291" y="1509"/>
              <a:chExt cx="340" cy="289"/>
            </a:xfrm>
          </p:grpSpPr>
          <p:sp>
            <p:nvSpPr>
              <p:cNvPr id="239742"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39743" name="Group 60"/>
              <p:cNvGrpSpPr/>
              <p:nvPr/>
            </p:nvGrpSpPr>
            <p:grpSpPr>
              <a:xfrm>
                <a:off x="1291" y="1509"/>
                <a:ext cx="340" cy="289"/>
                <a:chOff x="1291" y="1509"/>
                <a:chExt cx="340" cy="289"/>
              </a:xfrm>
            </p:grpSpPr>
            <p:sp>
              <p:nvSpPr>
                <p:cNvPr id="239744"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9745"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39718"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39719" name="Group 64"/>
            <p:cNvGrpSpPr/>
            <p:nvPr/>
          </p:nvGrpSpPr>
          <p:grpSpPr>
            <a:xfrm>
              <a:off x="2031" y="1248"/>
              <a:ext cx="296" cy="289"/>
              <a:chOff x="1751" y="1509"/>
              <a:chExt cx="296" cy="289"/>
            </a:xfrm>
          </p:grpSpPr>
          <p:sp>
            <p:nvSpPr>
              <p:cNvPr id="239740"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9741"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9720"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39721"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9722"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39723"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39724" name="Group 71"/>
            <p:cNvGrpSpPr/>
            <p:nvPr/>
          </p:nvGrpSpPr>
          <p:grpSpPr>
            <a:xfrm>
              <a:off x="2880" y="1248"/>
              <a:ext cx="325" cy="289"/>
              <a:chOff x="2600" y="1509"/>
              <a:chExt cx="325" cy="289"/>
            </a:xfrm>
          </p:grpSpPr>
          <p:sp>
            <p:nvSpPr>
              <p:cNvPr id="239738"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9739"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9725"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t>WB</a:t>
              </a:r>
            </a:p>
          </p:txBody>
        </p:sp>
        <p:grpSp>
          <p:nvGrpSpPr>
            <p:cNvPr id="239726" name="Group 75"/>
            <p:cNvGrpSpPr/>
            <p:nvPr/>
          </p:nvGrpSpPr>
          <p:grpSpPr>
            <a:xfrm>
              <a:off x="3348" y="1248"/>
              <a:ext cx="284" cy="289"/>
              <a:chOff x="3068" y="1509"/>
              <a:chExt cx="284" cy="289"/>
            </a:xfrm>
          </p:grpSpPr>
          <p:sp>
            <p:nvSpPr>
              <p:cNvPr id="239736"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9737"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9727"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39728"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39729"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39730"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39731"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39732"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39733"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39734"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39735"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239641" name="Group 54"/>
          <p:cNvGrpSpPr/>
          <p:nvPr/>
        </p:nvGrpSpPr>
        <p:grpSpPr>
          <a:xfrm>
            <a:off x="4932363" y="3860800"/>
            <a:ext cx="3302000" cy="838200"/>
            <a:chOff x="1571" y="1152"/>
            <a:chExt cx="2080" cy="528"/>
          </a:xfrm>
        </p:grpSpPr>
        <p:grpSp>
          <p:nvGrpSpPr>
            <p:cNvPr id="239684" name="Group 55"/>
            <p:cNvGrpSpPr/>
            <p:nvPr/>
          </p:nvGrpSpPr>
          <p:grpSpPr>
            <a:xfrm>
              <a:off x="2487" y="1152"/>
              <a:ext cx="223" cy="481"/>
              <a:chOff x="2207" y="1413"/>
              <a:chExt cx="223" cy="481"/>
            </a:xfrm>
          </p:grpSpPr>
          <p:sp>
            <p:nvSpPr>
              <p:cNvPr id="239714"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9715"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39685" name="Group 58"/>
            <p:cNvGrpSpPr/>
            <p:nvPr/>
          </p:nvGrpSpPr>
          <p:grpSpPr>
            <a:xfrm>
              <a:off x="1571" y="1248"/>
              <a:ext cx="340" cy="289"/>
              <a:chOff x="1291" y="1509"/>
              <a:chExt cx="340" cy="289"/>
            </a:xfrm>
          </p:grpSpPr>
          <p:sp>
            <p:nvSpPr>
              <p:cNvPr id="239710"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39711" name="Group 60"/>
              <p:cNvGrpSpPr/>
              <p:nvPr/>
            </p:nvGrpSpPr>
            <p:grpSpPr>
              <a:xfrm>
                <a:off x="1291" y="1509"/>
                <a:ext cx="340" cy="289"/>
                <a:chOff x="1291" y="1509"/>
                <a:chExt cx="340" cy="289"/>
              </a:xfrm>
            </p:grpSpPr>
            <p:sp>
              <p:nvSpPr>
                <p:cNvPr id="239712"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9713"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39686"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a:t>
              </a:r>
              <a:r>
                <a:rPr lang="en-US" b="1">
                  <a:solidFill>
                    <a:schemeClr val="bg1"/>
                  </a:solidFill>
                </a:rPr>
                <a:t>/R</a:t>
              </a:r>
            </a:p>
          </p:txBody>
        </p:sp>
        <p:grpSp>
          <p:nvGrpSpPr>
            <p:cNvPr id="239687" name="Group 64"/>
            <p:cNvGrpSpPr/>
            <p:nvPr/>
          </p:nvGrpSpPr>
          <p:grpSpPr>
            <a:xfrm>
              <a:off x="2031" y="1248"/>
              <a:ext cx="296" cy="289"/>
              <a:chOff x="1751" y="1509"/>
              <a:chExt cx="296" cy="289"/>
            </a:xfrm>
          </p:grpSpPr>
          <p:sp>
            <p:nvSpPr>
              <p:cNvPr id="239708"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9709"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9688"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39689"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9690"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39691"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39692" name="Group 71"/>
            <p:cNvGrpSpPr/>
            <p:nvPr/>
          </p:nvGrpSpPr>
          <p:grpSpPr>
            <a:xfrm>
              <a:off x="2880" y="1248"/>
              <a:ext cx="325" cy="289"/>
              <a:chOff x="2600" y="1509"/>
              <a:chExt cx="325" cy="289"/>
            </a:xfrm>
          </p:grpSpPr>
          <p:sp>
            <p:nvSpPr>
              <p:cNvPr id="239706"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9707"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9693"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t>WB</a:t>
              </a:r>
            </a:p>
          </p:txBody>
        </p:sp>
        <p:grpSp>
          <p:nvGrpSpPr>
            <p:cNvPr id="239694" name="Group 75"/>
            <p:cNvGrpSpPr/>
            <p:nvPr/>
          </p:nvGrpSpPr>
          <p:grpSpPr>
            <a:xfrm>
              <a:off x="3348" y="1248"/>
              <a:ext cx="284" cy="289"/>
              <a:chOff x="3068" y="1509"/>
              <a:chExt cx="284" cy="289"/>
            </a:xfrm>
          </p:grpSpPr>
          <p:sp>
            <p:nvSpPr>
              <p:cNvPr id="239704"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9705"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9695"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39696"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39697"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39698"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39699"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39700"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39701"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39702"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39703"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239642" name="Group 54"/>
          <p:cNvGrpSpPr/>
          <p:nvPr/>
        </p:nvGrpSpPr>
        <p:grpSpPr>
          <a:xfrm>
            <a:off x="5662613" y="4691063"/>
            <a:ext cx="3302000" cy="838200"/>
            <a:chOff x="1571" y="1152"/>
            <a:chExt cx="2080" cy="528"/>
          </a:xfrm>
        </p:grpSpPr>
        <p:grpSp>
          <p:nvGrpSpPr>
            <p:cNvPr id="239652" name="Group 55"/>
            <p:cNvGrpSpPr/>
            <p:nvPr/>
          </p:nvGrpSpPr>
          <p:grpSpPr>
            <a:xfrm>
              <a:off x="2487" y="1152"/>
              <a:ext cx="223" cy="481"/>
              <a:chOff x="2207" y="1413"/>
              <a:chExt cx="223" cy="481"/>
            </a:xfrm>
          </p:grpSpPr>
          <p:sp>
            <p:nvSpPr>
              <p:cNvPr id="239682"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9683"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39653" name="Group 58"/>
            <p:cNvGrpSpPr/>
            <p:nvPr/>
          </p:nvGrpSpPr>
          <p:grpSpPr>
            <a:xfrm>
              <a:off x="1571" y="1248"/>
              <a:ext cx="340" cy="289"/>
              <a:chOff x="1291" y="1509"/>
              <a:chExt cx="340" cy="289"/>
            </a:xfrm>
          </p:grpSpPr>
          <p:sp>
            <p:nvSpPr>
              <p:cNvPr id="239678"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39679" name="Group 60"/>
              <p:cNvGrpSpPr/>
              <p:nvPr/>
            </p:nvGrpSpPr>
            <p:grpSpPr>
              <a:xfrm>
                <a:off x="1291" y="1509"/>
                <a:ext cx="340" cy="289"/>
                <a:chOff x="1291" y="1509"/>
                <a:chExt cx="340" cy="289"/>
              </a:xfrm>
            </p:grpSpPr>
            <p:sp>
              <p:nvSpPr>
                <p:cNvPr id="239680"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9681"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39654"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a:t>
              </a:r>
              <a:r>
                <a:rPr lang="en-US" b="1">
                  <a:solidFill>
                    <a:schemeClr val="bg1"/>
                  </a:solidFill>
                </a:rPr>
                <a:t>/R</a:t>
              </a:r>
            </a:p>
          </p:txBody>
        </p:sp>
        <p:grpSp>
          <p:nvGrpSpPr>
            <p:cNvPr id="239655" name="Group 64"/>
            <p:cNvGrpSpPr/>
            <p:nvPr/>
          </p:nvGrpSpPr>
          <p:grpSpPr>
            <a:xfrm>
              <a:off x="2031" y="1248"/>
              <a:ext cx="296" cy="289"/>
              <a:chOff x="1751" y="1509"/>
              <a:chExt cx="296" cy="289"/>
            </a:xfrm>
          </p:grpSpPr>
          <p:sp>
            <p:nvSpPr>
              <p:cNvPr id="239676"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9677"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9656"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39657"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9658"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39659"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39660" name="Group 71"/>
            <p:cNvGrpSpPr/>
            <p:nvPr/>
          </p:nvGrpSpPr>
          <p:grpSpPr>
            <a:xfrm>
              <a:off x="2880" y="1248"/>
              <a:ext cx="325" cy="289"/>
              <a:chOff x="2600" y="1509"/>
              <a:chExt cx="325" cy="289"/>
            </a:xfrm>
          </p:grpSpPr>
          <p:sp>
            <p:nvSpPr>
              <p:cNvPr id="239674"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9675"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9661"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t>WB</a:t>
              </a:r>
            </a:p>
          </p:txBody>
        </p:sp>
        <p:grpSp>
          <p:nvGrpSpPr>
            <p:cNvPr id="239662" name="Group 75"/>
            <p:cNvGrpSpPr/>
            <p:nvPr/>
          </p:nvGrpSpPr>
          <p:grpSpPr>
            <a:xfrm>
              <a:off x="3348" y="1248"/>
              <a:ext cx="284" cy="289"/>
              <a:chOff x="3068" y="1509"/>
              <a:chExt cx="284" cy="289"/>
            </a:xfrm>
          </p:grpSpPr>
          <p:sp>
            <p:nvSpPr>
              <p:cNvPr id="239672"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39673"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39663"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39664"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39665"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39666"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39667"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39668"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39669"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39670"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39671"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sp>
        <p:nvSpPr>
          <p:cNvPr id="395" name="TextBox 394"/>
          <p:cNvSpPr txBox="1"/>
          <p:nvPr/>
        </p:nvSpPr>
        <p:spPr>
          <a:xfrm>
            <a:off x="6629400" y="1341438"/>
            <a:ext cx="2514600" cy="830262"/>
          </a:xfrm>
          <a:prstGeom prst="rect">
            <a:avLst/>
          </a:prstGeom>
          <a:solidFill>
            <a:schemeClr val="accent2">
              <a:lumMod val="60000"/>
              <a:lumOff val="40000"/>
            </a:schemeClr>
          </a:solidFill>
        </p:spPr>
        <p:txBody>
          <a:bodyPr>
            <a:spAutoFit/>
          </a:bodyPr>
          <a:lstStyle/>
          <a:p>
            <a:pPr algn="just">
              <a:defRPr/>
            </a:pPr>
            <a:r>
              <a:rPr lang="en-US" sz="2400" err="1">
                <a:solidFill>
                  <a:schemeClr val="bg1"/>
                </a:solidFill>
              </a:rPr>
              <a:t>Mem-to-Ex data forwarding</a:t>
            </a:r>
            <a:endParaRPr lang="en-IN" sz="2400">
              <a:solidFill>
                <a:schemeClr val="bg1"/>
              </a:solidFill>
            </a:endParaRPr>
          </a:p>
        </p:txBody>
      </p:sp>
      <p:cxnSp>
        <p:nvCxnSpPr>
          <p:cNvPr id="397" name="Straight Arrow Connector 396"/>
          <p:cNvCxnSpPr/>
          <p:nvPr/>
        </p:nvCxnSpPr>
        <p:spPr bwMode="auto">
          <a:xfrm flipH="1">
            <a:off x="5588000" y="1879600"/>
            <a:ext cx="1079500" cy="452438"/>
          </a:xfrm>
          <a:prstGeom prst="straightConnector1">
            <a:avLst/>
          </a:prstGeom>
          <a:noFill/>
          <a:ln w="57150" cap="flat" cmpd="sng" algn="ctr">
            <a:solidFill>
              <a:schemeClr val="accent6">
                <a:lumMod val="40000"/>
                <a:lumOff val="60000"/>
              </a:schemeClr>
            </a:solidFill>
            <a:prstDash val="solid"/>
            <a:round/>
            <a:headEnd type="none" w="med" len="med"/>
            <a:tailEnd type="arrow"/>
          </a:ln>
          <a:effectLst/>
        </p:spPr>
      </p:cxnSp>
      <p:sp>
        <p:nvSpPr>
          <p:cNvPr id="398" name="Oval 397"/>
          <p:cNvSpPr/>
          <p:nvPr/>
        </p:nvSpPr>
        <p:spPr bwMode="auto">
          <a:xfrm>
            <a:off x="1908175" y="4016375"/>
            <a:ext cx="503238" cy="488950"/>
          </a:xfrm>
          <a:prstGeom prst="ellipse">
            <a:avLst/>
          </a:prstGeom>
          <a:noFill/>
          <a:ln w="38100" cap="flat" cmpd="sng" algn="ctr">
            <a:solidFill>
              <a:schemeClr val="accent6">
                <a:lumMod val="40000"/>
                <a:lumOff val="60000"/>
              </a:schemeClr>
            </a:solidFill>
            <a:prstDash val="solid"/>
            <a:round/>
            <a:headEnd type="none" w="med" len="med"/>
            <a:tailEnd type="none" w="med" len="med"/>
          </a:ln>
          <a:effectLst/>
        </p:spPr>
        <p:txBody>
          <a:bodyPr/>
          <a:lstStyle/>
          <a:p>
            <a:pPr algn="l">
              <a:defRPr/>
            </a:pPr>
            <a:endParaRPr lang="en-IN" sz="1800">
              <a:solidFill>
                <a:schemeClr val="accent1"/>
              </a:solidFill>
              <a:latin typeface="Arial" pitchFamily="34" charset="0"/>
            </a:endParaRPr>
          </a:p>
        </p:txBody>
      </p:sp>
      <p:sp>
        <p:nvSpPr>
          <p:cNvPr id="399" name="Oval 398"/>
          <p:cNvSpPr/>
          <p:nvPr/>
        </p:nvSpPr>
        <p:spPr bwMode="auto">
          <a:xfrm>
            <a:off x="1908175" y="4851400"/>
            <a:ext cx="503238" cy="488950"/>
          </a:xfrm>
          <a:prstGeom prst="ellipse">
            <a:avLst/>
          </a:prstGeom>
          <a:noFill/>
          <a:ln w="38100" cap="flat" cmpd="sng" algn="ctr">
            <a:solidFill>
              <a:schemeClr val="accent6">
                <a:lumMod val="40000"/>
                <a:lumOff val="60000"/>
              </a:schemeClr>
            </a:solidFill>
            <a:prstDash val="solid"/>
            <a:round/>
            <a:headEnd type="none" w="med" len="med"/>
            <a:tailEnd type="none" w="med" len="med"/>
          </a:ln>
          <a:effectLst/>
        </p:spPr>
        <p:txBody>
          <a:bodyPr/>
          <a:lstStyle/>
          <a:p>
            <a:pPr algn="l">
              <a:defRPr/>
            </a:pPr>
            <a:endParaRPr lang="en-IN" sz="1800">
              <a:solidFill>
                <a:schemeClr val="accent1"/>
              </a:solidFill>
              <a:latin typeface="Arial" pitchFamily="34" charset="0"/>
            </a:endParaRPr>
          </a:p>
        </p:txBody>
      </p:sp>
      <p:sp>
        <p:nvSpPr>
          <p:cNvPr id="400" name="Oval 399"/>
          <p:cNvSpPr>
            <a:spLocks noChangeArrowheads="1"/>
          </p:cNvSpPr>
          <p:nvPr/>
        </p:nvSpPr>
        <p:spPr bwMode="auto">
          <a:xfrm>
            <a:off x="1908175" y="2349500"/>
            <a:ext cx="503238" cy="487363"/>
          </a:xfrm>
          <a:prstGeom prst="ellipse">
            <a:avLst/>
          </a:prstGeom>
          <a:noFill/>
          <a:ln w="38100" algn="ctr">
            <a:solidFill>
              <a:srgbClr val="FF0000"/>
            </a:solidFill>
            <a:round/>
          </a:ln>
        </p:spPr>
        <p:txBody>
          <a:bodyPr/>
          <a:lstStyle/>
          <a:p>
            <a:pPr algn="l"/>
            <a:endParaRPr lang="en-IN" sz="1800">
              <a:solidFill>
                <a:schemeClr val="accent1"/>
              </a:solidFill>
            </a:endParaRPr>
          </a:p>
        </p:txBody>
      </p:sp>
      <p:sp>
        <p:nvSpPr>
          <p:cNvPr id="401" name="Oval 400"/>
          <p:cNvSpPr/>
          <p:nvPr/>
        </p:nvSpPr>
        <p:spPr bwMode="auto">
          <a:xfrm>
            <a:off x="1908175" y="3178175"/>
            <a:ext cx="503238" cy="488950"/>
          </a:xfrm>
          <a:prstGeom prst="ellipse">
            <a:avLst/>
          </a:prstGeom>
          <a:noFill/>
          <a:ln w="38100" cap="flat" cmpd="sng" algn="ctr">
            <a:solidFill>
              <a:schemeClr val="tx2">
                <a:lumMod val="50000"/>
                <a:lumOff val="50000"/>
              </a:schemeClr>
            </a:solidFill>
            <a:prstDash val="solid"/>
            <a:round/>
            <a:headEnd type="none" w="med" len="med"/>
            <a:tailEnd type="none" w="med" len="med"/>
          </a:ln>
          <a:effectLst/>
        </p:spPr>
        <p:txBody>
          <a:bodyPr/>
          <a:lstStyle/>
          <a:p>
            <a:pPr algn="l">
              <a:defRPr/>
            </a:pPr>
            <a:endParaRPr lang="en-IN" sz="1800">
              <a:solidFill>
                <a:schemeClr val="accent1"/>
              </a:solidFill>
              <a:latin typeface="Arial" pitchFamily="34" charset="0"/>
            </a:endParaRPr>
          </a:p>
        </p:txBody>
      </p:sp>
      <p:sp>
        <p:nvSpPr>
          <p:cNvPr id="406" name="Freeform 405"/>
          <p:cNvSpPr/>
          <p:nvPr/>
        </p:nvSpPr>
        <p:spPr bwMode="auto">
          <a:xfrm>
            <a:off x="3149600" y="2001838"/>
            <a:ext cx="5815013" cy="3832225"/>
          </a:xfrm>
          <a:custGeom>
            <a:gdLst>
              <a:gd name="T0" fmla="*/ 336087 w 6090305"/>
              <a:gd name="T1" fmla="*/ 277939 h 3831221"/>
              <a:gd name="T2" fmla="*/ 156703 w 6090305"/>
              <a:gd name="T3" fmla="*/ 544296 h 3831221"/>
              <a:gd name="T4" fmla="*/ 93392 w 6090305"/>
              <a:gd name="T5" fmla="*/ 775911 h 3831221"/>
              <a:gd name="T6" fmla="*/ 40632 w 6090305"/>
              <a:gd name="T7" fmla="*/ 1586564 h 3831221"/>
              <a:gd name="T8" fmla="*/ 40632 w 6090305"/>
              <a:gd name="T9" fmla="*/ 2072956 h 3831221"/>
              <a:gd name="T10" fmla="*/ 93392 w 6090305"/>
              <a:gd name="T11" fmla="*/ 2258249 h 3831221"/>
              <a:gd name="T12" fmla="*/ 125048 w 6090305"/>
              <a:gd name="T13" fmla="*/ 2431960 h 3831221"/>
              <a:gd name="T14" fmla="*/ 198911 w 6090305"/>
              <a:gd name="T15" fmla="*/ 2686735 h 3831221"/>
              <a:gd name="T16" fmla="*/ 378295 w 6090305"/>
              <a:gd name="T17" fmla="*/ 3034158 h 3831221"/>
              <a:gd name="T18" fmla="*/ 536574 w 6090305"/>
              <a:gd name="T19" fmla="*/ 3115223 h 3831221"/>
              <a:gd name="T20" fmla="*/ 832029 w 6090305"/>
              <a:gd name="T21" fmla="*/ 3207869 h 3831221"/>
              <a:gd name="T22" fmla="*/ 979755 w 6090305"/>
              <a:gd name="T23" fmla="*/ 3277354 h 3831221"/>
              <a:gd name="T24" fmla="*/ 1148586 w 6090305"/>
              <a:gd name="T25" fmla="*/ 3370000 h 3831221"/>
              <a:gd name="T26" fmla="*/ 1359625 w 6090305"/>
              <a:gd name="T27" fmla="*/ 3451065 h 3831221"/>
              <a:gd name="T28" fmla="*/ 1633976 w 6090305"/>
              <a:gd name="T29" fmla="*/ 3508968 h 3831221"/>
              <a:gd name="T30" fmla="*/ 2193230 w 6090305"/>
              <a:gd name="T31" fmla="*/ 3474225 h 3831221"/>
              <a:gd name="T32" fmla="*/ 2478132 w 6090305"/>
              <a:gd name="T33" fmla="*/ 3555292 h 3831221"/>
              <a:gd name="T34" fmla="*/ 2657514 w 6090305"/>
              <a:gd name="T35" fmla="*/ 3590034 h 3831221"/>
              <a:gd name="T36" fmla="*/ 3322286 w 6090305"/>
              <a:gd name="T37" fmla="*/ 3671099 h 3831221"/>
              <a:gd name="T38" fmla="*/ 3533325 w 6090305"/>
              <a:gd name="T39" fmla="*/ 3717423 h 3831221"/>
              <a:gd name="T40" fmla="*/ 3955401 w 6090305"/>
              <a:gd name="T41" fmla="*/ 3821650 h 3831221"/>
              <a:gd name="T42" fmla="*/ 4314170 w 6090305"/>
              <a:gd name="T43" fmla="*/ 3786907 h 3831221"/>
              <a:gd name="T44" fmla="*/ 4514658 w 6090305"/>
              <a:gd name="T45" fmla="*/ 3729004 h 3831221"/>
              <a:gd name="T46" fmla="*/ 4725695 w 6090305"/>
              <a:gd name="T47" fmla="*/ 3671099 h 3831221"/>
              <a:gd name="T48" fmla="*/ 5000047 w 6090305"/>
              <a:gd name="T49" fmla="*/ 3624777 h 3831221"/>
              <a:gd name="T50" fmla="*/ 5179427 w 6090305"/>
              <a:gd name="T51" fmla="*/ 3485808 h 3831221"/>
              <a:gd name="T52" fmla="*/ 5253294 w 6090305"/>
              <a:gd name="T53" fmla="*/ 3312097 h 3831221"/>
              <a:gd name="T54" fmla="*/ 5316605 w 6090305"/>
              <a:gd name="T55" fmla="*/ 3173128 h 3831221"/>
              <a:gd name="T56" fmla="*/ 5401016 w 6090305"/>
              <a:gd name="T57" fmla="*/ 3034158 h 3831221"/>
              <a:gd name="T58" fmla="*/ 5453775 w 6090305"/>
              <a:gd name="T59" fmla="*/ 2860446 h 3831221"/>
              <a:gd name="T60" fmla="*/ 5527642 w 6090305"/>
              <a:gd name="T61" fmla="*/ 2547766 h 3831221"/>
              <a:gd name="T62" fmla="*/ 5464331 w 6090305"/>
              <a:gd name="T63" fmla="*/ 1887664 h 3831221"/>
              <a:gd name="T64" fmla="*/ 5211084 w 6090305"/>
              <a:gd name="T65" fmla="*/ 1609725 h 3831221"/>
              <a:gd name="T66" fmla="*/ 5052805 w 6090305"/>
              <a:gd name="T67" fmla="*/ 1447596 h 3831221"/>
              <a:gd name="T68" fmla="*/ 4841768 w 6090305"/>
              <a:gd name="T69" fmla="*/ 1227561 h 3831221"/>
              <a:gd name="T70" fmla="*/ 4725695 w 6090305"/>
              <a:gd name="T71" fmla="*/ 1100173 h 3831221"/>
              <a:gd name="T72" fmla="*/ 4567416 w 6090305"/>
              <a:gd name="T73" fmla="*/ 949622 h 3831221"/>
              <a:gd name="T74" fmla="*/ 4345823 w 6090305"/>
              <a:gd name="T75" fmla="*/ 764329 h 3831221"/>
              <a:gd name="T76" fmla="*/ 4208649 w 6090305"/>
              <a:gd name="T77" fmla="*/ 613780 h 3831221"/>
              <a:gd name="T78" fmla="*/ 4008164 w 6090305"/>
              <a:gd name="T79" fmla="*/ 521135 h 3831221"/>
              <a:gd name="T80" fmla="*/ 3754915 w 6090305"/>
              <a:gd name="T81" fmla="*/ 428488 h 3831221"/>
              <a:gd name="T82" fmla="*/ 3522773 w 6090305"/>
              <a:gd name="T83" fmla="*/ 359003 h 3831221"/>
              <a:gd name="T84" fmla="*/ 2773587 w 6090305"/>
              <a:gd name="T85" fmla="*/ 301100 h 3831221"/>
              <a:gd name="T86" fmla="*/ 2457027 w 6090305"/>
              <a:gd name="T87" fmla="*/ 254777 h 3831221"/>
              <a:gd name="T88" fmla="*/ 2077157 w 6090305"/>
              <a:gd name="T89" fmla="*/ 185293 h 3831221"/>
              <a:gd name="T90" fmla="*/ 1929430 w 6090305"/>
              <a:gd name="T91" fmla="*/ 150550 h 3831221"/>
              <a:gd name="T92" fmla="*/ 1633976 w 6090305"/>
              <a:gd name="T93" fmla="*/ 104226 h 3831221"/>
              <a:gd name="T94" fmla="*/ 1264658 w 6090305"/>
              <a:gd name="T95" fmla="*/ 34742 h 3831221"/>
              <a:gd name="T96" fmla="*/ 789821 w 6090305"/>
              <a:gd name="T97" fmla="*/ 23162 h 3831221"/>
              <a:gd name="T98" fmla="*/ 599886 w 6090305"/>
              <a:gd name="T99" fmla="*/ 104226 h 3831221"/>
              <a:gd name="T100" fmla="*/ 431054 w 6090305"/>
              <a:gd name="T101" fmla="*/ 173713 h 3831221"/>
              <a:gd name="T102" fmla="*/ 367743 w 6090305"/>
              <a:gd name="T103" fmla="*/ 220035 h 383122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090305"/>
              <a:gd name="T157" fmla="*/ 0 h 3831221"/>
              <a:gd name="T158" fmla="*/ 6090305 w 6090305"/>
              <a:gd name="T159" fmla="*/ 3831221 h 3831221"/>
            </a:gd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090305" h="3831220">
                <a:moveTo>
                  <a:pt x="461259" y="173621"/>
                </a:moveTo>
                <a:cubicBezTo>
                  <a:pt x="406704" y="255455"/>
                  <a:pt x="477952" y="156928"/>
                  <a:pt x="391811" y="243069"/>
                </a:cubicBezTo>
                <a:cubicBezTo>
                  <a:pt x="381974" y="252906"/>
                  <a:pt x="377822" y="267324"/>
                  <a:pt x="368662" y="277793"/>
                </a:cubicBezTo>
                <a:cubicBezTo>
                  <a:pt x="321266" y="331960"/>
                  <a:pt x="323130" y="327438"/>
                  <a:pt x="276064" y="358815"/>
                </a:cubicBezTo>
                <a:cubicBezTo>
                  <a:pt x="264489" y="381965"/>
                  <a:pt x="255235" y="406428"/>
                  <a:pt x="241340" y="428264"/>
                </a:cubicBezTo>
                <a:cubicBezTo>
                  <a:pt x="174050" y="534007"/>
                  <a:pt x="210956" y="436585"/>
                  <a:pt x="171892" y="544010"/>
                </a:cubicBezTo>
                <a:cubicBezTo>
                  <a:pt x="163553" y="566942"/>
                  <a:pt x="153529" y="589530"/>
                  <a:pt x="148743" y="613458"/>
                </a:cubicBezTo>
                <a:cubicBezTo>
                  <a:pt x="141026" y="652040"/>
                  <a:pt x="143189" y="694012"/>
                  <a:pt x="125593" y="729205"/>
                </a:cubicBezTo>
                <a:lnTo>
                  <a:pt x="102444" y="775504"/>
                </a:lnTo>
                <a:cubicBezTo>
                  <a:pt x="91218" y="842859"/>
                  <a:pt x="86539" y="865106"/>
                  <a:pt x="79295" y="937550"/>
                </a:cubicBezTo>
                <a:cubicBezTo>
                  <a:pt x="56231" y="1168198"/>
                  <a:pt x="79707" y="992540"/>
                  <a:pt x="56145" y="1157469"/>
                </a:cubicBezTo>
                <a:cubicBezTo>
                  <a:pt x="52287" y="1300223"/>
                  <a:pt x="51702" y="1443104"/>
                  <a:pt x="44571" y="1585732"/>
                </a:cubicBezTo>
                <a:cubicBezTo>
                  <a:pt x="43962" y="1597918"/>
                  <a:pt x="35179" y="1608452"/>
                  <a:pt x="32996" y="1620456"/>
                </a:cubicBezTo>
                <a:cubicBezTo>
                  <a:pt x="27431" y="1651060"/>
                  <a:pt x="25279" y="1682187"/>
                  <a:pt x="21421" y="1713053"/>
                </a:cubicBezTo>
                <a:cubicBezTo>
                  <a:pt x="22901" y="1754506"/>
                  <a:pt x="0" y="1967870"/>
                  <a:pt x="44571" y="2071869"/>
                </a:cubicBezTo>
                <a:cubicBezTo>
                  <a:pt x="51368" y="2087728"/>
                  <a:pt x="60004" y="2102734"/>
                  <a:pt x="67720" y="2118167"/>
                </a:cubicBezTo>
                <a:cubicBezTo>
                  <a:pt x="71578" y="2149033"/>
                  <a:pt x="71751" y="2180588"/>
                  <a:pt x="79295" y="2210765"/>
                </a:cubicBezTo>
                <a:cubicBezTo>
                  <a:pt x="83480" y="2227504"/>
                  <a:pt x="97486" y="2240537"/>
                  <a:pt x="102444" y="2257064"/>
                </a:cubicBezTo>
                <a:cubicBezTo>
                  <a:pt x="109188" y="2279543"/>
                  <a:pt x="109416" y="2303499"/>
                  <a:pt x="114019" y="2326512"/>
                </a:cubicBezTo>
                <a:cubicBezTo>
                  <a:pt x="117139" y="2342111"/>
                  <a:pt x="122142" y="2357281"/>
                  <a:pt x="125593" y="2372810"/>
                </a:cubicBezTo>
                <a:cubicBezTo>
                  <a:pt x="129861" y="2392015"/>
                  <a:pt x="131992" y="2411704"/>
                  <a:pt x="137168" y="2430684"/>
                </a:cubicBezTo>
                <a:cubicBezTo>
                  <a:pt x="143588" y="2454226"/>
                  <a:pt x="155531" y="2476204"/>
                  <a:pt x="160317" y="2500132"/>
                </a:cubicBezTo>
                <a:cubicBezTo>
                  <a:pt x="165800" y="2527544"/>
                  <a:pt x="187065" y="2638637"/>
                  <a:pt x="195042" y="2650603"/>
                </a:cubicBezTo>
                <a:lnTo>
                  <a:pt x="218191" y="2685327"/>
                </a:lnTo>
                <a:cubicBezTo>
                  <a:pt x="240367" y="2774031"/>
                  <a:pt x="216593" y="2687798"/>
                  <a:pt x="252915" y="2789499"/>
                </a:cubicBezTo>
                <a:cubicBezTo>
                  <a:pt x="276934" y="2856753"/>
                  <a:pt x="282160" y="2911341"/>
                  <a:pt x="333938" y="2963119"/>
                </a:cubicBezTo>
                <a:cubicBezTo>
                  <a:pt x="362145" y="2991326"/>
                  <a:pt x="379323" y="3011778"/>
                  <a:pt x="414961" y="3032567"/>
                </a:cubicBezTo>
                <a:cubicBezTo>
                  <a:pt x="444769" y="3049955"/>
                  <a:pt x="478845" y="3059724"/>
                  <a:pt x="507558" y="3078866"/>
                </a:cubicBezTo>
                <a:cubicBezTo>
                  <a:pt x="519133" y="3086582"/>
                  <a:pt x="529496" y="3096535"/>
                  <a:pt x="542282" y="3102015"/>
                </a:cubicBezTo>
                <a:cubicBezTo>
                  <a:pt x="556904" y="3108281"/>
                  <a:pt x="573489" y="3108559"/>
                  <a:pt x="588581" y="3113590"/>
                </a:cubicBezTo>
                <a:cubicBezTo>
                  <a:pt x="620435" y="3124208"/>
                  <a:pt x="648674" y="3140188"/>
                  <a:pt x="681178" y="3148314"/>
                </a:cubicBezTo>
                <a:cubicBezTo>
                  <a:pt x="703184" y="3153816"/>
                  <a:pt x="761582" y="3162551"/>
                  <a:pt x="785350" y="3171464"/>
                </a:cubicBezTo>
                <a:cubicBezTo>
                  <a:pt x="894117" y="3212252"/>
                  <a:pt x="754380" y="3183574"/>
                  <a:pt x="912672" y="3206188"/>
                </a:cubicBezTo>
                <a:cubicBezTo>
                  <a:pt x="931963" y="3213904"/>
                  <a:pt x="951019" y="3222237"/>
                  <a:pt x="970545" y="3229337"/>
                </a:cubicBezTo>
                <a:cubicBezTo>
                  <a:pt x="993477" y="3237676"/>
                  <a:pt x="1039993" y="3252486"/>
                  <a:pt x="1039993" y="3252486"/>
                </a:cubicBezTo>
                <a:cubicBezTo>
                  <a:pt x="1051568" y="3260203"/>
                  <a:pt x="1062005" y="3269986"/>
                  <a:pt x="1074717" y="3275636"/>
                </a:cubicBezTo>
                <a:cubicBezTo>
                  <a:pt x="1097016" y="3285546"/>
                  <a:pt x="1144166" y="3298785"/>
                  <a:pt x="1144166" y="3298785"/>
                </a:cubicBezTo>
                <a:cubicBezTo>
                  <a:pt x="1256111" y="3382745"/>
                  <a:pt x="1136817" y="3300898"/>
                  <a:pt x="1225188" y="3345084"/>
                </a:cubicBezTo>
                <a:cubicBezTo>
                  <a:pt x="1237630" y="3351305"/>
                  <a:pt x="1246839" y="3363479"/>
                  <a:pt x="1259912" y="3368233"/>
                </a:cubicBezTo>
                <a:cubicBezTo>
                  <a:pt x="1289812" y="3379106"/>
                  <a:pt x="1322327" y="3381322"/>
                  <a:pt x="1352510" y="3391383"/>
                </a:cubicBezTo>
                <a:cubicBezTo>
                  <a:pt x="1364085" y="3395241"/>
                  <a:pt x="1375810" y="3398673"/>
                  <a:pt x="1387234" y="3402957"/>
                </a:cubicBezTo>
                <a:cubicBezTo>
                  <a:pt x="1530789" y="3456790"/>
                  <a:pt x="1368672" y="3396656"/>
                  <a:pt x="1491406" y="3449256"/>
                </a:cubicBezTo>
                <a:cubicBezTo>
                  <a:pt x="1519166" y="3461153"/>
                  <a:pt x="1543050" y="3464011"/>
                  <a:pt x="1572429" y="3472405"/>
                </a:cubicBezTo>
                <a:cubicBezTo>
                  <a:pt x="1584160" y="3475757"/>
                  <a:pt x="1595189" y="3481587"/>
                  <a:pt x="1607153" y="3483980"/>
                </a:cubicBezTo>
                <a:cubicBezTo>
                  <a:pt x="1648450" y="3492240"/>
                  <a:pt x="1756227" y="3503116"/>
                  <a:pt x="1792348" y="3507129"/>
                </a:cubicBezTo>
                <a:cubicBezTo>
                  <a:pt x="1915861" y="3499864"/>
                  <a:pt x="1965801" y="3502393"/>
                  <a:pt x="2070140" y="3483980"/>
                </a:cubicBezTo>
                <a:cubicBezTo>
                  <a:pt x="2108888" y="3477142"/>
                  <a:pt x="2185887" y="3460831"/>
                  <a:pt x="2185887" y="3460831"/>
                </a:cubicBezTo>
                <a:cubicBezTo>
                  <a:pt x="2259193" y="3464689"/>
                  <a:pt x="2332652" y="3466309"/>
                  <a:pt x="2405806" y="3472405"/>
                </a:cubicBezTo>
                <a:cubicBezTo>
                  <a:pt x="2425411" y="3474039"/>
                  <a:pt x="2444324" y="3480461"/>
                  <a:pt x="2463680" y="3483980"/>
                </a:cubicBezTo>
                <a:cubicBezTo>
                  <a:pt x="2486770" y="3488178"/>
                  <a:pt x="2510260" y="3490278"/>
                  <a:pt x="2533128" y="3495555"/>
                </a:cubicBezTo>
                <a:cubicBezTo>
                  <a:pt x="2752204" y="3546111"/>
                  <a:pt x="2453463" y="3487210"/>
                  <a:pt x="2718323" y="3553428"/>
                </a:cubicBezTo>
                <a:cubicBezTo>
                  <a:pt x="2733756" y="3557286"/>
                  <a:pt x="2748873" y="3562753"/>
                  <a:pt x="2764621" y="3565003"/>
                </a:cubicBezTo>
                <a:cubicBezTo>
                  <a:pt x="2803006" y="3570487"/>
                  <a:pt x="2841786" y="3572719"/>
                  <a:pt x="2880368" y="3576577"/>
                </a:cubicBezTo>
                <a:cubicBezTo>
                  <a:pt x="2891943" y="3580435"/>
                  <a:pt x="2903321" y="3584942"/>
                  <a:pt x="2915092" y="3588152"/>
                </a:cubicBezTo>
                <a:cubicBezTo>
                  <a:pt x="3111000" y="3641583"/>
                  <a:pt x="3057029" y="3612797"/>
                  <a:pt x="3389654" y="3622876"/>
                </a:cubicBezTo>
                <a:cubicBezTo>
                  <a:pt x="3468351" y="3649109"/>
                  <a:pt x="3381243" y="3622767"/>
                  <a:pt x="3528550" y="3646026"/>
                </a:cubicBezTo>
                <a:cubicBezTo>
                  <a:pt x="3567415" y="3652163"/>
                  <a:pt x="3605254" y="3664295"/>
                  <a:pt x="3644297" y="3669175"/>
                </a:cubicBezTo>
                <a:cubicBezTo>
                  <a:pt x="3675163" y="3673033"/>
                  <a:pt x="3706212" y="3675636"/>
                  <a:pt x="3736895" y="3680750"/>
                </a:cubicBezTo>
                <a:cubicBezTo>
                  <a:pt x="3801853" y="3691576"/>
                  <a:pt x="3762868" y="3690136"/>
                  <a:pt x="3817917" y="3703899"/>
                </a:cubicBezTo>
                <a:cubicBezTo>
                  <a:pt x="3837003" y="3708671"/>
                  <a:pt x="3856917" y="3709923"/>
                  <a:pt x="3875791" y="3715474"/>
                </a:cubicBezTo>
                <a:cubicBezTo>
                  <a:pt x="3922611" y="3729244"/>
                  <a:pt x="3966832" y="3752201"/>
                  <a:pt x="4014687" y="3761772"/>
                </a:cubicBezTo>
                <a:cubicBezTo>
                  <a:pt x="4219663" y="3802768"/>
                  <a:pt x="3905128" y="3740507"/>
                  <a:pt x="4142009" y="3784922"/>
                </a:cubicBezTo>
                <a:cubicBezTo>
                  <a:pt x="4206016" y="3796923"/>
                  <a:pt x="4273229" y="3813946"/>
                  <a:pt x="4338778" y="3819646"/>
                </a:cubicBezTo>
                <a:cubicBezTo>
                  <a:pt x="4400398" y="3825004"/>
                  <a:pt x="4462241" y="3827363"/>
                  <a:pt x="4523973" y="3831221"/>
                </a:cubicBezTo>
                <a:cubicBezTo>
                  <a:pt x="4566414" y="3827363"/>
                  <a:pt x="4609108" y="3825673"/>
                  <a:pt x="4651295" y="3819646"/>
                </a:cubicBezTo>
                <a:cubicBezTo>
                  <a:pt x="4678438" y="3815768"/>
                  <a:pt x="4708975" y="3794926"/>
                  <a:pt x="4732317" y="3784922"/>
                </a:cubicBezTo>
                <a:cubicBezTo>
                  <a:pt x="4760066" y="3773029"/>
                  <a:pt x="4783976" y="3770162"/>
                  <a:pt x="4813340" y="3761772"/>
                </a:cubicBezTo>
                <a:cubicBezTo>
                  <a:pt x="4825071" y="3758420"/>
                  <a:pt x="4836333" y="3753550"/>
                  <a:pt x="4848064" y="3750198"/>
                </a:cubicBezTo>
                <a:cubicBezTo>
                  <a:pt x="4886209" y="3739300"/>
                  <a:pt x="4912450" y="3735005"/>
                  <a:pt x="4952236" y="3727048"/>
                </a:cubicBezTo>
                <a:cubicBezTo>
                  <a:pt x="4967669" y="3719332"/>
                  <a:pt x="4982166" y="3709355"/>
                  <a:pt x="4998535" y="3703899"/>
                </a:cubicBezTo>
                <a:cubicBezTo>
                  <a:pt x="5017199" y="3697678"/>
                  <a:pt x="5037053" y="3695843"/>
                  <a:pt x="5056409" y="3692324"/>
                </a:cubicBezTo>
                <a:cubicBezTo>
                  <a:pt x="5219294" y="3662709"/>
                  <a:pt x="5040786" y="3697765"/>
                  <a:pt x="5183730" y="3669175"/>
                </a:cubicBezTo>
                <a:cubicBezTo>
                  <a:pt x="5191447" y="3661459"/>
                  <a:pt x="5197522" y="3651641"/>
                  <a:pt x="5206880" y="3646026"/>
                </a:cubicBezTo>
                <a:cubicBezTo>
                  <a:pt x="5217342" y="3639749"/>
                  <a:pt x="5229445" y="3635464"/>
                  <a:pt x="5241604" y="3634451"/>
                </a:cubicBezTo>
                <a:cubicBezTo>
                  <a:pt x="5322438" y="3627715"/>
                  <a:pt x="5403649" y="3626734"/>
                  <a:pt x="5484672" y="3622876"/>
                </a:cubicBezTo>
                <a:cubicBezTo>
                  <a:pt x="5489297" y="3621951"/>
                  <a:pt x="5564325" y="3609435"/>
                  <a:pt x="5577269" y="3599727"/>
                </a:cubicBezTo>
                <a:cubicBezTo>
                  <a:pt x="5648670" y="3546176"/>
                  <a:pt x="5618128" y="3557333"/>
                  <a:pt x="5658292" y="3507129"/>
                </a:cubicBezTo>
                <a:cubicBezTo>
                  <a:pt x="5665109" y="3498608"/>
                  <a:pt x="5674894" y="3492710"/>
                  <a:pt x="5681442" y="3483980"/>
                </a:cubicBezTo>
                <a:cubicBezTo>
                  <a:pt x="5698135" y="3461722"/>
                  <a:pt x="5718942" y="3440926"/>
                  <a:pt x="5727740" y="3414532"/>
                </a:cubicBezTo>
                <a:lnTo>
                  <a:pt x="5750890" y="3345084"/>
                </a:lnTo>
                <a:cubicBezTo>
                  <a:pt x="5754748" y="3333509"/>
                  <a:pt x="5755144" y="3320121"/>
                  <a:pt x="5762464" y="3310360"/>
                </a:cubicBezTo>
                <a:cubicBezTo>
                  <a:pt x="5774039" y="3294927"/>
                  <a:pt x="5787819" y="3280924"/>
                  <a:pt x="5797188" y="3264061"/>
                </a:cubicBezTo>
                <a:cubicBezTo>
                  <a:pt x="5807278" y="3245899"/>
                  <a:pt x="5813043" y="3225642"/>
                  <a:pt x="5820338" y="3206188"/>
                </a:cubicBezTo>
                <a:cubicBezTo>
                  <a:pt x="5824622" y="3194764"/>
                  <a:pt x="5824592" y="3181225"/>
                  <a:pt x="5831912" y="3171464"/>
                </a:cubicBezTo>
                <a:cubicBezTo>
                  <a:pt x="5848281" y="3149638"/>
                  <a:pt x="5889786" y="3113590"/>
                  <a:pt x="5889786" y="3113590"/>
                </a:cubicBezTo>
                <a:cubicBezTo>
                  <a:pt x="5893644" y="3102015"/>
                  <a:pt x="5896555" y="3090080"/>
                  <a:pt x="5901361" y="3078866"/>
                </a:cubicBezTo>
                <a:cubicBezTo>
                  <a:pt x="5908158" y="3063007"/>
                  <a:pt x="5918452" y="3048723"/>
                  <a:pt x="5924510" y="3032567"/>
                </a:cubicBezTo>
                <a:cubicBezTo>
                  <a:pt x="5930096" y="3017672"/>
                  <a:pt x="5931514" y="3001506"/>
                  <a:pt x="5936085" y="2986269"/>
                </a:cubicBezTo>
                <a:cubicBezTo>
                  <a:pt x="5943097" y="2962897"/>
                  <a:pt x="5951518" y="2939970"/>
                  <a:pt x="5959234" y="2916821"/>
                </a:cubicBezTo>
                <a:cubicBezTo>
                  <a:pt x="5966950" y="2897530"/>
                  <a:pt x="5977029" y="2879023"/>
                  <a:pt x="5982383" y="2858947"/>
                </a:cubicBezTo>
                <a:cubicBezTo>
                  <a:pt x="5992521" y="2820929"/>
                  <a:pt x="5999969" y="2782151"/>
                  <a:pt x="6005533" y="2743200"/>
                </a:cubicBezTo>
                <a:cubicBezTo>
                  <a:pt x="6009391" y="2716192"/>
                  <a:pt x="6010972" y="2688760"/>
                  <a:pt x="6017107" y="2662177"/>
                </a:cubicBezTo>
                <a:cubicBezTo>
                  <a:pt x="6029366" y="2609055"/>
                  <a:pt x="6040904" y="2591436"/>
                  <a:pt x="6063406" y="2546431"/>
                </a:cubicBezTo>
                <a:cubicBezTo>
                  <a:pt x="6090305" y="2331241"/>
                  <a:pt x="6089319" y="2376775"/>
                  <a:pt x="6063406" y="2013995"/>
                </a:cubicBezTo>
                <a:cubicBezTo>
                  <a:pt x="6061978" y="1994005"/>
                  <a:pt x="6027300" y="1950810"/>
                  <a:pt x="6017107" y="1932972"/>
                </a:cubicBezTo>
                <a:cubicBezTo>
                  <a:pt x="6008546" y="1917991"/>
                  <a:pt x="6004884" y="1900028"/>
                  <a:pt x="5993958" y="1886674"/>
                </a:cubicBezTo>
                <a:cubicBezTo>
                  <a:pt x="5969772" y="1857113"/>
                  <a:pt x="5939943" y="1832659"/>
                  <a:pt x="5912935" y="1805651"/>
                </a:cubicBezTo>
                <a:lnTo>
                  <a:pt x="5762464" y="1655180"/>
                </a:lnTo>
                <a:lnTo>
                  <a:pt x="5716166" y="1608881"/>
                </a:lnTo>
                <a:cubicBezTo>
                  <a:pt x="5708449" y="1601164"/>
                  <a:pt x="5701399" y="1592718"/>
                  <a:pt x="5693016" y="1585732"/>
                </a:cubicBezTo>
                <a:cubicBezTo>
                  <a:pt x="5669867" y="1566441"/>
                  <a:pt x="5645710" y="1548297"/>
                  <a:pt x="5623568" y="1527858"/>
                </a:cubicBezTo>
                <a:cubicBezTo>
                  <a:pt x="5595503" y="1501952"/>
                  <a:pt x="5569553" y="1473844"/>
                  <a:pt x="5542545" y="1446836"/>
                </a:cubicBezTo>
                <a:cubicBezTo>
                  <a:pt x="5527112" y="1431403"/>
                  <a:pt x="5514407" y="1412643"/>
                  <a:pt x="5496247" y="1400537"/>
                </a:cubicBezTo>
                <a:cubicBezTo>
                  <a:pt x="5484672" y="1392821"/>
                  <a:pt x="5471992" y="1386548"/>
                  <a:pt x="5461523" y="1377388"/>
                </a:cubicBezTo>
                <a:cubicBezTo>
                  <a:pt x="5423906" y="1344473"/>
                  <a:pt x="5341145" y="1249487"/>
                  <a:pt x="5311052" y="1226917"/>
                </a:cubicBezTo>
                <a:cubicBezTo>
                  <a:pt x="5295619" y="1215342"/>
                  <a:pt x="5279271" y="1204896"/>
                  <a:pt x="5264753" y="1192193"/>
                </a:cubicBezTo>
                <a:cubicBezTo>
                  <a:pt x="5248328" y="1177821"/>
                  <a:pt x="5232826" y="1162319"/>
                  <a:pt x="5218454" y="1145894"/>
                </a:cubicBezTo>
                <a:cubicBezTo>
                  <a:pt x="5205751" y="1131376"/>
                  <a:pt x="5198248" y="1112298"/>
                  <a:pt x="5183730" y="1099595"/>
                </a:cubicBezTo>
                <a:cubicBezTo>
                  <a:pt x="5166799" y="1084781"/>
                  <a:pt x="5144934" y="1076794"/>
                  <a:pt x="5125857" y="1064871"/>
                </a:cubicBezTo>
                <a:cubicBezTo>
                  <a:pt x="5087097" y="1040646"/>
                  <a:pt x="5078809" y="1034252"/>
                  <a:pt x="5044834" y="995423"/>
                </a:cubicBezTo>
                <a:cubicBezTo>
                  <a:pt x="5032131" y="980905"/>
                  <a:pt x="5023751" y="962765"/>
                  <a:pt x="5010110" y="949124"/>
                </a:cubicBezTo>
                <a:cubicBezTo>
                  <a:pt x="4988802" y="927816"/>
                  <a:pt x="4963340" y="911094"/>
                  <a:pt x="4940662" y="891251"/>
                </a:cubicBezTo>
                <a:cubicBezTo>
                  <a:pt x="4887794" y="844992"/>
                  <a:pt x="4953762" y="887690"/>
                  <a:pt x="4859639" y="821803"/>
                </a:cubicBezTo>
                <a:cubicBezTo>
                  <a:pt x="4835254" y="804733"/>
                  <a:pt x="4792401" y="784216"/>
                  <a:pt x="4767042" y="763929"/>
                </a:cubicBezTo>
                <a:cubicBezTo>
                  <a:pt x="4728122" y="732793"/>
                  <a:pt x="4754202" y="739515"/>
                  <a:pt x="4709168" y="694481"/>
                </a:cubicBezTo>
                <a:cubicBezTo>
                  <a:pt x="4695527" y="680840"/>
                  <a:pt x="4677387" y="672460"/>
                  <a:pt x="4662869" y="659757"/>
                </a:cubicBezTo>
                <a:cubicBezTo>
                  <a:pt x="4646444" y="645385"/>
                  <a:pt x="4635731" y="623909"/>
                  <a:pt x="4616571" y="613458"/>
                </a:cubicBezTo>
                <a:cubicBezTo>
                  <a:pt x="4591912" y="600008"/>
                  <a:pt x="4562556" y="598025"/>
                  <a:pt x="4535548" y="590309"/>
                </a:cubicBezTo>
                <a:cubicBezTo>
                  <a:pt x="4504682" y="571018"/>
                  <a:pt x="4475506" y="548714"/>
                  <a:pt x="4442950" y="532436"/>
                </a:cubicBezTo>
                <a:cubicBezTo>
                  <a:pt x="4428722" y="525322"/>
                  <a:pt x="4411743" y="525891"/>
                  <a:pt x="4396652" y="520861"/>
                </a:cubicBezTo>
                <a:cubicBezTo>
                  <a:pt x="4365379" y="510437"/>
                  <a:pt x="4335098" y="497224"/>
                  <a:pt x="4304054" y="486137"/>
                </a:cubicBezTo>
                <a:cubicBezTo>
                  <a:pt x="4160836" y="434988"/>
                  <a:pt x="4296533" y="483881"/>
                  <a:pt x="4188307" y="451413"/>
                </a:cubicBezTo>
                <a:cubicBezTo>
                  <a:pt x="4164935" y="444401"/>
                  <a:pt x="4141515" y="437327"/>
                  <a:pt x="4118859" y="428264"/>
                </a:cubicBezTo>
                <a:cubicBezTo>
                  <a:pt x="4102839" y="421856"/>
                  <a:pt x="4089300" y="409299"/>
                  <a:pt x="4072561" y="405114"/>
                </a:cubicBezTo>
                <a:cubicBezTo>
                  <a:pt x="4042384" y="397569"/>
                  <a:pt x="4010829" y="397397"/>
                  <a:pt x="3979963" y="393539"/>
                </a:cubicBezTo>
                <a:cubicBezTo>
                  <a:pt x="3941428" y="380694"/>
                  <a:pt x="3904196" y="366311"/>
                  <a:pt x="3864216" y="358815"/>
                </a:cubicBezTo>
                <a:cubicBezTo>
                  <a:pt x="3719451" y="331672"/>
                  <a:pt x="3708706" y="331941"/>
                  <a:pt x="3551700" y="324091"/>
                </a:cubicBezTo>
                <a:cubicBezTo>
                  <a:pt x="3455288" y="319270"/>
                  <a:pt x="3358766" y="316900"/>
                  <a:pt x="3262333" y="312517"/>
                </a:cubicBezTo>
                <a:lnTo>
                  <a:pt x="3042414" y="300942"/>
                </a:lnTo>
                <a:cubicBezTo>
                  <a:pt x="3007690" y="297084"/>
                  <a:pt x="2972773" y="294679"/>
                  <a:pt x="2938242" y="289367"/>
                </a:cubicBezTo>
                <a:cubicBezTo>
                  <a:pt x="2834356" y="273385"/>
                  <a:pt x="2955157" y="280464"/>
                  <a:pt x="2834069" y="266218"/>
                </a:cubicBezTo>
                <a:cubicBezTo>
                  <a:pt x="2787928" y="260790"/>
                  <a:pt x="2741472" y="258501"/>
                  <a:pt x="2695173" y="254643"/>
                </a:cubicBezTo>
                <a:cubicBezTo>
                  <a:pt x="2625339" y="231366"/>
                  <a:pt x="2686832" y="249341"/>
                  <a:pt x="2567852" y="231494"/>
                </a:cubicBezTo>
                <a:cubicBezTo>
                  <a:pt x="2320203" y="194347"/>
                  <a:pt x="2530903" y="219673"/>
                  <a:pt x="2324783" y="196770"/>
                </a:cubicBezTo>
                <a:cubicBezTo>
                  <a:pt x="2309350" y="192912"/>
                  <a:pt x="2293781" y="189565"/>
                  <a:pt x="2278485" y="185195"/>
                </a:cubicBezTo>
                <a:cubicBezTo>
                  <a:pt x="2266754" y="181843"/>
                  <a:pt x="2255725" y="176014"/>
                  <a:pt x="2243761" y="173621"/>
                </a:cubicBezTo>
                <a:cubicBezTo>
                  <a:pt x="2217009" y="168271"/>
                  <a:pt x="2189580" y="166926"/>
                  <a:pt x="2162738" y="162046"/>
                </a:cubicBezTo>
                <a:cubicBezTo>
                  <a:pt x="2147087" y="159200"/>
                  <a:pt x="2132162" y="152890"/>
                  <a:pt x="2116439" y="150471"/>
                </a:cubicBezTo>
                <a:cubicBezTo>
                  <a:pt x="2067582" y="142954"/>
                  <a:pt x="1942872" y="133116"/>
                  <a:pt x="1896520" y="127322"/>
                </a:cubicBezTo>
                <a:cubicBezTo>
                  <a:pt x="1873233" y="124411"/>
                  <a:pt x="1849982" y="120838"/>
                  <a:pt x="1827072" y="115747"/>
                </a:cubicBezTo>
                <a:cubicBezTo>
                  <a:pt x="1815162" y="113100"/>
                  <a:pt x="1803497" y="109127"/>
                  <a:pt x="1792348" y="104172"/>
                </a:cubicBezTo>
                <a:cubicBezTo>
                  <a:pt x="1768697" y="93660"/>
                  <a:pt x="1748009" y="75725"/>
                  <a:pt x="1722900" y="69448"/>
                </a:cubicBezTo>
                <a:cubicBezTo>
                  <a:pt x="1685283" y="60044"/>
                  <a:pt x="1645735" y="61732"/>
                  <a:pt x="1607153" y="57874"/>
                </a:cubicBezTo>
                <a:cubicBezTo>
                  <a:pt x="1472613" y="30965"/>
                  <a:pt x="1633772" y="60675"/>
                  <a:pt x="1387234" y="34724"/>
                </a:cubicBezTo>
                <a:cubicBezTo>
                  <a:pt x="1367669" y="32665"/>
                  <a:pt x="1348597" y="27272"/>
                  <a:pt x="1329361" y="23150"/>
                </a:cubicBezTo>
                <a:lnTo>
                  <a:pt x="1225188" y="0"/>
                </a:lnTo>
                <a:cubicBezTo>
                  <a:pt x="1217649" y="397"/>
                  <a:pt x="914647" y="14099"/>
                  <a:pt x="866373" y="23150"/>
                </a:cubicBezTo>
                <a:cubicBezTo>
                  <a:pt x="849414" y="26330"/>
                  <a:pt x="836443" y="40843"/>
                  <a:pt x="820074" y="46299"/>
                </a:cubicBezTo>
                <a:cubicBezTo>
                  <a:pt x="789891" y="56360"/>
                  <a:pt x="758343" y="61732"/>
                  <a:pt x="727477" y="69448"/>
                </a:cubicBezTo>
                <a:cubicBezTo>
                  <a:pt x="704328" y="81023"/>
                  <a:pt x="682352" y="95327"/>
                  <a:pt x="658029" y="104172"/>
                </a:cubicBezTo>
                <a:cubicBezTo>
                  <a:pt x="639540" y="110895"/>
                  <a:pt x="618576" y="108839"/>
                  <a:pt x="600155" y="115747"/>
                </a:cubicBezTo>
                <a:cubicBezTo>
                  <a:pt x="587130" y="120631"/>
                  <a:pt x="577509" y="131994"/>
                  <a:pt x="565431" y="138896"/>
                </a:cubicBezTo>
                <a:cubicBezTo>
                  <a:pt x="518352" y="165799"/>
                  <a:pt x="523474" y="160961"/>
                  <a:pt x="472834" y="173621"/>
                </a:cubicBezTo>
                <a:cubicBezTo>
                  <a:pt x="461259" y="181337"/>
                  <a:pt x="450552" y="190549"/>
                  <a:pt x="438110" y="196770"/>
                </a:cubicBezTo>
                <a:cubicBezTo>
                  <a:pt x="427197" y="202226"/>
                  <a:pt x="413538" y="201577"/>
                  <a:pt x="403386" y="208345"/>
                </a:cubicBezTo>
                <a:cubicBezTo>
                  <a:pt x="400176" y="210485"/>
                  <a:pt x="403386" y="216061"/>
                  <a:pt x="403386" y="219919"/>
                </a:cubicBezTo>
              </a:path>
            </a:pathLst>
          </a:custGeom>
          <a:noFill/>
          <a:ln w="57150" cap="flat" cmpd="sng" algn="ctr">
            <a:solidFill>
              <a:srgbClr val="FF0000"/>
            </a:solidFill>
            <a:prstDash val="solid"/>
            <a:round/>
            <a:headEnd type="none" w="med" len="med"/>
            <a:tailEnd type="none" w="med" len="med"/>
          </a:ln>
        </p:spPr>
        <p:txBody>
          <a:bodyPr/>
          <a:lstStyle/>
          <a:p>
            <a:endParaRPr lang="en-IN"/>
          </a:p>
        </p:txBody>
      </p:sp>
      <p:sp>
        <p:nvSpPr>
          <p:cNvPr id="407" name="TextBox 406"/>
          <p:cNvSpPr txBox="1">
            <a:spLocks noChangeArrowheads="1"/>
          </p:cNvSpPr>
          <p:nvPr/>
        </p:nvSpPr>
        <p:spPr bwMode="auto">
          <a:xfrm>
            <a:off x="250825" y="2992438"/>
            <a:ext cx="2949575" cy="1570037"/>
          </a:xfrm>
          <a:prstGeom prst="rect">
            <a:avLst/>
          </a:prstGeom>
          <a:solidFill>
            <a:srgbClr val="FF0000"/>
          </a:solidFill>
          <a:ln w="9525">
            <a:noFill/>
            <a:miter lim="800000"/>
          </a:ln>
        </p:spPr>
        <p:txBody>
          <a:bodyPr>
            <a:spAutoFit/>
          </a:bodyPr>
          <a:lstStyle/>
          <a:p>
            <a:r>
              <a:rPr lang="en-US" sz="2400">
                <a:solidFill>
                  <a:schemeClr val="bg1"/>
                </a:solidFill>
              </a:rPr>
              <a:t>Solution: Push one time-step forward (i.e., insert STALL);</a:t>
            </a:r>
          </a:p>
          <a:p>
            <a:r>
              <a:rPr lang="en-US" sz="2400">
                <a:solidFill>
                  <a:schemeClr val="bg1"/>
                </a:solidFill>
              </a:rPr>
              <a:t>Stall is inevitable! </a:t>
            </a:r>
            <a:endParaRPr lang="en-IN" sz="2400">
              <a:solidFill>
                <a:schemeClr val="bg1"/>
              </a:solidFill>
            </a:endParaRPr>
          </a:p>
        </p:txBody>
      </p:sp>
      <p:sp>
        <p:nvSpPr>
          <p:cNvPr id="408" name="Right Arrow 407"/>
          <p:cNvSpPr>
            <a:spLocks noChangeArrowheads="1"/>
          </p:cNvSpPr>
          <p:nvPr/>
        </p:nvSpPr>
        <p:spPr bwMode="auto">
          <a:xfrm>
            <a:off x="7977188" y="2841625"/>
            <a:ext cx="957262" cy="336550"/>
          </a:xfrm>
          <a:prstGeom prst="rightArrow">
            <a:avLst>
              <a:gd name="adj1" fmla="val 50000"/>
              <a:gd name="adj2" fmla="val 49973"/>
            </a:avLst>
          </a:prstGeom>
          <a:solidFill>
            <a:srgbClr val="FF0000"/>
          </a:solidFill>
          <a:ln w="12700" algn="ctr">
            <a:solidFill>
              <a:schemeClr val="tx1"/>
            </a:solidFill>
            <a:round/>
          </a:ln>
        </p:spPr>
        <p:txBody>
          <a:bodyPr/>
          <a:lstStyle/>
          <a:p>
            <a:pPr algn="l"/>
            <a:endParaRPr lang="en-IN" sz="1800">
              <a:solidFill>
                <a:schemeClr val="accent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cond evt="onBegin" delay="0">
                          <p:tn val="7"/>
                        </p:cond>
                      </p:stCondLst>
                      <p:childTnLst>
                        <p:par>
                          <p:cTn id="9" fill="hold" nodeType="after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98"/>
                                        </p:tgtEl>
                                        <p:attrNameLst>
                                          <p:attrName>style.visibility</p:attrName>
                                        </p:attrNameLst>
                                      </p:cBhvr>
                                      <p:to>
                                        <p:strVal val="visible"/>
                                      </p:to>
                                    </p:set>
                                    <p:animEffect transition="in" filter="blinds(horizontal)">
                                      <p:cBhvr>
                                        <p:cTn id="12" dur="500"/>
                                        <p:tgtEl>
                                          <p:spTgt spid="39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99"/>
                                        </p:tgtEl>
                                        <p:attrNameLst>
                                          <p:attrName>style.visibility</p:attrName>
                                        </p:attrNameLst>
                                      </p:cBhvr>
                                      <p:to>
                                        <p:strVal val="visible"/>
                                      </p:to>
                                    </p:set>
                                    <p:animEffect transition="in" filter="blinds(horizontal)">
                                      <p:cBhvr>
                                        <p:cTn id="15" dur="500"/>
                                        <p:tgtEl>
                                          <p:spTgt spid="399"/>
                                        </p:tgtEl>
                                      </p:cBhvr>
                                    </p:animEffect>
                                  </p:childTnLst>
                                </p:cTn>
                              </p:par>
                            </p:childTnLst>
                          </p:cTn>
                        </p:par>
                      </p:childTnLst>
                    </p:cTn>
                  </p:par>
                  <p:par>
                    <p:cTn id="16" fill="hold" nodeType="clickPar">
                      <p:stCondLst>
                        <p:cond delay="indefinite"/>
                        <p:cond evt="onBegin" delay="0">
                          <p:tn val="15"/>
                        </p:cond>
                      </p:stCondLst>
                      <p:childTnLst>
                        <p:par>
                          <p:cTn id="17" fill="hold" nodeType="after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childTnLst>
                    </p:cTn>
                  </p:par>
                  <p:par>
                    <p:cTn id="21" fill="hold" nodeType="clickPar">
                      <p:stCondLst>
                        <p:cond delay="indefinite"/>
                        <p:cond evt="onBegin" delay="0">
                          <p:tn val="20"/>
                        </p:cond>
                      </p:stCondLst>
                      <p:childTnLst>
                        <p:par>
                          <p:cTn id="22" fill="hold" nodeType="after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95"/>
                                        </p:tgtEl>
                                        <p:attrNameLst>
                                          <p:attrName>style.visibility</p:attrName>
                                        </p:attrNameLst>
                                      </p:cBhvr>
                                      <p:to>
                                        <p:strVal val="visible"/>
                                      </p:to>
                                    </p:set>
                                    <p:animEffect transition="in" filter="blinds(horizontal)">
                                      <p:cBhvr>
                                        <p:cTn id="25" dur="500"/>
                                        <p:tgtEl>
                                          <p:spTgt spid="395"/>
                                        </p:tgtEl>
                                      </p:cBhvr>
                                    </p:animEffect>
                                  </p:childTnLst>
                                </p:cTn>
                              </p:par>
                              <p:par>
                                <p:cTn id="26" presetID="3" presetClass="entr" presetSubtype="10" fill="hold" nodeType="withEffect">
                                  <p:stCondLst>
                                    <p:cond delay="0"/>
                                  </p:stCondLst>
                                  <p:childTnLst>
                                    <p:set>
                                      <p:cBhvr>
                                        <p:cTn id="27" dur="1" fill="hold">
                                          <p:stCondLst>
                                            <p:cond delay="0"/>
                                          </p:stCondLst>
                                        </p:cTn>
                                        <p:tgtEl>
                                          <p:spTgt spid="397"/>
                                        </p:tgtEl>
                                        <p:attrNameLst>
                                          <p:attrName>style.visibility</p:attrName>
                                        </p:attrNameLst>
                                      </p:cBhvr>
                                      <p:to>
                                        <p:strVal val="visible"/>
                                      </p:to>
                                    </p:set>
                                    <p:animEffect transition="in" filter="blinds(horizontal)">
                                      <p:cBhvr>
                                        <p:cTn id="28" dur="500"/>
                                        <p:tgtEl>
                                          <p:spTgt spid="397"/>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401"/>
                                        </p:tgtEl>
                                        <p:attrNameLst>
                                          <p:attrName>style.visibility</p:attrName>
                                        </p:attrNameLst>
                                      </p:cBhvr>
                                      <p:to>
                                        <p:strVal val="visible"/>
                                      </p:to>
                                    </p:set>
                                    <p:animEffect transition="in" filter="blinds(horizontal)">
                                      <p:cBhvr>
                                        <p:cTn id="31" dur="500"/>
                                        <p:tgtEl>
                                          <p:spTgt spid="401"/>
                                        </p:tgtEl>
                                      </p:cBhvr>
                                    </p:animEffect>
                                  </p:childTnLst>
                                </p:cTn>
                              </p:par>
                            </p:childTnLst>
                          </p:cTn>
                        </p:par>
                      </p:childTnLst>
                    </p:cTn>
                  </p:par>
                  <p:par>
                    <p:cTn id="32" fill="hold" nodeType="clickPar">
                      <p:stCondLst>
                        <p:cond delay="indefinite"/>
                        <p:cond evt="onBegin" delay="0">
                          <p:tn val="31"/>
                        </p:cond>
                      </p:stCondLst>
                      <p:childTnLst>
                        <p:par>
                          <p:cTn id="33" fill="hold" nodeType="after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262788">
                                            <p:txEl>
                                              <p:pRg st="0" end="0"/>
                                            </p:txEl>
                                          </p:spTgt>
                                        </p:tgtEl>
                                        <p:attrNameLst>
                                          <p:attrName>style.visibility</p:attrName>
                                        </p:attrNameLst>
                                      </p:cBhvr>
                                      <p:to>
                                        <p:strVal val="visible"/>
                                      </p:to>
                                    </p:set>
                                    <p:animEffect transition="in" filter="blinds(horizontal)">
                                      <p:cBhvr>
                                        <p:cTn id="36" dur="500"/>
                                        <p:tgtEl>
                                          <p:spTgt spid="1262788">
                                            <p:txEl>
                                              <p:pRg st="0" end="0"/>
                                            </p:txEl>
                                          </p:spTgt>
                                        </p:tgtEl>
                                      </p:cBhvr>
                                    </p:animEffect>
                                  </p:childTnLst>
                                </p:cTn>
                              </p:par>
                            </p:childTnLst>
                          </p:cTn>
                        </p:par>
                      </p:childTnLst>
                    </p:cTn>
                  </p:par>
                  <p:par>
                    <p:cTn id="37" fill="hold" nodeType="clickPar">
                      <p:stCondLst>
                        <p:cond delay="indefinite"/>
                        <p:cond evt="onBegin" delay="0">
                          <p:tn val="36"/>
                        </p:cond>
                      </p:stCondLst>
                      <p:childTnLst>
                        <p:par>
                          <p:cTn id="38" fill="hold" nodeType="afterGroup">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262788">
                                            <p:txEl>
                                              <p:pRg st="1" end="1"/>
                                            </p:txEl>
                                          </p:spTgt>
                                        </p:tgtEl>
                                        <p:attrNameLst>
                                          <p:attrName>style.visibility</p:attrName>
                                        </p:attrNameLst>
                                      </p:cBhvr>
                                      <p:to>
                                        <p:strVal val="visible"/>
                                      </p:to>
                                    </p:set>
                                    <p:animEffect transition="in" filter="blinds(horizontal)">
                                      <p:cBhvr>
                                        <p:cTn id="41" dur="500"/>
                                        <p:tgtEl>
                                          <p:spTgt spid="1262788">
                                            <p:txEl>
                                              <p:pRg st="1" end="1"/>
                                            </p:txEl>
                                          </p:spTgt>
                                        </p:tgtEl>
                                      </p:cBhvr>
                                    </p:animEffect>
                                  </p:childTnLst>
                                </p:cTn>
                              </p:par>
                            </p:childTnLst>
                          </p:cTn>
                        </p:par>
                      </p:childTnLst>
                    </p:cTn>
                  </p:par>
                  <p:par>
                    <p:cTn id="42" fill="hold" nodeType="clickPar">
                      <p:stCondLst>
                        <p:cond delay="indefinite"/>
                        <p:cond evt="onBegin" delay="0">
                          <p:tn val="41"/>
                        </p:cond>
                      </p:stCondLst>
                      <p:childTnLst>
                        <p:par>
                          <p:cTn id="43" fill="hold" nodeType="after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400"/>
                                        </p:tgtEl>
                                        <p:attrNameLst>
                                          <p:attrName>style.visibility</p:attrName>
                                        </p:attrNameLst>
                                      </p:cBhvr>
                                      <p:to>
                                        <p:strVal val="visible"/>
                                      </p:to>
                                    </p:set>
                                    <p:animEffect transition="in" filter="blinds(horizontal)">
                                      <p:cBhvr>
                                        <p:cTn id="46" dur="500"/>
                                        <p:tgtEl>
                                          <p:spTgt spid="400"/>
                                        </p:tgtEl>
                                      </p:cBhvr>
                                    </p:animEffect>
                                  </p:childTnLst>
                                </p:cTn>
                              </p:par>
                            </p:childTnLst>
                          </p:cTn>
                        </p:par>
                      </p:childTnLst>
                    </p:cTn>
                  </p:par>
                  <p:par>
                    <p:cTn id="47" fill="hold" nodeType="clickPar">
                      <p:stCondLst>
                        <p:cond delay="indefinite"/>
                        <p:cond evt="onBegin" delay="0">
                          <p:tn val="46"/>
                        </p:cond>
                      </p:stCondLst>
                      <p:childTnLst>
                        <p:par>
                          <p:cTn id="48" fill="hold" nodeType="afterGroup">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406"/>
                                        </p:tgtEl>
                                        <p:attrNameLst>
                                          <p:attrName>style.visibility</p:attrName>
                                        </p:attrNameLst>
                                      </p:cBhvr>
                                      <p:to>
                                        <p:strVal val="visible"/>
                                      </p:to>
                                    </p:set>
                                    <p:animEffect transition="in" filter="blinds(horizontal)">
                                      <p:cBhvr>
                                        <p:cTn id="51" dur="500"/>
                                        <p:tgtEl>
                                          <p:spTgt spid="406"/>
                                        </p:tgtEl>
                                      </p:cBhvr>
                                    </p:animEffect>
                                  </p:childTnLst>
                                </p:cTn>
                              </p:par>
                            </p:childTnLst>
                          </p:cTn>
                        </p:par>
                      </p:childTnLst>
                    </p:cTn>
                  </p:par>
                  <p:par>
                    <p:cTn id="52" fill="hold" nodeType="clickPar">
                      <p:stCondLst>
                        <p:cond delay="indefinite"/>
                        <p:cond evt="onBegin" delay="0">
                          <p:tn val="51"/>
                        </p:cond>
                      </p:stCondLst>
                      <p:childTnLst>
                        <p:par>
                          <p:cTn id="53" fill="hold" nodeType="afterGroup">
                            <p:stCondLst>
                              <p:cond delay="0"/>
                            </p:stCondLst>
                            <p:childTnLst>
                              <p:par>
                                <p:cTn id="54" presetID="3" presetClass="entr" presetSubtype="10" fill="hold" grpId="1" nodeType="clickEffect">
                                  <p:stCondLst>
                                    <p:cond delay="0"/>
                                  </p:stCondLst>
                                  <p:childTnLst>
                                    <p:set>
                                      <p:cBhvr>
                                        <p:cTn id="55" dur="1" fill="hold">
                                          <p:stCondLst>
                                            <p:cond delay="0"/>
                                          </p:stCondLst>
                                        </p:cTn>
                                        <p:tgtEl>
                                          <p:spTgt spid="406"/>
                                        </p:tgtEl>
                                        <p:attrNameLst>
                                          <p:attrName>style.visibility</p:attrName>
                                        </p:attrNameLst>
                                      </p:cBhvr>
                                      <p:to>
                                        <p:strVal val="visible"/>
                                      </p:to>
                                    </p:set>
                                    <p:animEffect transition="in" filter="blinds(horizontal)">
                                      <p:cBhvr>
                                        <p:cTn id="56" dur="500"/>
                                        <p:tgtEl>
                                          <p:spTgt spid="406"/>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407"/>
                                        </p:tgtEl>
                                        <p:attrNameLst>
                                          <p:attrName>style.visibility</p:attrName>
                                        </p:attrNameLst>
                                      </p:cBhvr>
                                      <p:to>
                                        <p:strVal val="visible"/>
                                      </p:to>
                                    </p:set>
                                    <p:animEffect transition="in" filter="blinds(horizontal)">
                                      <p:cBhvr>
                                        <p:cTn id="59" dur="500"/>
                                        <p:tgtEl>
                                          <p:spTgt spid="407"/>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408"/>
                                        </p:tgtEl>
                                        <p:attrNameLst>
                                          <p:attrName>style.visibility</p:attrName>
                                        </p:attrNameLst>
                                      </p:cBhvr>
                                      <p:to>
                                        <p:strVal val="visible"/>
                                      </p:to>
                                    </p:set>
                                    <p:animEffect transition="in" filter="blinds(horizontal)">
                                      <p:cBhvr>
                                        <p:cTn id="62" dur="500"/>
                                        <p:tgtEl>
                                          <p:spTgt spid="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2788" grpId="0" build="p"/>
      <p:bldP spid="395" grpId="0" animBg="1"/>
      <p:bldP spid="398" grpId="0" animBg="1"/>
      <p:bldP spid="399" grpId="0" animBg="1"/>
      <p:bldP spid="400" grpId="0" animBg="1"/>
      <p:bldP spid="401" grpId="0" animBg="1"/>
      <p:bldP spid="406" grpId="0" animBg="1"/>
      <p:bldP spid="406" grpId="1" animBg="1"/>
      <p:bldP spid="407" grpId="0" animBg="1"/>
      <p:bldP spid="408" grpId="0" animBg="1"/>
    </p:bldLst>
  </p:timing>
</p:sld>
</file>

<file path=ppt/slides/slide7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40642" name="Slide Number Placeholder 5"/>
          <p:cNvSpPr>
            <a:spLocks noGrp="1"/>
          </p:cNvSpPr>
          <p:nvPr>
            <p:ph type="sldNum" sz="quarter" idx="12"/>
          </p:nvPr>
        </p:nvSpPr>
        <p:spPr>
          <a:noFill/>
        </p:spPr>
        <p:txBody>
          <a:bodyPr/>
          <a:lstStyle/>
          <a:p>
            <a:fld id="{09FE763B-7152-4FED-BDE8-D8C102CB008E}" type="slidenum">
              <a:rPr lang="en-US" smtClean="0">
                <a:latin typeface="Arial"/>
              </a:rPr>
              <a:t>79</a:t>
            </a:fld>
            <a:endParaRPr lang="en-US" smtClean="0">
              <a:latin typeface="Arial"/>
            </a:endParaRPr>
          </a:p>
        </p:txBody>
      </p:sp>
      <p:sp>
        <p:nvSpPr>
          <p:cNvPr id="240643" name="Rectangle 2"/>
          <p:cNvSpPr>
            <a:spLocks noGrp="1" noChangeArrowheads="1"/>
          </p:cNvSpPr>
          <p:nvPr>
            <p:ph type="title"/>
          </p:nvPr>
        </p:nvSpPr>
        <p:spPr>
          <a:xfrm>
            <a:off x="152400" y="228600"/>
            <a:ext cx="4038600" cy="685800"/>
          </a:xfrm>
        </p:spPr>
        <p:txBody>
          <a:bodyPr/>
          <a:lstStyle/>
          <a:p>
            <a:r>
              <a:rPr lang="en-US" smtClean="0">
                <a:solidFill>
                  <a:srgbClr val="FF3300"/>
                </a:solidFill>
              </a:rPr>
              <a:t>Data Hazards</a:t>
            </a:r>
          </a:p>
        </p:txBody>
      </p:sp>
      <p:sp>
        <p:nvSpPr>
          <p:cNvPr id="240644" name="Text Box 6"/>
          <p:cNvSpPr txBox="1">
            <a:spLocks noChangeArrowheads="1"/>
          </p:cNvSpPr>
          <p:nvPr/>
        </p:nvSpPr>
        <p:spPr bwMode="auto">
          <a:xfrm>
            <a:off x="609600" y="5791200"/>
            <a:ext cx="8305800" cy="396875"/>
          </a:xfrm>
          <a:prstGeom prst="rect">
            <a:avLst/>
          </a:prstGeom>
          <a:solidFill>
            <a:schemeClr val="bg1"/>
          </a:solidFill>
          <a:ln w="9525">
            <a:noFill/>
            <a:miter lim="800000"/>
          </a:ln>
        </p:spPr>
        <p:txBody>
          <a:bodyPr>
            <a:spAutoFit/>
          </a:bodyPr>
          <a:lstStyle/>
          <a:p>
            <a:pPr algn="l">
              <a:spcBef>
                <a:spcPct val="50000"/>
              </a:spcBef>
            </a:pPr>
            <a:r>
              <a:rPr lang="en-US" sz="2000">
                <a:solidFill>
                  <a:srgbClr val="000000"/>
                </a:solidFill>
              </a:rPr>
              <a:t>There are some instances where hazards occur, even with forwarding.</a:t>
            </a:r>
          </a:p>
        </p:txBody>
      </p:sp>
      <p:sp>
        <p:nvSpPr>
          <p:cNvPr id="240645" name="Text Box 7"/>
          <p:cNvSpPr txBox="1">
            <a:spLocks noChangeArrowheads="1"/>
          </p:cNvSpPr>
          <p:nvPr/>
        </p:nvSpPr>
        <p:spPr bwMode="auto">
          <a:xfrm>
            <a:off x="4267200" y="228600"/>
            <a:ext cx="4648200" cy="822325"/>
          </a:xfrm>
          <a:prstGeom prst="rect">
            <a:avLst/>
          </a:prstGeom>
          <a:noFill/>
          <a:ln w="9525">
            <a:noFill/>
            <a:miter lim="800000"/>
          </a:ln>
        </p:spPr>
        <p:txBody>
          <a:bodyPr>
            <a:spAutoFit/>
          </a:bodyPr>
          <a:lstStyle/>
          <a:p>
            <a:pPr>
              <a:spcBef>
                <a:spcPct val="50000"/>
              </a:spcBef>
            </a:pPr>
            <a:r>
              <a:rPr lang="en-US" sz="2400">
                <a:solidFill>
                  <a:srgbClr val="000000"/>
                </a:solidFill>
              </a:rPr>
              <a:t>The stall is necessary as shown here.</a:t>
            </a:r>
          </a:p>
        </p:txBody>
      </p:sp>
      <p:grpSp>
        <p:nvGrpSpPr>
          <p:cNvPr id="240646" name="Group 9"/>
          <p:cNvGrpSpPr/>
          <p:nvPr/>
        </p:nvGrpSpPr>
        <p:grpSpPr>
          <a:xfrm>
            <a:off x="304800" y="990600"/>
            <a:ext cx="8575675" cy="4867275"/>
            <a:chOff x="172" y="1102"/>
            <a:chExt cx="5402" cy="3066"/>
          </a:xfrm>
        </p:grpSpPr>
        <p:sp>
          <p:nvSpPr>
            <p:cNvPr id="240647" name="Rectangle 10"/>
            <p:cNvSpPr>
              <a:spLocks noChangeArrowheads="1"/>
            </p:cNvSpPr>
            <p:nvPr/>
          </p:nvSpPr>
          <p:spPr bwMode="auto">
            <a:xfrm>
              <a:off x="859" y="1102"/>
              <a:ext cx="1387" cy="229"/>
            </a:xfrm>
            <a:prstGeom prst="rect">
              <a:avLst/>
            </a:prstGeom>
            <a:noFill/>
            <a:ln w="12700">
              <a:noFill/>
              <a:miter lim="800000"/>
            </a:ln>
          </p:spPr>
          <p:txBody>
            <a:bodyPr wrap="none" lIns="90488" tIns="44450" rIns="90488" bIns="44450">
              <a:spAutoFit/>
            </a:bodyPr>
            <a:lstStyle/>
            <a:p>
              <a:pPr algn="l"/>
              <a:r>
                <a:rPr lang="en-US" sz="1800" i="1">
                  <a:solidFill>
                    <a:srgbClr val="000000"/>
                  </a:solidFill>
                  <a:latin typeface="Comic Sans MS" pitchFamily="66" charset="0"/>
                </a:rPr>
                <a:t>Time (clock cycles)</a:t>
              </a:r>
            </a:p>
          </p:txBody>
        </p:sp>
        <p:sp>
          <p:nvSpPr>
            <p:cNvPr id="240648" name="Rectangle 11"/>
            <p:cNvSpPr>
              <a:spLocks noChangeArrowheads="1"/>
            </p:cNvSpPr>
            <p:nvPr/>
          </p:nvSpPr>
          <p:spPr bwMode="auto">
            <a:xfrm>
              <a:off x="509" y="3422"/>
              <a:ext cx="1117" cy="746"/>
            </a:xfrm>
            <a:prstGeom prst="rect">
              <a:avLst/>
            </a:prstGeom>
            <a:solidFill>
              <a:schemeClr val="bg1"/>
            </a:solidFill>
            <a:ln w="12700">
              <a:noFill/>
              <a:miter lim="800000"/>
            </a:ln>
          </p:spPr>
          <p:txBody>
            <a:bodyPr wrap="none" lIns="90488" tIns="44450" rIns="90488" bIns="44450">
              <a:spAutoFit/>
            </a:bodyPr>
            <a:lstStyle/>
            <a:p>
              <a:pPr algn="l"/>
              <a:r>
                <a:rPr lang="en-US" sz="2400" b="1">
                  <a:solidFill>
                    <a:srgbClr val="000000"/>
                  </a:solidFill>
                </a:rPr>
                <a:t>or   r8,</a:t>
              </a:r>
              <a:r>
                <a:rPr lang="en-US" sz="2400" b="1">
                  <a:solidFill>
                    <a:srgbClr val="3333CC"/>
                  </a:solidFill>
                </a:rPr>
                <a:t>r1</a:t>
              </a:r>
              <a:r>
                <a:rPr lang="en-US" sz="2400" b="1">
                  <a:solidFill>
                    <a:srgbClr val="000000"/>
                  </a:solidFill>
                </a:rPr>
                <a:t>,r9</a:t>
              </a:r>
            </a:p>
            <a:p>
              <a:pPr algn="l"/>
              <a:endParaRPr lang="en-US" sz="2400" b="1">
                <a:solidFill>
                  <a:srgbClr val="000000"/>
                </a:solidFill>
              </a:endParaRPr>
            </a:p>
            <a:p>
              <a:pPr algn="l" latinLnBrk="1"/>
              <a:endParaRPr lang="en-US" sz="2400" b="1">
                <a:solidFill>
                  <a:srgbClr val="000000"/>
                </a:solidFill>
              </a:endParaRPr>
            </a:p>
          </p:txBody>
        </p:sp>
        <p:sp>
          <p:nvSpPr>
            <p:cNvPr id="240649" name="Rectangle 12"/>
            <p:cNvSpPr>
              <a:spLocks noChangeArrowheads="1"/>
            </p:cNvSpPr>
            <p:nvPr/>
          </p:nvSpPr>
          <p:spPr bwMode="auto">
            <a:xfrm>
              <a:off x="172" y="1372"/>
              <a:ext cx="229" cy="1959"/>
            </a:xfrm>
            <a:prstGeom prst="rect">
              <a:avLst/>
            </a:prstGeom>
            <a:noFill/>
            <a:ln w="12700">
              <a:noFill/>
              <a:miter lim="800000"/>
            </a:ln>
          </p:spPr>
          <p:txBody>
            <a:bodyPr wrap="none" lIns="90488" tIns="44450" rIns="90488" bIns="44450">
              <a:spAutoFit/>
            </a:bodyPr>
            <a:lstStyle/>
            <a:p>
              <a:r>
                <a:rPr lang="en-US" sz="1800" i="1">
                  <a:solidFill>
                    <a:srgbClr val="000000"/>
                  </a:solidFill>
                  <a:latin typeface="Comic Sans MS" pitchFamily="66" charset="0"/>
                </a:rPr>
                <a:t>I</a:t>
              </a:r>
            </a:p>
            <a:p>
              <a:r>
                <a:rPr lang="en-US" sz="1800" i="1">
                  <a:solidFill>
                    <a:srgbClr val="000000"/>
                  </a:solidFill>
                  <a:latin typeface="Comic Sans MS" pitchFamily="66" charset="0"/>
                </a:rPr>
                <a:t>n</a:t>
              </a:r>
            </a:p>
            <a:p>
              <a:r>
                <a:rPr lang="en-US" sz="1800" i="1">
                  <a:solidFill>
                    <a:srgbClr val="000000"/>
                  </a:solidFill>
                  <a:latin typeface="Comic Sans MS" pitchFamily="66" charset="0"/>
                </a:rPr>
                <a:t>s</a:t>
              </a:r>
            </a:p>
            <a:p>
              <a:r>
                <a:rPr lang="en-US" sz="1800" i="1">
                  <a:solidFill>
                    <a:srgbClr val="000000"/>
                  </a:solidFill>
                  <a:latin typeface="Comic Sans MS" pitchFamily="66" charset="0"/>
                </a:rPr>
                <a:t>t</a:t>
              </a:r>
            </a:p>
            <a:p>
              <a:r>
                <a:rPr lang="en-US" sz="1800" i="1">
                  <a:solidFill>
                    <a:srgbClr val="000000"/>
                  </a:solidFill>
                  <a:latin typeface="Comic Sans MS" pitchFamily="66" charset="0"/>
                </a:rPr>
                <a:t>r.</a:t>
              </a:r>
            </a:p>
            <a:p>
              <a:endParaRPr lang="en-US" sz="1800" i="1">
                <a:solidFill>
                  <a:srgbClr val="000000"/>
                </a:solidFill>
                <a:latin typeface="Comic Sans MS" pitchFamily="66" charset="0"/>
              </a:endParaRPr>
            </a:p>
            <a:p>
              <a:r>
                <a:rPr lang="en-US" sz="1800" i="1">
                  <a:solidFill>
                    <a:srgbClr val="000000"/>
                  </a:solidFill>
                  <a:latin typeface="Comic Sans MS" pitchFamily="66" charset="0"/>
                </a:rPr>
                <a:t>O</a:t>
              </a:r>
            </a:p>
            <a:p>
              <a:r>
                <a:rPr lang="en-US" sz="1800" i="1">
                  <a:solidFill>
                    <a:srgbClr val="000000"/>
                  </a:solidFill>
                  <a:latin typeface="Comic Sans MS" pitchFamily="66" charset="0"/>
                </a:rPr>
                <a:t>r</a:t>
              </a:r>
            </a:p>
            <a:p>
              <a:r>
                <a:rPr lang="en-US" sz="1800" i="1">
                  <a:solidFill>
                    <a:srgbClr val="000000"/>
                  </a:solidFill>
                  <a:latin typeface="Comic Sans MS" pitchFamily="66" charset="0"/>
                </a:rPr>
                <a:t>d</a:t>
              </a:r>
            </a:p>
            <a:p>
              <a:r>
                <a:rPr lang="en-US" sz="1800" i="1">
                  <a:solidFill>
                    <a:srgbClr val="000000"/>
                  </a:solidFill>
                  <a:latin typeface="Comic Sans MS" pitchFamily="66" charset="0"/>
                </a:rPr>
                <a:t>e</a:t>
              </a:r>
            </a:p>
            <a:p>
              <a:r>
                <a:rPr lang="en-US" sz="1800" i="1">
                  <a:solidFill>
                    <a:srgbClr val="000000"/>
                  </a:solidFill>
                  <a:latin typeface="Comic Sans MS" pitchFamily="66" charset="0"/>
                </a:rPr>
                <a:t>r</a:t>
              </a:r>
            </a:p>
          </p:txBody>
        </p:sp>
        <p:sp>
          <p:nvSpPr>
            <p:cNvPr id="240650" name="Line 13"/>
            <p:cNvSpPr>
              <a:spLocks noChangeShapeType="1"/>
            </p:cNvSpPr>
            <p:nvPr/>
          </p:nvSpPr>
          <p:spPr bwMode="auto">
            <a:xfrm flipH="1">
              <a:off x="478" y="1366"/>
              <a:ext cx="0" cy="2748"/>
            </a:xfrm>
            <a:prstGeom prst="line">
              <a:avLst/>
            </a:prstGeom>
            <a:noFill/>
            <a:ln w="12700">
              <a:solidFill>
                <a:schemeClr val="tx1"/>
              </a:solidFill>
              <a:round/>
              <a:tailEnd type="triangle" w="med" len="med"/>
            </a:ln>
          </p:spPr>
          <p:txBody>
            <a:bodyPr wrap="none" anchor="ctr"/>
            <a:lstStyle/>
            <a:p>
              <a:endParaRPr lang="en-IN"/>
            </a:p>
          </p:txBody>
        </p:sp>
        <p:sp>
          <p:nvSpPr>
            <p:cNvPr id="240651" name="Line 14"/>
            <p:cNvSpPr>
              <a:spLocks noChangeShapeType="1"/>
            </p:cNvSpPr>
            <p:nvPr/>
          </p:nvSpPr>
          <p:spPr bwMode="auto">
            <a:xfrm>
              <a:off x="842" y="1338"/>
              <a:ext cx="4448" cy="0"/>
            </a:xfrm>
            <a:prstGeom prst="line">
              <a:avLst/>
            </a:prstGeom>
            <a:noFill/>
            <a:ln w="12700">
              <a:solidFill>
                <a:schemeClr val="tx1"/>
              </a:solidFill>
              <a:round/>
              <a:tailEnd type="triangle" w="med" len="med"/>
            </a:ln>
          </p:spPr>
          <p:txBody>
            <a:bodyPr wrap="none" anchor="ctr"/>
            <a:lstStyle/>
            <a:p>
              <a:endParaRPr lang="en-IN"/>
            </a:p>
          </p:txBody>
        </p:sp>
        <p:sp>
          <p:nvSpPr>
            <p:cNvPr id="240652" name="Rectangle 15"/>
            <p:cNvSpPr>
              <a:spLocks noChangeArrowheads="1"/>
            </p:cNvSpPr>
            <p:nvPr/>
          </p:nvSpPr>
          <p:spPr bwMode="auto">
            <a:xfrm>
              <a:off x="509" y="1624"/>
              <a:ext cx="1084" cy="522"/>
            </a:xfrm>
            <a:prstGeom prst="rect">
              <a:avLst/>
            </a:prstGeom>
            <a:solidFill>
              <a:schemeClr val="bg1"/>
            </a:solidFill>
            <a:ln w="12700">
              <a:noFill/>
              <a:miter lim="800000"/>
            </a:ln>
          </p:spPr>
          <p:txBody>
            <a:bodyPr wrap="none" lIns="90488" tIns="44450" rIns="90488" bIns="44450">
              <a:spAutoFit/>
            </a:bodyPr>
            <a:lstStyle/>
            <a:p>
              <a:pPr algn="l"/>
              <a:r>
                <a:rPr lang="en-US" sz="2400" b="1">
                  <a:solidFill>
                    <a:srgbClr val="FF0000"/>
                  </a:solidFill>
                </a:rPr>
                <a:t>lw r1, 0(r2</a:t>
              </a:r>
              <a:r>
                <a:rPr lang="en-US" sz="2400" b="1">
                  <a:solidFill>
                    <a:srgbClr val="000000"/>
                  </a:solidFill>
                </a:rPr>
                <a:t>)</a:t>
              </a:r>
            </a:p>
            <a:p>
              <a:pPr algn="l" latinLnBrk="1"/>
              <a:endParaRPr lang="en-US" sz="2400" b="1">
                <a:solidFill>
                  <a:srgbClr val="000000"/>
                </a:solidFill>
              </a:endParaRPr>
            </a:p>
          </p:txBody>
        </p:sp>
        <p:sp>
          <p:nvSpPr>
            <p:cNvPr id="240653" name="Rectangle 16"/>
            <p:cNvSpPr>
              <a:spLocks noChangeArrowheads="1"/>
            </p:cNvSpPr>
            <p:nvPr/>
          </p:nvSpPr>
          <p:spPr bwMode="auto">
            <a:xfrm>
              <a:off x="509" y="2248"/>
              <a:ext cx="1171" cy="522"/>
            </a:xfrm>
            <a:prstGeom prst="rect">
              <a:avLst/>
            </a:prstGeom>
            <a:solidFill>
              <a:schemeClr val="bg1"/>
            </a:solidFill>
            <a:ln w="12700">
              <a:noFill/>
              <a:miter lim="800000"/>
            </a:ln>
          </p:spPr>
          <p:txBody>
            <a:bodyPr wrap="none" lIns="90488" tIns="44450" rIns="90488" bIns="44450">
              <a:spAutoFit/>
            </a:bodyPr>
            <a:lstStyle/>
            <a:p>
              <a:pPr algn="l"/>
              <a:r>
                <a:rPr lang="en-US" sz="2400" b="1">
                  <a:solidFill>
                    <a:srgbClr val="FF0000"/>
                  </a:solidFill>
                </a:rPr>
                <a:t>sub r4,r1,r6</a:t>
              </a:r>
            </a:p>
            <a:p>
              <a:pPr algn="l" latinLnBrk="1"/>
              <a:endParaRPr lang="en-US" sz="2400" b="1">
                <a:solidFill>
                  <a:srgbClr val="000000"/>
                </a:solidFill>
              </a:endParaRPr>
            </a:p>
          </p:txBody>
        </p:sp>
        <p:sp>
          <p:nvSpPr>
            <p:cNvPr id="240654" name="Rectangle 17"/>
            <p:cNvSpPr>
              <a:spLocks noChangeArrowheads="1"/>
            </p:cNvSpPr>
            <p:nvPr/>
          </p:nvSpPr>
          <p:spPr bwMode="auto">
            <a:xfrm>
              <a:off x="509" y="2836"/>
              <a:ext cx="1160" cy="516"/>
            </a:xfrm>
            <a:prstGeom prst="rect">
              <a:avLst/>
            </a:prstGeom>
            <a:solidFill>
              <a:schemeClr val="bg1"/>
            </a:solidFill>
            <a:ln w="12700">
              <a:noFill/>
              <a:miter lim="800000"/>
            </a:ln>
          </p:spPr>
          <p:txBody>
            <a:bodyPr wrap="none" lIns="90488" tIns="44450" rIns="90488" bIns="44450">
              <a:spAutoFit/>
            </a:bodyPr>
            <a:lstStyle/>
            <a:p>
              <a:pPr algn="l"/>
              <a:r>
                <a:rPr lang="en-US" sz="2400" b="1">
                  <a:solidFill>
                    <a:srgbClr val="000000"/>
                  </a:solidFill>
                </a:rPr>
                <a:t>and r6,</a:t>
              </a:r>
              <a:r>
                <a:rPr lang="en-US" sz="2400" b="1">
                  <a:solidFill>
                    <a:srgbClr val="3333CC"/>
                  </a:solidFill>
                </a:rPr>
                <a:t>r1</a:t>
              </a:r>
              <a:r>
                <a:rPr lang="en-US" sz="2400" b="1">
                  <a:solidFill>
                    <a:srgbClr val="000000"/>
                  </a:solidFill>
                </a:rPr>
                <a:t>,r7</a:t>
              </a:r>
            </a:p>
            <a:p>
              <a:pPr algn="l" latinLnBrk="1"/>
              <a:endParaRPr lang="en-US" sz="2400" b="1">
                <a:solidFill>
                  <a:srgbClr val="000000"/>
                </a:solidFill>
              </a:endParaRPr>
            </a:p>
          </p:txBody>
        </p:sp>
        <p:grpSp>
          <p:nvGrpSpPr>
            <p:cNvPr id="240655" name="Group 18"/>
            <p:cNvGrpSpPr/>
            <p:nvPr/>
          </p:nvGrpSpPr>
          <p:grpSpPr>
            <a:xfrm>
              <a:off x="1712" y="1559"/>
              <a:ext cx="2310" cy="441"/>
              <a:chOff x="1953" y="1200"/>
              <a:chExt cx="1919" cy="441"/>
            </a:xfrm>
          </p:grpSpPr>
          <p:grpSp>
            <p:nvGrpSpPr>
              <p:cNvPr id="240749" name="Group 19"/>
              <p:cNvGrpSpPr>
                <a:grpSpLocks noChangeAspect="1"/>
              </p:cNvGrpSpPr>
              <p:nvPr/>
            </p:nvGrpSpPr>
            <p:grpSpPr>
              <a:xfrm>
                <a:off x="2429" y="1304"/>
                <a:ext cx="221" cy="233"/>
                <a:chOff x="1374" y="528"/>
                <a:chExt cx="480" cy="432"/>
              </a:xfrm>
            </p:grpSpPr>
            <p:grpSp>
              <p:nvGrpSpPr>
                <p:cNvPr id="240778" name="Group 20"/>
                <p:cNvGrpSpPr>
                  <a:grpSpLocks noChangeAspect="1"/>
                </p:cNvGrpSpPr>
                <p:nvPr/>
              </p:nvGrpSpPr>
              <p:grpSpPr>
                <a:xfrm>
                  <a:off x="1374" y="528"/>
                  <a:ext cx="480" cy="432"/>
                  <a:chOff x="1392" y="528"/>
                  <a:chExt cx="480" cy="432"/>
                </a:xfrm>
              </p:grpSpPr>
              <p:sp>
                <p:nvSpPr>
                  <p:cNvPr id="240780" name="Rectangle 21"/>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algn="l"/>
                    <a:endParaRPr lang="en-IN" sz="2400">
                      <a:solidFill>
                        <a:srgbClr val="000000"/>
                      </a:solidFill>
                    </a:endParaRPr>
                  </a:p>
                </p:txBody>
              </p:sp>
              <p:sp>
                <p:nvSpPr>
                  <p:cNvPr id="240781" name="Rectangle 22"/>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endParaRPr lang="en-US" sz="1000" b="1">
                      <a:solidFill>
                        <a:srgbClr val="000000"/>
                      </a:solidFill>
                      <a:latin typeface="Comic Sans MS" pitchFamily="66" charset="0"/>
                    </a:endParaRPr>
                  </a:p>
                </p:txBody>
              </p:sp>
            </p:grpSp>
            <p:sp>
              <p:nvSpPr>
                <p:cNvPr id="240779" name="Text Box 23"/>
                <p:cNvSpPr txBox="1">
                  <a:spLocks noChangeAspect="1" noChangeArrowheads="1"/>
                </p:cNvSpPr>
                <p:nvPr/>
              </p:nvSpPr>
              <p:spPr bwMode="auto">
                <a:xfrm>
                  <a:off x="1387" y="574"/>
                  <a:ext cx="458" cy="286"/>
                </a:xfrm>
                <a:prstGeom prst="rect">
                  <a:avLst/>
                </a:prstGeom>
                <a:noFill/>
                <a:ln w="28575">
                  <a:noFill/>
                  <a:miter lim="800000"/>
                </a:ln>
              </p:spPr>
              <p:txBody>
                <a:bodyPr wrap="none" anchor="ctr">
                  <a:spAutoFit/>
                </a:bodyPr>
                <a:lstStyle/>
                <a:p>
                  <a:r>
                    <a:rPr lang="en-US" sz="1000" b="1">
                      <a:solidFill>
                        <a:srgbClr val="000000"/>
                      </a:solidFill>
                      <a:latin typeface="Comic Sans MS" pitchFamily="66" charset="0"/>
                    </a:rPr>
                    <a:t>Reg</a:t>
                  </a:r>
                </a:p>
              </p:txBody>
            </p:sp>
          </p:grpSp>
          <p:sp>
            <p:nvSpPr>
              <p:cNvPr id="240750" name="Line 24"/>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endParaRPr lang="en-IN"/>
              </a:p>
            </p:txBody>
          </p:sp>
          <p:sp>
            <p:nvSpPr>
              <p:cNvPr id="240751" name="Line 25"/>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endParaRPr lang="en-IN"/>
              </a:p>
            </p:txBody>
          </p:sp>
          <p:grpSp>
            <p:nvGrpSpPr>
              <p:cNvPr id="240752" name="Group 26"/>
              <p:cNvGrpSpPr>
                <a:grpSpLocks noChangeAspect="1"/>
              </p:cNvGrpSpPr>
              <p:nvPr/>
            </p:nvGrpSpPr>
            <p:grpSpPr>
              <a:xfrm>
                <a:off x="2851" y="1235"/>
                <a:ext cx="199" cy="371"/>
                <a:chOff x="2991" y="411"/>
                <a:chExt cx="359" cy="768"/>
              </a:xfrm>
            </p:grpSpPr>
            <p:sp>
              <p:nvSpPr>
                <p:cNvPr id="240774" name="AutoShape 27"/>
                <p:cNvSpPr>
                  <a:spLocks noChangeAspect="1" noChangeArrowheads="1"/>
                </p:cNvSpPr>
                <p:nvPr/>
              </p:nvSpPr>
              <p:spPr bwMode="auto">
                <a:xfrm rot="-5400000">
                  <a:off x="2798" y="626"/>
                  <a:ext cx="768" cy="337"/>
                </a:xfrm>
                <a:custGeom>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endParaRPr lang="en-IN"/>
                </a:p>
              </p:txBody>
            </p:sp>
            <p:sp>
              <p:nvSpPr>
                <p:cNvPr id="240775" name="AutoShape 28"/>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algn="l"/>
                  <a:endParaRPr lang="en-IN" sz="2400">
                    <a:solidFill>
                      <a:srgbClr val="000000"/>
                    </a:solidFill>
                  </a:endParaRPr>
                </a:p>
              </p:txBody>
            </p:sp>
            <p:sp>
              <p:nvSpPr>
                <p:cNvPr id="240776" name="Freeform 29"/>
                <p:cNvSpPr>
                  <a:spLocks noChangeAspect="1"/>
                </p:cNvSpPr>
                <p:nvPr/>
              </p:nvSpPr>
              <p:spPr bwMode="auto">
                <a:xfrm rot="5400000">
                  <a:off x="2974" y="725"/>
                  <a:ext cx="218" cy="139"/>
                </a:xfrm>
                <a:custGeom>
                  <a:gdLst>
                    <a:gd name="T0" fmla="*/ 0 w 384"/>
                    <a:gd name="T1" fmla="*/ 7 h 288"/>
                    <a:gd name="T2" fmla="*/ 11 w 384"/>
                    <a:gd name="T3" fmla="*/ 0 h 288"/>
                    <a:gd name="T4" fmla="*/ 23 w 384"/>
                    <a:gd name="T5" fmla="*/ 7 h 288"/>
                    <a:gd name="T6" fmla="*/ 0 60000 65536"/>
                    <a:gd name="T7" fmla="*/ 0 60000 65536"/>
                    <a:gd name="T8" fmla="*/ 0 60000 65536"/>
                    <a:gd name="T9" fmla="*/ 0 w 384"/>
                    <a:gd name="T10" fmla="*/ 0 h 288"/>
                    <a:gd name="T11" fmla="*/ 384 w 384"/>
                    <a:gd name="T12" fmla="*/ 288 h 288"/>
                  </a:gdLst>
                  <a:cxnLst>
                    <a:cxn ang="T6">
                      <a:pos x="T0" y="T1"/>
                    </a:cxn>
                    <a:cxn ang="T7">
                      <a:pos x="T2" y="T3"/>
                    </a:cxn>
                    <a:cxn ang="T8">
                      <a:pos x="T4" y="T5"/>
                    </a:cxn>
                  </a:cxnLst>
                  <a:rect l="T9" t="T10" r="T11" b="T12"/>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p:spPr>
              <p:txBody>
                <a:bodyPr wrap="none" anchor="ctr"/>
                <a:lstStyle/>
                <a:p>
                  <a:endParaRPr lang="en-IN"/>
                </a:p>
              </p:txBody>
            </p:sp>
            <p:sp>
              <p:nvSpPr>
                <p:cNvPr id="240777" name="Text Box 30"/>
                <p:cNvSpPr txBox="1">
                  <a:spLocks noChangeAspect="1" noChangeArrowheads="1"/>
                </p:cNvSpPr>
                <p:nvPr/>
              </p:nvSpPr>
              <p:spPr bwMode="auto">
                <a:xfrm rot="-5400000">
                  <a:off x="2942" y="634"/>
                  <a:ext cx="575" cy="230"/>
                </a:xfrm>
                <a:prstGeom prst="rect">
                  <a:avLst/>
                </a:prstGeom>
                <a:noFill/>
                <a:ln w="28575">
                  <a:noFill/>
                  <a:miter lim="800000"/>
                </a:ln>
              </p:spPr>
              <p:txBody>
                <a:bodyPr wrap="none" anchor="ctr">
                  <a:spAutoFit/>
                </a:bodyPr>
                <a:lstStyle/>
                <a:p>
                  <a:r>
                    <a:rPr lang="en-US" sz="1000" b="1">
                      <a:solidFill>
                        <a:srgbClr val="000000"/>
                      </a:solidFill>
                      <a:latin typeface="Comic Sans MS" pitchFamily="66" charset="0"/>
                    </a:rPr>
                    <a:t>ALU</a:t>
                  </a:r>
                </a:p>
              </p:txBody>
            </p:sp>
          </p:grpSp>
          <p:sp>
            <p:nvSpPr>
              <p:cNvPr id="240753" name="Line 31"/>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endParaRPr lang="en-IN"/>
              </a:p>
            </p:txBody>
          </p:sp>
          <p:sp>
            <p:nvSpPr>
              <p:cNvPr id="240754" name="Line 32"/>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endParaRPr lang="en-IN"/>
              </a:p>
            </p:txBody>
          </p:sp>
          <p:grpSp>
            <p:nvGrpSpPr>
              <p:cNvPr id="240755" name="Group 33"/>
              <p:cNvGrpSpPr>
                <a:grpSpLocks noChangeAspect="1"/>
              </p:cNvGrpSpPr>
              <p:nvPr/>
            </p:nvGrpSpPr>
            <p:grpSpPr>
              <a:xfrm>
                <a:off x="3201" y="1305"/>
                <a:ext cx="292" cy="232"/>
                <a:chOff x="3836" y="576"/>
                <a:chExt cx="630" cy="480"/>
              </a:xfrm>
            </p:grpSpPr>
            <p:sp>
              <p:nvSpPr>
                <p:cNvPr id="240772" name="Rectangle 34"/>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a:endParaRPr lang="en-US" sz="1000" b="1">
                    <a:solidFill>
                      <a:srgbClr val="000000"/>
                    </a:solidFill>
                    <a:latin typeface="Comic Sans MS" pitchFamily="66" charset="0"/>
                  </a:endParaRPr>
                </a:p>
              </p:txBody>
            </p:sp>
            <p:sp>
              <p:nvSpPr>
                <p:cNvPr id="240773" name="Text Box 35"/>
                <p:cNvSpPr txBox="1">
                  <a:spLocks noChangeAspect="1" noChangeArrowheads="1"/>
                </p:cNvSpPr>
                <p:nvPr/>
              </p:nvSpPr>
              <p:spPr bwMode="auto">
                <a:xfrm>
                  <a:off x="3836" y="628"/>
                  <a:ext cx="630" cy="318"/>
                </a:xfrm>
                <a:prstGeom prst="rect">
                  <a:avLst/>
                </a:prstGeom>
                <a:noFill/>
                <a:ln w="28575">
                  <a:noFill/>
                  <a:miter lim="800000"/>
                </a:ln>
              </p:spPr>
              <p:txBody>
                <a:bodyPr wrap="none" anchor="ctr">
                  <a:spAutoFit/>
                </a:bodyPr>
                <a:lstStyle/>
                <a:p>
                  <a:r>
                    <a:rPr lang="en-US" sz="1000" b="1">
                      <a:solidFill>
                        <a:srgbClr val="000000"/>
                      </a:solidFill>
                      <a:latin typeface="Comic Sans MS" pitchFamily="66" charset="0"/>
                    </a:rPr>
                    <a:t>DMem</a:t>
                  </a:r>
                </a:p>
              </p:txBody>
            </p:sp>
          </p:grpSp>
          <p:sp>
            <p:nvSpPr>
              <p:cNvPr id="240756" name="Freeform 36"/>
              <p:cNvSpPr>
                <a:spLocks noChangeAspect="1"/>
              </p:cNvSpPr>
              <p:nvPr/>
            </p:nvSpPr>
            <p:spPr bwMode="auto">
              <a:xfrm>
                <a:off x="3208" y="1421"/>
                <a:ext cx="332" cy="185"/>
              </a:xfrm>
              <a:custGeom>
                <a:gdLst>
                  <a:gd name="T0" fmla="*/ 0 w 816"/>
                  <a:gd name="T1" fmla="*/ 0 h 384"/>
                  <a:gd name="T2" fmla="*/ 0 w 816"/>
                  <a:gd name="T3" fmla="*/ 10 h 384"/>
                  <a:gd name="T4" fmla="*/ 8 w 816"/>
                  <a:gd name="T5" fmla="*/ 10 h 384"/>
                  <a:gd name="T6" fmla="*/ 8 w 816"/>
                  <a:gd name="T7" fmla="*/ 4 h 384"/>
                  <a:gd name="T8" fmla="*/ 9 w 816"/>
                  <a:gd name="T9" fmla="*/ 4 h 384"/>
                  <a:gd name="T10" fmla="*/ 0 60000 65536"/>
                  <a:gd name="T11" fmla="*/ 0 60000 65536"/>
                  <a:gd name="T12" fmla="*/ 0 60000 65536"/>
                  <a:gd name="T13" fmla="*/ 0 60000 65536"/>
                  <a:gd name="T14" fmla="*/ 0 60000 65536"/>
                  <a:gd name="T15" fmla="*/ 0 w 816"/>
                  <a:gd name="T16" fmla="*/ 0 h 384"/>
                  <a:gd name="T17" fmla="*/ 816 w 816"/>
                  <a:gd name="T18" fmla="*/ 384 h 384"/>
                </a:gd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p:spPr>
            <p:txBody>
              <a:bodyPr wrap="none" anchor="ctr"/>
              <a:lstStyle/>
              <a:p>
                <a:endParaRPr lang="en-IN"/>
              </a:p>
            </p:txBody>
          </p:sp>
          <p:sp>
            <p:nvSpPr>
              <p:cNvPr id="240757" name="Line 37"/>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endParaRPr lang="en-IN"/>
              </a:p>
            </p:txBody>
          </p:sp>
          <p:sp>
            <p:nvSpPr>
              <p:cNvPr id="240758" name="Line 38"/>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endParaRPr lang="en-IN"/>
              </a:p>
            </p:txBody>
          </p:sp>
          <p:grpSp>
            <p:nvGrpSpPr>
              <p:cNvPr id="240759" name="Group 39"/>
              <p:cNvGrpSpPr>
                <a:grpSpLocks noChangeAspect="1"/>
              </p:cNvGrpSpPr>
              <p:nvPr/>
            </p:nvGrpSpPr>
            <p:grpSpPr>
              <a:xfrm>
                <a:off x="1953" y="1305"/>
                <a:ext cx="308" cy="232"/>
                <a:chOff x="1104" y="576"/>
                <a:chExt cx="664" cy="480"/>
              </a:xfrm>
            </p:grpSpPr>
            <p:sp>
              <p:nvSpPr>
                <p:cNvPr id="240770" name="Rectangle 40"/>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a:endParaRPr lang="en-US" sz="1000" b="1">
                    <a:solidFill>
                      <a:srgbClr val="000000"/>
                    </a:solidFill>
                    <a:latin typeface="Comic Sans MS" pitchFamily="66" charset="0"/>
                  </a:endParaRPr>
                </a:p>
              </p:txBody>
            </p:sp>
            <p:sp>
              <p:nvSpPr>
                <p:cNvPr id="240771" name="Text Box 41"/>
                <p:cNvSpPr txBox="1">
                  <a:spLocks noChangeAspect="1" noChangeArrowheads="1"/>
                </p:cNvSpPr>
                <p:nvPr/>
              </p:nvSpPr>
              <p:spPr bwMode="auto">
                <a:xfrm>
                  <a:off x="1104" y="628"/>
                  <a:ext cx="664" cy="318"/>
                </a:xfrm>
                <a:prstGeom prst="rect">
                  <a:avLst/>
                </a:prstGeom>
                <a:noFill/>
                <a:ln w="28575">
                  <a:noFill/>
                  <a:miter lim="800000"/>
                </a:ln>
              </p:spPr>
              <p:txBody>
                <a:bodyPr wrap="none" anchor="ctr">
                  <a:spAutoFit/>
                </a:bodyPr>
                <a:lstStyle/>
                <a:p>
                  <a:r>
                    <a:rPr lang="en-US" sz="1000" b="1">
                      <a:solidFill>
                        <a:srgbClr val="000000"/>
                      </a:solidFill>
                      <a:latin typeface="Comic Sans MS" pitchFamily="66" charset="0"/>
                    </a:rPr>
                    <a:t>Ifetch</a:t>
                  </a:r>
                </a:p>
              </p:txBody>
            </p:sp>
          </p:grpSp>
          <p:grpSp>
            <p:nvGrpSpPr>
              <p:cNvPr id="240760" name="Group 42"/>
              <p:cNvGrpSpPr/>
              <p:nvPr/>
            </p:nvGrpSpPr>
            <p:grpSpPr>
              <a:xfrm>
                <a:off x="2288" y="1200"/>
                <a:ext cx="1297" cy="441"/>
                <a:chOff x="2112" y="528"/>
                <a:chExt cx="2088" cy="681"/>
              </a:xfrm>
            </p:grpSpPr>
            <p:sp>
              <p:nvSpPr>
                <p:cNvPr id="240766" name="Rectangle 43"/>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algn="l"/>
                  <a:endParaRPr lang="en-IN" sz="2400">
                    <a:solidFill>
                      <a:srgbClr val="000000"/>
                    </a:solidFill>
                  </a:endParaRPr>
                </a:p>
              </p:txBody>
            </p:sp>
            <p:sp>
              <p:nvSpPr>
                <p:cNvPr id="240767" name="Rectangle 44"/>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algn="l"/>
                  <a:endParaRPr lang="en-IN" sz="2400">
                    <a:solidFill>
                      <a:srgbClr val="000000"/>
                    </a:solidFill>
                  </a:endParaRPr>
                </a:p>
              </p:txBody>
            </p:sp>
            <p:sp>
              <p:nvSpPr>
                <p:cNvPr id="240768" name="Rectangle 45"/>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algn="l"/>
                  <a:endParaRPr lang="en-IN" sz="2400">
                    <a:solidFill>
                      <a:srgbClr val="000000"/>
                    </a:solidFill>
                  </a:endParaRPr>
                </a:p>
              </p:txBody>
            </p:sp>
            <p:sp>
              <p:nvSpPr>
                <p:cNvPr id="240769" name="Rectangle 46"/>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algn="l"/>
                  <a:endParaRPr lang="en-IN" sz="2400">
                    <a:solidFill>
                      <a:srgbClr val="000000"/>
                    </a:solidFill>
                  </a:endParaRPr>
                </a:p>
              </p:txBody>
            </p:sp>
          </p:grpSp>
          <p:grpSp>
            <p:nvGrpSpPr>
              <p:cNvPr id="240761" name="Group 47"/>
              <p:cNvGrpSpPr>
                <a:grpSpLocks noChangeAspect="1"/>
              </p:cNvGrpSpPr>
              <p:nvPr/>
            </p:nvGrpSpPr>
            <p:grpSpPr>
              <a:xfrm flipH="1">
                <a:off x="3649" y="1296"/>
                <a:ext cx="223" cy="233"/>
                <a:chOff x="1374" y="528"/>
                <a:chExt cx="480" cy="432"/>
              </a:xfrm>
            </p:grpSpPr>
            <p:grpSp>
              <p:nvGrpSpPr>
                <p:cNvPr id="240762" name="Group 48"/>
                <p:cNvGrpSpPr>
                  <a:grpSpLocks noChangeAspect="1"/>
                </p:cNvGrpSpPr>
                <p:nvPr/>
              </p:nvGrpSpPr>
              <p:grpSpPr>
                <a:xfrm>
                  <a:off x="1374" y="528"/>
                  <a:ext cx="480" cy="432"/>
                  <a:chOff x="1392" y="528"/>
                  <a:chExt cx="480" cy="432"/>
                </a:xfrm>
              </p:grpSpPr>
              <p:sp>
                <p:nvSpPr>
                  <p:cNvPr id="240764" name="Rectangle 49"/>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algn="l"/>
                    <a:endParaRPr lang="en-IN" sz="2400">
                      <a:solidFill>
                        <a:srgbClr val="000000"/>
                      </a:solidFill>
                    </a:endParaRPr>
                  </a:p>
                </p:txBody>
              </p:sp>
              <p:sp>
                <p:nvSpPr>
                  <p:cNvPr id="240765" name="Rectangle 50"/>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endParaRPr lang="en-US" sz="1000" b="1">
                      <a:solidFill>
                        <a:srgbClr val="000000"/>
                      </a:solidFill>
                      <a:latin typeface="Comic Sans MS" pitchFamily="66" charset="0"/>
                    </a:endParaRPr>
                  </a:p>
                </p:txBody>
              </p:sp>
            </p:grpSp>
            <p:sp>
              <p:nvSpPr>
                <p:cNvPr id="240763" name="Text Box 51"/>
                <p:cNvSpPr txBox="1">
                  <a:spLocks noChangeAspect="1" noChangeArrowheads="1"/>
                </p:cNvSpPr>
                <p:nvPr/>
              </p:nvSpPr>
              <p:spPr bwMode="auto">
                <a:xfrm>
                  <a:off x="1396" y="574"/>
                  <a:ext cx="454" cy="286"/>
                </a:xfrm>
                <a:prstGeom prst="rect">
                  <a:avLst/>
                </a:prstGeom>
                <a:noFill/>
                <a:ln w="28575">
                  <a:noFill/>
                  <a:miter lim="800000"/>
                </a:ln>
              </p:spPr>
              <p:txBody>
                <a:bodyPr wrap="none" anchor="ctr">
                  <a:spAutoFit/>
                </a:bodyPr>
                <a:lstStyle/>
                <a:p>
                  <a:r>
                    <a:rPr lang="en-US" sz="1000" b="1">
                      <a:solidFill>
                        <a:srgbClr val="000000"/>
                      </a:solidFill>
                      <a:latin typeface="Comic Sans MS" pitchFamily="66" charset="0"/>
                    </a:rPr>
                    <a:t>Reg</a:t>
                  </a:r>
                </a:p>
              </p:txBody>
            </p:sp>
          </p:grpSp>
        </p:grpSp>
        <p:grpSp>
          <p:nvGrpSpPr>
            <p:cNvPr id="240656" name="Group 52"/>
            <p:cNvGrpSpPr/>
            <p:nvPr/>
          </p:nvGrpSpPr>
          <p:grpSpPr>
            <a:xfrm>
              <a:off x="2228" y="2147"/>
              <a:ext cx="2807" cy="442"/>
              <a:chOff x="2394" y="2157"/>
              <a:chExt cx="2807" cy="442"/>
            </a:xfrm>
          </p:grpSpPr>
          <p:grpSp>
            <p:nvGrpSpPr>
              <p:cNvPr id="240717" name="Group 53"/>
              <p:cNvGrpSpPr>
                <a:grpSpLocks noChangeAspect="1"/>
              </p:cNvGrpSpPr>
              <p:nvPr/>
            </p:nvGrpSpPr>
            <p:grpSpPr>
              <a:xfrm>
                <a:off x="2967" y="2259"/>
                <a:ext cx="266" cy="233"/>
                <a:chOff x="1374" y="528"/>
                <a:chExt cx="480" cy="432"/>
              </a:xfrm>
            </p:grpSpPr>
            <p:grpSp>
              <p:nvGrpSpPr>
                <p:cNvPr id="240745" name="Group 54"/>
                <p:cNvGrpSpPr>
                  <a:grpSpLocks noChangeAspect="1"/>
                </p:cNvGrpSpPr>
                <p:nvPr/>
              </p:nvGrpSpPr>
              <p:grpSpPr>
                <a:xfrm>
                  <a:off x="1374" y="528"/>
                  <a:ext cx="480" cy="432"/>
                  <a:chOff x="1392" y="528"/>
                  <a:chExt cx="480" cy="432"/>
                </a:xfrm>
              </p:grpSpPr>
              <p:sp>
                <p:nvSpPr>
                  <p:cNvPr id="240747" name="Rectangle 55"/>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algn="l"/>
                    <a:endParaRPr lang="en-IN" sz="2400">
                      <a:solidFill>
                        <a:srgbClr val="000000"/>
                      </a:solidFill>
                    </a:endParaRPr>
                  </a:p>
                </p:txBody>
              </p:sp>
              <p:sp>
                <p:nvSpPr>
                  <p:cNvPr id="240748" name="Rectangle 56"/>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endParaRPr lang="en-US" sz="1000" b="1">
                      <a:solidFill>
                        <a:srgbClr val="000000"/>
                      </a:solidFill>
                      <a:latin typeface="Comic Sans MS" pitchFamily="66" charset="0"/>
                    </a:endParaRPr>
                  </a:p>
                </p:txBody>
              </p:sp>
            </p:grpSp>
            <p:sp>
              <p:nvSpPr>
                <p:cNvPr id="240746" name="Text Box 57"/>
                <p:cNvSpPr txBox="1">
                  <a:spLocks noChangeAspect="1" noChangeArrowheads="1"/>
                </p:cNvSpPr>
                <p:nvPr/>
              </p:nvSpPr>
              <p:spPr bwMode="auto">
                <a:xfrm>
                  <a:off x="1387" y="574"/>
                  <a:ext cx="458" cy="286"/>
                </a:xfrm>
                <a:prstGeom prst="rect">
                  <a:avLst/>
                </a:prstGeom>
                <a:noFill/>
                <a:ln w="28575">
                  <a:noFill/>
                  <a:miter lim="800000"/>
                </a:ln>
              </p:spPr>
              <p:txBody>
                <a:bodyPr wrap="none" anchor="ctr">
                  <a:spAutoFit/>
                </a:bodyPr>
                <a:lstStyle/>
                <a:p>
                  <a:r>
                    <a:rPr lang="en-US" sz="1000" b="1">
                      <a:solidFill>
                        <a:srgbClr val="000000"/>
                      </a:solidFill>
                      <a:latin typeface="Comic Sans MS" pitchFamily="66" charset="0"/>
                    </a:rPr>
                    <a:t>Reg</a:t>
                  </a:r>
                </a:p>
              </p:txBody>
            </p:sp>
          </p:grpSp>
          <p:sp>
            <p:nvSpPr>
              <p:cNvPr id="240718" name="Line 58"/>
              <p:cNvSpPr>
                <a:spLocks noChangeAspect="1" noChangeShapeType="1"/>
              </p:cNvSpPr>
              <p:nvPr/>
            </p:nvSpPr>
            <p:spPr bwMode="auto">
              <a:xfrm>
                <a:off x="3234" y="2306"/>
                <a:ext cx="798" cy="0"/>
              </a:xfrm>
              <a:prstGeom prst="line">
                <a:avLst/>
              </a:prstGeom>
              <a:noFill/>
              <a:ln w="28575">
                <a:solidFill>
                  <a:schemeClr val="tx1"/>
                </a:solidFill>
                <a:round/>
              </a:ln>
            </p:spPr>
            <p:txBody>
              <a:bodyPr wrap="none" anchor="ctr"/>
              <a:lstStyle/>
              <a:p>
                <a:endParaRPr lang="en-IN"/>
              </a:p>
            </p:txBody>
          </p:sp>
          <p:sp>
            <p:nvSpPr>
              <p:cNvPr id="240719" name="Line 59"/>
              <p:cNvSpPr>
                <a:spLocks noChangeAspect="1" noChangeShapeType="1"/>
              </p:cNvSpPr>
              <p:nvPr/>
            </p:nvSpPr>
            <p:spPr bwMode="auto">
              <a:xfrm>
                <a:off x="3216" y="2448"/>
                <a:ext cx="768" cy="0"/>
              </a:xfrm>
              <a:prstGeom prst="line">
                <a:avLst/>
              </a:prstGeom>
              <a:noFill/>
              <a:ln w="28575">
                <a:solidFill>
                  <a:schemeClr val="tx1"/>
                </a:solidFill>
                <a:round/>
              </a:ln>
            </p:spPr>
            <p:txBody>
              <a:bodyPr wrap="none" anchor="ctr"/>
              <a:lstStyle/>
              <a:p>
                <a:endParaRPr lang="en-IN"/>
              </a:p>
            </p:txBody>
          </p:sp>
          <p:sp>
            <p:nvSpPr>
              <p:cNvPr id="240720" name="Line 60"/>
              <p:cNvSpPr>
                <a:spLocks noChangeAspect="1" noChangeShapeType="1"/>
              </p:cNvSpPr>
              <p:nvPr/>
            </p:nvSpPr>
            <p:spPr bwMode="auto">
              <a:xfrm>
                <a:off x="2690" y="2446"/>
                <a:ext cx="277" cy="0"/>
              </a:xfrm>
              <a:prstGeom prst="line">
                <a:avLst/>
              </a:prstGeom>
              <a:noFill/>
              <a:ln w="28575">
                <a:solidFill>
                  <a:schemeClr val="tx1"/>
                </a:solidFill>
                <a:round/>
              </a:ln>
            </p:spPr>
            <p:txBody>
              <a:bodyPr wrap="none" anchor="ctr"/>
              <a:lstStyle/>
              <a:p>
                <a:endParaRPr lang="en-IN"/>
              </a:p>
            </p:txBody>
          </p:sp>
          <p:sp>
            <p:nvSpPr>
              <p:cNvPr id="240721" name="Line 61"/>
              <p:cNvSpPr>
                <a:spLocks noChangeAspect="1" noChangeShapeType="1"/>
              </p:cNvSpPr>
              <p:nvPr/>
            </p:nvSpPr>
            <p:spPr bwMode="auto">
              <a:xfrm>
                <a:off x="2654" y="2306"/>
                <a:ext cx="312" cy="0"/>
              </a:xfrm>
              <a:prstGeom prst="line">
                <a:avLst/>
              </a:prstGeom>
              <a:noFill/>
              <a:ln w="28575">
                <a:solidFill>
                  <a:schemeClr val="tx1"/>
                </a:solidFill>
                <a:round/>
              </a:ln>
            </p:spPr>
            <p:txBody>
              <a:bodyPr wrap="none" anchor="ctr"/>
              <a:lstStyle/>
              <a:p>
                <a:endParaRPr lang="en-IN"/>
              </a:p>
            </p:txBody>
          </p:sp>
          <p:grpSp>
            <p:nvGrpSpPr>
              <p:cNvPr id="240722" name="Group 62"/>
              <p:cNvGrpSpPr>
                <a:grpSpLocks noChangeAspect="1"/>
              </p:cNvGrpSpPr>
              <p:nvPr/>
            </p:nvGrpSpPr>
            <p:grpSpPr>
              <a:xfrm>
                <a:off x="2394" y="2260"/>
                <a:ext cx="371" cy="232"/>
                <a:chOff x="1104" y="576"/>
                <a:chExt cx="664" cy="480"/>
              </a:xfrm>
            </p:grpSpPr>
            <p:sp>
              <p:nvSpPr>
                <p:cNvPr id="240743" name="Rectangle 63"/>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a:endParaRPr lang="en-US" sz="1000" b="1">
                    <a:solidFill>
                      <a:srgbClr val="000000"/>
                    </a:solidFill>
                    <a:latin typeface="Comic Sans MS" pitchFamily="66" charset="0"/>
                  </a:endParaRPr>
                </a:p>
              </p:txBody>
            </p:sp>
            <p:sp>
              <p:nvSpPr>
                <p:cNvPr id="240744" name="Text Box 64"/>
                <p:cNvSpPr txBox="1">
                  <a:spLocks noChangeAspect="1" noChangeArrowheads="1"/>
                </p:cNvSpPr>
                <p:nvPr/>
              </p:nvSpPr>
              <p:spPr bwMode="auto">
                <a:xfrm>
                  <a:off x="1104" y="628"/>
                  <a:ext cx="664" cy="318"/>
                </a:xfrm>
                <a:prstGeom prst="rect">
                  <a:avLst/>
                </a:prstGeom>
                <a:noFill/>
                <a:ln w="28575">
                  <a:noFill/>
                  <a:miter lim="800000"/>
                </a:ln>
              </p:spPr>
              <p:txBody>
                <a:bodyPr wrap="none" anchor="ctr">
                  <a:spAutoFit/>
                </a:bodyPr>
                <a:lstStyle/>
                <a:p>
                  <a:r>
                    <a:rPr lang="en-US" sz="1000" b="1">
                      <a:solidFill>
                        <a:srgbClr val="000000"/>
                      </a:solidFill>
                      <a:latin typeface="Comic Sans MS" pitchFamily="66" charset="0"/>
                    </a:rPr>
                    <a:t>Ifetch</a:t>
                  </a:r>
                </a:p>
              </p:txBody>
            </p:sp>
          </p:grpSp>
          <p:sp>
            <p:nvSpPr>
              <p:cNvPr id="240723" name="Rectangle 65"/>
              <p:cNvSpPr>
                <a:spLocks noChangeAspect="1" noChangeArrowheads="1"/>
              </p:cNvSpPr>
              <p:nvPr/>
            </p:nvSpPr>
            <p:spPr bwMode="auto">
              <a:xfrm>
                <a:off x="3300" y="2157"/>
                <a:ext cx="54" cy="441"/>
              </a:xfrm>
              <a:prstGeom prst="rect">
                <a:avLst/>
              </a:prstGeom>
              <a:solidFill>
                <a:schemeClr val="accent2"/>
              </a:solidFill>
              <a:ln w="28575">
                <a:solidFill>
                  <a:schemeClr val="tx1"/>
                </a:solidFill>
                <a:miter lim="800000"/>
              </a:ln>
            </p:spPr>
            <p:txBody>
              <a:bodyPr wrap="none" anchor="ctr"/>
              <a:lstStyle/>
              <a:p>
                <a:pPr algn="l"/>
                <a:endParaRPr lang="en-IN" sz="2400">
                  <a:solidFill>
                    <a:srgbClr val="000000"/>
                  </a:solidFill>
                </a:endParaRPr>
              </a:p>
            </p:txBody>
          </p:sp>
          <p:sp>
            <p:nvSpPr>
              <p:cNvPr id="240724" name="Rectangle 66"/>
              <p:cNvSpPr>
                <a:spLocks noChangeAspect="1" noChangeArrowheads="1"/>
              </p:cNvSpPr>
              <p:nvPr/>
            </p:nvSpPr>
            <p:spPr bwMode="auto">
              <a:xfrm>
                <a:off x="2797" y="2157"/>
                <a:ext cx="54" cy="441"/>
              </a:xfrm>
              <a:prstGeom prst="rect">
                <a:avLst/>
              </a:prstGeom>
              <a:solidFill>
                <a:schemeClr val="accent2"/>
              </a:solidFill>
              <a:ln w="28575">
                <a:solidFill>
                  <a:schemeClr val="tx1"/>
                </a:solidFill>
                <a:miter lim="800000"/>
              </a:ln>
            </p:spPr>
            <p:txBody>
              <a:bodyPr wrap="none" anchor="ctr"/>
              <a:lstStyle/>
              <a:p>
                <a:pPr algn="l"/>
                <a:endParaRPr lang="en-IN" sz="2400">
                  <a:solidFill>
                    <a:srgbClr val="000000"/>
                  </a:solidFill>
                </a:endParaRPr>
              </a:p>
            </p:txBody>
          </p:sp>
          <p:grpSp>
            <p:nvGrpSpPr>
              <p:cNvPr id="240725" name="Group 67"/>
              <p:cNvGrpSpPr/>
              <p:nvPr/>
            </p:nvGrpSpPr>
            <p:grpSpPr>
              <a:xfrm>
                <a:off x="3972" y="2157"/>
                <a:ext cx="1229" cy="441"/>
                <a:chOff x="3475" y="2155"/>
                <a:chExt cx="1229" cy="441"/>
              </a:xfrm>
            </p:grpSpPr>
            <p:sp>
              <p:nvSpPr>
                <p:cNvPr id="240728" name="AutoShape 68"/>
                <p:cNvSpPr>
                  <a:spLocks noChangeAspect="1" noChangeArrowheads="1"/>
                </p:cNvSpPr>
                <p:nvPr/>
              </p:nvSpPr>
              <p:spPr bwMode="auto">
                <a:xfrm rot="-5400000">
                  <a:off x="3417" y="2263"/>
                  <a:ext cx="371" cy="225"/>
                </a:xfrm>
                <a:custGeom>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83 w 21600"/>
                    <a:gd name="T13" fmla="*/ 4512 h 21600"/>
                    <a:gd name="T14" fmla="*/ 17117 w 21600"/>
                    <a:gd name="T15" fmla="*/ 17088 h 21600"/>
                  </a:gd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endParaRPr lang="en-IN"/>
                </a:p>
              </p:txBody>
            </p:sp>
            <p:sp>
              <p:nvSpPr>
                <p:cNvPr id="240729" name="AutoShape 69"/>
                <p:cNvSpPr>
                  <a:spLocks noChangeAspect="1" noChangeArrowheads="1"/>
                </p:cNvSpPr>
                <p:nvPr/>
              </p:nvSpPr>
              <p:spPr bwMode="auto">
                <a:xfrm rot="5400000">
                  <a:off x="3475" y="2316"/>
                  <a:ext cx="119" cy="120"/>
                </a:xfrm>
                <a:prstGeom prst="triangle">
                  <a:avLst>
                    <a:gd name="adj" fmla="val 50000"/>
                  </a:avLst>
                </a:prstGeom>
                <a:solidFill>
                  <a:schemeClr val="bg1"/>
                </a:solidFill>
                <a:ln w="28575">
                  <a:noFill/>
                  <a:miter lim="800000"/>
                </a:ln>
              </p:spPr>
              <p:txBody>
                <a:bodyPr wrap="none" anchor="ctr"/>
                <a:lstStyle/>
                <a:p>
                  <a:pPr algn="l"/>
                  <a:endParaRPr lang="en-IN" sz="2400">
                    <a:solidFill>
                      <a:srgbClr val="000000"/>
                    </a:solidFill>
                  </a:endParaRPr>
                </a:p>
              </p:txBody>
            </p:sp>
            <p:sp>
              <p:nvSpPr>
                <p:cNvPr id="240730" name="Freeform 70"/>
                <p:cNvSpPr>
                  <a:spLocks noChangeAspect="1"/>
                </p:cNvSpPr>
                <p:nvPr/>
              </p:nvSpPr>
              <p:spPr bwMode="auto">
                <a:xfrm rot="5400000">
                  <a:off x="3484" y="2329"/>
                  <a:ext cx="105" cy="93"/>
                </a:xfrm>
                <a:custGeom>
                  <a:gdLst>
                    <a:gd name="T0" fmla="*/ 0 w 384"/>
                    <a:gd name="T1" fmla="*/ 1 h 288"/>
                    <a:gd name="T2" fmla="*/ 0 w 384"/>
                    <a:gd name="T3" fmla="*/ 0 h 288"/>
                    <a:gd name="T4" fmla="*/ 1 w 384"/>
                    <a:gd name="T5" fmla="*/ 1 h 288"/>
                    <a:gd name="T6" fmla="*/ 0 60000 65536"/>
                    <a:gd name="T7" fmla="*/ 0 60000 65536"/>
                    <a:gd name="T8" fmla="*/ 0 60000 65536"/>
                    <a:gd name="T9" fmla="*/ 0 w 384"/>
                    <a:gd name="T10" fmla="*/ 0 h 288"/>
                    <a:gd name="T11" fmla="*/ 384 w 384"/>
                    <a:gd name="T12" fmla="*/ 288 h 288"/>
                  </a:gdLst>
                  <a:cxnLst>
                    <a:cxn ang="T6">
                      <a:pos x="T0" y="T1"/>
                    </a:cxn>
                    <a:cxn ang="T7">
                      <a:pos x="T2" y="T3"/>
                    </a:cxn>
                    <a:cxn ang="T8">
                      <a:pos x="T4" y="T5"/>
                    </a:cxn>
                  </a:cxnLst>
                  <a:rect l="T9" t="T10" r="T11" b="T12"/>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p:spPr>
              <p:txBody>
                <a:bodyPr wrap="none" anchor="ctr"/>
                <a:lstStyle/>
                <a:p>
                  <a:endParaRPr lang="en-IN"/>
                </a:p>
              </p:txBody>
            </p:sp>
            <p:sp>
              <p:nvSpPr>
                <p:cNvPr id="240731" name="Text Box 71"/>
                <p:cNvSpPr txBox="1">
                  <a:spLocks noChangeAspect="1" noChangeArrowheads="1"/>
                </p:cNvSpPr>
                <p:nvPr/>
              </p:nvSpPr>
              <p:spPr bwMode="auto">
                <a:xfrm rot="-5400000">
                  <a:off x="3496" y="2276"/>
                  <a:ext cx="278" cy="154"/>
                </a:xfrm>
                <a:prstGeom prst="rect">
                  <a:avLst/>
                </a:prstGeom>
                <a:noFill/>
                <a:ln w="28575">
                  <a:noFill/>
                  <a:miter lim="800000"/>
                </a:ln>
              </p:spPr>
              <p:txBody>
                <a:bodyPr wrap="none" anchor="ctr">
                  <a:spAutoFit/>
                </a:bodyPr>
                <a:lstStyle/>
                <a:p>
                  <a:r>
                    <a:rPr lang="en-US" sz="1000" b="1">
                      <a:solidFill>
                        <a:srgbClr val="000000"/>
                      </a:solidFill>
                      <a:latin typeface="Comic Sans MS" pitchFamily="66" charset="0"/>
                    </a:rPr>
                    <a:t>ALU</a:t>
                  </a:r>
                </a:p>
              </p:txBody>
            </p:sp>
            <p:sp>
              <p:nvSpPr>
                <p:cNvPr id="240732" name="Line 72"/>
                <p:cNvSpPr>
                  <a:spLocks noChangeAspect="1" noChangeShapeType="1"/>
                </p:cNvSpPr>
                <p:nvPr/>
              </p:nvSpPr>
              <p:spPr bwMode="auto">
                <a:xfrm>
                  <a:off x="3717" y="2376"/>
                  <a:ext cx="295" cy="0"/>
                </a:xfrm>
                <a:prstGeom prst="line">
                  <a:avLst/>
                </a:prstGeom>
                <a:noFill/>
                <a:ln w="28575">
                  <a:solidFill>
                    <a:schemeClr val="tx1"/>
                  </a:solidFill>
                  <a:round/>
                </a:ln>
              </p:spPr>
              <p:txBody>
                <a:bodyPr wrap="none" anchor="ctr"/>
                <a:lstStyle/>
                <a:p>
                  <a:endParaRPr lang="en-IN"/>
                </a:p>
              </p:txBody>
            </p:sp>
            <p:sp>
              <p:nvSpPr>
                <p:cNvPr id="240733" name="Line 73"/>
                <p:cNvSpPr>
                  <a:spLocks noChangeAspect="1" noChangeShapeType="1"/>
                </p:cNvSpPr>
                <p:nvPr/>
              </p:nvSpPr>
              <p:spPr bwMode="auto">
                <a:xfrm>
                  <a:off x="4226" y="2376"/>
                  <a:ext cx="295" cy="0"/>
                </a:xfrm>
                <a:prstGeom prst="line">
                  <a:avLst/>
                </a:prstGeom>
                <a:noFill/>
                <a:ln w="28575">
                  <a:solidFill>
                    <a:schemeClr val="tx1"/>
                  </a:solidFill>
                  <a:round/>
                </a:ln>
              </p:spPr>
              <p:txBody>
                <a:bodyPr wrap="none" anchor="ctr"/>
                <a:lstStyle/>
                <a:p>
                  <a:endParaRPr lang="en-IN"/>
                </a:p>
              </p:txBody>
            </p:sp>
            <p:sp>
              <p:nvSpPr>
                <p:cNvPr id="240734" name="Rectangle 74"/>
                <p:cNvSpPr>
                  <a:spLocks noChangeAspect="1" noChangeArrowheads="1"/>
                </p:cNvSpPr>
                <p:nvPr/>
              </p:nvSpPr>
              <p:spPr bwMode="auto">
                <a:xfrm>
                  <a:off x="3940" y="2260"/>
                  <a:ext cx="268" cy="232"/>
                </a:xfrm>
                <a:prstGeom prst="rect">
                  <a:avLst/>
                </a:prstGeom>
                <a:solidFill>
                  <a:schemeClr val="bg1"/>
                </a:solidFill>
                <a:ln w="28575">
                  <a:solidFill>
                    <a:schemeClr val="tx1"/>
                  </a:solidFill>
                  <a:miter lim="800000"/>
                </a:ln>
              </p:spPr>
              <p:txBody>
                <a:bodyPr wrap="none" anchor="ctr"/>
                <a:lstStyle/>
                <a:p>
                  <a:pPr algn="r"/>
                  <a:endParaRPr lang="en-US" sz="1000" b="1">
                    <a:solidFill>
                      <a:srgbClr val="000000"/>
                    </a:solidFill>
                    <a:latin typeface="Comic Sans MS" pitchFamily="66" charset="0"/>
                  </a:endParaRPr>
                </a:p>
              </p:txBody>
            </p:sp>
            <p:sp>
              <p:nvSpPr>
                <p:cNvPr id="240735" name="Text Box 75"/>
                <p:cNvSpPr txBox="1">
                  <a:spLocks noChangeAspect="1" noChangeArrowheads="1"/>
                </p:cNvSpPr>
                <p:nvPr/>
              </p:nvSpPr>
              <p:spPr bwMode="auto">
                <a:xfrm>
                  <a:off x="3896" y="2285"/>
                  <a:ext cx="352" cy="154"/>
                </a:xfrm>
                <a:prstGeom prst="rect">
                  <a:avLst/>
                </a:prstGeom>
                <a:noFill/>
                <a:ln w="28575">
                  <a:noFill/>
                  <a:miter lim="800000"/>
                </a:ln>
              </p:spPr>
              <p:txBody>
                <a:bodyPr wrap="none" anchor="ctr">
                  <a:spAutoFit/>
                </a:bodyPr>
                <a:lstStyle/>
                <a:p>
                  <a:r>
                    <a:rPr lang="en-US" sz="1000" b="1">
                      <a:solidFill>
                        <a:srgbClr val="000000"/>
                      </a:solidFill>
                      <a:latin typeface="Comic Sans MS" pitchFamily="66" charset="0"/>
                    </a:rPr>
                    <a:t>DMem</a:t>
                  </a:r>
                </a:p>
              </p:txBody>
            </p:sp>
            <p:sp>
              <p:nvSpPr>
                <p:cNvPr id="240736" name="Freeform 76"/>
                <p:cNvSpPr>
                  <a:spLocks noChangeAspect="1"/>
                </p:cNvSpPr>
                <p:nvPr/>
              </p:nvSpPr>
              <p:spPr bwMode="auto">
                <a:xfrm>
                  <a:off x="3905" y="2376"/>
                  <a:ext cx="399" cy="185"/>
                </a:xfrm>
                <a:custGeom>
                  <a:gdLst>
                    <a:gd name="T0" fmla="*/ 0 w 816"/>
                    <a:gd name="T1" fmla="*/ 0 h 384"/>
                    <a:gd name="T2" fmla="*/ 0 w 816"/>
                    <a:gd name="T3" fmla="*/ 10 h 384"/>
                    <a:gd name="T4" fmla="*/ 20 w 816"/>
                    <a:gd name="T5" fmla="*/ 10 h 384"/>
                    <a:gd name="T6" fmla="*/ 20 w 816"/>
                    <a:gd name="T7" fmla="*/ 4 h 384"/>
                    <a:gd name="T8" fmla="*/ 22 w 816"/>
                    <a:gd name="T9" fmla="*/ 4 h 384"/>
                    <a:gd name="T10" fmla="*/ 0 60000 65536"/>
                    <a:gd name="T11" fmla="*/ 0 60000 65536"/>
                    <a:gd name="T12" fmla="*/ 0 60000 65536"/>
                    <a:gd name="T13" fmla="*/ 0 60000 65536"/>
                    <a:gd name="T14" fmla="*/ 0 60000 65536"/>
                    <a:gd name="T15" fmla="*/ 0 w 816"/>
                    <a:gd name="T16" fmla="*/ 0 h 384"/>
                    <a:gd name="T17" fmla="*/ 816 w 816"/>
                    <a:gd name="T18" fmla="*/ 384 h 384"/>
                  </a:gd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p:spPr>
              <p:txBody>
                <a:bodyPr wrap="none" anchor="ctr"/>
                <a:lstStyle/>
                <a:p>
                  <a:endParaRPr lang="en-IN"/>
                </a:p>
              </p:txBody>
            </p:sp>
            <p:sp>
              <p:nvSpPr>
                <p:cNvPr id="240737" name="Rectangle 77"/>
                <p:cNvSpPr>
                  <a:spLocks noChangeAspect="1" noChangeArrowheads="1"/>
                </p:cNvSpPr>
                <p:nvPr/>
              </p:nvSpPr>
              <p:spPr bwMode="auto">
                <a:xfrm>
                  <a:off x="4305" y="2155"/>
                  <a:ext cx="54" cy="441"/>
                </a:xfrm>
                <a:prstGeom prst="rect">
                  <a:avLst/>
                </a:prstGeom>
                <a:solidFill>
                  <a:schemeClr val="accent2"/>
                </a:solidFill>
                <a:ln w="28575">
                  <a:solidFill>
                    <a:schemeClr val="tx1"/>
                  </a:solidFill>
                  <a:miter lim="800000"/>
                </a:ln>
              </p:spPr>
              <p:txBody>
                <a:bodyPr wrap="none" anchor="ctr"/>
                <a:lstStyle/>
                <a:p>
                  <a:pPr algn="l"/>
                  <a:endParaRPr lang="en-IN" sz="2400">
                    <a:solidFill>
                      <a:srgbClr val="000000"/>
                    </a:solidFill>
                  </a:endParaRPr>
                </a:p>
              </p:txBody>
            </p:sp>
            <p:sp>
              <p:nvSpPr>
                <p:cNvPr id="240738" name="Rectangle 78"/>
                <p:cNvSpPr>
                  <a:spLocks noChangeAspect="1" noChangeArrowheads="1"/>
                </p:cNvSpPr>
                <p:nvPr/>
              </p:nvSpPr>
              <p:spPr bwMode="auto">
                <a:xfrm>
                  <a:off x="3802" y="2158"/>
                  <a:ext cx="54" cy="435"/>
                </a:xfrm>
                <a:prstGeom prst="rect">
                  <a:avLst/>
                </a:prstGeom>
                <a:solidFill>
                  <a:schemeClr val="accent2"/>
                </a:solidFill>
                <a:ln w="28575">
                  <a:solidFill>
                    <a:schemeClr val="tx1"/>
                  </a:solidFill>
                  <a:miter lim="800000"/>
                </a:ln>
              </p:spPr>
              <p:txBody>
                <a:bodyPr wrap="none" anchor="ctr"/>
                <a:lstStyle/>
                <a:p>
                  <a:pPr algn="l"/>
                  <a:endParaRPr lang="en-IN" sz="2400">
                    <a:solidFill>
                      <a:srgbClr val="000000"/>
                    </a:solidFill>
                  </a:endParaRPr>
                </a:p>
              </p:txBody>
            </p:sp>
            <p:grpSp>
              <p:nvGrpSpPr>
                <p:cNvPr id="240739" name="Group 79"/>
                <p:cNvGrpSpPr>
                  <a:grpSpLocks noChangeAspect="1"/>
                </p:cNvGrpSpPr>
                <p:nvPr/>
              </p:nvGrpSpPr>
              <p:grpSpPr>
                <a:xfrm flipH="1">
                  <a:off x="4436" y="2251"/>
                  <a:ext cx="268" cy="233"/>
                  <a:chOff x="1392" y="528"/>
                  <a:chExt cx="480" cy="432"/>
                </a:xfrm>
              </p:grpSpPr>
              <p:sp>
                <p:nvSpPr>
                  <p:cNvPr id="240741" name="Rectangle 80"/>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algn="l"/>
                    <a:endParaRPr lang="en-IN" sz="2400">
                      <a:solidFill>
                        <a:srgbClr val="000000"/>
                      </a:solidFill>
                    </a:endParaRPr>
                  </a:p>
                </p:txBody>
              </p:sp>
              <p:sp>
                <p:nvSpPr>
                  <p:cNvPr id="240742" name="Rectangle 81"/>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endParaRPr lang="en-US" sz="1000" b="1">
                      <a:solidFill>
                        <a:srgbClr val="000000"/>
                      </a:solidFill>
                      <a:latin typeface="Comic Sans MS" pitchFamily="66" charset="0"/>
                    </a:endParaRPr>
                  </a:p>
                </p:txBody>
              </p:sp>
            </p:grpSp>
            <p:sp>
              <p:nvSpPr>
                <p:cNvPr id="240740" name="Text Box 82"/>
                <p:cNvSpPr txBox="1">
                  <a:spLocks noChangeAspect="1" noChangeArrowheads="1"/>
                </p:cNvSpPr>
                <p:nvPr/>
              </p:nvSpPr>
              <p:spPr bwMode="auto">
                <a:xfrm flipH="1">
                  <a:off x="4438" y="2276"/>
                  <a:ext cx="254" cy="154"/>
                </a:xfrm>
                <a:prstGeom prst="rect">
                  <a:avLst/>
                </a:prstGeom>
                <a:noFill/>
                <a:ln w="28575">
                  <a:noFill/>
                  <a:miter lim="800000"/>
                </a:ln>
              </p:spPr>
              <p:txBody>
                <a:bodyPr wrap="none" anchor="ctr">
                  <a:spAutoFit/>
                </a:bodyPr>
                <a:lstStyle/>
                <a:p>
                  <a:r>
                    <a:rPr lang="en-US" sz="1000" b="1">
                      <a:solidFill>
                        <a:srgbClr val="000000"/>
                      </a:solidFill>
                      <a:latin typeface="Comic Sans MS" pitchFamily="66" charset="0"/>
                    </a:rPr>
                    <a:t>Reg</a:t>
                  </a:r>
                </a:p>
              </p:txBody>
            </p:sp>
          </p:grpSp>
          <p:sp>
            <p:nvSpPr>
              <p:cNvPr id="240726" name="Rectangle 83"/>
              <p:cNvSpPr>
                <a:spLocks noChangeAspect="1" noChangeArrowheads="1"/>
              </p:cNvSpPr>
              <p:nvPr/>
            </p:nvSpPr>
            <p:spPr bwMode="auto">
              <a:xfrm>
                <a:off x="3792" y="2158"/>
                <a:ext cx="54" cy="441"/>
              </a:xfrm>
              <a:prstGeom prst="rect">
                <a:avLst/>
              </a:prstGeom>
              <a:solidFill>
                <a:schemeClr val="accent2"/>
              </a:solidFill>
              <a:ln w="28575">
                <a:solidFill>
                  <a:schemeClr val="tx1"/>
                </a:solidFill>
                <a:miter lim="800000"/>
              </a:ln>
            </p:spPr>
            <p:txBody>
              <a:bodyPr wrap="none" anchor="ctr"/>
              <a:lstStyle/>
              <a:p>
                <a:pPr algn="l"/>
                <a:endParaRPr lang="en-IN" sz="2400">
                  <a:solidFill>
                    <a:srgbClr val="000000"/>
                  </a:solidFill>
                </a:endParaRPr>
              </a:p>
            </p:txBody>
          </p:sp>
          <p:sp>
            <p:nvSpPr>
              <p:cNvPr id="240727" name="AutoShape 84"/>
              <p:cNvSpPr>
                <a:spLocks noChangeArrowheads="1"/>
              </p:cNvSpPr>
              <p:nvPr/>
            </p:nvSpPr>
            <p:spPr bwMode="auto">
              <a:xfrm>
                <a:off x="3380" y="2171"/>
                <a:ext cx="364" cy="422"/>
              </a:xfrm>
              <a:prstGeom prst="cloudCallout">
                <a:avLst>
                  <a:gd name="adj1" fmla="val 39287"/>
                  <a:gd name="adj2" fmla="val 38153"/>
                </a:avLst>
              </a:prstGeom>
              <a:solidFill>
                <a:srgbClr val="0FEFEA"/>
              </a:solidFill>
              <a:ln w="28575">
                <a:solidFill>
                  <a:schemeClr val="tx1"/>
                </a:solidFill>
                <a:round/>
              </a:ln>
            </p:spPr>
            <p:txBody>
              <a:bodyPr wrap="none" anchor="ctr"/>
              <a:lstStyle/>
              <a:p>
                <a:r>
                  <a:rPr lang="en-US" sz="1500" b="1">
                    <a:solidFill>
                      <a:srgbClr val="000000"/>
                    </a:solidFill>
                    <a:latin typeface="Comic Sans MS" pitchFamily="66" charset="0"/>
                  </a:rPr>
                  <a:t>Bubble</a:t>
                </a:r>
                <a:endParaRPr lang="en-US" b="1">
                  <a:solidFill>
                    <a:srgbClr val="000000"/>
                  </a:solidFill>
                  <a:latin typeface="Comic Sans MS" pitchFamily="66" charset="0"/>
                </a:endParaRPr>
              </a:p>
            </p:txBody>
          </p:sp>
        </p:grpSp>
        <p:grpSp>
          <p:nvGrpSpPr>
            <p:cNvPr id="240657" name="Group 85"/>
            <p:cNvGrpSpPr/>
            <p:nvPr/>
          </p:nvGrpSpPr>
          <p:grpSpPr>
            <a:xfrm>
              <a:off x="2728" y="2709"/>
              <a:ext cx="2807" cy="449"/>
              <a:chOff x="2894" y="2719"/>
              <a:chExt cx="2807" cy="449"/>
            </a:xfrm>
          </p:grpSpPr>
          <p:sp>
            <p:nvSpPr>
              <p:cNvPr id="240685" name="Line 86"/>
              <p:cNvSpPr>
                <a:spLocks noChangeAspect="1" noChangeShapeType="1"/>
              </p:cNvSpPr>
              <p:nvPr/>
            </p:nvSpPr>
            <p:spPr bwMode="auto">
              <a:xfrm>
                <a:off x="3734" y="2875"/>
                <a:ext cx="798" cy="0"/>
              </a:xfrm>
              <a:prstGeom prst="line">
                <a:avLst/>
              </a:prstGeom>
              <a:noFill/>
              <a:ln w="28575">
                <a:solidFill>
                  <a:schemeClr val="tx1"/>
                </a:solidFill>
                <a:round/>
              </a:ln>
            </p:spPr>
            <p:txBody>
              <a:bodyPr wrap="none" anchor="ctr"/>
              <a:lstStyle/>
              <a:p>
                <a:endParaRPr lang="en-IN"/>
              </a:p>
            </p:txBody>
          </p:sp>
          <p:sp>
            <p:nvSpPr>
              <p:cNvPr id="240686" name="Line 87"/>
              <p:cNvSpPr>
                <a:spLocks noChangeAspect="1" noChangeShapeType="1"/>
              </p:cNvSpPr>
              <p:nvPr/>
            </p:nvSpPr>
            <p:spPr bwMode="auto">
              <a:xfrm>
                <a:off x="3716" y="3017"/>
                <a:ext cx="768" cy="0"/>
              </a:xfrm>
              <a:prstGeom prst="line">
                <a:avLst/>
              </a:prstGeom>
              <a:noFill/>
              <a:ln w="28575">
                <a:solidFill>
                  <a:schemeClr val="tx1"/>
                </a:solidFill>
                <a:round/>
              </a:ln>
            </p:spPr>
            <p:txBody>
              <a:bodyPr wrap="none" anchor="ctr"/>
              <a:lstStyle/>
              <a:p>
                <a:endParaRPr lang="en-IN"/>
              </a:p>
            </p:txBody>
          </p:sp>
          <p:sp>
            <p:nvSpPr>
              <p:cNvPr id="240687" name="Line 88"/>
              <p:cNvSpPr>
                <a:spLocks noChangeAspect="1" noChangeShapeType="1"/>
              </p:cNvSpPr>
              <p:nvPr/>
            </p:nvSpPr>
            <p:spPr bwMode="auto">
              <a:xfrm>
                <a:off x="3190" y="3015"/>
                <a:ext cx="277" cy="0"/>
              </a:xfrm>
              <a:prstGeom prst="line">
                <a:avLst/>
              </a:prstGeom>
              <a:noFill/>
              <a:ln w="28575">
                <a:solidFill>
                  <a:schemeClr val="tx1"/>
                </a:solidFill>
                <a:round/>
              </a:ln>
            </p:spPr>
            <p:txBody>
              <a:bodyPr wrap="none" anchor="ctr"/>
              <a:lstStyle/>
              <a:p>
                <a:endParaRPr lang="en-IN"/>
              </a:p>
            </p:txBody>
          </p:sp>
          <p:sp>
            <p:nvSpPr>
              <p:cNvPr id="240688" name="Line 89"/>
              <p:cNvSpPr>
                <a:spLocks noChangeAspect="1" noChangeShapeType="1"/>
              </p:cNvSpPr>
              <p:nvPr/>
            </p:nvSpPr>
            <p:spPr bwMode="auto">
              <a:xfrm>
                <a:off x="3154" y="2875"/>
                <a:ext cx="312" cy="0"/>
              </a:xfrm>
              <a:prstGeom prst="line">
                <a:avLst/>
              </a:prstGeom>
              <a:noFill/>
              <a:ln w="28575">
                <a:solidFill>
                  <a:schemeClr val="tx1"/>
                </a:solidFill>
                <a:round/>
              </a:ln>
            </p:spPr>
            <p:txBody>
              <a:bodyPr wrap="none" anchor="ctr"/>
              <a:lstStyle/>
              <a:p>
                <a:endParaRPr lang="en-IN"/>
              </a:p>
            </p:txBody>
          </p:sp>
          <p:grpSp>
            <p:nvGrpSpPr>
              <p:cNvPr id="240689" name="Group 90"/>
              <p:cNvGrpSpPr>
                <a:grpSpLocks noChangeAspect="1"/>
              </p:cNvGrpSpPr>
              <p:nvPr/>
            </p:nvGrpSpPr>
            <p:grpSpPr>
              <a:xfrm>
                <a:off x="2894" y="2829"/>
                <a:ext cx="371" cy="232"/>
                <a:chOff x="1104" y="576"/>
                <a:chExt cx="664" cy="480"/>
              </a:xfrm>
            </p:grpSpPr>
            <p:sp>
              <p:nvSpPr>
                <p:cNvPr id="240715" name="Rectangle 91"/>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a:endParaRPr lang="en-US" sz="1000" b="1">
                    <a:solidFill>
                      <a:srgbClr val="000000"/>
                    </a:solidFill>
                    <a:latin typeface="Comic Sans MS" pitchFamily="66" charset="0"/>
                  </a:endParaRPr>
                </a:p>
              </p:txBody>
            </p:sp>
            <p:sp>
              <p:nvSpPr>
                <p:cNvPr id="240716" name="Text Box 92"/>
                <p:cNvSpPr txBox="1">
                  <a:spLocks noChangeAspect="1" noChangeArrowheads="1"/>
                </p:cNvSpPr>
                <p:nvPr/>
              </p:nvSpPr>
              <p:spPr bwMode="auto">
                <a:xfrm>
                  <a:off x="1104" y="628"/>
                  <a:ext cx="664" cy="318"/>
                </a:xfrm>
                <a:prstGeom prst="rect">
                  <a:avLst/>
                </a:prstGeom>
                <a:noFill/>
                <a:ln w="28575">
                  <a:noFill/>
                  <a:miter lim="800000"/>
                </a:ln>
              </p:spPr>
              <p:txBody>
                <a:bodyPr wrap="none" anchor="ctr">
                  <a:spAutoFit/>
                </a:bodyPr>
                <a:lstStyle/>
                <a:p>
                  <a:r>
                    <a:rPr lang="en-US" sz="1000" b="1">
                      <a:solidFill>
                        <a:srgbClr val="000000"/>
                      </a:solidFill>
                      <a:latin typeface="Comic Sans MS" pitchFamily="66" charset="0"/>
                    </a:rPr>
                    <a:t>Ifetch</a:t>
                  </a:r>
                </a:p>
              </p:txBody>
            </p:sp>
          </p:grpSp>
          <p:sp>
            <p:nvSpPr>
              <p:cNvPr id="240690" name="Rectangle 93"/>
              <p:cNvSpPr>
                <a:spLocks noChangeAspect="1" noChangeArrowheads="1"/>
              </p:cNvSpPr>
              <p:nvPr/>
            </p:nvSpPr>
            <p:spPr bwMode="auto">
              <a:xfrm>
                <a:off x="3800" y="2726"/>
                <a:ext cx="54" cy="441"/>
              </a:xfrm>
              <a:prstGeom prst="rect">
                <a:avLst/>
              </a:prstGeom>
              <a:solidFill>
                <a:schemeClr val="accent2"/>
              </a:solidFill>
              <a:ln w="28575">
                <a:solidFill>
                  <a:schemeClr val="tx1"/>
                </a:solidFill>
                <a:miter lim="800000"/>
              </a:ln>
            </p:spPr>
            <p:txBody>
              <a:bodyPr wrap="none" anchor="ctr"/>
              <a:lstStyle/>
              <a:p>
                <a:pPr algn="l"/>
                <a:endParaRPr lang="en-IN" sz="2400">
                  <a:solidFill>
                    <a:srgbClr val="000000"/>
                  </a:solidFill>
                </a:endParaRPr>
              </a:p>
            </p:txBody>
          </p:sp>
          <p:sp>
            <p:nvSpPr>
              <p:cNvPr id="240691" name="Rectangle 94"/>
              <p:cNvSpPr>
                <a:spLocks noChangeAspect="1" noChangeArrowheads="1"/>
              </p:cNvSpPr>
              <p:nvPr/>
            </p:nvSpPr>
            <p:spPr bwMode="auto">
              <a:xfrm>
                <a:off x="3297" y="2726"/>
                <a:ext cx="54" cy="441"/>
              </a:xfrm>
              <a:prstGeom prst="rect">
                <a:avLst/>
              </a:prstGeom>
              <a:solidFill>
                <a:schemeClr val="accent2"/>
              </a:solidFill>
              <a:ln w="28575">
                <a:solidFill>
                  <a:schemeClr val="tx1"/>
                </a:solidFill>
                <a:miter lim="800000"/>
              </a:ln>
            </p:spPr>
            <p:txBody>
              <a:bodyPr wrap="none" anchor="ctr"/>
              <a:lstStyle/>
              <a:p>
                <a:pPr algn="l"/>
                <a:endParaRPr lang="en-IN" sz="2400">
                  <a:solidFill>
                    <a:srgbClr val="000000"/>
                  </a:solidFill>
                </a:endParaRPr>
              </a:p>
            </p:txBody>
          </p:sp>
          <p:grpSp>
            <p:nvGrpSpPr>
              <p:cNvPr id="240692" name="Group 95"/>
              <p:cNvGrpSpPr/>
              <p:nvPr/>
            </p:nvGrpSpPr>
            <p:grpSpPr>
              <a:xfrm>
                <a:off x="4472" y="2726"/>
                <a:ext cx="1229" cy="441"/>
                <a:chOff x="3475" y="2155"/>
                <a:chExt cx="1229" cy="441"/>
              </a:xfrm>
            </p:grpSpPr>
            <p:sp>
              <p:nvSpPr>
                <p:cNvPr id="240700" name="AutoShape 96"/>
                <p:cNvSpPr>
                  <a:spLocks noChangeAspect="1" noChangeArrowheads="1"/>
                </p:cNvSpPr>
                <p:nvPr/>
              </p:nvSpPr>
              <p:spPr bwMode="auto">
                <a:xfrm rot="-5400000">
                  <a:off x="3417" y="2263"/>
                  <a:ext cx="371" cy="225"/>
                </a:xfrm>
                <a:custGeom>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83 w 21600"/>
                    <a:gd name="T13" fmla="*/ 4512 h 21600"/>
                    <a:gd name="T14" fmla="*/ 17117 w 21600"/>
                    <a:gd name="T15" fmla="*/ 17088 h 21600"/>
                  </a:gd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endParaRPr lang="en-IN"/>
                </a:p>
              </p:txBody>
            </p:sp>
            <p:sp>
              <p:nvSpPr>
                <p:cNvPr id="240701" name="AutoShape 97"/>
                <p:cNvSpPr>
                  <a:spLocks noChangeAspect="1" noChangeArrowheads="1"/>
                </p:cNvSpPr>
                <p:nvPr/>
              </p:nvSpPr>
              <p:spPr bwMode="auto">
                <a:xfrm rot="5400000">
                  <a:off x="3475" y="2316"/>
                  <a:ext cx="119" cy="120"/>
                </a:xfrm>
                <a:prstGeom prst="triangle">
                  <a:avLst>
                    <a:gd name="adj" fmla="val 50000"/>
                  </a:avLst>
                </a:prstGeom>
                <a:solidFill>
                  <a:schemeClr val="bg1"/>
                </a:solidFill>
                <a:ln w="28575">
                  <a:noFill/>
                  <a:miter lim="800000"/>
                </a:ln>
              </p:spPr>
              <p:txBody>
                <a:bodyPr wrap="none" anchor="ctr"/>
                <a:lstStyle/>
                <a:p>
                  <a:pPr algn="l"/>
                  <a:endParaRPr lang="en-IN" sz="2400">
                    <a:solidFill>
                      <a:srgbClr val="000000"/>
                    </a:solidFill>
                  </a:endParaRPr>
                </a:p>
              </p:txBody>
            </p:sp>
            <p:sp>
              <p:nvSpPr>
                <p:cNvPr id="240702" name="Freeform 98"/>
                <p:cNvSpPr>
                  <a:spLocks noChangeAspect="1"/>
                </p:cNvSpPr>
                <p:nvPr/>
              </p:nvSpPr>
              <p:spPr bwMode="auto">
                <a:xfrm rot="5400000">
                  <a:off x="3484" y="2329"/>
                  <a:ext cx="105" cy="93"/>
                </a:xfrm>
                <a:custGeom>
                  <a:gdLst>
                    <a:gd name="T0" fmla="*/ 0 w 384"/>
                    <a:gd name="T1" fmla="*/ 1 h 288"/>
                    <a:gd name="T2" fmla="*/ 0 w 384"/>
                    <a:gd name="T3" fmla="*/ 0 h 288"/>
                    <a:gd name="T4" fmla="*/ 1 w 384"/>
                    <a:gd name="T5" fmla="*/ 1 h 288"/>
                    <a:gd name="T6" fmla="*/ 0 60000 65536"/>
                    <a:gd name="T7" fmla="*/ 0 60000 65536"/>
                    <a:gd name="T8" fmla="*/ 0 60000 65536"/>
                    <a:gd name="T9" fmla="*/ 0 w 384"/>
                    <a:gd name="T10" fmla="*/ 0 h 288"/>
                    <a:gd name="T11" fmla="*/ 384 w 384"/>
                    <a:gd name="T12" fmla="*/ 288 h 288"/>
                  </a:gdLst>
                  <a:cxnLst>
                    <a:cxn ang="T6">
                      <a:pos x="T0" y="T1"/>
                    </a:cxn>
                    <a:cxn ang="T7">
                      <a:pos x="T2" y="T3"/>
                    </a:cxn>
                    <a:cxn ang="T8">
                      <a:pos x="T4" y="T5"/>
                    </a:cxn>
                  </a:cxnLst>
                  <a:rect l="T9" t="T10" r="T11" b="T12"/>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p:spPr>
              <p:txBody>
                <a:bodyPr wrap="none" anchor="ctr"/>
                <a:lstStyle/>
                <a:p>
                  <a:endParaRPr lang="en-IN"/>
                </a:p>
              </p:txBody>
            </p:sp>
            <p:sp>
              <p:nvSpPr>
                <p:cNvPr id="240703" name="Text Box 99"/>
                <p:cNvSpPr txBox="1">
                  <a:spLocks noChangeAspect="1" noChangeArrowheads="1"/>
                </p:cNvSpPr>
                <p:nvPr/>
              </p:nvSpPr>
              <p:spPr bwMode="auto">
                <a:xfrm rot="-5400000">
                  <a:off x="3496" y="2276"/>
                  <a:ext cx="278" cy="154"/>
                </a:xfrm>
                <a:prstGeom prst="rect">
                  <a:avLst/>
                </a:prstGeom>
                <a:noFill/>
                <a:ln w="28575">
                  <a:noFill/>
                  <a:miter lim="800000"/>
                </a:ln>
              </p:spPr>
              <p:txBody>
                <a:bodyPr wrap="none" anchor="ctr">
                  <a:spAutoFit/>
                </a:bodyPr>
                <a:lstStyle/>
                <a:p>
                  <a:r>
                    <a:rPr lang="en-US" sz="1000" b="1">
                      <a:solidFill>
                        <a:srgbClr val="000000"/>
                      </a:solidFill>
                      <a:latin typeface="Comic Sans MS" pitchFamily="66" charset="0"/>
                    </a:rPr>
                    <a:t>ALU</a:t>
                  </a:r>
                </a:p>
              </p:txBody>
            </p:sp>
            <p:sp>
              <p:nvSpPr>
                <p:cNvPr id="240704" name="Line 100"/>
                <p:cNvSpPr>
                  <a:spLocks noChangeAspect="1" noChangeShapeType="1"/>
                </p:cNvSpPr>
                <p:nvPr/>
              </p:nvSpPr>
              <p:spPr bwMode="auto">
                <a:xfrm>
                  <a:off x="3717" y="2376"/>
                  <a:ext cx="295" cy="0"/>
                </a:xfrm>
                <a:prstGeom prst="line">
                  <a:avLst/>
                </a:prstGeom>
                <a:noFill/>
                <a:ln w="28575">
                  <a:solidFill>
                    <a:schemeClr val="tx1"/>
                  </a:solidFill>
                  <a:round/>
                </a:ln>
              </p:spPr>
              <p:txBody>
                <a:bodyPr wrap="none" anchor="ctr"/>
                <a:lstStyle/>
                <a:p>
                  <a:endParaRPr lang="en-IN"/>
                </a:p>
              </p:txBody>
            </p:sp>
            <p:sp>
              <p:nvSpPr>
                <p:cNvPr id="240705" name="Line 101"/>
                <p:cNvSpPr>
                  <a:spLocks noChangeAspect="1" noChangeShapeType="1"/>
                </p:cNvSpPr>
                <p:nvPr/>
              </p:nvSpPr>
              <p:spPr bwMode="auto">
                <a:xfrm>
                  <a:off x="4226" y="2376"/>
                  <a:ext cx="295" cy="0"/>
                </a:xfrm>
                <a:prstGeom prst="line">
                  <a:avLst/>
                </a:prstGeom>
                <a:noFill/>
                <a:ln w="28575">
                  <a:solidFill>
                    <a:schemeClr val="tx1"/>
                  </a:solidFill>
                  <a:round/>
                </a:ln>
              </p:spPr>
              <p:txBody>
                <a:bodyPr wrap="none" anchor="ctr"/>
                <a:lstStyle/>
                <a:p>
                  <a:endParaRPr lang="en-IN"/>
                </a:p>
              </p:txBody>
            </p:sp>
            <p:sp>
              <p:nvSpPr>
                <p:cNvPr id="240706" name="Rectangle 102"/>
                <p:cNvSpPr>
                  <a:spLocks noChangeAspect="1" noChangeArrowheads="1"/>
                </p:cNvSpPr>
                <p:nvPr/>
              </p:nvSpPr>
              <p:spPr bwMode="auto">
                <a:xfrm>
                  <a:off x="3940" y="2260"/>
                  <a:ext cx="268" cy="232"/>
                </a:xfrm>
                <a:prstGeom prst="rect">
                  <a:avLst/>
                </a:prstGeom>
                <a:solidFill>
                  <a:schemeClr val="bg1"/>
                </a:solidFill>
                <a:ln w="28575">
                  <a:solidFill>
                    <a:schemeClr val="tx1"/>
                  </a:solidFill>
                  <a:miter lim="800000"/>
                </a:ln>
              </p:spPr>
              <p:txBody>
                <a:bodyPr wrap="none" anchor="ctr"/>
                <a:lstStyle/>
                <a:p>
                  <a:pPr algn="r"/>
                  <a:endParaRPr lang="en-US" sz="1000" b="1">
                    <a:solidFill>
                      <a:srgbClr val="000000"/>
                    </a:solidFill>
                    <a:latin typeface="Comic Sans MS" pitchFamily="66" charset="0"/>
                  </a:endParaRPr>
                </a:p>
              </p:txBody>
            </p:sp>
            <p:sp>
              <p:nvSpPr>
                <p:cNvPr id="240707" name="Text Box 103"/>
                <p:cNvSpPr txBox="1">
                  <a:spLocks noChangeAspect="1" noChangeArrowheads="1"/>
                </p:cNvSpPr>
                <p:nvPr/>
              </p:nvSpPr>
              <p:spPr bwMode="auto">
                <a:xfrm>
                  <a:off x="3896" y="2285"/>
                  <a:ext cx="352" cy="154"/>
                </a:xfrm>
                <a:prstGeom prst="rect">
                  <a:avLst/>
                </a:prstGeom>
                <a:noFill/>
                <a:ln w="28575">
                  <a:noFill/>
                  <a:miter lim="800000"/>
                </a:ln>
              </p:spPr>
              <p:txBody>
                <a:bodyPr wrap="none" anchor="ctr">
                  <a:spAutoFit/>
                </a:bodyPr>
                <a:lstStyle/>
                <a:p>
                  <a:r>
                    <a:rPr lang="en-US" sz="1000" b="1">
                      <a:solidFill>
                        <a:srgbClr val="000000"/>
                      </a:solidFill>
                      <a:latin typeface="Comic Sans MS" pitchFamily="66" charset="0"/>
                    </a:rPr>
                    <a:t>DMem</a:t>
                  </a:r>
                </a:p>
              </p:txBody>
            </p:sp>
            <p:sp>
              <p:nvSpPr>
                <p:cNvPr id="240708" name="Freeform 104"/>
                <p:cNvSpPr>
                  <a:spLocks noChangeAspect="1"/>
                </p:cNvSpPr>
                <p:nvPr/>
              </p:nvSpPr>
              <p:spPr bwMode="auto">
                <a:xfrm>
                  <a:off x="3905" y="2376"/>
                  <a:ext cx="399" cy="185"/>
                </a:xfrm>
                <a:custGeom>
                  <a:gdLst>
                    <a:gd name="T0" fmla="*/ 0 w 816"/>
                    <a:gd name="T1" fmla="*/ 0 h 384"/>
                    <a:gd name="T2" fmla="*/ 0 w 816"/>
                    <a:gd name="T3" fmla="*/ 10 h 384"/>
                    <a:gd name="T4" fmla="*/ 20 w 816"/>
                    <a:gd name="T5" fmla="*/ 10 h 384"/>
                    <a:gd name="T6" fmla="*/ 20 w 816"/>
                    <a:gd name="T7" fmla="*/ 4 h 384"/>
                    <a:gd name="T8" fmla="*/ 22 w 816"/>
                    <a:gd name="T9" fmla="*/ 4 h 384"/>
                    <a:gd name="T10" fmla="*/ 0 60000 65536"/>
                    <a:gd name="T11" fmla="*/ 0 60000 65536"/>
                    <a:gd name="T12" fmla="*/ 0 60000 65536"/>
                    <a:gd name="T13" fmla="*/ 0 60000 65536"/>
                    <a:gd name="T14" fmla="*/ 0 60000 65536"/>
                    <a:gd name="T15" fmla="*/ 0 w 816"/>
                    <a:gd name="T16" fmla="*/ 0 h 384"/>
                    <a:gd name="T17" fmla="*/ 816 w 816"/>
                    <a:gd name="T18" fmla="*/ 384 h 384"/>
                  </a:gd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p:spPr>
              <p:txBody>
                <a:bodyPr wrap="none" anchor="ctr"/>
                <a:lstStyle/>
                <a:p>
                  <a:endParaRPr lang="en-IN"/>
                </a:p>
              </p:txBody>
            </p:sp>
            <p:sp>
              <p:nvSpPr>
                <p:cNvPr id="240709" name="Rectangle 105"/>
                <p:cNvSpPr>
                  <a:spLocks noChangeAspect="1" noChangeArrowheads="1"/>
                </p:cNvSpPr>
                <p:nvPr/>
              </p:nvSpPr>
              <p:spPr bwMode="auto">
                <a:xfrm>
                  <a:off x="4305" y="2155"/>
                  <a:ext cx="54" cy="441"/>
                </a:xfrm>
                <a:prstGeom prst="rect">
                  <a:avLst/>
                </a:prstGeom>
                <a:solidFill>
                  <a:schemeClr val="accent2"/>
                </a:solidFill>
                <a:ln w="28575">
                  <a:solidFill>
                    <a:schemeClr val="tx1"/>
                  </a:solidFill>
                  <a:miter lim="800000"/>
                </a:ln>
              </p:spPr>
              <p:txBody>
                <a:bodyPr wrap="none" anchor="ctr"/>
                <a:lstStyle/>
                <a:p>
                  <a:pPr algn="l"/>
                  <a:endParaRPr lang="en-IN" sz="2400">
                    <a:solidFill>
                      <a:srgbClr val="000000"/>
                    </a:solidFill>
                  </a:endParaRPr>
                </a:p>
              </p:txBody>
            </p:sp>
            <p:sp>
              <p:nvSpPr>
                <p:cNvPr id="240710" name="Rectangle 106"/>
                <p:cNvSpPr>
                  <a:spLocks noChangeAspect="1" noChangeArrowheads="1"/>
                </p:cNvSpPr>
                <p:nvPr/>
              </p:nvSpPr>
              <p:spPr bwMode="auto">
                <a:xfrm>
                  <a:off x="3802" y="2158"/>
                  <a:ext cx="54" cy="435"/>
                </a:xfrm>
                <a:prstGeom prst="rect">
                  <a:avLst/>
                </a:prstGeom>
                <a:solidFill>
                  <a:schemeClr val="accent2"/>
                </a:solidFill>
                <a:ln w="28575">
                  <a:solidFill>
                    <a:schemeClr val="tx1"/>
                  </a:solidFill>
                  <a:miter lim="800000"/>
                </a:ln>
              </p:spPr>
              <p:txBody>
                <a:bodyPr wrap="none" anchor="ctr"/>
                <a:lstStyle/>
                <a:p>
                  <a:pPr algn="l"/>
                  <a:endParaRPr lang="en-IN" sz="2400">
                    <a:solidFill>
                      <a:srgbClr val="000000"/>
                    </a:solidFill>
                  </a:endParaRPr>
                </a:p>
              </p:txBody>
            </p:sp>
            <p:grpSp>
              <p:nvGrpSpPr>
                <p:cNvPr id="240711" name="Group 107"/>
                <p:cNvGrpSpPr>
                  <a:grpSpLocks noChangeAspect="1"/>
                </p:cNvGrpSpPr>
                <p:nvPr/>
              </p:nvGrpSpPr>
              <p:grpSpPr>
                <a:xfrm flipH="1">
                  <a:off x="4436" y="2251"/>
                  <a:ext cx="268" cy="233"/>
                  <a:chOff x="1392" y="528"/>
                  <a:chExt cx="480" cy="432"/>
                </a:xfrm>
              </p:grpSpPr>
              <p:sp>
                <p:nvSpPr>
                  <p:cNvPr id="240713" name="Rectangle 108"/>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algn="l"/>
                    <a:endParaRPr lang="en-IN" sz="2400">
                      <a:solidFill>
                        <a:srgbClr val="000000"/>
                      </a:solidFill>
                    </a:endParaRPr>
                  </a:p>
                </p:txBody>
              </p:sp>
              <p:sp>
                <p:nvSpPr>
                  <p:cNvPr id="240714" name="Rectangle 109"/>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endParaRPr lang="en-US" sz="1000" b="1">
                      <a:solidFill>
                        <a:srgbClr val="000000"/>
                      </a:solidFill>
                      <a:latin typeface="Comic Sans MS" pitchFamily="66" charset="0"/>
                    </a:endParaRPr>
                  </a:p>
                </p:txBody>
              </p:sp>
            </p:grpSp>
            <p:sp>
              <p:nvSpPr>
                <p:cNvPr id="240712" name="Text Box 110"/>
                <p:cNvSpPr txBox="1">
                  <a:spLocks noChangeAspect="1" noChangeArrowheads="1"/>
                </p:cNvSpPr>
                <p:nvPr/>
              </p:nvSpPr>
              <p:spPr bwMode="auto">
                <a:xfrm flipH="1">
                  <a:off x="4438" y="2276"/>
                  <a:ext cx="254" cy="154"/>
                </a:xfrm>
                <a:prstGeom prst="rect">
                  <a:avLst/>
                </a:prstGeom>
                <a:noFill/>
                <a:ln w="28575">
                  <a:noFill/>
                  <a:miter lim="800000"/>
                </a:ln>
              </p:spPr>
              <p:txBody>
                <a:bodyPr wrap="none" anchor="ctr">
                  <a:spAutoFit/>
                </a:bodyPr>
                <a:lstStyle/>
                <a:p>
                  <a:r>
                    <a:rPr lang="en-US" sz="1000" b="1">
                      <a:solidFill>
                        <a:srgbClr val="000000"/>
                      </a:solidFill>
                      <a:latin typeface="Comic Sans MS" pitchFamily="66" charset="0"/>
                    </a:rPr>
                    <a:t>Reg</a:t>
                  </a:r>
                </a:p>
              </p:txBody>
            </p:sp>
          </p:grpSp>
          <p:sp>
            <p:nvSpPr>
              <p:cNvPr id="240693" name="Rectangle 111"/>
              <p:cNvSpPr>
                <a:spLocks noChangeAspect="1" noChangeArrowheads="1"/>
              </p:cNvSpPr>
              <p:nvPr/>
            </p:nvSpPr>
            <p:spPr bwMode="auto">
              <a:xfrm>
                <a:off x="4292" y="2727"/>
                <a:ext cx="54" cy="441"/>
              </a:xfrm>
              <a:prstGeom prst="rect">
                <a:avLst/>
              </a:prstGeom>
              <a:solidFill>
                <a:schemeClr val="accent2"/>
              </a:solidFill>
              <a:ln w="28575">
                <a:solidFill>
                  <a:schemeClr val="tx1"/>
                </a:solidFill>
                <a:miter lim="800000"/>
              </a:ln>
            </p:spPr>
            <p:txBody>
              <a:bodyPr wrap="none" anchor="ctr"/>
              <a:lstStyle/>
              <a:p>
                <a:pPr algn="l"/>
                <a:endParaRPr lang="en-IN" sz="2400">
                  <a:solidFill>
                    <a:srgbClr val="000000"/>
                  </a:solidFill>
                </a:endParaRPr>
              </a:p>
            </p:txBody>
          </p:sp>
          <p:sp>
            <p:nvSpPr>
              <p:cNvPr id="240694" name="AutoShape 112"/>
              <p:cNvSpPr>
                <a:spLocks noChangeArrowheads="1"/>
              </p:cNvSpPr>
              <p:nvPr/>
            </p:nvSpPr>
            <p:spPr bwMode="auto">
              <a:xfrm>
                <a:off x="3393" y="2719"/>
                <a:ext cx="364" cy="422"/>
              </a:xfrm>
              <a:prstGeom prst="cloudCallout">
                <a:avLst>
                  <a:gd name="adj1" fmla="val 39287"/>
                  <a:gd name="adj2" fmla="val 38153"/>
                </a:avLst>
              </a:prstGeom>
              <a:solidFill>
                <a:srgbClr val="0FEFEA"/>
              </a:solidFill>
              <a:ln w="28575">
                <a:solidFill>
                  <a:schemeClr val="tx1"/>
                </a:solidFill>
                <a:round/>
              </a:ln>
            </p:spPr>
            <p:txBody>
              <a:bodyPr wrap="none" anchor="ctr"/>
              <a:lstStyle/>
              <a:p>
                <a:r>
                  <a:rPr lang="en-US" sz="1500" b="1">
                    <a:solidFill>
                      <a:srgbClr val="000000"/>
                    </a:solidFill>
                    <a:latin typeface="Comic Sans MS" pitchFamily="66" charset="0"/>
                  </a:rPr>
                  <a:t>Bubble</a:t>
                </a:r>
                <a:endParaRPr lang="en-US" b="1">
                  <a:solidFill>
                    <a:srgbClr val="000000"/>
                  </a:solidFill>
                  <a:latin typeface="Comic Sans MS" pitchFamily="66" charset="0"/>
                </a:endParaRPr>
              </a:p>
            </p:txBody>
          </p:sp>
          <p:grpSp>
            <p:nvGrpSpPr>
              <p:cNvPr id="240695" name="Group 113"/>
              <p:cNvGrpSpPr/>
              <p:nvPr/>
            </p:nvGrpSpPr>
            <p:grpSpPr>
              <a:xfrm>
                <a:off x="3945" y="2826"/>
                <a:ext cx="270" cy="233"/>
                <a:chOff x="3936" y="3120"/>
                <a:chExt cx="270" cy="233"/>
              </a:xfrm>
            </p:grpSpPr>
            <p:sp>
              <p:nvSpPr>
                <p:cNvPr id="240696" name="Rectangle 114"/>
                <p:cNvSpPr>
                  <a:spLocks noChangeArrowheads="1"/>
                </p:cNvSpPr>
                <p:nvPr/>
              </p:nvSpPr>
              <p:spPr bwMode="auto">
                <a:xfrm>
                  <a:off x="3936" y="3120"/>
                  <a:ext cx="270" cy="228"/>
                </a:xfrm>
                <a:prstGeom prst="rect">
                  <a:avLst/>
                </a:prstGeom>
                <a:solidFill>
                  <a:schemeClr val="bg1"/>
                </a:solidFill>
                <a:ln w="28575">
                  <a:solidFill>
                    <a:schemeClr val="tx1"/>
                  </a:solidFill>
                  <a:miter lim="800000"/>
                </a:ln>
              </p:spPr>
              <p:txBody>
                <a:bodyPr wrap="none" anchor="ctr"/>
                <a:lstStyle/>
                <a:p>
                  <a:pPr algn="l"/>
                  <a:endParaRPr lang="en-IN" sz="2400">
                    <a:solidFill>
                      <a:srgbClr val="000000"/>
                    </a:solidFill>
                  </a:endParaRPr>
                </a:p>
              </p:txBody>
            </p:sp>
            <p:sp>
              <p:nvSpPr>
                <p:cNvPr id="240697" name="Rectangle 115"/>
                <p:cNvSpPr>
                  <a:spLocks noChangeAspect="1" noChangeArrowheads="1"/>
                </p:cNvSpPr>
                <p:nvPr/>
              </p:nvSpPr>
              <p:spPr bwMode="auto">
                <a:xfrm>
                  <a:off x="4069" y="3120"/>
                  <a:ext cx="133" cy="230"/>
                </a:xfrm>
                <a:prstGeom prst="rect">
                  <a:avLst/>
                </a:prstGeom>
                <a:solidFill>
                  <a:schemeClr val="accent1"/>
                </a:solidFill>
                <a:ln w="28575">
                  <a:noFill/>
                  <a:miter lim="800000"/>
                </a:ln>
              </p:spPr>
              <p:txBody>
                <a:bodyPr wrap="none" anchor="ctr"/>
                <a:lstStyle/>
                <a:p>
                  <a:pPr algn="l"/>
                  <a:endParaRPr lang="en-IN" sz="2400">
                    <a:solidFill>
                      <a:srgbClr val="000000"/>
                    </a:solidFill>
                  </a:endParaRPr>
                </a:p>
              </p:txBody>
            </p:sp>
            <p:sp>
              <p:nvSpPr>
                <p:cNvPr id="240698" name="Rectangle 116"/>
                <p:cNvSpPr>
                  <a:spLocks noChangeAspect="1" noChangeArrowheads="1"/>
                </p:cNvSpPr>
                <p:nvPr/>
              </p:nvSpPr>
              <p:spPr bwMode="auto">
                <a:xfrm>
                  <a:off x="3936" y="3120"/>
                  <a:ext cx="266" cy="233"/>
                </a:xfrm>
                <a:prstGeom prst="rect">
                  <a:avLst/>
                </a:prstGeom>
                <a:noFill/>
                <a:ln w="28575">
                  <a:solidFill>
                    <a:schemeClr val="tx1"/>
                  </a:solidFill>
                  <a:miter lim="800000"/>
                </a:ln>
              </p:spPr>
              <p:txBody>
                <a:bodyPr wrap="none" anchor="ctr"/>
                <a:lstStyle/>
                <a:p>
                  <a:endParaRPr lang="en-US" sz="1000" b="1">
                    <a:solidFill>
                      <a:srgbClr val="000000"/>
                    </a:solidFill>
                    <a:latin typeface="Comic Sans MS" pitchFamily="66" charset="0"/>
                  </a:endParaRPr>
                </a:p>
              </p:txBody>
            </p:sp>
            <p:sp>
              <p:nvSpPr>
                <p:cNvPr id="240699" name="Text Box 117"/>
                <p:cNvSpPr txBox="1">
                  <a:spLocks noChangeAspect="1" noChangeArrowheads="1"/>
                </p:cNvSpPr>
                <p:nvPr/>
              </p:nvSpPr>
              <p:spPr bwMode="auto">
                <a:xfrm>
                  <a:off x="3943" y="3145"/>
                  <a:ext cx="254" cy="154"/>
                </a:xfrm>
                <a:prstGeom prst="rect">
                  <a:avLst/>
                </a:prstGeom>
                <a:noFill/>
                <a:ln w="28575">
                  <a:noFill/>
                  <a:miter lim="800000"/>
                </a:ln>
              </p:spPr>
              <p:txBody>
                <a:bodyPr wrap="none" anchor="ctr">
                  <a:spAutoFit/>
                </a:bodyPr>
                <a:lstStyle/>
                <a:p>
                  <a:r>
                    <a:rPr lang="en-US" sz="1000" b="1">
                      <a:solidFill>
                        <a:srgbClr val="000000"/>
                      </a:solidFill>
                      <a:latin typeface="Comic Sans MS" pitchFamily="66" charset="0"/>
                    </a:rPr>
                    <a:t>Reg</a:t>
                  </a:r>
                </a:p>
              </p:txBody>
            </p:sp>
          </p:grpSp>
        </p:grpSp>
        <p:sp>
          <p:nvSpPr>
            <p:cNvPr id="240658" name="Line 118"/>
            <p:cNvSpPr>
              <a:spLocks noChangeAspect="1" noChangeShapeType="1"/>
            </p:cNvSpPr>
            <p:nvPr/>
          </p:nvSpPr>
          <p:spPr bwMode="auto">
            <a:xfrm>
              <a:off x="4063" y="3403"/>
              <a:ext cx="798" cy="0"/>
            </a:xfrm>
            <a:prstGeom prst="line">
              <a:avLst/>
            </a:prstGeom>
            <a:noFill/>
            <a:ln w="28575">
              <a:solidFill>
                <a:schemeClr val="tx1"/>
              </a:solidFill>
              <a:round/>
            </a:ln>
          </p:spPr>
          <p:txBody>
            <a:bodyPr wrap="none" anchor="ctr"/>
            <a:lstStyle/>
            <a:p>
              <a:endParaRPr lang="en-IN"/>
            </a:p>
          </p:txBody>
        </p:sp>
        <p:sp>
          <p:nvSpPr>
            <p:cNvPr id="240659" name="Line 119"/>
            <p:cNvSpPr>
              <a:spLocks noChangeAspect="1" noChangeShapeType="1"/>
            </p:cNvSpPr>
            <p:nvPr/>
          </p:nvSpPr>
          <p:spPr bwMode="auto">
            <a:xfrm>
              <a:off x="4045" y="3545"/>
              <a:ext cx="768" cy="0"/>
            </a:xfrm>
            <a:prstGeom prst="line">
              <a:avLst/>
            </a:prstGeom>
            <a:noFill/>
            <a:ln w="28575">
              <a:solidFill>
                <a:schemeClr val="tx1"/>
              </a:solidFill>
              <a:round/>
            </a:ln>
          </p:spPr>
          <p:txBody>
            <a:bodyPr wrap="none" anchor="ctr"/>
            <a:lstStyle/>
            <a:p>
              <a:endParaRPr lang="en-IN"/>
            </a:p>
          </p:txBody>
        </p:sp>
        <p:sp>
          <p:nvSpPr>
            <p:cNvPr id="240660" name="Line 120"/>
            <p:cNvSpPr>
              <a:spLocks noChangeAspect="1" noChangeShapeType="1"/>
            </p:cNvSpPr>
            <p:nvPr/>
          </p:nvSpPr>
          <p:spPr bwMode="auto">
            <a:xfrm>
              <a:off x="3519" y="3543"/>
              <a:ext cx="277" cy="0"/>
            </a:xfrm>
            <a:prstGeom prst="line">
              <a:avLst/>
            </a:prstGeom>
            <a:noFill/>
            <a:ln w="28575">
              <a:solidFill>
                <a:schemeClr val="tx1"/>
              </a:solidFill>
              <a:round/>
            </a:ln>
          </p:spPr>
          <p:txBody>
            <a:bodyPr wrap="none" anchor="ctr"/>
            <a:lstStyle/>
            <a:p>
              <a:endParaRPr lang="en-IN"/>
            </a:p>
          </p:txBody>
        </p:sp>
        <p:sp>
          <p:nvSpPr>
            <p:cNvPr id="240661" name="Line 121"/>
            <p:cNvSpPr>
              <a:spLocks noChangeAspect="1" noChangeShapeType="1"/>
            </p:cNvSpPr>
            <p:nvPr/>
          </p:nvSpPr>
          <p:spPr bwMode="auto">
            <a:xfrm>
              <a:off x="3483" y="3403"/>
              <a:ext cx="312" cy="0"/>
            </a:xfrm>
            <a:prstGeom prst="line">
              <a:avLst/>
            </a:prstGeom>
            <a:noFill/>
            <a:ln w="28575">
              <a:solidFill>
                <a:schemeClr val="tx1"/>
              </a:solidFill>
              <a:round/>
            </a:ln>
          </p:spPr>
          <p:txBody>
            <a:bodyPr wrap="none" anchor="ctr"/>
            <a:lstStyle/>
            <a:p>
              <a:endParaRPr lang="en-IN"/>
            </a:p>
          </p:txBody>
        </p:sp>
        <p:grpSp>
          <p:nvGrpSpPr>
            <p:cNvPr id="240662" name="Group 122"/>
            <p:cNvGrpSpPr>
              <a:grpSpLocks noChangeAspect="1"/>
            </p:cNvGrpSpPr>
            <p:nvPr/>
          </p:nvGrpSpPr>
          <p:grpSpPr>
            <a:xfrm>
              <a:off x="3730" y="3347"/>
              <a:ext cx="371" cy="232"/>
              <a:chOff x="1104" y="576"/>
              <a:chExt cx="664" cy="480"/>
            </a:xfrm>
          </p:grpSpPr>
          <p:sp>
            <p:nvSpPr>
              <p:cNvPr id="240683" name="Rectangle 123"/>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a:endParaRPr lang="en-US" sz="1000" b="1">
                  <a:solidFill>
                    <a:srgbClr val="000000"/>
                  </a:solidFill>
                  <a:latin typeface="Comic Sans MS" pitchFamily="66" charset="0"/>
                </a:endParaRPr>
              </a:p>
            </p:txBody>
          </p:sp>
          <p:sp>
            <p:nvSpPr>
              <p:cNvPr id="240684" name="Text Box 124"/>
              <p:cNvSpPr txBox="1">
                <a:spLocks noChangeAspect="1" noChangeArrowheads="1"/>
              </p:cNvSpPr>
              <p:nvPr/>
            </p:nvSpPr>
            <p:spPr bwMode="auto">
              <a:xfrm>
                <a:off x="1104" y="628"/>
                <a:ext cx="664" cy="318"/>
              </a:xfrm>
              <a:prstGeom prst="rect">
                <a:avLst/>
              </a:prstGeom>
              <a:noFill/>
              <a:ln w="28575">
                <a:noFill/>
                <a:miter lim="800000"/>
              </a:ln>
            </p:spPr>
            <p:txBody>
              <a:bodyPr wrap="none" anchor="ctr">
                <a:spAutoFit/>
              </a:bodyPr>
              <a:lstStyle/>
              <a:p>
                <a:r>
                  <a:rPr lang="en-US" sz="1000" b="1">
                    <a:solidFill>
                      <a:srgbClr val="000000"/>
                    </a:solidFill>
                    <a:latin typeface="Comic Sans MS" pitchFamily="66" charset="0"/>
                  </a:rPr>
                  <a:t>Ifetch</a:t>
                </a:r>
              </a:p>
            </p:txBody>
          </p:sp>
        </p:grpSp>
        <p:sp>
          <p:nvSpPr>
            <p:cNvPr id="240663" name="Rectangle 125"/>
            <p:cNvSpPr>
              <a:spLocks noChangeAspect="1" noChangeArrowheads="1"/>
            </p:cNvSpPr>
            <p:nvPr/>
          </p:nvSpPr>
          <p:spPr bwMode="auto">
            <a:xfrm>
              <a:off x="4129" y="3254"/>
              <a:ext cx="54" cy="441"/>
            </a:xfrm>
            <a:prstGeom prst="rect">
              <a:avLst/>
            </a:prstGeom>
            <a:solidFill>
              <a:schemeClr val="accent2"/>
            </a:solidFill>
            <a:ln w="28575">
              <a:solidFill>
                <a:schemeClr val="tx1"/>
              </a:solidFill>
              <a:miter lim="800000"/>
            </a:ln>
          </p:spPr>
          <p:txBody>
            <a:bodyPr wrap="none" anchor="ctr"/>
            <a:lstStyle/>
            <a:p>
              <a:pPr algn="l"/>
              <a:endParaRPr lang="en-IN" sz="2400">
                <a:solidFill>
                  <a:srgbClr val="000000"/>
                </a:solidFill>
              </a:endParaRPr>
            </a:p>
          </p:txBody>
        </p:sp>
        <p:sp>
          <p:nvSpPr>
            <p:cNvPr id="240664" name="Rectangle 126"/>
            <p:cNvSpPr>
              <a:spLocks noChangeAspect="1" noChangeArrowheads="1"/>
            </p:cNvSpPr>
            <p:nvPr/>
          </p:nvSpPr>
          <p:spPr bwMode="auto">
            <a:xfrm>
              <a:off x="3626" y="3254"/>
              <a:ext cx="54" cy="441"/>
            </a:xfrm>
            <a:prstGeom prst="rect">
              <a:avLst/>
            </a:prstGeom>
            <a:solidFill>
              <a:schemeClr val="accent2"/>
            </a:solidFill>
            <a:ln w="28575">
              <a:solidFill>
                <a:schemeClr val="tx1"/>
              </a:solidFill>
              <a:miter lim="800000"/>
            </a:ln>
          </p:spPr>
          <p:txBody>
            <a:bodyPr wrap="none" anchor="ctr"/>
            <a:lstStyle/>
            <a:p>
              <a:pPr algn="l"/>
              <a:endParaRPr lang="en-IN" sz="2400">
                <a:solidFill>
                  <a:srgbClr val="000000"/>
                </a:solidFill>
              </a:endParaRPr>
            </a:p>
          </p:txBody>
        </p:sp>
        <p:sp>
          <p:nvSpPr>
            <p:cNvPr id="240665" name="AutoShape 127"/>
            <p:cNvSpPr>
              <a:spLocks noChangeAspect="1" noChangeArrowheads="1"/>
            </p:cNvSpPr>
            <p:nvPr/>
          </p:nvSpPr>
          <p:spPr bwMode="auto">
            <a:xfrm rot="-5400000">
              <a:off x="4743" y="3362"/>
              <a:ext cx="371" cy="225"/>
            </a:xfrm>
            <a:custGeom>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83 w 21600"/>
                <a:gd name="T13" fmla="*/ 4512 h 21600"/>
                <a:gd name="T14" fmla="*/ 17117 w 21600"/>
                <a:gd name="T15" fmla="*/ 17088 h 21600"/>
              </a:gd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endParaRPr lang="en-IN"/>
            </a:p>
          </p:txBody>
        </p:sp>
        <p:sp>
          <p:nvSpPr>
            <p:cNvPr id="240666" name="AutoShape 128"/>
            <p:cNvSpPr>
              <a:spLocks noChangeAspect="1" noChangeArrowheads="1"/>
            </p:cNvSpPr>
            <p:nvPr/>
          </p:nvSpPr>
          <p:spPr bwMode="auto">
            <a:xfrm rot="5400000">
              <a:off x="4801" y="3415"/>
              <a:ext cx="119" cy="120"/>
            </a:xfrm>
            <a:prstGeom prst="triangle">
              <a:avLst>
                <a:gd name="adj" fmla="val 50000"/>
              </a:avLst>
            </a:prstGeom>
            <a:solidFill>
              <a:schemeClr val="bg1"/>
            </a:solidFill>
            <a:ln w="28575">
              <a:noFill/>
              <a:miter lim="800000"/>
            </a:ln>
          </p:spPr>
          <p:txBody>
            <a:bodyPr wrap="none" anchor="ctr"/>
            <a:lstStyle/>
            <a:p>
              <a:pPr algn="l"/>
              <a:endParaRPr lang="en-IN" sz="2400">
                <a:solidFill>
                  <a:srgbClr val="000000"/>
                </a:solidFill>
              </a:endParaRPr>
            </a:p>
          </p:txBody>
        </p:sp>
        <p:sp>
          <p:nvSpPr>
            <p:cNvPr id="240667" name="Freeform 129"/>
            <p:cNvSpPr>
              <a:spLocks noChangeAspect="1"/>
            </p:cNvSpPr>
            <p:nvPr/>
          </p:nvSpPr>
          <p:spPr bwMode="auto">
            <a:xfrm rot="5400000">
              <a:off x="4810" y="3428"/>
              <a:ext cx="105" cy="93"/>
            </a:xfrm>
            <a:custGeom>
              <a:gdLst>
                <a:gd name="T0" fmla="*/ 0 w 384"/>
                <a:gd name="T1" fmla="*/ 1 h 288"/>
                <a:gd name="T2" fmla="*/ 0 w 384"/>
                <a:gd name="T3" fmla="*/ 0 h 288"/>
                <a:gd name="T4" fmla="*/ 1 w 384"/>
                <a:gd name="T5" fmla="*/ 1 h 288"/>
                <a:gd name="T6" fmla="*/ 0 60000 65536"/>
                <a:gd name="T7" fmla="*/ 0 60000 65536"/>
                <a:gd name="T8" fmla="*/ 0 60000 65536"/>
                <a:gd name="T9" fmla="*/ 0 w 384"/>
                <a:gd name="T10" fmla="*/ 0 h 288"/>
                <a:gd name="T11" fmla="*/ 384 w 384"/>
                <a:gd name="T12" fmla="*/ 288 h 288"/>
              </a:gdLst>
              <a:cxnLst>
                <a:cxn ang="T6">
                  <a:pos x="T0" y="T1"/>
                </a:cxn>
                <a:cxn ang="T7">
                  <a:pos x="T2" y="T3"/>
                </a:cxn>
                <a:cxn ang="T8">
                  <a:pos x="T4" y="T5"/>
                </a:cxn>
              </a:cxnLst>
              <a:rect l="T9" t="T10" r="T11" b="T12"/>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p:spPr>
          <p:txBody>
            <a:bodyPr wrap="none" anchor="ctr"/>
            <a:lstStyle/>
            <a:p>
              <a:endParaRPr lang="en-IN"/>
            </a:p>
          </p:txBody>
        </p:sp>
        <p:sp>
          <p:nvSpPr>
            <p:cNvPr id="240668" name="Text Box 130"/>
            <p:cNvSpPr txBox="1">
              <a:spLocks noChangeAspect="1" noChangeArrowheads="1"/>
            </p:cNvSpPr>
            <p:nvPr/>
          </p:nvSpPr>
          <p:spPr bwMode="auto">
            <a:xfrm rot="-5400000">
              <a:off x="4822" y="3375"/>
              <a:ext cx="278" cy="154"/>
            </a:xfrm>
            <a:prstGeom prst="rect">
              <a:avLst/>
            </a:prstGeom>
            <a:noFill/>
            <a:ln w="28575">
              <a:noFill/>
              <a:miter lim="800000"/>
            </a:ln>
          </p:spPr>
          <p:txBody>
            <a:bodyPr wrap="none" anchor="ctr">
              <a:spAutoFit/>
            </a:bodyPr>
            <a:lstStyle/>
            <a:p>
              <a:r>
                <a:rPr lang="en-US" sz="1000" b="1">
                  <a:solidFill>
                    <a:srgbClr val="000000"/>
                  </a:solidFill>
                  <a:latin typeface="Comic Sans MS" pitchFamily="66" charset="0"/>
                </a:rPr>
                <a:t>ALU</a:t>
              </a:r>
            </a:p>
          </p:txBody>
        </p:sp>
        <p:sp>
          <p:nvSpPr>
            <p:cNvPr id="240669" name="Line 131"/>
            <p:cNvSpPr>
              <a:spLocks noChangeAspect="1" noChangeShapeType="1"/>
            </p:cNvSpPr>
            <p:nvPr/>
          </p:nvSpPr>
          <p:spPr bwMode="auto">
            <a:xfrm>
              <a:off x="5043" y="3475"/>
              <a:ext cx="295" cy="0"/>
            </a:xfrm>
            <a:prstGeom prst="line">
              <a:avLst/>
            </a:prstGeom>
            <a:noFill/>
            <a:ln w="28575">
              <a:solidFill>
                <a:schemeClr val="tx1"/>
              </a:solidFill>
              <a:round/>
            </a:ln>
          </p:spPr>
          <p:txBody>
            <a:bodyPr wrap="none" anchor="ctr"/>
            <a:lstStyle/>
            <a:p>
              <a:endParaRPr lang="en-IN"/>
            </a:p>
          </p:txBody>
        </p:sp>
        <p:sp>
          <p:nvSpPr>
            <p:cNvPr id="240670" name="Line 132"/>
            <p:cNvSpPr>
              <a:spLocks noChangeAspect="1" noChangeShapeType="1"/>
            </p:cNvSpPr>
            <p:nvPr/>
          </p:nvSpPr>
          <p:spPr bwMode="auto">
            <a:xfrm>
              <a:off x="5335" y="3487"/>
              <a:ext cx="211" cy="0"/>
            </a:xfrm>
            <a:prstGeom prst="line">
              <a:avLst/>
            </a:prstGeom>
            <a:noFill/>
            <a:ln w="28575">
              <a:solidFill>
                <a:schemeClr val="tx1"/>
              </a:solidFill>
              <a:round/>
            </a:ln>
          </p:spPr>
          <p:txBody>
            <a:bodyPr wrap="none" anchor="ctr"/>
            <a:lstStyle/>
            <a:p>
              <a:endParaRPr lang="en-IN"/>
            </a:p>
          </p:txBody>
        </p:sp>
        <p:sp>
          <p:nvSpPr>
            <p:cNvPr id="240671" name="Rectangle 133"/>
            <p:cNvSpPr>
              <a:spLocks noChangeAspect="1" noChangeArrowheads="1"/>
            </p:cNvSpPr>
            <p:nvPr/>
          </p:nvSpPr>
          <p:spPr bwMode="auto">
            <a:xfrm>
              <a:off x="5266" y="3359"/>
              <a:ext cx="268" cy="232"/>
            </a:xfrm>
            <a:prstGeom prst="rect">
              <a:avLst/>
            </a:prstGeom>
            <a:solidFill>
              <a:schemeClr val="bg1"/>
            </a:solidFill>
            <a:ln w="28575">
              <a:solidFill>
                <a:schemeClr val="tx1"/>
              </a:solidFill>
              <a:miter lim="800000"/>
            </a:ln>
          </p:spPr>
          <p:txBody>
            <a:bodyPr wrap="none" anchor="ctr"/>
            <a:lstStyle/>
            <a:p>
              <a:pPr algn="r"/>
              <a:endParaRPr lang="en-US" sz="1000" b="1">
                <a:solidFill>
                  <a:srgbClr val="000000"/>
                </a:solidFill>
                <a:latin typeface="Comic Sans MS" pitchFamily="66" charset="0"/>
              </a:endParaRPr>
            </a:p>
          </p:txBody>
        </p:sp>
        <p:sp>
          <p:nvSpPr>
            <p:cNvPr id="240672" name="Text Box 134"/>
            <p:cNvSpPr txBox="1">
              <a:spLocks noChangeAspect="1" noChangeArrowheads="1"/>
            </p:cNvSpPr>
            <p:nvPr/>
          </p:nvSpPr>
          <p:spPr bwMode="auto">
            <a:xfrm>
              <a:off x="5222" y="3384"/>
              <a:ext cx="352" cy="154"/>
            </a:xfrm>
            <a:prstGeom prst="rect">
              <a:avLst/>
            </a:prstGeom>
            <a:noFill/>
            <a:ln w="28575">
              <a:noFill/>
              <a:miter lim="800000"/>
            </a:ln>
          </p:spPr>
          <p:txBody>
            <a:bodyPr wrap="none" anchor="ctr">
              <a:spAutoFit/>
            </a:bodyPr>
            <a:lstStyle/>
            <a:p>
              <a:r>
                <a:rPr lang="en-US" sz="1000" b="1">
                  <a:solidFill>
                    <a:srgbClr val="000000"/>
                  </a:solidFill>
                  <a:latin typeface="Comic Sans MS" pitchFamily="66" charset="0"/>
                </a:rPr>
                <a:t>DMem</a:t>
              </a:r>
            </a:p>
          </p:txBody>
        </p:sp>
        <p:sp>
          <p:nvSpPr>
            <p:cNvPr id="240673" name="Rectangle 135"/>
            <p:cNvSpPr>
              <a:spLocks noChangeAspect="1" noChangeArrowheads="1"/>
            </p:cNvSpPr>
            <p:nvPr/>
          </p:nvSpPr>
          <p:spPr bwMode="auto">
            <a:xfrm>
              <a:off x="5128" y="3257"/>
              <a:ext cx="54" cy="435"/>
            </a:xfrm>
            <a:prstGeom prst="rect">
              <a:avLst/>
            </a:prstGeom>
            <a:solidFill>
              <a:schemeClr val="accent2"/>
            </a:solidFill>
            <a:ln w="28575">
              <a:solidFill>
                <a:schemeClr val="tx1"/>
              </a:solidFill>
              <a:miter lim="800000"/>
            </a:ln>
          </p:spPr>
          <p:txBody>
            <a:bodyPr wrap="none" anchor="ctr"/>
            <a:lstStyle/>
            <a:p>
              <a:pPr algn="l"/>
              <a:endParaRPr lang="en-IN" sz="2400">
                <a:solidFill>
                  <a:srgbClr val="000000"/>
                </a:solidFill>
              </a:endParaRPr>
            </a:p>
          </p:txBody>
        </p:sp>
        <p:sp>
          <p:nvSpPr>
            <p:cNvPr id="240674" name="Rectangle 136"/>
            <p:cNvSpPr>
              <a:spLocks noChangeAspect="1" noChangeArrowheads="1"/>
            </p:cNvSpPr>
            <p:nvPr/>
          </p:nvSpPr>
          <p:spPr bwMode="auto">
            <a:xfrm>
              <a:off x="4621" y="3255"/>
              <a:ext cx="54" cy="441"/>
            </a:xfrm>
            <a:prstGeom prst="rect">
              <a:avLst/>
            </a:prstGeom>
            <a:solidFill>
              <a:schemeClr val="accent2"/>
            </a:solidFill>
            <a:ln w="28575">
              <a:solidFill>
                <a:schemeClr val="tx1"/>
              </a:solidFill>
              <a:miter lim="800000"/>
            </a:ln>
          </p:spPr>
          <p:txBody>
            <a:bodyPr wrap="none" anchor="ctr"/>
            <a:lstStyle/>
            <a:p>
              <a:pPr algn="l"/>
              <a:endParaRPr lang="en-IN" sz="2400">
                <a:solidFill>
                  <a:srgbClr val="000000"/>
                </a:solidFill>
              </a:endParaRPr>
            </a:p>
          </p:txBody>
        </p:sp>
        <p:sp>
          <p:nvSpPr>
            <p:cNvPr id="240675" name="AutoShape 137"/>
            <p:cNvSpPr>
              <a:spLocks noChangeArrowheads="1"/>
            </p:cNvSpPr>
            <p:nvPr/>
          </p:nvSpPr>
          <p:spPr bwMode="auto">
            <a:xfrm>
              <a:off x="3221" y="3254"/>
              <a:ext cx="364" cy="422"/>
            </a:xfrm>
            <a:prstGeom prst="cloudCallout">
              <a:avLst>
                <a:gd name="adj1" fmla="val 39287"/>
                <a:gd name="adj2" fmla="val 38153"/>
              </a:avLst>
            </a:prstGeom>
            <a:solidFill>
              <a:srgbClr val="0FEFEA"/>
            </a:solidFill>
            <a:ln w="28575">
              <a:solidFill>
                <a:schemeClr val="tx1"/>
              </a:solidFill>
              <a:round/>
            </a:ln>
          </p:spPr>
          <p:txBody>
            <a:bodyPr wrap="none" anchor="ctr"/>
            <a:lstStyle/>
            <a:p>
              <a:r>
                <a:rPr lang="en-US" sz="1500" b="1">
                  <a:solidFill>
                    <a:srgbClr val="000000"/>
                  </a:solidFill>
                  <a:latin typeface="Comic Sans MS" pitchFamily="66" charset="0"/>
                </a:rPr>
                <a:t>Bubble</a:t>
              </a:r>
              <a:endParaRPr lang="en-US" b="1">
                <a:solidFill>
                  <a:srgbClr val="000000"/>
                </a:solidFill>
                <a:latin typeface="Comic Sans MS" pitchFamily="66" charset="0"/>
              </a:endParaRPr>
            </a:p>
          </p:txBody>
        </p:sp>
        <p:grpSp>
          <p:nvGrpSpPr>
            <p:cNvPr id="240676" name="Group 138"/>
            <p:cNvGrpSpPr/>
            <p:nvPr/>
          </p:nvGrpSpPr>
          <p:grpSpPr>
            <a:xfrm>
              <a:off x="4274" y="3354"/>
              <a:ext cx="270" cy="233"/>
              <a:chOff x="3936" y="3120"/>
              <a:chExt cx="270" cy="233"/>
            </a:xfrm>
          </p:grpSpPr>
          <p:sp>
            <p:nvSpPr>
              <p:cNvPr id="240679" name="Rectangle 139"/>
              <p:cNvSpPr>
                <a:spLocks noChangeArrowheads="1"/>
              </p:cNvSpPr>
              <p:nvPr/>
            </p:nvSpPr>
            <p:spPr bwMode="auto">
              <a:xfrm>
                <a:off x="3936" y="3120"/>
                <a:ext cx="270" cy="228"/>
              </a:xfrm>
              <a:prstGeom prst="rect">
                <a:avLst/>
              </a:prstGeom>
              <a:solidFill>
                <a:schemeClr val="bg1"/>
              </a:solidFill>
              <a:ln w="28575">
                <a:solidFill>
                  <a:schemeClr val="tx1"/>
                </a:solidFill>
                <a:miter lim="800000"/>
              </a:ln>
            </p:spPr>
            <p:txBody>
              <a:bodyPr wrap="none" anchor="ctr"/>
              <a:lstStyle/>
              <a:p>
                <a:pPr algn="l"/>
                <a:endParaRPr lang="en-IN" sz="2400">
                  <a:solidFill>
                    <a:srgbClr val="000000"/>
                  </a:solidFill>
                </a:endParaRPr>
              </a:p>
            </p:txBody>
          </p:sp>
          <p:sp>
            <p:nvSpPr>
              <p:cNvPr id="240680" name="Rectangle 140"/>
              <p:cNvSpPr>
                <a:spLocks noChangeAspect="1" noChangeArrowheads="1"/>
              </p:cNvSpPr>
              <p:nvPr/>
            </p:nvSpPr>
            <p:spPr bwMode="auto">
              <a:xfrm>
                <a:off x="4069" y="3120"/>
                <a:ext cx="133" cy="230"/>
              </a:xfrm>
              <a:prstGeom prst="rect">
                <a:avLst/>
              </a:prstGeom>
              <a:solidFill>
                <a:schemeClr val="accent1"/>
              </a:solidFill>
              <a:ln w="28575">
                <a:noFill/>
                <a:miter lim="800000"/>
              </a:ln>
            </p:spPr>
            <p:txBody>
              <a:bodyPr wrap="none" anchor="ctr"/>
              <a:lstStyle/>
              <a:p>
                <a:pPr algn="l"/>
                <a:endParaRPr lang="en-IN" sz="2400">
                  <a:solidFill>
                    <a:srgbClr val="000000"/>
                  </a:solidFill>
                </a:endParaRPr>
              </a:p>
            </p:txBody>
          </p:sp>
          <p:sp>
            <p:nvSpPr>
              <p:cNvPr id="240681" name="Rectangle 141"/>
              <p:cNvSpPr>
                <a:spLocks noChangeAspect="1" noChangeArrowheads="1"/>
              </p:cNvSpPr>
              <p:nvPr/>
            </p:nvSpPr>
            <p:spPr bwMode="auto">
              <a:xfrm>
                <a:off x="3936" y="3120"/>
                <a:ext cx="266" cy="233"/>
              </a:xfrm>
              <a:prstGeom prst="rect">
                <a:avLst/>
              </a:prstGeom>
              <a:noFill/>
              <a:ln w="28575">
                <a:solidFill>
                  <a:schemeClr val="tx1"/>
                </a:solidFill>
                <a:miter lim="800000"/>
              </a:ln>
            </p:spPr>
            <p:txBody>
              <a:bodyPr wrap="none" anchor="ctr"/>
              <a:lstStyle/>
              <a:p>
                <a:endParaRPr lang="en-US" sz="1000" b="1">
                  <a:solidFill>
                    <a:srgbClr val="000000"/>
                  </a:solidFill>
                  <a:latin typeface="Comic Sans MS" pitchFamily="66" charset="0"/>
                </a:endParaRPr>
              </a:p>
            </p:txBody>
          </p:sp>
          <p:sp>
            <p:nvSpPr>
              <p:cNvPr id="240682" name="Text Box 142"/>
              <p:cNvSpPr txBox="1">
                <a:spLocks noChangeAspect="1" noChangeArrowheads="1"/>
              </p:cNvSpPr>
              <p:nvPr/>
            </p:nvSpPr>
            <p:spPr bwMode="auto">
              <a:xfrm>
                <a:off x="3943" y="3145"/>
                <a:ext cx="254" cy="154"/>
              </a:xfrm>
              <a:prstGeom prst="rect">
                <a:avLst/>
              </a:prstGeom>
              <a:noFill/>
              <a:ln w="28575">
                <a:noFill/>
                <a:miter lim="800000"/>
              </a:ln>
            </p:spPr>
            <p:txBody>
              <a:bodyPr wrap="none" anchor="ctr">
                <a:spAutoFit/>
              </a:bodyPr>
              <a:lstStyle/>
              <a:p>
                <a:r>
                  <a:rPr lang="en-US" sz="1000" b="1">
                    <a:solidFill>
                      <a:srgbClr val="000000"/>
                    </a:solidFill>
                    <a:latin typeface="Comic Sans MS" pitchFamily="66" charset="0"/>
                  </a:rPr>
                  <a:t>Reg</a:t>
                </a:r>
              </a:p>
            </p:txBody>
          </p:sp>
        </p:grpSp>
        <p:sp>
          <p:nvSpPr>
            <p:cNvPr id="240677" name="Line 143"/>
            <p:cNvSpPr>
              <a:spLocks noChangeShapeType="1"/>
            </p:cNvSpPr>
            <p:nvPr/>
          </p:nvSpPr>
          <p:spPr bwMode="auto">
            <a:xfrm>
              <a:off x="3674" y="1766"/>
              <a:ext cx="144" cy="528"/>
            </a:xfrm>
            <a:prstGeom prst="line">
              <a:avLst/>
            </a:prstGeom>
            <a:noFill/>
            <a:ln w="76200">
              <a:solidFill>
                <a:schemeClr val="hlink"/>
              </a:solidFill>
              <a:round/>
              <a:tailEnd type="triangle" w="med" len="med"/>
            </a:ln>
          </p:spPr>
          <p:txBody>
            <a:bodyPr wrap="none" anchor="ctr"/>
            <a:lstStyle/>
            <a:p>
              <a:endParaRPr lang="en-IN"/>
            </a:p>
          </p:txBody>
        </p:sp>
        <p:sp>
          <p:nvSpPr>
            <p:cNvPr id="240678" name="Line 144"/>
            <p:cNvSpPr>
              <a:spLocks noChangeShapeType="1"/>
            </p:cNvSpPr>
            <p:nvPr/>
          </p:nvSpPr>
          <p:spPr bwMode="auto">
            <a:xfrm>
              <a:off x="3866" y="1766"/>
              <a:ext cx="48" cy="1152"/>
            </a:xfrm>
            <a:prstGeom prst="line">
              <a:avLst/>
            </a:prstGeom>
            <a:noFill/>
            <a:ln w="76200">
              <a:solidFill>
                <a:schemeClr val="hlink"/>
              </a:solidFill>
              <a:round/>
              <a:tailEnd type="triangle" w="med" len="med"/>
            </a:ln>
          </p:spPr>
          <p:txBody>
            <a:bodyPr wrap="none" anchor="ctr"/>
            <a:lstStyle/>
            <a:p>
              <a:endParaRPr lang="en-IN"/>
            </a:p>
          </p:txBody>
        </p:sp>
      </p:grpSp>
    </p:spTree>
  </p:cSld>
  <p:clrMapOvr>
    <a:masterClrMapping/>
  </p:clrMapOvr>
  <p:transition/>
  <p:timing/>
</p:sld>
</file>

<file path=ppt/slides/slide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169986" name="Rectangle 2"/>
          <p:cNvSpPr>
            <a:spLocks noChangeArrowheads="1"/>
          </p:cNvSpPr>
          <p:nvPr/>
        </p:nvSpPr>
        <p:spPr bwMode="auto">
          <a:xfrm>
            <a:off x="2009775" y="176213"/>
            <a:ext cx="5553075" cy="409575"/>
          </a:xfrm>
          <a:prstGeom prst="rect">
            <a:avLst/>
          </a:prstGeom>
          <a:noFill/>
          <a:ln w="12700">
            <a:noFill/>
            <a:miter lim="800000"/>
          </a:ln>
        </p:spPr>
        <p:txBody>
          <a:bodyPr lIns="90488" tIns="44450" rIns="90488" bIns="44450" anchor="ctr"/>
          <a:lstStyle/>
          <a:p>
            <a:pPr algn="l"/>
            <a:r>
              <a:rPr lang="en-US" sz="2800" b="1">
                <a:solidFill>
                  <a:srgbClr val="000000"/>
                </a:solidFill>
              </a:rPr>
              <a:t>MIPS Instruction Subset</a:t>
            </a:r>
          </a:p>
        </p:txBody>
      </p:sp>
      <p:sp>
        <p:nvSpPr>
          <p:cNvPr id="169987" name="Rectangle 3"/>
          <p:cNvSpPr>
            <a:spLocks noChangeArrowheads="1"/>
          </p:cNvSpPr>
          <p:nvPr/>
        </p:nvSpPr>
        <p:spPr bwMode="auto">
          <a:xfrm>
            <a:off x="384175" y="1230313"/>
            <a:ext cx="8248650" cy="4757737"/>
          </a:xfrm>
          <a:prstGeom prst="rect">
            <a:avLst/>
          </a:prstGeom>
          <a:noFill/>
          <a:ln w="12700">
            <a:noFill/>
            <a:miter lim="800000"/>
          </a:ln>
        </p:spPr>
        <p:txBody>
          <a:bodyPr lIns="90488" tIns="44450" rIns="90488" bIns="44450"/>
          <a:lstStyle/>
          <a:p>
            <a:pPr marL="342900" indent="-342900" algn="l">
              <a:spcBef>
                <a:spcPct val="20000"/>
              </a:spcBef>
              <a:buSzTx/>
              <a:buFontTx/>
              <a:buChar char="•"/>
            </a:pPr>
            <a:r>
              <a:rPr lang="en-US" b="1" u="sng">
                <a:solidFill>
                  <a:srgbClr val="000000"/>
                </a:solidFill>
              </a:rPr>
              <a:t>R-type</a:t>
            </a:r>
          </a:p>
          <a:p>
            <a:pPr marL="742950" lvl="1" indent="-285750" algn="l">
              <a:spcBef>
                <a:spcPct val="20000"/>
              </a:spcBef>
              <a:buSzTx/>
              <a:buFontTx/>
              <a:buChar char="–"/>
            </a:pPr>
            <a:r>
              <a:rPr lang="en-US" b="1" i="1">
                <a:solidFill>
                  <a:srgbClr val="000000"/>
                </a:solidFill>
              </a:rPr>
              <a:t>add rd, rs, rt</a:t>
            </a:r>
            <a:endParaRPr lang="en-US" b="1">
              <a:solidFill>
                <a:srgbClr val="000000"/>
              </a:solidFill>
            </a:endParaRPr>
          </a:p>
          <a:p>
            <a:pPr marL="742950" lvl="1" indent="-285750" algn="l">
              <a:spcBef>
                <a:spcPct val="20000"/>
              </a:spcBef>
              <a:buSzTx/>
              <a:buFontTx/>
              <a:buChar char="–"/>
            </a:pPr>
            <a:r>
              <a:rPr lang="en-US" b="1">
                <a:solidFill>
                  <a:srgbClr val="000000"/>
                </a:solidFill>
              </a:rPr>
              <a:t>sub, and, or, slt</a:t>
            </a:r>
          </a:p>
          <a:p>
            <a:pPr marL="742950" lvl="1" indent="-285750" algn="l">
              <a:spcBef>
                <a:spcPct val="20000"/>
              </a:spcBef>
              <a:buSzTx/>
              <a:buFontTx/>
              <a:buChar char="–"/>
            </a:pPr>
            <a:endParaRPr lang="en-US" b="1">
              <a:solidFill>
                <a:srgbClr val="000000"/>
              </a:solidFill>
            </a:endParaRPr>
          </a:p>
          <a:p>
            <a:pPr marL="742950" lvl="1" indent="-285750" algn="l">
              <a:spcBef>
                <a:spcPct val="20000"/>
              </a:spcBef>
              <a:buSzTx/>
              <a:buFontTx/>
              <a:buChar char="–"/>
            </a:pPr>
            <a:endParaRPr lang="en-US" b="1">
              <a:solidFill>
                <a:srgbClr val="000000"/>
              </a:solidFill>
            </a:endParaRPr>
          </a:p>
          <a:p>
            <a:pPr marL="742950" lvl="1" indent="-285750" algn="l">
              <a:spcBef>
                <a:spcPct val="20000"/>
              </a:spcBef>
              <a:buSzTx/>
              <a:buFontTx/>
              <a:buChar char="–"/>
            </a:pPr>
            <a:endParaRPr lang="en-US" b="1">
              <a:solidFill>
                <a:srgbClr val="000000"/>
              </a:solidFill>
            </a:endParaRPr>
          </a:p>
          <a:p>
            <a:pPr marL="342900" indent="-342900" algn="l">
              <a:spcBef>
                <a:spcPct val="20000"/>
              </a:spcBef>
              <a:buSzTx/>
              <a:buFontTx/>
              <a:buChar char="•"/>
            </a:pPr>
            <a:r>
              <a:rPr lang="en-US" b="1" u="sng">
                <a:solidFill>
                  <a:srgbClr val="000000"/>
                </a:solidFill>
              </a:rPr>
              <a:t>LOAD</a:t>
            </a:r>
            <a:r>
              <a:rPr lang="en-US" b="1">
                <a:solidFill>
                  <a:srgbClr val="000000"/>
                </a:solidFill>
              </a:rPr>
              <a:t> and </a:t>
            </a:r>
            <a:r>
              <a:rPr lang="en-US" b="1" u="sng">
                <a:solidFill>
                  <a:srgbClr val="000000"/>
                </a:solidFill>
              </a:rPr>
              <a:t>STORE</a:t>
            </a:r>
          </a:p>
          <a:p>
            <a:pPr marL="342900" indent="-342900" algn="l">
              <a:spcBef>
                <a:spcPct val="20000"/>
              </a:spcBef>
              <a:buSzTx/>
              <a:buFontTx/>
              <a:buChar char="•"/>
            </a:pPr>
            <a:endParaRPr lang="en-US" b="1">
              <a:solidFill>
                <a:srgbClr val="000000"/>
              </a:solidFill>
            </a:endParaRPr>
          </a:p>
          <a:p>
            <a:pPr marL="742950" lvl="1" indent="-285750" algn="l">
              <a:spcBef>
                <a:spcPct val="20000"/>
              </a:spcBef>
              <a:buSzTx/>
              <a:buFontTx/>
              <a:buChar char="–"/>
            </a:pPr>
            <a:r>
              <a:rPr lang="en-US" b="1">
                <a:solidFill>
                  <a:srgbClr val="000000"/>
                </a:solidFill>
              </a:rPr>
              <a:t>lw rt, rs, imm</a:t>
            </a:r>
          </a:p>
          <a:p>
            <a:pPr marL="742950" lvl="1" indent="-285750" algn="l">
              <a:spcBef>
                <a:spcPct val="20000"/>
              </a:spcBef>
              <a:buSzTx/>
              <a:buFontTx/>
              <a:buChar char="–"/>
            </a:pPr>
            <a:r>
              <a:rPr lang="en-US" b="1">
                <a:solidFill>
                  <a:srgbClr val="000000"/>
                </a:solidFill>
              </a:rPr>
              <a:t>sw rt, rs, imm</a:t>
            </a:r>
          </a:p>
          <a:p>
            <a:pPr marL="742950" lvl="1" indent="-285750" algn="l">
              <a:spcBef>
                <a:spcPct val="20000"/>
              </a:spcBef>
              <a:buSzTx/>
              <a:buFontTx/>
              <a:buChar char="–"/>
            </a:pPr>
            <a:endParaRPr lang="en-US" b="1">
              <a:solidFill>
                <a:srgbClr val="000000"/>
              </a:solidFill>
            </a:endParaRPr>
          </a:p>
          <a:p>
            <a:pPr marL="742950" lvl="1" indent="-285750" algn="l">
              <a:spcBef>
                <a:spcPct val="20000"/>
              </a:spcBef>
              <a:buSzTx/>
              <a:buFontTx/>
              <a:buChar char="–"/>
            </a:pPr>
            <a:endParaRPr lang="en-US" b="1">
              <a:solidFill>
                <a:srgbClr val="000000"/>
              </a:solidFill>
            </a:endParaRPr>
          </a:p>
          <a:p>
            <a:pPr marL="742950" lvl="1" indent="-285750" algn="l">
              <a:spcBef>
                <a:spcPct val="20000"/>
              </a:spcBef>
              <a:buSzTx/>
              <a:buFontTx/>
              <a:buChar char="–"/>
            </a:pPr>
            <a:endParaRPr lang="en-US" b="1">
              <a:solidFill>
                <a:srgbClr val="000000"/>
              </a:solidFill>
            </a:endParaRPr>
          </a:p>
          <a:p>
            <a:pPr marL="342900" indent="-342900" algn="l">
              <a:spcBef>
                <a:spcPct val="20000"/>
              </a:spcBef>
              <a:buSzTx/>
              <a:buFontTx/>
              <a:buChar char="•"/>
            </a:pPr>
            <a:r>
              <a:rPr lang="en-US" b="1" u="sng">
                <a:solidFill>
                  <a:srgbClr val="000000"/>
                </a:solidFill>
              </a:rPr>
              <a:t>BRANCH</a:t>
            </a:r>
            <a:r>
              <a:rPr lang="en-US" b="1">
                <a:solidFill>
                  <a:srgbClr val="000000"/>
                </a:solidFill>
              </a:rPr>
              <a:t>:</a:t>
            </a:r>
          </a:p>
          <a:p>
            <a:pPr marL="742950" lvl="1" indent="-285750" algn="l">
              <a:spcBef>
                <a:spcPct val="20000"/>
              </a:spcBef>
              <a:buSzTx/>
              <a:buFontTx/>
              <a:buChar char="–"/>
            </a:pPr>
            <a:r>
              <a:rPr lang="en-US" b="1">
                <a:solidFill>
                  <a:srgbClr val="000000"/>
                </a:solidFill>
              </a:rPr>
              <a:t>beq rs, rt, imm</a:t>
            </a:r>
          </a:p>
        </p:txBody>
      </p:sp>
      <p:grpSp>
        <p:nvGrpSpPr>
          <p:cNvPr id="169988" name="Group 4"/>
          <p:cNvGrpSpPr/>
          <p:nvPr/>
        </p:nvGrpSpPr>
        <p:grpSpPr>
          <a:xfrm>
            <a:off x="2971800" y="841375"/>
            <a:ext cx="5949950" cy="942975"/>
            <a:chOff x="1918" y="672"/>
            <a:chExt cx="3748" cy="594"/>
          </a:xfrm>
        </p:grpSpPr>
        <p:grpSp>
          <p:nvGrpSpPr>
            <p:cNvPr id="170040" name="Group 5"/>
            <p:cNvGrpSpPr/>
            <p:nvPr/>
          </p:nvGrpSpPr>
          <p:grpSpPr>
            <a:xfrm>
              <a:off x="1918" y="672"/>
              <a:ext cx="3748" cy="402"/>
              <a:chOff x="1918" y="672"/>
              <a:chExt cx="3748" cy="402"/>
            </a:xfrm>
          </p:grpSpPr>
          <p:grpSp>
            <p:nvGrpSpPr>
              <p:cNvPr id="170047" name="Group 6"/>
              <p:cNvGrpSpPr/>
              <p:nvPr/>
            </p:nvGrpSpPr>
            <p:grpSpPr>
              <a:xfrm>
                <a:off x="1979" y="864"/>
                <a:ext cx="3607" cy="210"/>
                <a:chOff x="1979" y="864"/>
                <a:chExt cx="3607" cy="210"/>
              </a:xfrm>
            </p:grpSpPr>
            <p:sp>
              <p:nvSpPr>
                <p:cNvPr id="170055" name="Rectangle 7"/>
                <p:cNvSpPr>
                  <a:spLocks noChangeArrowheads="1"/>
                </p:cNvSpPr>
                <p:nvPr/>
              </p:nvSpPr>
              <p:spPr bwMode="auto">
                <a:xfrm>
                  <a:off x="1983" y="872"/>
                  <a:ext cx="3599" cy="176"/>
                </a:xfrm>
                <a:prstGeom prst="rect">
                  <a:avLst/>
                </a:prstGeom>
                <a:noFill/>
                <a:ln w="254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grpSp>
              <p:nvGrpSpPr>
                <p:cNvPr id="170056" name="Group 8"/>
                <p:cNvGrpSpPr/>
                <p:nvPr/>
              </p:nvGrpSpPr>
              <p:grpSpPr>
                <a:xfrm>
                  <a:off x="1979" y="864"/>
                  <a:ext cx="3607" cy="210"/>
                  <a:chOff x="1979" y="864"/>
                  <a:chExt cx="3607" cy="210"/>
                </a:xfrm>
              </p:grpSpPr>
              <p:grpSp>
                <p:nvGrpSpPr>
                  <p:cNvPr id="170057" name="Group 9"/>
                  <p:cNvGrpSpPr/>
                  <p:nvPr/>
                </p:nvGrpSpPr>
                <p:grpSpPr>
                  <a:xfrm>
                    <a:off x="1979" y="864"/>
                    <a:ext cx="624" cy="210"/>
                    <a:chOff x="1979" y="864"/>
                    <a:chExt cx="624" cy="210"/>
                  </a:xfrm>
                </p:grpSpPr>
                <p:sp>
                  <p:nvSpPr>
                    <p:cNvPr id="170073" name="Rectangle 10"/>
                    <p:cNvSpPr>
                      <a:spLocks noChangeArrowheads="1"/>
                    </p:cNvSpPr>
                    <p:nvPr/>
                  </p:nvSpPr>
                  <p:spPr bwMode="auto">
                    <a:xfrm>
                      <a:off x="1979" y="868"/>
                      <a:ext cx="624" cy="184"/>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70074" name="Rectangle 11"/>
                    <p:cNvSpPr>
                      <a:spLocks noChangeArrowheads="1"/>
                    </p:cNvSpPr>
                    <p:nvPr/>
                  </p:nvSpPr>
                  <p:spPr bwMode="auto">
                    <a:xfrm>
                      <a:off x="2161" y="864"/>
                      <a:ext cx="249" cy="210"/>
                    </a:xfrm>
                    <a:prstGeom prst="rect">
                      <a:avLst/>
                    </a:prstGeom>
                    <a:noFill/>
                    <a:ln w="12700">
                      <a:noFill/>
                      <a:miter lim="800000"/>
                    </a:ln>
                  </p:spPr>
                  <p:txBody>
                    <a:bodyPr wrap="none" lIns="90488" tIns="44450" rIns="90488" bIns="44450">
                      <a:spAutoFit/>
                    </a:bodyPr>
                    <a:lstStyle/>
                    <a:p>
                      <a:pPr algn="l"/>
                      <a:r>
                        <a:rPr lang="en-US" b="1">
                          <a:solidFill>
                            <a:srgbClr val="000000"/>
                          </a:solidFill>
                          <a:latin typeface="Times New Roman" pitchFamily="18" charset="0"/>
                        </a:rPr>
                        <a:t>op</a:t>
                      </a:r>
                    </a:p>
                  </p:txBody>
                </p:sp>
              </p:grpSp>
              <p:grpSp>
                <p:nvGrpSpPr>
                  <p:cNvPr id="170058" name="Group 12"/>
                  <p:cNvGrpSpPr/>
                  <p:nvPr/>
                </p:nvGrpSpPr>
                <p:grpSpPr>
                  <a:xfrm>
                    <a:off x="2611" y="864"/>
                    <a:ext cx="580" cy="210"/>
                    <a:chOff x="2611" y="864"/>
                    <a:chExt cx="580" cy="210"/>
                  </a:xfrm>
                </p:grpSpPr>
                <p:sp>
                  <p:nvSpPr>
                    <p:cNvPr id="170071" name="Rectangle 13"/>
                    <p:cNvSpPr>
                      <a:spLocks noChangeArrowheads="1"/>
                    </p:cNvSpPr>
                    <p:nvPr/>
                  </p:nvSpPr>
                  <p:spPr bwMode="auto">
                    <a:xfrm>
                      <a:off x="2611" y="868"/>
                      <a:ext cx="580" cy="184"/>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70072" name="Rectangle 14"/>
                    <p:cNvSpPr>
                      <a:spLocks noChangeArrowheads="1"/>
                    </p:cNvSpPr>
                    <p:nvPr/>
                  </p:nvSpPr>
                  <p:spPr bwMode="auto">
                    <a:xfrm>
                      <a:off x="2776" y="864"/>
                      <a:ext cx="221" cy="210"/>
                    </a:xfrm>
                    <a:prstGeom prst="rect">
                      <a:avLst/>
                    </a:prstGeom>
                    <a:noFill/>
                    <a:ln w="12700">
                      <a:noFill/>
                      <a:miter lim="800000"/>
                    </a:ln>
                  </p:spPr>
                  <p:txBody>
                    <a:bodyPr wrap="none" lIns="90488" tIns="44450" rIns="90488" bIns="44450">
                      <a:spAutoFit/>
                    </a:bodyPr>
                    <a:lstStyle/>
                    <a:p>
                      <a:pPr algn="l"/>
                      <a:r>
                        <a:rPr lang="en-US" b="1">
                          <a:solidFill>
                            <a:srgbClr val="000000"/>
                          </a:solidFill>
                          <a:latin typeface="Times New Roman" pitchFamily="18" charset="0"/>
                        </a:rPr>
                        <a:t>rs</a:t>
                      </a:r>
                    </a:p>
                  </p:txBody>
                </p:sp>
              </p:grpSp>
              <p:grpSp>
                <p:nvGrpSpPr>
                  <p:cNvPr id="170059" name="Group 15"/>
                  <p:cNvGrpSpPr/>
                  <p:nvPr/>
                </p:nvGrpSpPr>
                <p:grpSpPr>
                  <a:xfrm>
                    <a:off x="3199" y="864"/>
                    <a:ext cx="579" cy="210"/>
                    <a:chOff x="3199" y="864"/>
                    <a:chExt cx="579" cy="210"/>
                  </a:xfrm>
                </p:grpSpPr>
                <p:sp>
                  <p:nvSpPr>
                    <p:cNvPr id="170069" name="Rectangle 16"/>
                    <p:cNvSpPr>
                      <a:spLocks noChangeArrowheads="1"/>
                    </p:cNvSpPr>
                    <p:nvPr/>
                  </p:nvSpPr>
                  <p:spPr bwMode="auto">
                    <a:xfrm>
                      <a:off x="3199" y="868"/>
                      <a:ext cx="579" cy="184"/>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70070" name="Rectangle 17"/>
                    <p:cNvSpPr>
                      <a:spLocks noChangeArrowheads="1"/>
                    </p:cNvSpPr>
                    <p:nvPr/>
                  </p:nvSpPr>
                  <p:spPr bwMode="auto">
                    <a:xfrm>
                      <a:off x="3363" y="864"/>
                      <a:ext cx="214" cy="210"/>
                    </a:xfrm>
                    <a:prstGeom prst="rect">
                      <a:avLst/>
                    </a:prstGeom>
                    <a:noFill/>
                    <a:ln w="12700">
                      <a:noFill/>
                      <a:miter lim="800000"/>
                    </a:ln>
                  </p:spPr>
                  <p:txBody>
                    <a:bodyPr wrap="none" lIns="90488" tIns="44450" rIns="90488" bIns="44450">
                      <a:spAutoFit/>
                    </a:bodyPr>
                    <a:lstStyle/>
                    <a:p>
                      <a:pPr algn="l"/>
                      <a:r>
                        <a:rPr lang="en-US" b="1">
                          <a:solidFill>
                            <a:srgbClr val="000000"/>
                          </a:solidFill>
                          <a:latin typeface="Times New Roman" pitchFamily="18" charset="0"/>
                        </a:rPr>
                        <a:t>rt</a:t>
                      </a:r>
                    </a:p>
                  </p:txBody>
                </p:sp>
              </p:grpSp>
              <p:grpSp>
                <p:nvGrpSpPr>
                  <p:cNvPr id="170060" name="Group 18"/>
                  <p:cNvGrpSpPr/>
                  <p:nvPr/>
                </p:nvGrpSpPr>
                <p:grpSpPr>
                  <a:xfrm>
                    <a:off x="3786" y="864"/>
                    <a:ext cx="579" cy="210"/>
                    <a:chOff x="3786" y="864"/>
                    <a:chExt cx="579" cy="210"/>
                  </a:xfrm>
                </p:grpSpPr>
                <p:sp>
                  <p:nvSpPr>
                    <p:cNvPr id="170067" name="Rectangle 19"/>
                    <p:cNvSpPr>
                      <a:spLocks noChangeArrowheads="1"/>
                    </p:cNvSpPr>
                    <p:nvPr/>
                  </p:nvSpPr>
                  <p:spPr bwMode="auto">
                    <a:xfrm>
                      <a:off x="3786" y="868"/>
                      <a:ext cx="579" cy="184"/>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70068" name="Rectangle 20"/>
                    <p:cNvSpPr>
                      <a:spLocks noChangeArrowheads="1"/>
                    </p:cNvSpPr>
                    <p:nvPr/>
                  </p:nvSpPr>
                  <p:spPr bwMode="auto">
                    <a:xfrm>
                      <a:off x="3951" y="864"/>
                      <a:ext cx="242" cy="210"/>
                    </a:xfrm>
                    <a:prstGeom prst="rect">
                      <a:avLst/>
                    </a:prstGeom>
                    <a:noFill/>
                    <a:ln w="12700">
                      <a:noFill/>
                      <a:miter lim="800000"/>
                    </a:ln>
                  </p:spPr>
                  <p:txBody>
                    <a:bodyPr wrap="none" lIns="90488" tIns="44450" rIns="90488" bIns="44450">
                      <a:spAutoFit/>
                    </a:bodyPr>
                    <a:lstStyle/>
                    <a:p>
                      <a:pPr algn="l"/>
                      <a:r>
                        <a:rPr lang="en-US" b="1">
                          <a:solidFill>
                            <a:srgbClr val="000000"/>
                          </a:solidFill>
                          <a:latin typeface="Times New Roman" pitchFamily="18" charset="0"/>
                        </a:rPr>
                        <a:t>rd</a:t>
                      </a:r>
                    </a:p>
                  </p:txBody>
                </p:sp>
              </p:grpSp>
              <p:grpSp>
                <p:nvGrpSpPr>
                  <p:cNvPr id="170061" name="Group 21"/>
                  <p:cNvGrpSpPr/>
                  <p:nvPr/>
                </p:nvGrpSpPr>
                <p:grpSpPr>
                  <a:xfrm>
                    <a:off x="4373" y="864"/>
                    <a:ext cx="580" cy="210"/>
                    <a:chOff x="4373" y="864"/>
                    <a:chExt cx="580" cy="210"/>
                  </a:xfrm>
                </p:grpSpPr>
                <p:sp>
                  <p:nvSpPr>
                    <p:cNvPr id="170065" name="Rectangle 22"/>
                    <p:cNvSpPr>
                      <a:spLocks noChangeArrowheads="1"/>
                    </p:cNvSpPr>
                    <p:nvPr/>
                  </p:nvSpPr>
                  <p:spPr bwMode="auto">
                    <a:xfrm>
                      <a:off x="4373" y="868"/>
                      <a:ext cx="580" cy="184"/>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70066" name="Rectangle 23"/>
                    <p:cNvSpPr>
                      <a:spLocks noChangeArrowheads="1"/>
                    </p:cNvSpPr>
                    <p:nvPr/>
                  </p:nvSpPr>
                  <p:spPr bwMode="auto">
                    <a:xfrm>
                      <a:off x="4448" y="864"/>
                      <a:ext cx="449" cy="210"/>
                    </a:xfrm>
                    <a:prstGeom prst="rect">
                      <a:avLst/>
                    </a:prstGeom>
                    <a:noFill/>
                    <a:ln w="12700">
                      <a:noFill/>
                      <a:miter lim="800000"/>
                    </a:ln>
                  </p:spPr>
                  <p:txBody>
                    <a:bodyPr wrap="none" lIns="90488" tIns="44450" rIns="90488" bIns="44450">
                      <a:spAutoFit/>
                    </a:bodyPr>
                    <a:lstStyle/>
                    <a:p>
                      <a:pPr algn="l"/>
                      <a:r>
                        <a:rPr lang="en-US" b="1">
                          <a:solidFill>
                            <a:srgbClr val="000000"/>
                          </a:solidFill>
                          <a:latin typeface="Times New Roman" pitchFamily="18" charset="0"/>
                        </a:rPr>
                        <a:t>shamt</a:t>
                      </a:r>
                    </a:p>
                  </p:txBody>
                </p:sp>
              </p:grpSp>
              <p:grpSp>
                <p:nvGrpSpPr>
                  <p:cNvPr id="170062" name="Group 24"/>
                  <p:cNvGrpSpPr/>
                  <p:nvPr/>
                </p:nvGrpSpPr>
                <p:grpSpPr>
                  <a:xfrm>
                    <a:off x="4961" y="864"/>
                    <a:ext cx="625" cy="210"/>
                    <a:chOff x="4961" y="864"/>
                    <a:chExt cx="625" cy="210"/>
                  </a:xfrm>
                </p:grpSpPr>
                <p:sp>
                  <p:nvSpPr>
                    <p:cNvPr id="170063" name="Rectangle 25"/>
                    <p:cNvSpPr>
                      <a:spLocks noChangeArrowheads="1"/>
                    </p:cNvSpPr>
                    <p:nvPr/>
                  </p:nvSpPr>
                  <p:spPr bwMode="auto">
                    <a:xfrm>
                      <a:off x="4961" y="868"/>
                      <a:ext cx="625" cy="184"/>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70064" name="Rectangle 26"/>
                    <p:cNvSpPr>
                      <a:spLocks noChangeArrowheads="1"/>
                    </p:cNvSpPr>
                    <p:nvPr/>
                  </p:nvSpPr>
                  <p:spPr bwMode="auto">
                    <a:xfrm>
                      <a:off x="5143" y="864"/>
                      <a:ext cx="399" cy="210"/>
                    </a:xfrm>
                    <a:prstGeom prst="rect">
                      <a:avLst/>
                    </a:prstGeom>
                    <a:noFill/>
                    <a:ln w="12700">
                      <a:noFill/>
                      <a:miter lim="800000"/>
                    </a:ln>
                  </p:spPr>
                  <p:txBody>
                    <a:bodyPr wrap="none" lIns="90488" tIns="44450" rIns="90488" bIns="44450">
                      <a:spAutoFit/>
                    </a:bodyPr>
                    <a:lstStyle/>
                    <a:p>
                      <a:pPr algn="l"/>
                      <a:r>
                        <a:rPr lang="en-US" b="1">
                          <a:solidFill>
                            <a:srgbClr val="000000"/>
                          </a:solidFill>
                          <a:latin typeface="Times New Roman" pitchFamily="18" charset="0"/>
                        </a:rPr>
                        <a:t>funct</a:t>
                      </a:r>
                    </a:p>
                  </p:txBody>
                </p:sp>
              </p:grpSp>
            </p:grpSp>
          </p:grpSp>
          <p:sp>
            <p:nvSpPr>
              <p:cNvPr id="170048" name="Rectangle 27"/>
              <p:cNvSpPr>
                <a:spLocks noChangeArrowheads="1"/>
              </p:cNvSpPr>
              <p:nvPr/>
            </p:nvSpPr>
            <p:spPr bwMode="auto">
              <a:xfrm>
                <a:off x="5488" y="672"/>
                <a:ext cx="178"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0</a:t>
                </a:r>
              </a:p>
            </p:txBody>
          </p:sp>
          <p:sp>
            <p:nvSpPr>
              <p:cNvPr id="170049" name="Rectangle 28"/>
              <p:cNvSpPr>
                <a:spLocks noChangeArrowheads="1"/>
              </p:cNvSpPr>
              <p:nvPr/>
            </p:nvSpPr>
            <p:spPr bwMode="auto">
              <a:xfrm>
                <a:off x="4810" y="672"/>
                <a:ext cx="178"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6</a:t>
                </a:r>
              </a:p>
            </p:txBody>
          </p:sp>
          <p:sp>
            <p:nvSpPr>
              <p:cNvPr id="170050" name="Rectangle 29"/>
              <p:cNvSpPr>
                <a:spLocks noChangeArrowheads="1"/>
              </p:cNvSpPr>
              <p:nvPr/>
            </p:nvSpPr>
            <p:spPr bwMode="auto">
              <a:xfrm>
                <a:off x="4177" y="672"/>
                <a:ext cx="242"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11</a:t>
                </a:r>
              </a:p>
            </p:txBody>
          </p:sp>
          <p:sp>
            <p:nvSpPr>
              <p:cNvPr id="170051" name="Rectangle 30"/>
              <p:cNvSpPr>
                <a:spLocks noChangeArrowheads="1"/>
              </p:cNvSpPr>
              <p:nvPr/>
            </p:nvSpPr>
            <p:spPr bwMode="auto">
              <a:xfrm>
                <a:off x="3590" y="672"/>
                <a:ext cx="242"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16</a:t>
                </a:r>
              </a:p>
            </p:txBody>
          </p:sp>
          <p:sp>
            <p:nvSpPr>
              <p:cNvPr id="170052" name="Rectangle 31"/>
              <p:cNvSpPr>
                <a:spLocks noChangeArrowheads="1"/>
              </p:cNvSpPr>
              <p:nvPr/>
            </p:nvSpPr>
            <p:spPr bwMode="auto">
              <a:xfrm>
                <a:off x="3002" y="672"/>
                <a:ext cx="242"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21</a:t>
                </a:r>
              </a:p>
            </p:txBody>
          </p:sp>
          <p:sp>
            <p:nvSpPr>
              <p:cNvPr id="170053" name="Rectangle 32"/>
              <p:cNvSpPr>
                <a:spLocks noChangeArrowheads="1"/>
              </p:cNvSpPr>
              <p:nvPr/>
            </p:nvSpPr>
            <p:spPr bwMode="auto">
              <a:xfrm>
                <a:off x="2414" y="672"/>
                <a:ext cx="242"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26</a:t>
                </a:r>
              </a:p>
            </p:txBody>
          </p:sp>
          <p:sp>
            <p:nvSpPr>
              <p:cNvPr id="170054" name="Rectangle 33"/>
              <p:cNvSpPr>
                <a:spLocks noChangeArrowheads="1"/>
              </p:cNvSpPr>
              <p:nvPr/>
            </p:nvSpPr>
            <p:spPr bwMode="auto">
              <a:xfrm>
                <a:off x="1918" y="672"/>
                <a:ext cx="242"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31</a:t>
                </a:r>
              </a:p>
            </p:txBody>
          </p:sp>
        </p:grpSp>
        <p:sp>
          <p:nvSpPr>
            <p:cNvPr id="170041" name="Rectangle 34"/>
            <p:cNvSpPr>
              <a:spLocks noChangeArrowheads="1"/>
            </p:cNvSpPr>
            <p:nvPr/>
          </p:nvSpPr>
          <p:spPr bwMode="auto">
            <a:xfrm>
              <a:off x="2143" y="1056"/>
              <a:ext cx="396"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6 bits</a:t>
              </a:r>
            </a:p>
          </p:txBody>
        </p:sp>
        <p:sp>
          <p:nvSpPr>
            <p:cNvPr id="170042" name="Rectangle 35"/>
            <p:cNvSpPr>
              <a:spLocks noChangeArrowheads="1"/>
            </p:cNvSpPr>
            <p:nvPr/>
          </p:nvSpPr>
          <p:spPr bwMode="auto">
            <a:xfrm>
              <a:off x="5126" y="1056"/>
              <a:ext cx="396"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6 bits</a:t>
              </a:r>
            </a:p>
          </p:txBody>
        </p:sp>
        <p:sp>
          <p:nvSpPr>
            <p:cNvPr id="170043" name="Rectangle 36"/>
            <p:cNvSpPr>
              <a:spLocks noChangeArrowheads="1"/>
            </p:cNvSpPr>
            <p:nvPr/>
          </p:nvSpPr>
          <p:spPr bwMode="auto">
            <a:xfrm>
              <a:off x="4493" y="1056"/>
              <a:ext cx="396"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5 bits</a:t>
              </a:r>
            </a:p>
          </p:txBody>
        </p:sp>
        <p:sp>
          <p:nvSpPr>
            <p:cNvPr id="170044" name="Rectangle 37"/>
            <p:cNvSpPr>
              <a:spLocks noChangeArrowheads="1"/>
            </p:cNvSpPr>
            <p:nvPr/>
          </p:nvSpPr>
          <p:spPr bwMode="auto">
            <a:xfrm>
              <a:off x="3906" y="1056"/>
              <a:ext cx="396"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5 bits</a:t>
              </a:r>
            </a:p>
          </p:txBody>
        </p:sp>
        <p:sp>
          <p:nvSpPr>
            <p:cNvPr id="170045" name="Rectangle 38"/>
            <p:cNvSpPr>
              <a:spLocks noChangeArrowheads="1"/>
            </p:cNvSpPr>
            <p:nvPr/>
          </p:nvSpPr>
          <p:spPr bwMode="auto">
            <a:xfrm>
              <a:off x="3318" y="1056"/>
              <a:ext cx="396"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5 bits</a:t>
              </a:r>
            </a:p>
          </p:txBody>
        </p:sp>
        <p:sp>
          <p:nvSpPr>
            <p:cNvPr id="170046" name="Rectangle 39"/>
            <p:cNvSpPr>
              <a:spLocks noChangeArrowheads="1"/>
            </p:cNvSpPr>
            <p:nvPr/>
          </p:nvSpPr>
          <p:spPr bwMode="auto">
            <a:xfrm>
              <a:off x="2731" y="1056"/>
              <a:ext cx="396"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5 bits</a:t>
              </a:r>
            </a:p>
          </p:txBody>
        </p:sp>
      </p:grpSp>
      <p:grpSp>
        <p:nvGrpSpPr>
          <p:cNvPr id="169989" name="Group 40"/>
          <p:cNvGrpSpPr/>
          <p:nvPr/>
        </p:nvGrpSpPr>
        <p:grpSpPr>
          <a:xfrm>
            <a:off x="2971800" y="2860675"/>
            <a:ext cx="5949950" cy="942975"/>
            <a:chOff x="1918" y="2064"/>
            <a:chExt cx="3748" cy="594"/>
          </a:xfrm>
        </p:grpSpPr>
        <p:sp>
          <p:nvSpPr>
            <p:cNvPr id="170019" name="Rectangle 41"/>
            <p:cNvSpPr>
              <a:spLocks noChangeArrowheads="1"/>
            </p:cNvSpPr>
            <p:nvPr/>
          </p:nvSpPr>
          <p:spPr bwMode="auto">
            <a:xfrm>
              <a:off x="1983" y="2264"/>
              <a:ext cx="3599" cy="176"/>
            </a:xfrm>
            <a:prstGeom prst="rect">
              <a:avLst/>
            </a:prstGeom>
            <a:noFill/>
            <a:ln w="254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grpSp>
          <p:nvGrpSpPr>
            <p:cNvPr id="170020" name="Group 42"/>
            <p:cNvGrpSpPr/>
            <p:nvPr/>
          </p:nvGrpSpPr>
          <p:grpSpPr>
            <a:xfrm>
              <a:off x="1979" y="2256"/>
              <a:ext cx="624" cy="210"/>
              <a:chOff x="1979" y="2256"/>
              <a:chExt cx="624" cy="210"/>
            </a:xfrm>
          </p:grpSpPr>
          <p:sp>
            <p:nvSpPr>
              <p:cNvPr id="170038" name="Rectangle 43"/>
              <p:cNvSpPr>
                <a:spLocks noChangeArrowheads="1"/>
              </p:cNvSpPr>
              <p:nvPr/>
            </p:nvSpPr>
            <p:spPr bwMode="auto">
              <a:xfrm>
                <a:off x="1979" y="2260"/>
                <a:ext cx="624" cy="184"/>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70039" name="Rectangle 44"/>
              <p:cNvSpPr>
                <a:spLocks noChangeArrowheads="1"/>
              </p:cNvSpPr>
              <p:nvPr/>
            </p:nvSpPr>
            <p:spPr bwMode="auto">
              <a:xfrm>
                <a:off x="2161" y="2256"/>
                <a:ext cx="249" cy="210"/>
              </a:xfrm>
              <a:prstGeom prst="rect">
                <a:avLst/>
              </a:prstGeom>
              <a:noFill/>
              <a:ln w="12700">
                <a:noFill/>
                <a:miter lim="800000"/>
              </a:ln>
            </p:spPr>
            <p:txBody>
              <a:bodyPr wrap="none" lIns="90488" tIns="44450" rIns="90488" bIns="44450">
                <a:spAutoFit/>
              </a:bodyPr>
              <a:lstStyle/>
              <a:p>
                <a:pPr algn="l"/>
                <a:r>
                  <a:rPr lang="en-US" b="1">
                    <a:solidFill>
                      <a:srgbClr val="000000"/>
                    </a:solidFill>
                    <a:latin typeface="Times New Roman" pitchFamily="18" charset="0"/>
                  </a:rPr>
                  <a:t>op</a:t>
                </a:r>
              </a:p>
            </p:txBody>
          </p:sp>
        </p:grpSp>
        <p:grpSp>
          <p:nvGrpSpPr>
            <p:cNvPr id="170021" name="Group 45"/>
            <p:cNvGrpSpPr/>
            <p:nvPr/>
          </p:nvGrpSpPr>
          <p:grpSpPr>
            <a:xfrm>
              <a:off x="2611" y="2256"/>
              <a:ext cx="580" cy="210"/>
              <a:chOff x="2611" y="2256"/>
              <a:chExt cx="580" cy="210"/>
            </a:xfrm>
          </p:grpSpPr>
          <p:sp>
            <p:nvSpPr>
              <p:cNvPr id="170036" name="Rectangle 46"/>
              <p:cNvSpPr>
                <a:spLocks noChangeArrowheads="1"/>
              </p:cNvSpPr>
              <p:nvPr/>
            </p:nvSpPr>
            <p:spPr bwMode="auto">
              <a:xfrm>
                <a:off x="2611" y="2260"/>
                <a:ext cx="580" cy="184"/>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70037" name="Rectangle 47"/>
              <p:cNvSpPr>
                <a:spLocks noChangeArrowheads="1"/>
              </p:cNvSpPr>
              <p:nvPr/>
            </p:nvSpPr>
            <p:spPr bwMode="auto">
              <a:xfrm>
                <a:off x="2776" y="2256"/>
                <a:ext cx="221" cy="210"/>
              </a:xfrm>
              <a:prstGeom prst="rect">
                <a:avLst/>
              </a:prstGeom>
              <a:noFill/>
              <a:ln w="12700">
                <a:noFill/>
                <a:miter lim="800000"/>
              </a:ln>
            </p:spPr>
            <p:txBody>
              <a:bodyPr wrap="none" lIns="90488" tIns="44450" rIns="90488" bIns="44450">
                <a:spAutoFit/>
              </a:bodyPr>
              <a:lstStyle/>
              <a:p>
                <a:pPr algn="l"/>
                <a:r>
                  <a:rPr lang="en-US" b="1">
                    <a:solidFill>
                      <a:srgbClr val="000000"/>
                    </a:solidFill>
                    <a:latin typeface="Times New Roman" pitchFamily="18" charset="0"/>
                  </a:rPr>
                  <a:t>rs</a:t>
                </a:r>
              </a:p>
            </p:txBody>
          </p:sp>
        </p:grpSp>
        <p:grpSp>
          <p:nvGrpSpPr>
            <p:cNvPr id="170022" name="Group 48"/>
            <p:cNvGrpSpPr/>
            <p:nvPr/>
          </p:nvGrpSpPr>
          <p:grpSpPr>
            <a:xfrm>
              <a:off x="3199" y="2256"/>
              <a:ext cx="579" cy="210"/>
              <a:chOff x="3199" y="2256"/>
              <a:chExt cx="579" cy="210"/>
            </a:xfrm>
          </p:grpSpPr>
          <p:sp>
            <p:nvSpPr>
              <p:cNvPr id="170034" name="Rectangle 49"/>
              <p:cNvSpPr>
                <a:spLocks noChangeArrowheads="1"/>
              </p:cNvSpPr>
              <p:nvPr/>
            </p:nvSpPr>
            <p:spPr bwMode="auto">
              <a:xfrm>
                <a:off x="3199" y="2260"/>
                <a:ext cx="579" cy="184"/>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70035" name="Rectangle 50"/>
              <p:cNvSpPr>
                <a:spLocks noChangeArrowheads="1"/>
              </p:cNvSpPr>
              <p:nvPr/>
            </p:nvSpPr>
            <p:spPr bwMode="auto">
              <a:xfrm>
                <a:off x="3363" y="2256"/>
                <a:ext cx="214" cy="210"/>
              </a:xfrm>
              <a:prstGeom prst="rect">
                <a:avLst/>
              </a:prstGeom>
              <a:noFill/>
              <a:ln w="12700">
                <a:noFill/>
                <a:miter lim="800000"/>
              </a:ln>
            </p:spPr>
            <p:txBody>
              <a:bodyPr wrap="none" lIns="90488" tIns="44450" rIns="90488" bIns="44450">
                <a:spAutoFit/>
              </a:bodyPr>
              <a:lstStyle/>
              <a:p>
                <a:pPr algn="l"/>
                <a:r>
                  <a:rPr lang="en-US" b="1">
                    <a:solidFill>
                      <a:srgbClr val="000000"/>
                    </a:solidFill>
                    <a:latin typeface="Times New Roman" pitchFamily="18" charset="0"/>
                  </a:rPr>
                  <a:t>rt</a:t>
                </a:r>
              </a:p>
            </p:txBody>
          </p:sp>
        </p:grpSp>
        <p:sp>
          <p:nvSpPr>
            <p:cNvPr id="170023" name="Rectangle 51"/>
            <p:cNvSpPr>
              <a:spLocks noChangeArrowheads="1"/>
            </p:cNvSpPr>
            <p:nvPr/>
          </p:nvSpPr>
          <p:spPr bwMode="auto">
            <a:xfrm>
              <a:off x="3786" y="2260"/>
              <a:ext cx="1800" cy="184"/>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70024" name="Rectangle 52"/>
            <p:cNvSpPr>
              <a:spLocks noChangeArrowheads="1"/>
            </p:cNvSpPr>
            <p:nvPr/>
          </p:nvSpPr>
          <p:spPr bwMode="auto">
            <a:xfrm>
              <a:off x="4289" y="2256"/>
              <a:ext cx="692" cy="210"/>
            </a:xfrm>
            <a:prstGeom prst="rect">
              <a:avLst/>
            </a:prstGeom>
            <a:noFill/>
            <a:ln w="12700">
              <a:noFill/>
              <a:miter lim="800000"/>
            </a:ln>
          </p:spPr>
          <p:txBody>
            <a:bodyPr wrap="none" lIns="90488" tIns="44450" rIns="90488" bIns="44450">
              <a:spAutoFit/>
            </a:bodyPr>
            <a:lstStyle/>
            <a:p>
              <a:pPr algn="l"/>
              <a:r>
                <a:rPr lang="en-US" b="1">
                  <a:solidFill>
                    <a:srgbClr val="000000"/>
                  </a:solidFill>
                  <a:latin typeface="Times New Roman" pitchFamily="18" charset="0"/>
                </a:rPr>
                <a:t>immediate</a:t>
              </a:r>
            </a:p>
          </p:txBody>
        </p:sp>
        <p:sp>
          <p:nvSpPr>
            <p:cNvPr id="170025" name="Rectangle 53"/>
            <p:cNvSpPr>
              <a:spLocks noChangeArrowheads="1"/>
            </p:cNvSpPr>
            <p:nvPr/>
          </p:nvSpPr>
          <p:spPr bwMode="auto">
            <a:xfrm>
              <a:off x="5488" y="2064"/>
              <a:ext cx="178"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0</a:t>
              </a:r>
            </a:p>
          </p:txBody>
        </p:sp>
        <p:sp>
          <p:nvSpPr>
            <p:cNvPr id="170026" name="Rectangle 54"/>
            <p:cNvSpPr>
              <a:spLocks noChangeArrowheads="1"/>
            </p:cNvSpPr>
            <p:nvPr/>
          </p:nvSpPr>
          <p:spPr bwMode="auto">
            <a:xfrm>
              <a:off x="3590" y="2064"/>
              <a:ext cx="242"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16</a:t>
              </a:r>
            </a:p>
          </p:txBody>
        </p:sp>
        <p:sp>
          <p:nvSpPr>
            <p:cNvPr id="170027" name="Rectangle 55"/>
            <p:cNvSpPr>
              <a:spLocks noChangeArrowheads="1"/>
            </p:cNvSpPr>
            <p:nvPr/>
          </p:nvSpPr>
          <p:spPr bwMode="auto">
            <a:xfrm>
              <a:off x="3002" y="2064"/>
              <a:ext cx="242"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21</a:t>
              </a:r>
            </a:p>
          </p:txBody>
        </p:sp>
        <p:sp>
          <p:nvSpPr>
            <p:cNvPr id="170028" name="Rectangle 56"/>
            <p:cNvSpPr>
              <a:spLocks noChangeArrowheads="1"/>
            </p:cNvSpPr>
            <p:nvPr/>
          </p:nvSpPr>
          <p:spPr bwMode="auto">
            <a:xfrm>
              <a:off x="2414" y="2064"/>
              <a:ext cx="242"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26</a:t>
              </a:r>
            </a:p>
          </p:txBody>
        </p:sp>
        <p:sp>
          <p:nvSpPr>
            <p:cNvPr id="170029" name="Rectangle 57"/>
            <p:cNvSpPr>
              <a:spLocks noChangeArrowheads="1"/>
            </p:cNvSpPr>
            <p:nvPr/>
          </p:nvSpPr>
          <p:spPr bwMode="auto">
            <a:xfrm>
              <a:off x="1918" y="2064"/>
              <a:ext cx="242"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31</a:t>
              </a:r>
            </a:p>
          </p:txBody>
        </p:sp>
        <p:sp>
          <p:nvSpPr>
            <p:cNvPr id="170030" name="Rectangle 58"/>
            <p:cNvSpPr>
              <a:spLocks noChangeArrowheads="1"/>
            </p:cNvSpPr>
            <p:nvPr/>
          </p:nvSpPr>
          <p:spPr bwMode="auto">
            <a:xfrm>
              <a:off x="2143" y="2448"/>
              <a:ext cx="396"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6 bits</a:t>
              </a:r>
            </a:p>
          </p:txBody>
        </p:sp>
        <p:sp>
          <p:nvSpPr>
            <p:cNvPr id="170031" name="Rectangle 59"/>
            <p:cNvSpPr>
              <a:spLocks noChangeArrowheads="1"/>
            </p:cNvSpPr>
            <p:nvPr/>
          </p:nvSpPr>
          <p:spPr bwMode="auto">
            <a:xfrm>
              <a:off x="4448" y="2448"/>
              <a:ext cx="460"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16 bits</a:t>
              </a:r>
            </a:p>
          </p:txBody>
        </p:sp>
        <p:sp>
          <p:nvSpPr>
            <p:cNvPr id="170032" name="Rectangle 60"/>
            <p:cNvSpPr>
              <a:spLocks noChangeArrowheads="1"/>
            </p:cNvSpPr>
            <p:nvPr/>
          </p:nvSpPr>
          <p:spPr bwMode="auto">
            <a:xfrm>
              <a:off x="3318" y="2448"/>
              <a:ext cx="396"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5 bits</a:t>
              </a:r>
            </a:p>
          </p:txBody>
        </p:sp>
        <p:sp>
          <p:nvSpPr>
            <p:cNvPr id="170033" name="Rectangle 61"/>
            <p:cNvSpPr>
              <a:spLocks noChangeArrowheads="1"/>
            </p:cNvSpPr>
            <p:nvPr/>
          </p:nvSpPr>
          <p:spPr bwMode="auto">
            <a:xfrm>
              <a:off x="2731" y="2448"/>
              <a:ext cx="396"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5 bits</a:t>
              </a:r>
            </a:p>
          </p:txBody>
        </p:sp>
      </p:grpSp>
      <p:grpSp>
        <p:nvGrpSpPr>
          <p:cNvPr id="169990" name="Group 62"/>
          <p:cNvGrpSpPr/>
          <p:nvPr/>
        </p:nvGrpSpPr>
        <p:grpSpPr>
          <a:xfrm>
            <a:off x="2971800" y="4679950"/>
            <a:ext cx="5949950" cy="942975"/>
            <a:chOff x="1918" y="3264"/>
            <a:chExt cx="3748" cy="594"/>
          </a:xfrm>
        </p:grpSpPr>
        <p:sp>
          <p:nvSpPr>
            <p:cNvPr id="169998" name="Rectangle 63"/>
            <p:cNvSpPr>
              <a:spLocks noChangeArrowheads="1"/>
            </p:cNvSpPr>
            <p:nvPr/>
          </p:nvSpPr>
          <p:spPr bwMode="auto">
            <a:xfrm>
              <a:off x="1983" y="3464"/>
              <a:ext cx="3599" cy="176"/>
            </a:xfrm>
            <a:prstGeom prst="rect">
              <a:avLst/>
            </a:prstGeom>
            <a:noFill/>
            <a:ln w="254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grpSp>
          <p:nvGrpSpPr>
            <p:cNvPr id="169999" name="Group 64"/>
            <p:cNvGrpSpPr/>
            <p:nvPr/>
          </p:nvGrpSpPr>
          <p:grpSpPr>
            <a:xfrm>
              <a:off x="1979" y="3456"/>
              <a:ext cx="624" cy="210"/>
              <a:chOff x="1979" y="3456"/>
              <a:chExt cx="624" cy="210"/>
            </a:xfrm>
          </p:grpSpPr>
          <p:sp>
            <p:nvSpPr>
              <p:cNvPr id="170017" name="Rectangle 65"/>
              <p:cNvSpPr>
                <a:spLocks noChangeArrowheads="1"/>
              </p:cNvSpPr>
              <p:nvPr/>
            </p:nvSpPr>
            <p:spPr bwMode="auto">
              <a:xfrm>
                <a:off x="1979" y="3460"/>
                <a:ext cx="624" cy="184"/>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70018" name="Rectangle 66"/>
              <p:cNvSpPr>
                <a:spLocks noChangeArrowheads="1"/>
              </p:cNvSpPr>
              <p:nvPr/>
            </p:nvSpPr>
            <p:spPr bwMode="auto">
              <a:xfrm>
                <a:off x="2161" y="3456"/>
                <a:ext cx="249" cy="210"/>
              </a:xfrm>
              <a:prstGeom prst="rect">
                <a:avLst/>
              </a:prstGeom>
              <a:noFill/>
              <a:ln w="12700">
                <a:noFill/>
                <a:miter lim="800000"/>
              </a:ln>
            </p:spPr>
            <p:txBody>
              <a:bodyPr wrap="none" lIns="90488" tIns="44450" rIns="90488" bIns="44450">
                <a:spAutoFit/>
              </a:bodyPr>
              <a:lstStyle/>
              <a:p>
                <a:pPr algn="l"/>
                <a:r>
                  <a:rPr lang="en-US" b="1">
                    <a:solidFill>
                      <a:srgbClr val="000000"/>
                    </a:solidFill>
                    <a:latin typeface="Times New Roman" pitchFamily="18" charset="0"/>
                  </a:rPr>
                  <a:t>op</a:t>
                </a:r>
              </a:p>
            </p:txBody>
          </p:sp>
        </p:grpSp>
        <p:grpSp>
          <p:nvGrpSpPr>
            <p:cNvPr id="170000" name="Group 67"/>
            <p:cNvGrpSpPr/>
            <p:nvPr/>
          </p:nvGrpSpPr>
          <p:grpSpPr>
            <a:xfrm>
              <a:off x="2611" y="3456"/>
              <a:ext cx="580" cy="210"/>
              <a:chOff x="2611" y="3456"/>
              <a:chExt cx="580" cy="210"/>
            </a:xfrm>
          </p:grpSpPr>
          <p:sp>
            <p:nvSpPr>
              <p:cNvPr id="170015" name="Rectangle 68"/>
              <p:cNvSpPr>
                <a:spLocks noChangeArrowheads="1"/>
              </p:cNvSpPr>
              <p:nvPr/>
            </p:nvSpPr>
            <p:spPr bwMode="auto">
              <a:xfrm>
                <a:off x="2611" y="3460"/>
                <a:ext cx="580" cy="184"/>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70016" name="Rectangle 69"/>
              <p:cNvSpPr>
                <a:spLocks noChangeArrowheads="1"/>
              </p:cNvSpPr>
              <p:nvPr/>
            </p:nvSpPr>
            <p:spPr bwMode="auto">
              <a:xfrm>
                <a:off x="2776" y="3456"/>
                <a:ext cx="221" cy="210"/>
              </a:xfrm>
              <a:prstGeom prst="rect">
                <a:avLst/>
              </a:prstGeom>
              <a:noFill/>
              <a:ln w="12700">
                <a:noFill/>
                <a:miter lim="800000"/>
              </a:ln>
            </p:spPr>
            <p:txBody>
              <a:bodyPr wrap="none" lIns="90488" tIns="44450" rIns="90488" bIns="44450">
                <a:spAutoFit/>
              </a:bodyPr>
              <a:lstStyle/>
              <a:p>
                <a:pPr algn="l"/>
                <a:r>
                  <a:rPr lang="en-US" b="1">
                    <a:solidFill>
                      <a:srgbClr val="000000"/>
                    </a:solidFill>
                    <a:latin typeface="Times New Roman" pitchFamily="18" charset="0"/>
                  </a:rPr>
                  <a:t>rs</a:t>
                </a:r>
              </a:p>
            </p:txBody>
          </p:sp>
        </p:grpSp>
        <p:grpSp>
          <p:nvGrpSpPr>
            <p:cNvPr id="170001" name="Group 70"/>
            <p:cNvGrpSpPr/>
            <p:nvPr/>
          </p:nvGrpSpPr>
          <p:grpSpPr>
            <a:xfrm>
              <a:off x="3199" y="3456"/>
              <a:ext cx="579" cy="210"/>
              <a:chOff x="3199" y="3456"/>
              <a:chExt cx="579" cy="210"/>
            </a:xfrm>
          </p:grpSpPr>
          <p:sp>
            <p:nvSpPr>
              <p:cNvPr id="170013" name="Rectangle 71"/>
              <p:cNvSpPr>
                <a:spLocks noChangeArrowheads="1"/>
              </p:cNvSpPr>
              <p:nvPr/>
            </p:nvSpPr>
            <p:spPr bwMode="auto">
              <a:xfrm>
                <a:off x="3199" y="3460"/>
                <a:ext cx="579" cy="184"/>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70014" name="Rectangle 72"/>
              <p:cNvSpPr>
                <a:spLocks noChangeArrowheads="1"/>
              </p:cNvSpPr>
              <p:nvPr/>
            </p:nvSpPr>
            <p:spPr bwMode="auto">
              <a:xfrm>
                <a:off x="3363" y="3456"/>
                <a:ext cx="214" cy="210"/>
              </a:xfrm>
              <a:prstGeom prst="rect">
                <a:avLst/>
              </a:prstGeom>
              <a:noFill/>
              <a:ln w="12700">
                <a:noFill/>
                <a:miter lim="800000"/>
              </a:ln>
            </p:spPr>
            <p:txBody>
              <a:bodyPr wrap="none" lIns="90488" tIns="44450" rIns="90488" bIns="44450">
                <a:spAutoFit/>
              </a:bodyPr>
              <a:lstStyle/>
              <a:p>
                <a:pPr algn="l"/>
                <a:r>
                  <a:rPr lang="en-US" b="1">
                    <a:solidFill>
                      <a:srgbClr val="000000"/>
                    </a:solidFill>
                    <a:latin typeface="Times New Roman" pitchFamily="18" charset="0"/>
                  </a:rPr>
                  <a:t>rt</a:t>
                </a:r>
              </a:p>
            </p:txBody>
          </p:sp>
        </p:grpSp>
        <p:sp>
          <p:nvSpPr>
            <p:cNvPr id="170002" name="Rectangle 73"/>
            <p:cNvSpPr>
              <a:spLocks noChangeArrowheads="1"/>
            </p:cNvSpPr>
            <p:nvPr/>
          </p:nvSpPr>
          <p:spPr bwMode="auto">
            <a:xfrm>
              <a:off x="3786" y="3460"/>
              <a:ext cx="1800" cy="184"/>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70003" name="Rectangle 74"/>
            <p:cNvSpPr>
              <a:spLocks noChangeArrowheads="1"/>
            </p:cNvSpPr>
            <p:nvPr/>
          </p:nvSpPr>
          <p:spPr bwMode="auto">
            <a:xfrm>
              <a:off x="4289" y="3456"/>
              <a:ext cx="834" cy="210"/>
            </a:xfrm>
            <a:prstGeom prst="rect">
              <a:avLst/>
            </a:prstGeom>
            <a:noFill/>
            <a:ln w="12700">
              <a:noFill/>
              <a:miter lim="800000"/>
            </a:ln>
          </p:spPr>
          <p:txBody>
            <a:bodyPr wrap="none" lIns="90488" tIns="44450" rIns="90488" bIns="44450">
              <a:spAutoFit/>
            </a:bodyPr>
            <a:lstStyle/>
            <a:p>
              <a:pPr algn="l"/>
              <a:r>
                <a:rPr lang="en-US" b="1">
                  <a:solidFill>
                    <a:srgbClr val="000000"/>
                  </a:solidFill>
                  <a:latin typeface="Times New Roman" pitchFamily="18" charset="0"/>
                </a:rPr>
                <a:t>displacement</a:t>
              </a:r>
            </a:p>
          </p:txBody>
        </p:sp>
        <p:sp>
          <p:nvSpPr>
            <p:cNvPr id="170004" name="Rectangle 75"/>
            <p:cNvSpPr>
              <a:spLocks noChangeArrowheads="1"/>
            </p:cNvSpPr>
            <p:nvPr/>
          </p:nvSpPr>
          <p:spPr bwMode="auto">
            <a:xfrm>
              <a:off x="5488" y="3264"/>
              <a:ext cx="178"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0</a:t>
              </a:r>
            </a:p>
          </p:txBody>
        </p:sp>
        <p:sp>
          <p:nvSpPr>
            <p:cNvPr id="170005" name="Rectangle 76"/>
            <p:cNvSpPr>
              <a:spLocks noChangeArrowheads="1"/>
            </p:cNvSpPr>
            <p:nvPr/>
          </p:nvSpPr>
          <p:spPr bwMode="auto">
            <a:xfrm>
              <a:off x="3590" y="3264"/>
              <a:ext cx="242"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16</a:t>
              </a:r>
            </a:p>
          </p:txBody>
        </p:sp>
        <p:sp>
          <p:nvSpPr>
            <p:cNvPr id="170006" name="Rectangle 77"/>
            <p:cNvSpPr>
              <a:spLocks noChangeArrowheads="1"/>
            </p:cNvSpPr>
            <p:nvPr/>
          </p:nvSpPr>
          <p:spPr bwMode="auto">
            <a:xfrm>
              <a:off x="3002" y="3264"/>
              <a:ext cx="242"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21</a:t>
              </a:r>
            </a:p>
          </p:txBody>
        </p:sp>
        <p:sp>
          <p:nvSpPr>
            <p:cNvPr id="170007" name="Rectangle 78"/>
            <p:cNvSpPr>
              <a:spLocks noChangeArrowheads="1"/>
            </p:cNvSpPr>
            <p:nvPr/>
          </p:nvSpPr>
          <p:spPr bwMode="auto">
            <a:xfrm>
              <a:off x="2414" y="3264"/>
              <a:ext cx="242"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26</a:t>
              </a:r>
            </a:p>
          </p:txBody>
        </p:sp>
        <p:sp>
          <p:nvSpPr>
            <p:cNvPr id="170008" name="Rectangle 79"/>
            <p:cNvSpPr>
              <a:spLocks noChangeArrowheads="1"/>
            </p:cNvSpPr>
            <p:nvPr/>
          </p:nvSpPr>
          <p:spPr bwMode="auto">
            <a:xfrm>
              <a:off x="1918" y="3264"/>
              <a:ext cx="242"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31</a:t>
              </a:r>
            </a:p>
          </p:txBody>
        </p:sp>
        <p:sp>
          <p:nvSpPr>
            <p:cNvPr id="170009" name="Rectangle 80"/>
            <p:cNvSpPr>
              <a:spLocks noChangeArrowheads="1"/>
            </p:cNvSpPr>
            <p:nvPr/>
          </p:nvSpPr>
          <p:spPr bwMode="auto">
            <a:xfrm>
              <a:off x="2143" y="3648"/>
              <a:ext cx="396"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6 bits</a:t>
              </a:r>
            </a:p>
          </p:txBody>
        </p:sp>
        <p:sp>
          <p:nvSpPr>
            <p:cNvPr id="170010" name="Rectangle 81"/>
            <p:cNvSpPr>
              <a:spLocks noChangeArrowheads="1"/>
            </p:cNvSpPr>
            <p:nvPr/>
          </p:nvSpPr>
          <p:spPr bwMode="auto">
            <a:xfrm>
              <a:off x="4448" y="3648"/>
              <a:ext cx="460"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16 bits</a:t>
              </a:r>
            </a:p>
          </p:txBody>
        </p:sp>
        <p:sp>
          <p:nvSpPr>
            <p:cNvPr id="170011" name="Rectangle 82"/>
            <p:cNvSpPr>
              <a:spLocks noChangeArrowheads="1"/>
            </p:cNvSpPr>
            <p:nvPr/>
          </p:nvSpPr>
          <p:spPr bwMode="auto">
            <a:xfrm>
              <a:off x="3318" y="3648"/>
              <a:ext cx="396"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5 bits</a:t>
              </a:r>
            </a:p>
          </p:txBody>
        </p:sp>
        <p:sp>
          <p:nvSpPr>
            <p:cNvPr id="170012" name="Rectangle 83"/>
            <p:cNvSpPr>
              <a:spLocks noChangeArrowheads="1"/>
            </p:cNvSpPr>
            <p:nvPr/>
          </p:nvSpPr>
          <p:spPr bwMode="auto">
            <a:xfrm>
              <a:off x="2731" y="3648"/>
              <a:ext cx="396"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5 bits</a:t>
              </a:r>
            </a:p>
          </p:txBody>
        </p:sp>
      </p:grpSp>
      <p:sp>
        <p:nvSpPr>
          <p:cNvPr id="169991" name="Text Box 84"/>
          <p:cNvSpPr txBox="1">
            <a:spLocks noChangeArrowheads="1"/>
          </p:cNvSpPr>
          <p:nvPr/>
        </p:nvSpPr>
        <p:spPr bwMode="auto">
          <a:xfrm>
            <a:off x="4110038" y="1676400"/>
            <a:ext cx="3522662" cy="1006475"/>
          </a:xfrm>
          <a:prstGeom prst="rect">
            <a:avLst/>
          </a:prstGeom>
          <a:noFill/>
          <a:ln w="9525">
            <a:noFill/>
            <a:miter lim="800000"/>
          </a:ln>
        </p:spPr>
        <p:txBody>
          <a:bodyPr wrap="none">
            <a:spAutoFit/>
          </a:bodyPr>
          <a:lstStyle/>
          <a:p>
            <a:pPr marL="457200" indent="-457200" algn="l">
              <a:buFontTx/>
              <a:buAutoNum type="arabicPeriod"/>
            </a:pPr>
            <a:r>
              <a:rPr kumimoji="1" lang="en-US" sz="2000">
                <a:solidFill>
                  <a:srgbClr val="0000FF"/>
                </a:solidFill>
                <a:latin typeface="Comic Sans MS" pitchFamily="66" charset="0"/>
              </a:rPr>
              <a:t>Read registers rs and rt</a:t>
            </a:r>
          </a:p>
          <a:p>
            <a:pPr marL="457200" indent="-457200" algn="l">
              <a:buFontTx/>
              <a:buAutoNum type="arabicPeriod"/>
            </a:pPr>
            <a:r>
              <a:rPr kumimoji="1" lang="en-US" sz="2000">
                <a:solidFill>
                  <a:srgbClr val="0000FF"/>
                </a:solidFill>
                <a:latin typeface="Comic Sans MS" pitchFamily="66" charset="0"/>
              </a:rPr>
              <a:t>Feed them to ALU</a:t>
            </a:r>
          </a:p>
          <a:p>
            <a:pPr marL="457200" indent="-457200" algn="l">
              <a:buFontTx/>
              <a:buAutoNum type="arabicPeriod"/>
            </a:pPr>
            <a:r>
              <a:rPr kumimoji="1" lang="en-US" sz="2000">
                <a:solidFill>
                  <a:srgbClr val="0000FF"/>
                </a:solidFill>
                <a:latin typeface="Comic Sans MS" pitchFamily="66" charset="0"/>
              </a:rPr>
              <a:t>Update register file</a:t>
            </a:r>
          </a:p>
        </p:txBody>
      </p:sp>
      <p:sp>
        <p:nvSpPr>
          <p:cNvPr id="169992" name="Text Box 85"/>
          <p:cNvSpPr txBox="1">
            <a:spLocks noChangeArrowheads="1"/>
          </p:cNvSpPr>
          <p:nvPr/>
        </p:nvSpPr>
        <p:spPr bwMode="auto">
          <a:xfrm>
            <a:off x="4148138" y="3729038"/>
            <a:ext cx="4760912" cy="1006475"/>
          </a:xfrm>
          <a:prstGeom prst="rect">
            <a:avLst/>
          </a:prstGeom>
          <a:noFill/>
          <a:ln w="9525">
            <a:noFill/>
            <a:miter lim="800000"/>
          </a:ln>
        </p:spPr>
        <p:txBody>
          <a:bodyPr wrap="none">
            <a:spAutoFit/>
          </a:bodyPr>
          <a:lstStyle/>
          <a:p>
            <a:pPr marL="457200" indent="-457200" algn="l">
              <a:buFontTx/>
              <a:buAutoNum type="arabicPeriod"/>
            </a:pPr>
            <a:r>
              <a:rPr kumimoji="1" lang="en-US" sz="2000">
                <a:solidFill>
                  <a:srgbClr val="0000FF"/>
                </a:solidFill>
                <a:latin typeface="Comic Sans MS" pitchFamily="66" charset="0"/>
              </a:rPr>
              <a:t>Read register rs (and rt for store)</a:t>
            </a:r>
          </a:p>
          <a:p>
            <a:pPr marL="457200" indent="-457200" algn="l">
              <a:buFontTx/>
              <a:buAutoNum type="arabicPeriod"/>
            </a:pPr>
            <a:r>
              <a:rPr kumimoji="1" lang="en-US" sz="2000">
                <a:solidFill>
                  <a:srgbClr val="0000FF"/>
                </a:solidFill>
                <a:latin typeface="Comic Sans MS" pitchFamily="66" charset="0"/>
              </a:rPr>
              <a:t>Feed rs and immed to ALU</a:t>
            </a:r>
          </a:p>
          <a:p>
            <a:pPr marL="457200" indent="-457200" algn="l">
              <a:buFontTx/>
              <a:buAutoNum type="arabicPeriod"/>
            </a:pPr>
            <a:r>
              <a:rPr kumimoji="1" lang="en-US" sz="2000">
                <a:solidFill>
                  <a:srgbClr val="0000FF"/>
                </a:solidFill>
                <a:latin typeface="Comic Sans MS" pitchFamily="66" charset="0"/>
              </a:rPr>
              <a:t>Move data between mem and reg</a:t>
            </a:r>
          </a:p>
        </p:txBody>
      </p:sp>
      <p:sp>
        <p:nvSpPr>
          <p:cNvPr id="169993" name="Text Box 86"/>
          <p:cNvSpPr txBox="1">
            <a:spLocks noChangeArrowheads="1"/>
          </p:cNvSpPr>
          <p:nvPr/>
        </p:nvSpPr>
        <p:spPr bwMode="auto">
          <a:xfrm>
            <a:off x="4162425" y="5522913"/>
            <a:ext cx="3690938" cy="1006475"/>
          </a:xfrm>
          <a:prstGeom prst="rect">
            <a:avLst/>
          </a:prstGeom>
          <a:noFill/>
          <a:ln w="9525">
            <a:noFill/>
            <a:miter lim="800000"/>
          </a:ln>
        </p:spPr>
        <p:txBody>
          <a:bodyPr wrap="none">
            <a:spAutoFit/>
          </a:bodyPr>
          <a:lstStyle/>
          <a:p>
            <a:pPr marL="457200" indent="-457200" algn="l">
              <a:buFontTx/>
              <a:buAutoNum type="arabicPeriod"/>
            </a:pPr>
            <a:r>
              <a:rPr kumimoji="1" lang="en-US" sz="2000">
                <a:solidFill>
                  <a:srgbClr val="0000FF"/>
                </a:solidFill>
                <a:latin typeface="Comic Sans MS" pitchFamily="66" charset="0"/>
              </a:rPr>
              <a:t>Read registers rs and rt</a:t>
            </a:r>
          </a:p>
          <a:p>
            <a:pPr marL="457200" indent="-457200" algn="l">
              <a:buFontTx/>
              <a:buAutoNum type="arabicPeriod"/>
            </a:pPr>
            <a:r>
              <a:rPr kumimoji="1" lang="en-US" sz="2000">
                <a:solidFill>
                  <a:srgbClr val="0000FF"/>
                </a:solidFill>
                <a:latin typeface="Comic Sans MS" pitchFamily="66" charset="0"/>
              </a:rPr>
              <a:t>Feed to ALU to compare</a:t>
            </a:r>
          </a:p>
          <a:p>
            <a:pPr marL="457200" indent="-457200" algn="l">
              <a:buFontTx/>
              <a:buAutoNum type="arabicPeriod"/>
            </a:pPr>
            <a:r>
              <a:rPr kumimoji="1" lang="en-US" sz="2000">
                <a:solidFill>
                  <a:srgbClr val="0000FF"/>
                </a:solidFill>
                <a:latin typeface="Comic Sans MS" pitchFamily="66" charset="0"/>
              </a:rPr>
              <a:t>Add PC to disp; update PC</a:t>
            </a:r>
          </a:p>
        </p:txBody>
      </p:sp>
      <p:sp>
        <p:nvSpPr>
          <p:cNvPr id="169994" name="Line 87"/>
          <p:cNvSpPr>
            <a:spLocks noChangeShapeType="1"/>
          </p:cNvSpPr>
          <p:nvPr/>
        </p:nvSpPr>
        <p:spPr bwMode="auto">
          <a:xfrm>
            <a:off x="393700" y="2640013"/>
            <a:ext cx="8331200" cy="0"/>
          </a:xfrm>
          <a:prstGeom prst="line">
            <a:avLst/>
          </a:prstGeom>
          <a:noFill/>
          <a:ln w="9525">
            <a:solidFill>
              <a:schemeClr val="tx1"/>
            </a:solidFill>
            <a:round/>
          </a:ln>
        </p:spPr>
        <p:txBody>
          <a:bodyPr wrap="none" anchor="ctr">
            <a:spAutoFit/>
          </a:bodyPr>
          <a:lstStyle/>
          <a:p>
            <a:endParaRPr lang="en-IN"/>
          </a:p>
        </p:txBody>
      </p:sp>
      <p:sp>
        <p:nvSpPr>
          <p:cNvPr id="169995" name="Line 88"/>
          <p:cNvSpPr>
            <a:spLocks noChangeShapeType="1"/>
          </p:cNvSpPr>
          <p:nvPr/>
        </p:nvSpPr>
        <p:spPr bwMode="auto">
          <a:xfrm>
            <a:off x="403225" y="4721225"/>
            <a:ext cx="8331200" cy="0"/>
          </a:xfrm>
          <a:prstGeom prst="line">
            <a:avLst/>
          </a:prstGeom>
          <a:noFill/>
          <a:ln w="9525">
            <a:solidFill>
              <a:schemeClr val="tx1"/>
            </a:solidFill>
            <a:round/>
          </a:ln>
        </p:spPr>
        <p:txBody>
          <a:bodyPr wrap="none" anchor="ctr">
            <a:spAutoFit/>
          </a:bodyPr>
          <a:lstStyle/>
          <a:p>
            <a:endParaRPr lang="en-IN"/>
          </a:p>
        </p:txBody>
      </p:sp>
      <p:sp>
        <p:nvSpPr>
          <p:cNvPr id="90" name="Rectangle 89"/>
          <p:cNvSpPr>
            <a:spLocks noChangeArrowheads="1"/>
          </p:cNvSpPr>
          <p:nvPr/>
        </p:nvSpPr>
        <p:spPr bwMode="auto">
          <a:xfrm>
            <a:off x="384175" y="2640013"/>
            <a:ext cx="8537575" cy="2095500"/>
          </a:xfrm>
          <a:prstGeom prst="rect">
            <a:avLst/>
          </a:prstGeom>
          <a:solidFill>
            <a:schemeClr val="bg1"/>
          </a:solidFill>
          <a:ln w="12700" algn="ctr">
            <a:noFill/>
            <a:round/>
          </a:ln>
        </p:spPr>
        <p:txBody>
          <a:bodyPr/>
          <a:lstStyle/>
          <a:p>
            <a:pPr algn="l"/>
            <a:endParaRPr lang="en-IN" sz="2400">
              <a:latin typeface="Times New Roman" pitchFamily="18" charset="0"/>
            </a:endParaRPr>
          </a:p>
        </p:txBody>
      </p:sp>
      <p:sp>
        <p:nvSpPr>
          <p:cNvPr id="91" name="Rectangle 90"/>
          <p:cNvSpPr>
            <a:spLocks noChangeArrowheads="1"/>
          </p:cNvSpPr>
          <p:nvPr/>
        </p:nvSpPr>
        <p:spPr bwMode="auto">
          <a:xfrm>
            <a:off x="384175" y="4679950"/>
            <a:ext cx="8759825" cy="2178050"/>
          </a:xfrm>
          <a:prstGeom prst="rect">
            <a:avLst/>
          </a:prstGeom>
          <a:solidFill>
            <a:schemeClr val="bg1"/>
          </a:solidFill>
          <a:ln w="12700" algn="ctr">
            <a:noFill/>
            <a:round/>
          </a:ln>
        </p:spPr>
        <p:txBody>
          <a:bodyPr/>
          <a:lstStyle/>
          <a:p>
            <a:pPr algn="l"/>
            <a:endParaRPr lang="en-IN" sz="2400">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90"/>
                                        </p:tgtEl>
                                      </p:cBhvr>
                                    </p:animEffect>
                                    <p:set>
                                      <p:cBhvr>
                                        <p:cTn id="7" dur="1" fill="hold">
                                          <p:stCondLst>
                                            <p:cond delay="499"/>
                                          </p:stCondLst>
                                        </p:cTn>
                                        <p:tgtEl>
                                          <p:spTgt spid="90"/>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xit" presetSubtype="10" fill="hold" grpId="0" nodeType="clickEffect">
                                  <p:stCondLst>
                                    <p:cond delay="0"/>
                                  </p:stCondLst>
                                  <p:childTnLst>
                                    <p:animEffect transition="out" filter="blinds(horizontal)">
                                      <p:cBhvr>
                                        <p:cTn id="11" dur="500"/>
                                        <p:tgtEl>
                                          <p:spTgt spid="91"/>
                                        </p:tgtEl>
                                      </p:cBhvr>
                                    </p:animEffect>
                                    <p:set>
                                      <p:cBhvr>
                                        <p:cTn id="12" dur="1" fill="hold">
                                          <p:stCondLst>
                                            <p:cond delay="499"/>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Lst>
  </p:timing>
</p:sld>
</file>

<file path=ppt/slides/slide8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43010" name="Footer Placeholder 4"/>
          <p:cNvSpPr>
            <a:spLocks noGrp="1"/>
          </p:cNvSpPr>
          <p:nvPr>
            <p:ph type="ftr" sz="quarter" idx="11"/>
          </p:nvPr>
        </p:nvSpPr>
        <p:spPr>
          <a:xfrm>
            <a:off x="862013" y="5715000"/>
            <a:ext cx="7596187" cy="954088"/>
          </a:xfrm>
          <a:solidFill>
            <a:srgbClr val="0070C0"/>
          </a:solidFill>
        </p:spPr>
        <p:txBody>
          <a:bodyPr/>
          <a:lstStyle/>
          <a:p>
            <a:pPr algn="just"/>
            <a:r>
              <a:rPr lang="en-US" sz="2400" b="0" smtClean="0">
                <a:solidFill>
                  <a:schemeClr val="bg1"/>
                </a:solidFill>
              </a:rPr>
              <a:t>Inserting vertical bubbles is equivalent to inserting horizontal bubbles </a:t>
            </a:r>
          </a:p>
        </p:txBody>
      </p:sp>
      <p:sp>
        <p:nvSpPr>
          <p:cNvPr id="241667" name="Slide Number Placeholder 5"/>
          <p:cNvSpPr>
            <a:spLocks noGrp="1"/>
          </p:cNvSpPr>
          <p:nvPr>
            <p:ph type="sldNum" sz="quarter" idx="12"/>
          </p:nvPr>
        </p:nvSpPr>
        <p:spPr>
          <a:noFill/>
        </p:spPr>
        <p:txBody>
          <a:bodyPr/>
          <a:lstStyle/>
          <a:p>
            <a:fld id="{B271A33B-27B0-43CC-89F3-248E76912838}" type="slidenum">
              <a:rPr lang="en-US" smtClean="0">
                <a:latin typeface="Arial"/>
              </a:rPr>
              <a:t>80</a:t>
            </a:fld>
            <a:endParaRPr lang="en-US" smtClean="0">
              <a:latin typeface="Arial"/>
            </a:endParaRPr>
          </a:p>
        </p:txBody>
      </p:sp>
      <p:sp>
        <p:nvSpPr>
          <p:cNvPr id="241668" name="Rectangle 2"/>
          <p:cNvSpPr>
            <a:spLocks noGrp="1" noChangeArrowheads="1"/>
          </p:cNvSpPr>
          <p:nvPr>
            <p:ph type="title"/>
          </p:nvPr>
        </p:nvSpPr>
        <p:spPr>
          <a:xfrm>
            <a:off x="152400" y="228600"/>
            <a:ext cx="8991600" cy="1143000"/>
          </a:xfrm>
        </p:spPr>
        <p:txBody>
          <a:bodyPr/>
          <a:lstStyle/>
          <a:p>
            <a:r>
              <a:rPr lang="en-US" sz="3600" smtClean="0">
                <a:solidFill>
                  <a:srgbClr val="FF3300"/>
                </a:solidFill>
              </a:rPr>
              <a:t>Tabular Representation of Pipeline</a:t>
            </a:r>
          </a:p>
        </p:txBody>
      </p:sp>
      <p:graphicFrame>
        <p:nvGraphicFramePr>
          <p:cNvPr id="118876" name="Group 92"/>
          <p:cNvGraphicFramePr>
            <a:graphicFrameLocks noGrp="1"/>
          </p:cNvGraphicFramePr>
          <p:nvPr/>
        </p:nvGraphicFramePr>
        <p:xfrm>
          <a:off x="609600" y="1447800"/>
          <a:ext cx="8153400" cy="1676400"/>
        </p:xfrm>
        <a:graphic>
          <a:graphicData uri="http://schemas.openxmlformats.org/drawingml/2006/table">
            <a:tbl>
              <a:tblPr/>
              <a:tblGrid>
                <a:gridCol w="1905000"/>
                <a:gridCol w="914400"/>
                <a:gridCol w="838200"/>
                <a:gridCol w="762000"/>
                <a:gridCol w="762000"/>
                <a:gridCol w="762000"/>
                <a:gridCol w="685800"/>
                <a:gridCol w="762000"/>
                <a:gridCol w="762000"/>
              </a:tblGrid>
              <a:tr h="419100">
                <a:tc>
                  <a:txBody>
                    <a:bodyPr vert="horz" wrap="square"/>
                    <a:lstStyle/>
                    <a:p>
                      <a:pPr marL="0" marR="0" lvl="0" indent="0" algn="l"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LW     R1, 0(R2)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IF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EX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MEM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WB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sz="1600" b="1" i="0" u="none" strike="noStrike" cap="none" normalizeH="0" baseline="0" smtClean="0">
                        <a:ln>
                          <a:noFill/>
                        </a:ln>
                        <a:solidFill>
                          <a:schemeClr val="tx1"/>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sz="1600" b="1" i="0" u="none" strike="noStrike" cap="none" normalizeH="0" baseline="0" smtClean="0">
                        <a:ln>
                          <a:noFill/>
                        </a:ln>
                        <a:solidFill>
                          <a:schemeClr val="tx1"/>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sz="1600" b="1" i="0" u="none" strike="noStrike" cap="none" normalizeH="0" baseline="0" smtClean="0">
                        <a:ln>
                          <a:noFill/>
                        </a:ln>
                        <a:solidFill>
                          <a:schemeClr val="tx1"/>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100">
                <a:tc>
                  <a:txBody>
                    <a:bodyPr vert="horz" wrap="square"/>
                    <a:lstStyle/>
                    <a:p>
                      <a:pPr marL="0" marR="0" lvl="0" indent="0" algn="l"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SUB   R4, R1, R5</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sz="1600" b="1" i="0" u="none" strike="noStrike" cap="none" normalizeH="0" baseline="0" smtClean="0">
                        <a:ln>
                          <a:noFill/>
                        </a:ln>
                        <a:solidFill>
                          <a:schemeClr val="tx1"/>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IF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EX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MEM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WB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sz="1600" b="1" i="0" u="none" strike="noStrike" cap="none" normalizeH="0" baseline="0" smtClean="0">
                        <a:ln>
                          <a:noFill/>
                        </a:ln>
                        <a:solidFill>
                          <a:schemeClr val="tx1"/>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sz="1600" b="1" i="0" u="none" strike="noStrike" cap="none" normalizeH="0" baseline="0" smtClean="0">
                        <a:ln>
                          <a:noFill/>
                        </a:ln>
                        <a:solidFill>
                          <a:schemeClr val="tx1"/>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100">
                <a:tc>
                  <a:txBody>
                    <a:bodyPr vert="horz" wrap="square"/>
                    <a:lstStyle/>
                    <a:p>
                      <a:pPr marL="0" marR="0" lvl="0" indent="0" algn="l"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AND   R6, R1, R7</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sz="1600" b="1" i="0" u="none" strike="noStrike" cap="none" normalizeH="0" baseline="0" smtClean="0">
                        <a:ln>
                          <a:noFill/>
                        </a:ln>
                        <a:solidFill>
                          <a:schemeClr val="tx1"/>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sz="1600" b="1" i="0" u="none" strike="noStrike" cap="none" normalizeH="0" baseline="0" smtClean="0">
                        <a:ln>
                          <a:noFill/>
                        </a:ln>
                        <a:solidFill>
                          <a:schemeClr val="tx1"/>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IF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EX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MEM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WB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sz="1600" b="1" i="0" u="none" strike="noStrike" cap="none" normalizeH="0" baseline="0" smtClean="0">
                        <a:ln>
                          <a:noFill/>
                        </a:ln>
                        <a:solidFill>
                          <a:schemeClr val="tx1"/>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100">
                <a:tc>
                  <a:txBody>
                    <a:bodyPr vert="horz" wrap="square"/>
                    <a:lstStyle/>
                    <a:p>
                      <a:pPr marL="0" marR="0" lvl="0" indent="0" algn="l"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OR     R8, R1, R9</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sz="1600" b="1" i="0" u="none" strike="noStrike" cap="none" normalizeH="0" baseline="0" smtClean="0">
                        <a:ln>
                          <a:noFill/>
                        </a:ln>
                        <a:solidFill>
                          <a:schemeClr val="tx1"/>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sz="1600" b="1" i="0" u="none" strike="noStrike" cap="none" normalizeH="0" baseline="0" smtClean="0">
                        <a:ln>
                          <a:noFill/>
                        </a:ln>
                        <a:solidFill>
                          <a:schemeClr val="tx1"/>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sz="1600" b="1" i="0" u="none" strike="noStrike" cap="none" normalizeH="0" baseline="0" smtClean="0">
                        <a:ln>
                          <a:noFill/>
                        </a:ln>
                        <a:solidFill>
                          <a:schemeClr val="tx1"/>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IF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EX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MEM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WB</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18946" name="Group 162"/>
          <p:cNvGraphicFramePr>
            <a:graphicFrameLocks noGrp="1"/>
          </p:cNvGraphicFramePr>
          <p:nvPr/>
        </p:nvGraphicFramePr>
        <p:xfrm>
          <a:off x="609600" y="3886200"/>
          <a:ext cx="8229600" cy="1676400"/>
        </p:xfrm>
        <a:graphic>
          <a:graphicData uri="http://schemas.openxmlformats.org/drawingml/2006/table">
            <a:tbl>
              <a:tblPr/>
              <a:tblGrid>
                <a:gridCol w="1905000"/>
                <a:gridCol w="533400"/>
                <a:gridCol w="585788"/>
                <a:gridCol w="844550"/>
                <a:gridCol w="914400"/>
                <a:gridCol w="703262"/>
                <a:gridCol w="762000"/>
                <a:gridCol w="685800"/>
                <a:gridCol w="685800"/>
                <a:gridCol w="609600"/>
              </a:tblGrid>
              <a:tr h="419100">
                <a:tc>
                  <a:txBody>
                    <a:bodyPr vert="horz" wrap="square"/>
                    <a:lstStyle/>
                    <a:p>
                      <a:pPr marL="0" marR="0" lvl="0" indent="0" algn="l"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LW     R1, 0(R2)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IF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EX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MEM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WB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sz="1600" b="1" i="0" u="none" strike="noStrike" cap="none" normalizeH="0" baseline="0" smtClean="0">
                        <a:ln>
                          <a:noFill/>
                        </a:ln>
                        <a:solidFill>
                          <a:schemeClr val="tx1"/>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sz="1600" b="1" i="0" u="none" strike="noStrike" cap="none" normalizeH="0" baseline="0" smtClean="0">
                        <a:ln>
                          <a:noFill/>
                        </a:ln>
                        <a:solidFill>
                          <a:schemeClr val="tx1"/>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sz="1600" b="1" i="0" u="none" strike="noStrike" cap="none" normalizeH="0" baseline="0" smtClean="0">
                        <a:ln>
                          <a:noFill/>
                        </a:ln>
                        <a:solidFill>
                          <a:schemeClr val="tx1"/>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100">
                <a:tc>
                  <a:txBody>
                    <a:bodyPr vert="horz" wrap="square"/>
                    <a:lstStyle/>
                    <a:p>
                      <a:pPr marL="0" marR="0" lvl="0" indent="0" algn="l"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SUB   R4, R1, R5</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sz="1600" b="1" i="0" u="none" strike="noStrike" cap="none" normalizeH="0" baseline="0" smtClean="0">
                        <a:ln>
                          <a:noFill/>
                        </a:ln>
                        <a:solidFill>
                          <a:schemeClr val="tx1"/>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IF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stall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EX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MEM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WB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sz="1600" b="1" i="0" u="none" strike="noStrike" cap="none" normalizeH="0" baseline="0" smtClean="0">
                        <a:ln>
                          <a:noFill/>
                        </a:ln>
                        <a:solidFill>
                          <a:schemeClr val="tx1"/>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sz="1600" b="1" i="0" u="none" strike="noStrike" cap="none" normalizeH="0" baseline="0" smtClean="0">
                        <a:ln>
                          <a:noFill/>
                        </a:ln>
                        <a:solidFill>
                          <a:schemeClr val="tx1"/>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100">
                <a:tc>
                  <a:txBody>
                    <a:bodyPr vert="horz" wrap="square"/>
                    <a:lstStyle/>
                    <a:p>
                      <a:pPr marL="0" marR="0" lvl="0" indent="0" algn="l"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AND   R6, R1, R7</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sz="1600" b="1" i="0" u="none" strike="noStrike" cap="none" normalizeH="0" baseline="0" smtClean="0">
                        <a:ln>
                          <a:noFill/>
                        </a:ln>
                        <a:solidFill>
                          <a:schemeClr val="tx1"/>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sz="1600" b="1" i="0" u="none" strike="noStrike" cap="none" normalizeH="0" baseline="0" smtClean="0">
                        <a:ln>
                          <a:noFill/>
                        </a:ln>
                        <a:solidFill>
                          <a:schemeClr val="tx1"/>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IF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stall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EX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MEM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WB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sz="1600" b="1" i="0" u="none" strike="noStrike" cap="none" normalizeH="0" baseline="0" smtClean="0">
                        <a:ln>
                          <a:noFill/>
                        </a:ln>
                        <a:solidFill>
                          <a:schemeClr val="tx1"/>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100">
                <a:tc>
                  <a:txBody>
                    <a:bodyPr vert="horz" wrap="square"/>
                    <a:lstStyle/>
                    <a:p>
                      <a:pPr marL="0" marR="0" lvl="0" indent="0" algn="l"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OR     R8, R1, R9</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sz="1600" b="1" i="0" u="none" strike="noStrike" cap="none" normalizeH="0" baseline="0" smtClean="0">
                        <a:ln>
                          <a:noFill/>
                        </a:ln>
                        <a:solidFill>
                          <a:schemeClr val="tx1"/>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sz="1600" b="1" i="0" u="none" strike="noStrike" cap="none" normalizeH="0" baseline="0" smtClean="0">
                        <a:ln>
                          <a:noFill/>
                        </a:ln>
                        <a:solidFill>
                          <a:schemeClr val="tx1"/>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en-US" sz="1600" b="1" i="0" u="none" strike="noStrike" cap="none" normalizeH="0" baseline="0" smtClean="0">
                        <a:ln>
                          <a:noFill/>
                        </a:ln>
                        <a:solidFill>
                          <a:schemeClr val="tx1"/>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stall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IF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EX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MEM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sz="1600" b="1" i="0" u="none" strike="noStrike" cap="none" normalizeH="0" baseline="0" smtClean="0">
                          <a:ln>
                            <a:noFill/>
                          </a:ln>
                          <a:solidFill>
                            <a:schemeClr val="tx1"/>
                          </a:solidFill>
                          <a:effectLst/>
                          <a:latin typeface="Arial" pitchFamily="34" charset="0"/>
                        </a:rPr>
                        <a:t>WB</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 name="Oval 7"/>
          <p:cNvSpPr>
            <a:spLocks noChangeArrowheads="1"/>
          </p:cNvSpPr>
          <p:nvPr/>
        </p:nvSpPr>
        <p:spPr bwMode="auto">
          <a:xfrm>
            <a:off x="4572000" y="4292600"/>
            <a:ext cx="720725" cy="1270000"/>
          </a:xfrm>
          <a:prstGeom prst="ellipse">
            <a:avLst/>
          </a:prstGeom>
          <a:noFill/>
          <a:ln w="38100" algn="ctr">
            <a:solidFill>
              <a:srgbClr val="FF0000"/>
            </a:solidFill>
            <a:round/>
          </a:ln>
        </p:spPr>
        <p:txBody>
          <a:bodyPr/>
          <a:lstStyle/>
          <a:p>
            <a:pPr algn="l"/>
            <a:endParaRPr lang="en-IN" sz="2400"/>
          </a:p>
        </p:txBody>
      </p:sp>
      <p:sp>
        <p:nvSpPr>
          <p:cNvPr id="9" name="Oval 8"/>
          <p:cNvSpPr>
            <a:spLocks noChangeArrowheads="1"/>
          </p:cNvSpPr>
          <p:nvPr/>
        </p:nvSpPr>
        <p:spPr bwMode="auto">
          <a:xfrm>
            <a:off x="1258888" y="1447800"/>
            <a:ext cx="360362" cy="396875"/>
          </a:xfrm>
          <a:prstGeom prst="ellipse">
            <a:avLst/>
          </a:prstGeom>
          <a:noFill/>
          <a:ln w="28575" algn="ctr">
            <a:solidFill>
              <a:srgbClr val="FF0000"/>
            </a:solidFill>
            <a:round/>
          </a:ln>
        </p:spPr>
        <p:txBody>
          <a:bodyPr/>
          <a:lstStyle/>
          <a:p>
            <a:pPr algn="l"/>
            <a:endParaRPr lang="en-IN" sz="2400"/>
          </a:p>
        </p:txBody>
      </p:sp>
      <p:sp>
        <p:nvSpPr>
          <p:cNvPr id="10" name="Oval 9"/>
          <p:cNvSpPr>
            <a:spLocks noChangeArrowheads="1"/>
          </p:cNvSpPr>
          <p:nvPr/>
        </p:nvSpPr>
        <p:spPr bwMode="auto">
          <a:xfrm>
            <a:off x="1592263" y="1844675"/>
            <a:ext cx="360362" cy="396875"/>
          </a:xfrm>
          <a:prstGeom prst="ellipse">
            <a:avLst/>
          </a:prstGeom>
          <a:noFill/>
          <a:ln w="28575" algn="ctr">
            <a:solidFill>
              <a:srgbClr val="FF0000"/>
            </a:solidFill>
            <a:round/>
          </a:ln>
        </p:spPr>
        <p:txBody>
          <a:bodyPr/>
          <a:lstStyle/>
          <a:p>
            <a:pPr algn="l"/>
            <a:endParaRPr lang="en-IN" sz="2400"/>
          </a:p>
        </p:txBody>
      </p:sp>
      <p:sp>
        <p:nvSpPr>
          <p:cNvPr id="11" name="TextBox 10"/>
          <p:cNvSpPr txBox="1">
            <a:spLocks noChangeArrowheads="1"/>
          </p:cNvSpPr>
          <p:nvPr/>
        </p:nvSpPr>
        <p:spPr bwMode="auto">
          <a:xfrm>
            <a:off x="3851275" y="3284538"/>
            <a:ext cx="2449513" cy="461962"/>
          </a:xfrm>
          <a:prstGeom prst="rect">
            <a:avLst/>
          </a:prstGeom>
          <a:noFill/>
          <a:ln w="9525">
            <a:noFill/>
            <a:miter lim="800000"/>
          </a:ln>
        </p:spPr>
        <p:txBody>
          <a:bodyPr>
            <a:spAutoFit/>
          </a:bodyPr>
          <a:lstStyle/>
          <a:p>
            <a:r>
              <a:rPr lang="en-US" sz="2400">
                <a:solidFill>
                  <a:srgbClr val="FF0000"/>
                </a:solidFill>
              </a:rPr>
              <a:t>data hazard</a:t>
            </a:r>
            <a:endParaRPr lang="en-IN" sz="240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8876"/>
                                        </p:tgtEl>
                                        <p:attrNameLst>
                                          <p:attrName>style.visibility</p:attrName>
                                        </p:attrNameLst>
                                      </p:cBhvr>
                                      <p:to>
                                        <p:strVal val="visible"/>
                                      </p:to>
                                    </p:set>
                                    <p:animEffect transition="in" filter="blinds(horizontal)">
                                      <p:cBhvr>
                                        <p:cTn id="7" dur="500"/>
                                        <p:tgtEl>
                                          <p:spTgt spid="118876"/>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nodeType="clickPar">
                      <p:stCondLst>
                        <p:cond delay="indefinite"/>
                      </p:stCondLst>
                      <p:childTnLst>
                        <p:par>
                          <p:cTn id="20" fill="hold" nodeType="after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118946"/>
                                        </p:tgtEl>
                                        <p:attrNameLst>
                                          <p:attrName>style.visibility</p:attrName>
                                        </p:attrNameLst>
                                      </p:cBhvr>
                                      <p:to>
                                        <p:strVal val="visible"/>
                                      </p:to>
                                    </p:set>
                                    <p:animEffect transition="in" filter="blinds(horizontal)">
                                      <p:cBhvr>
                                        <p:cTn id="23" dur="500"/>
                                        <p:tgtEl>
                                          <p:spTgt spid="118946"/>
                                        </p:tgtEl>
                                      </p:cBhvr>
                                    </p:animEffect>
                                  </p:childTnLst>
                                </p:cTn>
                              </p:par>
                            </p:childTnLst>
                          </p:cTn>
                        </p:par>
                      </p:childTnLst>
                    </p:cTn>
                  </p:par>
                  <p:par>
                    <p:cTn id="24" fill="hold" nodeType="clickPar">
                      <p:stCondLst>
                        <p:cond delay="indefinite"/>
                      </p:stCondLst>
                      <p:childTnLst>
                        <p:par>
                          <p:cTn id="25" fill="hold" nodeType="after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childTnLst>
                          </p:cTn>
                        </p:par>
                      </p:childTnLst>
                    </p:cTn>
                  </p:par>
                  <p:par>
                    <p:cTn id="29" fill="hold" nodeType="clickPar">
                      <p:stCondLst>
                        <p:cond delay="indefinite"/>
                      </p:stCondLst>
                      <p:childTnLst>
                        <p:par>
                          <p:cTn id="30" fill="hold" nodeType="after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43010"/>
                                        </p:tgtEl>
                                        <p:attrNameLst>
                                          <p:attrName>style.visibility</p:attrName>
                                        </p:attrNameLst>
                                      </p:cBhvr>
                                      <p:to>
                                        <p:strVal val="visible"/>
                                      </p:to>
                                    </p:set>
                                    <p:animEffect transition="in" filter="blinds(horizontal)">
                                      <p:cBhvr>
                                        <p:cTn id="33" dur="500"/>
                                        <p:tgtEl>
                                          <p:spTgt spid="43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animBg="1"/>
      <p:bldP spid="8" grpId="0" animBg="1"/>
      <p:bldP spid="9" grpId="0" animBg="1"/>
      <p:bldP spid="10" grpId="0" animBg="1"/>
      <p:bldP spid="11" grpId="0"/>
    </p:bldLst>
  </p:timing>
</p:sld>
</file>

<file path=ppt/slides/slide8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2" name="Title 1"/>
          <p:cNvSpPr>
            <a:spLocks noGrp="1"/>
          </p:cNvSpPr>
          <p:nvPr>
            <p:ph type="title"/>
          </p:nvPr>
        </p:nvSpPr>
        <p:spPr>
          <a:xfrm>
            <a:off x="533400" y="304800"/>
            <a:ext cx="8153400" cy="801688"/>
          </a:xfrm>
        </p:spPr>
        <p:txBody>
          <a:bodyPr/>
          <a:lstStyle/>
          <a:p>
            <a:pPr>
              <a:defRPr/>
            </a:pPr>
            <a:r>
              <a:rPr lang="en-US" smtClean="0">
                <a:solidFill>
                  <a:schemeClr val="tx2">
                    <a:lumMod val="60000"/>
                    <a:lumOff val="40000"/>
                  </a:schemeClr>
                </a:solidFill>
              </a:rPr>
              <a:t>RAW Data Hazards</a:t>
            </a:r>
            <a:br>
              <a:rPr lang="en-US" smtClean="0">
                <a:solidFill>
                  <a:srgbClr val="FF3300"/>
                </a:solidFill>
              </a:rPr>
            </a:br>
            <a:r>
              <a:rPr lang="en-US" smtClean="0"/>
              <a:t> </a:t>
            </a:r>
            <a:endParaRPr lang="en-IN"/>
          </a:p>
        </p:txBody>
      </p:sp>
      <p:sp>
        <p:nvSpPr>
          <p:cNvPr id="6" name="Rectangle 4"/>
          <p:cNvSpPr txBox="1">
            <a:spLocks noChangeArrowheads="1"/>
          </p:cNvSpPr>
          <p:nvPr/>
        </p:nvSpPr>
        <p:spPr bwMode="auto">
          <a:xfrm>
            <a:off x="1116013" y="1268413"/>
            <a:ext cx="6781800" cy="3522662"/>
          </a:xfrm>
          <a:prstGeom prst="rect">
            <a:avLst/>
          </a:prstGeom>
          <a:noFill/>
          <a:ln w="12700">
            <a:noFill/>
            <a:miter lim="800000"/>
          </a:ln>
        </p:spPr>
        <p:txBody>
          <a:bodyPr lIns="63500" tIns="25400" rIns="63500" bIns="25400">
            <a:spAutoFit/>
          </a:bodyPr>
          <a:lstStyle/>
          <a:p>
            <a:pPr marL="285750" indent="-285750" algn="l">
              <a:lnSpc>
                <a:spcPct val="80000"/>
              </a:lnSpc>
              <a:spcBef>
                <a:spcPct val="65000"/>
              </a:spcBef>
              <a:buClr>
                <a:srgbClr val="FC0128"/>
              </a:buClr>
              <a:buSzPct val="75000"/>
              <a:defRPr/>
            </a:pPr>
            <a:r>
              <a:rPr lang="en-US" sz="2400" kern="0">
                <a:solidFill>
                  <a:srgbClr val="FF3300"/>
                </a:solidFill>
                <a:latin typeface="Arial"/>
              </a:rPr>
              <a:t>Read-After-Write (RAW) </a:t>
            </a:r>
          </a:p>
          <a:p>
            <a:pPr marL="285750" indent="-285750" algn="l">
              <a:lnSpc>
                <a:spcPct val="80000"/>
              </a:lnSpc>
              <a:spcBef>
                <a:spcPct val="65000"/>
              </a:spcBef>
              <a:buClr>
                <a:srgbClr val="FC0128"/>
              </a:buClr>
              <a:buSzPct val="75000"/>
              <a:defRPr/>
            </a:pPr>
            <a:br>
              <a:rPr lang="en-US" sz="2400" kern="0">
                <a:solidFill>
                  <a:srgbClr val="FF3300"/>
                </a:solidFill>
                <a:latin typeface="Arial"/>
              </a:rPr>
            </a:br>
            <a:r>
              <a:rPr lang="en-US" sz="2400" kern="0" err="1">
                <a:solidFill>
                  <a:srgbClr val="000000"/>
                </a:solidFill>
                <a:latin typeface="Arial"/>
              </a:rPr>
              <a:t>Instr</a:t>
            </a:r>
            <a:r>
              <a:rPr lang="en-US" sz="2400" kern="0" baseline="-25000" err="1">
                <a:solidFill>
                  <a:srgbClr val="000000"/>
                </a:solidFill>
                <a:latin typeface="Arial"/>
              </a:rPr>
              <a:t>J</a:t>
            </a:r>
            <a:r>
              <a:rPr lang="en-US" sz="2400" kern="0">
                <a:solidFill>
                  <a:srgbClr val="000000"/>
                </a:solidFill>
                <a:latin typeface="Arial"/>
              </a:rPr>
              <a:t> tries to read operand before Instr</a:t>
            </a:r>
            <a:r>
              <a:rPr lang="en-US" sz="2400" kern="0" baseline="-25000" err="1">
                <a:solidFill>
                  <a:srgbClr val="000000"/>
                </a:solidFill>
                <a:latin typeface="Arial"/>
              </a:rPr>
              <a:t>I </a:t>
            </a:r>
            <a:r>
              <a:rPr lang="en-US" sz="2400" kern="0">
                <a:solidFill>
                  <a:srgbClr val="000000"/>
                </a:solidFill>
                <a:latin typeface="Arial"/>
              </a:rPr>
              <a:t>writes it</a:t>
            </a:r>
          </a:p>
          <a:p>
            <a:pPr marL="285750" indent="-285750" algn="l">
              <a:lnSpc>
                <a:spcPct val="80000"/>
              </a:lnSpc>
              <a:spcBef>
                <a:spcPct val="65000"/>
              </a:spcBef>
              <a:buClr>
                <a:srgbClr val="FC0128"/>
              </a:buClr>
              <a:buSzPct val="75000"/>
              <a:defRPr/>
            </a:pPr>
            <a:endParaRPr lang="en-US" sz="2400" kern="0">
              <a:solidFill>
                <a:srgbClr val="00DFCA"/>
              </a:solidFill>
              <a:latin typeface="Arial"/>
            </a:endParaRPr>
          </a:p>
          <a:p>
            <a:pPr marL="285750" indent="-285750" algn="l">
              <a:lnSpc>
                <a:spcPct val="90000"/>
              </a:lnSpc>
              <a:spcBef>
                <a:spcPct val="65000"/>
              </a:spcBef>
              <a:buClr>
                <a:srgbClr val="FC0128"/>
              </a:buClr>
              <a:buSzPct val="75000"/>
              <a:defRPr/>
            </a:pPr>
            <a:br>
              <a:rPr lang="en-US" sz="2400" kern="0">
                <a:solidFill>
                  <a:srgbClr val="000000"/>
                </a:solidFill>
                <a:latin typeface="Arial"/>
              </a:rPr>
            </a:br>
            <a:r>
              <a:rPr lang="en-US" sz="2400" kern="0">
                <a:solidFill>
                  <a:srgbClr val="000000"/>
                </a:solidFill>
                <a:latin typeface="Arial"/>
              </a:rPr>
              <a:t>		</a:t>
            </a:r>
            <a:br>
              <a:rPr lang="en-US" sz="2400" kern="0">
                <a:solidFill>
                  <a:srgbClr val="000000"/>
                </a:solidFill>
                <a:latin typeface="Arial"/>
              </a:rPr>
            </a:br>
            <a:endParaRPr lang="en-US" sz="2400" kern="0">
              <a:solidFill>
                <a:srgbClr val="000000"/>
              </a:solidFill>
              <a:latin typeface="Arial"/>
            </a:endParaRPr>
          </a:p>
          <a:p>
            <a:pPr marL="285750" indent="-285750" algn="l">
              <a:lnSpc>
                <a:spcPct val="90000"/>
              </a:lnSpc>
              <a:spcBef>
                <a:spcPct val="65000"/>
              </a:spcBef>
              <a:buClr>
                <a:srgbClr val="FC0128"/>
              </a:buClr>
              <a:buSzPct val="75000"/>
              <a:buFont typeface="Wingdings" pitchFamily="2" charset="2"/>
              <a:buChar char="q"/>
              <a:defRPr/>
            </a:pPr>
            <a:r>
              <a:rPr lang="en-US" sz="2400" kern="0">
                <a:solidFill>
                  <a:srgbClr val="000000"/>
                </a:solidFill>
                <a:latin typeface="Arial"/>
              </a:rPr>
              <a:t>Caused by  “</a:t>
            </a:r>
            <a:r>
              <a:rPr lang="en-US" sz="2400" kern="0">
                <a:solidFill>
                  <a:srgbClr val="081D58">
                    <a:lumMod val="60000"/>
                    <a:lumOff val="40000"/>
                  </a:srgbClr>
                </a:solidFill>
                <a:latin typeface="Arial"/>
              </a:rPr>
              <a:t>dependence”</a:t>
            </a:r>
            <a:r>
              <a:rPr lang="en-US" sz="2400" kern="0">
                <a:solidFill>
                  <a:srgbClr val="000000"/>
                </a:solidFill>
                <a:latin typeface="Arial"/>
              </a:rPr>
              <a:t>.  </a:t>
            </a:r>
          </a:p>
        </p:txBody>
      </p:sp>
      <p:sp>
        <p:nvSpPr>
          <p:cNvPr id="7" name="Rectangle 7"/>
          <p:cNvSpPr>
            <a:spLocks noChangeArrowheads="1"/>
          </p:cNvSpPr>
          <p:nvPr/>
        </p:nvSpPr>
        <p:spPr bwMode="auto">
          <a:xfrm>
            <a:off x="2411413" y="2970213"/>
            <a:ext cx="4248150" cy="828675"/>
          </a:xfrm>
          <a:prstGeom prst="rect">
            <a:avLst/>
          </a:prstGeom>
          <a:solidFill>
            <a:schemeClr val="bg1"/>
          </a:solidFill>
          <a:ln w="12700">
            <a:noFill/>
            <a:miter lim="800000"/>
          </a:ln>
        </p:spPr>
        <p:txBody>
          <a:bodyPr lIns="90488" tIns="44450" rIns="90488" bIns="44450">
            <a:spAutoFit/>
          </a:bodyPr>
          <a:lstStyle/>
          <a:p>
            <a:r>
              <a:rPr lang="en-US" sz="2400" b="1">
                <a:solidFill>
                  <a:srgbClr val="000000"/>
                </a:solidFill>
                <a:latin typeface="Courier New" pitchFamily="49" charset="0"/>
              </a:rPr>
              <a:t>I: add $</a:t>
            </a:r>
            <a:r>
              <a:rPr lang="en-US" sz="2400" b="1">
                <a:solidFill>
                  <a:srgbClr val="1B52EA"/>
                </a:solidFill>
                <a:latin typeface="Courier New" pitchFamily="49" charset="0"/>
              </a:rPr>
              <a:t>1</a:t>
            </a:r>
            <a:r>
              <a:rPr lang="en-US" sz="2400" b="1">
                <a:solidFill>
                  <a:srgbClr val="000000"/>
                </a:solidFill>
                <a:latin typeface="Courier New" pitchFamily="49" charset="0"/>
              </a:rPr>
              <a:t>,$2,$3</a:t>
            </a:r>
          </a:p>
          <a:p>
            <a:r>
              <a:rPr lang="en-US" sz="2400" b="1">
                <a:solidFill>
                  <a:srgbClr val="000000"/>
                </a:solidFill>
                <a:latin typeface="Courier New" pitchFamily="49" charset="0"/>
              </a:rPr>
              <a:t>J: sub $4,$</a:t>
            </a:r>
            <a:r>
              <a:rPr lang="en-US" sz="2400" b="1">
                <a:solidFill>
                  <a:srgbClr val="1B52EA"/>
                </a:solidFill>
                <a:latin typeface="Courier New" pitchFamily="49" charset="0"/>
              </a:rPr>
              <a:t>1</a:t>
            </a:r>
            <a:r>
              <a:rPr lang="en-US" sz="2400" b="1">
                <a:solidFill>
                  <a:srgbClr val="000000"/>
                </a:solidFill>
                <a:latin typeface="Courier New" pitchFamily="49" charset="0"/>
              </a:rPr>
              <a:t>,$3</a:t>
            </a:r>
          </a:p>
        </p:txBody>
      </p:sp>
      <p:sp>
        <p:nvSpPr>
          <p:cNvPr id="8" name="Arc 8"/>
          <p:cNvSpPr/>
          <p:nvPr/>
        </p:nvSpPr>
        <p:spPr bwMode="auto">
          <a:xfrm flipH="1" flipV="1">
            <a:off x="2159000" y="3116263"/>
            <a:ext cx="468313" cy="457200"/>
          </a:xfrm>
          <a:custGeom>
            <a:gdLst>
              <a:gd name="T0" fmla="*/ 0 w 24532"/>
              <a:gd name="T1" fmla="*/ 281083664 h 43200"/>
              <a:gd name="T2" fmla="*/ 2147483647 w 24532"/>
              <a:gd name="T3" fmla="*/ 2147483647 h 43200"/>
              <a:gd name="T4" fmla="*/ 2147483647 w 24532"/>
              <a:gd name="T5" fmla="*/ 2147483647 h 43200"/>
              <a:gd name="T6" fmla="*/ 0 60000 65536"/>
              <a:gd name="T7" fmla="*/ 0 60000 65536"/>
              <a:gd name="T8" fmla="*/ 0 60000 65536"/>
              <a:gd name="T9" fmla="*/ 0 w 24532"/>
              <a:gd name="T10" fmla="*/ 0 h 43200"/>
              <a:gd name="T11" fmla="*/ 24532 w 24532"/>
              <a:gd name="T12" fmla="*/ 43200 h 43200"/>
            </a:gdLst>
            <a:cxnLst>
              <a:cxn ang="T6">
                <a:pos x="T0" y="T1"/>
              </a:cxn>
              <a:cxn ang="T7">
                <a:pos x="T2" y="T3"/>
              </a:cxn>
              <a:cxn ang="T8">
                <a:pos x="T4" y="T5"/>
              </a:cxn>
            </a:cxnLst>
            <a:rect l="T9" t="T10" r="T11" b="T12"/>
            <a:pathLst>
              <a:path w="24532" h="43200" fill="none" extrusionOk="0">
                <a:moveTo>
                  <a:pt x="-1" y="199"/>
                </a:moveTo>
                <a:cubicBezTo>
                  <a:pt x="971" y="66"/>
                  <a:pt x="1951" y="-1"/>
                  <a:pt x="2932" y="0"/>
                </a:cubicBezTo>
                <a:cubicBezTo>
                  <a:pt x="14861" y="0"/>
                  <a:pt x="24532" y="9670"/>
                  <a:pt x="24532" y="21600"/>
                </a:cubicBezTo>
                <a:cubicBezTo>
                  <a:pt x="24532" y="33529"/>
                  <a:pt x="14861" y="43200"/>
                  <a:pt x="2932" y="43200"/>
                </a:cubicBezTo>
                <a:cubicBezTo>
                  <a:pt x="2243" y="43200"/>
                  <a:pt x="1555" y="43167"/>
                  <a:pt x="869" y="43101"/>
                </a:cubicBezTo>
              </a:path>
              <a:path w="24532" h="43200" stroke="0" extrusionOk="0">
                <a:moveTo>
                  <a:pt x="-1" y="199"/>
                </a:moveTo>
                <a:cubicBezTo>
                  <a:pt x="971" y="66"/>
                  <a:pt x="1951" y="-1"/>
                  <a:pt x="2932" y="0"/>
                </a:cubicBezTo>
                <a:cubicBezTo>
                  <a:pt x="14861" y="0"/>
                  <a:pt x="24532" y="9670"/>
                  <a:pt x="24532" y="21600"/>
                </a:cubicBezTo>
                <a:cubicBezTo>
                  <a:pt x="24532" y="33529"/>
                  <a:pt x="14861" y="43200"/>
                  <a:pt x="2932" y="43200"/>
                </a:cubicBezTo>
                <a:cubicBezTo>
                  <a:pt x="2243" y="43200"/>
                  <a:pt x="1555" y="43167"/>
                  <a:pt x="869" y="43101"/>
                </a:cubicBezTo>
                <a:lnTo>
                  <a:pt x="2932" y="21600"/>
                </a:lnTo>
                <a:close/>
              </a:path>
            </a:pathLst>
          </a:custGeom>
          <a:noFill/>
          <a:ln w="28575">
            <a:solidFill>
              <a:schemeClr val="tx1"/>
            </a:solidFill>
            <a:round/>
            <a:headEnd type="triangle" w="med" len="med"/>
          </a:ln>
        </p:spPr>
        <p:txBody>
          <a:bodyPr wrap="none" anchor="ctr"/>
          <a:lstStyle/>
          <a:p>
            <a:endParaRPr lang="en-I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nodeType="clickPar">
                      <p:stCondLst>
                        <p:cond delay="indefinite"/>
                      </p:stCondLst>
                      <p:childTnLst>
                        <p:par>
                          <p:cTn id="17" fill="hold" nodeType="after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blinds(horizontal)">
                                      <p:cBhvr>
                                        <p:cTn id="20" dur="500"/>
                                        <p:tgtEl>
                                          <p:spTgt spid="6">
                                            <p:txEl>
                                              <p:pRg st="1" end="1"/>
                                            </p:txEl>
                                          </p:spTgt>
                                        </p:tgtEl>
                                      </p:cBhvr>
                                    </p:animEffect>
                                  </p:childTnLst>
                                </p:cTn>
                              </p:par>
                            </p:childTnLst>
                          </p:cTn>
                        </p:par>
                      </p:childTnLst>
                    </p:cTn>
                  </p:par>
                  <p:par>
                    <p:cTn id="21" fill="hold" nodeType="clickPar">
                      <p:stCondLst>
                        <p:cond delay="indefinite"/>
                      </p:stCondLst>
                      <p:childTnLst>
                        <p:par>
                          <p:cTn id="22" fill="hold" nodeType="after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blinds(horizontal)">
                                      <p:cBhvr>
                                        <p:cTn id="25"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8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43714" name="Footer Placeholder 3"/>
          <p:cNvSpPr>
            <a:spLocks noGrp="1"/>
          </p:cNvSpPr>
          <p:nvPr>
            <p:ph type="ftr" sz="quarter" idx="10"/>
          </p:nvPr>
        </p:nvSpPr>
        <p:spPr>
          <a:noFill/>
        </p:spPr>
        <p:txBody>
          <a:bodyPr/>
          <a:lstStyle/>
          <a:p>
            <a:r>
              <a:rPr lang="en-AU" smtClean="0">
                <a:solidFill>
                  <a:srgbClr val="000000"/>
                </a:solidFill>
              </a:rPr>
              <a:t>Chapter 4 — The Processor — </a:t>
            </a:r>
            <a:fld id="{877FE898-CC2F-4B45-879F-6AB499D5931A}" type="slidenum">
              <a:rPr lang="en-AU" smtClean="0">
                <a:solidFill>
                  <a:srgbClr val="000000"/>
                </a:solidFill>
              </a:rPr>
              <a:t>82</a:t>
            </a:fld>
            <a:endParaRPr lang="en-AU" smtClean="0">
              <a:solidFill>
                <a:srgbClr val="000000"/>
              </a:solidFill>
            </a:endParaRPr>
          </a:p>
        </p:txBody>
      </p:sp>
      <p:pic>
        <p:nvPicPr>
          <p:cNvPr id="44035" name="Picture 6" descr="f04-30-P374493"/>
          <p:cNvPicPr>
            <a:picLocks noChangeAspect="1" noChangeArrowheads="1"/>
          </p:cNvPicPr>
          <p:nvPr/>
        </p:nvPicPr>
        <p:blipFill>
          <a:blip r:embed="rId3"/>
          <a:stretch>
            <a:fillRect/>
          </a:stretch>
        </p:blipFill>
        <p:spPr bwMode="auto">
          <a:xfrm>
            <a:off x="1331913" y="3351213"/>
            <a:ext cx="6586537" cy="2598737"/>
          </a:xfrm>
          <a:prstGeom prst="rect">
            <a:avLst/>
          </a:prstGeom>
          <a:noFill/>
          <a:ln w="9525">
            <a:noFill/>
            <a:miter lim="800000"/>
          </a:ln>
        </p:spPr>
      </p:pic>
      <p:sp>
        <p:nvSpPr>
          <p:cNvPr id="243716" name="Rectangle 2"/>
          <p:cNvSpPr>
            <a:spLocks noGrp="1" noChangeArrowheads="1"/>
          </p:cNvSpPr>
          <p:nvPr>
            <p:ph type="title"/>
          </p:nvPr>
        </p:nvSpPr>
        <p:spPr>
          <a:xfrm>
            <a:off x="684213" y="261938"/>
            <a:ext cx="8259762" cy="646112"/>
          </a:xfrm>
        </p:spPr>
        <p:txBody>
          <a:bodyPr/>
          <a:lstStyle/>
          <a:p>
            <a:pPr eaLnBrk="1" hangingPunct="1"/>
            <a:r>
              <a:rPr lang="en-US" sz="3600" smtClean="0"/>
              <a:t>Summary: Load-Use Data Hazard</a:t>
            </a:r>
            <a:endParaRPr lang="en-AU" sz="3600" smtClean="0"/>
          </a:p>
        </p:txBody>
      </p:sp>
      <p:sp>
        <p:nvSpPr>
          <p:cNvPr id="44037" name="Rectangle 3"/>
          <p:cNvSpPr>
            <a:spLocks noGrp="1" noChangeArrowheads="1"/>
          </p:cNvSpPr>
          <p:nvPr>
            <p:ph type="body" idx="1"/>
          </p:nvPr>
        </p:nvSpPr>
        <p:spPr>
          <a:xfrm>
            <a:off x="684213" y="1125538"/>
            <a:ext cx="8270875" cy="1843087"/>
          </a:xfrm>
        </p:spPr>
        <p:txBody>
          <a:bodyPr/>
          <a:lstStyle/>
          <a:p>
            <a:pPr eaLnBrk="1" hangingPunct="1"/>
            <a:r>
              <a:rPr lang="en-US" smtClean="0"/>
              <a:t>Can’t always avoid stalls by forwarding</a:t>
            </a:r>
          </a:p>
          <a:p>
            <a:pPr lvl="1" eaLnBrk="1" hangingPunct="1"/>
            <a:r>
              <a:rPr lang="en-US" smtClean="0"/>
              <a:t>If value not computed when needed</a:t>
            </a:r>
          </a:p>
          <a:p>
            <a:pPr lvl="1" eaLnBrk="1" hangingPunct="1"/>
            <a:r>
              <a:rPr lang="en-US" smtClean="0"/>
              <a:t>Can’t forward backward in time!</a:t>
            </a:r>
          </a:p>
          <a:p>
            <a:pPr lvl="1" eaLnBrk="1" hangingPunct="1"/>
            <a:r>
              <a:rPr lang="en-US" smtClean="0"/>
              <a:t>Need stalls so that forwarding is possible</a:t>
            </a:r>
            <a:endParaRPr lang="en-AU"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44037">
                                            <p:txEl>
                                              <p:pRg st="1" end="1"/>
                                            </p:txEl>
                                          </p:spTgt>
                                        </p:tgtEl>
                                        <p:attrNameLst>
                                          <p:attrName>style.visibility</p:attrName>
                                        </p:attrNameLst>
                                      </p:cBhvr>
                                      <p:to>
                                        <p:strVal val="visible"/>
                                      </p:to>
                                    </p:set>
                                    <p:animEffect transition="in" filter="blinds(horizontal)">
                                      <p:cBhvr>
                                        <p:cTn id="7" dur="500"/>
                                        <p:tgtEl>
                                          <p:spTgt spid="44037">
                                            <p:txEl>
                                              <p:pRg st="1" end="1"/>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4037">
                                            <p:txEl>
                                              <p:pRg st="2" end="2"/>
                                            </p:txEl>
                                          </p:spTgt>
                                        </p:tgtEl>
                                        <p:attrNameLst>
                                          <p:attrName>style.visibility</p:attrName>
                                        </p:attrNameLst>
                                      </p:cBhvr>
                                      <p:to>
                                        <p:strVal val="visible"/>
                                      </p:to>
                                    </p:set>
                                    <p:animEffect transition="in" filter="blinds(horizontal)">
                                      <p:cBhvr>
                                        <p:cTn id="12" dur="500"/>
                                        <p:tgtEl>
                                          <p:spTgt spid="44037">
                                            <p:txEl>
                                              <p:pRg st="2" end="2"/>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4037">
                                            <p:txEl>
                                              <p:pRg st="3" end="3"/>
                                            </p:txEl>
                                          </p:spTgt>
                                        </p:tgtEl>
                                        <p:attrNameLst>
                                          <p:attrName>style.visibility</p:attrName>
                                        </p:attrNameLst>
                                      </p:cBhvr>
                                      <p:to>
                                        <p:strVal val="visible"/>
                                      </p:to>
                                    </p:set>
                                    <p:animEffect transition="in" filter="blinds(horizontal)">
                                      <p:cBhvr>
                                        <p:cTn id="17" dur="500"/>
                                        <p:tgtEl>
                                          <p:spTgt spid="44037">
                                            <p:txEl>
                                              <p:pRg st="3" end="3"/>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4035"/>
                                        </p:tgtEl>
                                        <p:attrNameLst>
                                          <p:attrName>style.visibility</p:attrName>
                                        </p:attrNameLst>
                                      </p:cBhvr>
                                      <p:to>
                                        <p:strVal val="visible"/>
                                      </p:to>
                                    </p:set>
                                    <p:animEffect transition="in" filter="blinds(horizontal)">
                                      <p:cBhvr>
                                        <p:cTn id="22" dur="500"/>
                                        <p:tgtEl>
                                          <p:spTgt spid="44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244738" name="Title 1"/>
          <p:cNvSpPr>
            <a:spLocks noGrp="1"/>
          </p:cNvSpPr>
          <p:nvPr>
            <p:ph type="title"/>
          </p:nvPr>
        </p:nvSpPr>
        <p:spPr>
          <a:xfrm>
            <a:off x="539750" y="304800"/>
            <a:ext cx="8153400" cy="801688"/>
          </a:xfrm>
        </p:spPr>
        <p:txBody>
          <a:bodyPr/>
          <a:lstStyle/>
          <a:p>
            <a:r>
              <a:rPr lang="en-US" smtClean="0"/>
              <a:t>Cons: Data Forwarding Needs Extra Hardware (Mem</a:t>
            </a:r>
            <a:r>
              <a:rPr lang="en-US" smtClean="0">
                <a:sym typeface="Symbol" pitchFamily="18" charset="2"/>
              </a:rPr>
              <a:t></a:t>
            </a:r>
            <a:r>
              <a:rPr lang="en-US" smtClean="0"/>
              <a:t>Ex) in addition to Ex </a:t>
            </a:r>
            <a:r>
              <a:rPr lang="en-US" smtClean="0">
                <a:sym typeface="Symbol" pitchFamily="18" charset="2"/>
              </a:rPr>
              <a:t> </a:t>
            </a:r>
            <a:r>
              <a:rPr lang="en-US" smtClean="0"/>
              <a:t>EX</a:t>
            </a:r>
            <a:endParaRPr lang="en-IN" smtClean="0"/>
          </a:p>
        </p:txBody>
      </p:sp>
      <p:pic>
        <p:nvPicPr>
          <p:cNvPr id="244739" name="Picture 3"/>
          <p:cNvPicPr>
            <a:picLocks noChangeAspect="1" noChangeArrowheads="1"/>
          </p:cNvPicPr>
          <p:nvPr/>
        </p:nvPicPr>
        <p:blipFill>
          <a:blip r:embed="rId2"/>
          <a:stretch>
            <a:fillRect/>
          </a:stretch>
        </p:blipFill>
        <p:spPr bwMode="auto">
          <a:xfrm>
            <a:off x="166688" y="1052513"/>
            <a:ext cx="8526462" cy="4464050"/>
          </a:xfrm>
          <a:prstGeom prst="rect">
            <a:avLst/>
          </a:prstGeom>
          <a:noFill/>
          <a:ln w="9525" algn="ctr">
            <a:noFill/>
            <a:miter lim="800000"/>
          </a:ln>
        </p:spPr>
      </p:pic>
      <p:sp>
        <p:nvSpPr>
          <p:cNvPr id="14" name="Left Arrow 13"/>
          <p:cNvSpPr>
            <a:spLocks noChangeArrowheads="1"/>
          </p:cNvSpPr>
          <p:nvPr/>
        </p:nvSpPr>
        <p:spPr bwMode="auto">
          <a:xfrm>
            <a:off x="3492500" y="1628775"/>
            <a:ext cx="1943100" cy="287338"/>
          </a:xfrm>
          <a:prstGeom prst="leftArrow">
            <a:avLst>
              <a:gd name="adj1" fmla="val 50000"/>
              <a:gd name="adj2" fmla="val 50092"/>
            </a:avLst>
          </a:prstGeom>
          <a:solidFill>
            <a:srgbClr val="66FF66"/>
          </a:solidFill>
          <a:ln w="12700" algn="ctr">
            <a:solidFill>
              <a:schemeClr val="tx1"/>
            </a:solidFill>
            <a:round/>
          </a:ln>
        </p:spPr>
        <p:txBody>
          <a:bodyPr/>
          <a:lstStyle/>
          <a:p>
            <a:pPr algn="l"/>
            <a:endParaRPr lang="en-IN" sz="1800">
              <a:solidFill>
                <a:srgbClr val="FC0128"/>
              </a:solidFill>
            </a:endParaRPr>
          </a:p>
        </p:txBody>
      </p:sp>
      <p:sp>
        <p:nvSpPr>
          <p:cNvPr id="15" name="Left Arrow 14"/>
          <p:cNvSpPr>
            <a:spLocks noChangeArrowheads="1"/>
          </p:cNvSpPr>
          <p:nvPr/>
        </p:nvSpPr>
        <p:spPr bwMode="auto">
          <a:xfrm>
            <a:off x="3492500" y="2924175"/>
            <a:ext cx="1943100" cy="288925"/>
          </a:xfrm>
          <a:prstGeom prst="leftArrow">
            <a:avLst>
              <a:gd name="adj1" fmla="val 50000"/>
              <a:gd name="adj2" fmla="val 49817"/>
            </a:avLst>
          </a:prstGeom>
          <a:solidFill>
            <a:srgbClr val="66FF66"/>
          </a:solidFill>
          <a:ln w="12700" algn="ctr">
            <a:solidFill>
              <a:schemeClr val="tx1"/>
            </a:solidFill>
            <a:round/>
          </a:ln>
        </p:spPr>
        <p:txBody>
          <a:bodyPr/>
          <a:lstStyle/>
          <a:p>
            <a:pPr algn="l"/>
            <a:endParaRPr lang="en-IN" sz="1800">
              <a:solidFill>
                <a:srgbClr val="FC0128"/>
              </a:solidFill>
            </a:endParaRPr>
          </a:p>
        </p:txBody>
      </p:sp>
      <p:sp>
        <p:nvSpPr>
          <p:cNvPr id="6" name="Left Arrow 5"/>
          <p:cNvSpPr>
            <a:spLocks noChangeArrowheads="1"/>
          </p:cNvSpPr>
          <p:nvPr/>
        </p:nvSpPr>
        <p:spPr bwMode="auto">
          <a:xfrm>
            <a:off x="3492500" y="1341438"/>
            <a:ext cx="3816350" cy="287337"/>
          </a:xfrm>
          <a:prstGeom prst="leftArrow">
            <a:avLst>
              <a:gd name="adj1" fmla="val 33926"/>
              <a:gd name="adj2" fmla="val 50114"/>
            </a:avLst>
          </a:prstGeom>
          <a:solidFill>
            <a:srgbClr val="FF0000"/>
          </a:solidFill>
          <a:ln w="12700" algn="ctr">
            <a:solidFill>
              <a:schemeClr val="tx1"/>
            </a:solidFill>
            <a:round/>
          </a:ln>
        </p:spPr>
        <p:txBody>
          <a:bodyPr/>
          <a:lstStyle/>
          <a:p>
            <a:pPr algn="l"/>
            <a:endParaRPr lang="en-IN" sz="1800">
              <a:solidFill>
                <a:srgbClr val="FC0128"/>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nodeType="clickPar">
                      <p:stCondLst>
                        <p:cond delay="indefinite"/>
                      </p:stCondLst>
                      <p:childTnLst>
                        <p:par>
                          <p:cTn id="17" fill="hold" nodeType="afterGroup">
                            <p:stCondLst>
                              <p:cond delay="0"/>
                            </p:stCondLst>
                            <p:childTnLst>
                              <p:par>
                                <p:cTn id="18" presetID="26" presetClass="emph" presetSubtype="0" fill="hold" grpId="1" nodeType="clickEffect">
                                  <p:stCondLst>
                                    <p:cond delay="0"/>
                                  </p:stCondLst>
                                  <p:childTnLst>
                                    <p:animEffect transition="out" filter="fade">
                                      <p:cBhvr>
                                        <p:cTn id="19" dur="500" tmFilter="0, 0; .2, .5; .8, .5; 1, 0"/>
                                        <p:tgtEl>
                                          <p:spTgt spid="6"/>
                                        </p:tgtEl>
                                      </p:cBhvr>
                                    </p:animEffect>
                                    <p:animScale>
                                      <p:cBhvr>
                                        <p:cTn id="20"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6" grpId="0" animBg="1"/>
      <p:bldP spid="6" grpId="1" animBg="1"/>
    </p:bldLst>
  </p:timing>
</p:sld>
</file>

<file path=ppt/slides/slide8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45762" name="Footer Placeholder 3"/>
          <p:cNvSpPr>
            <a:spLocks noGrp="1"/>
          </p:cNvSpPr>
          <p:nvPr>
            <p:ph type="ftr" sz="quarter" idx="10"/>
          </p:nvPr>
        </p:nvSpPr>
        <p:spPr>
          <a:noFill/>
        </p:spPr>
        <p:txBody>
          <a:bodyPr/>
          <a:lstStyle/>
          <a:p>
            <a:r>
              <a:rPr lang="en-AU" smtClean="0"/>
              <a:t>Chapter 4 — The Processor — </a:t>
            </a:r>
            <a:fld id="{995A4BB0-EBBB-4A49-93E3-658F6C026A07}" type="slidenum">
              <a:rPr lang="en-AU" smtClean="0"/>
              <a:t>84</a:t>
            </a:fld>
            <a:endParaRPr lang="en-AU" smtClean="0"/>
          </a:p>
        </p:txBody>
      </p:sp>
      <p:sp>
        <p:nvSpPr>
          <p:cNvPr id="245763" name="Rectangle 2"/>
          <p:cNvSpPr>
            <a:spLocks noGrp="1" noChangeArrowheads="1"/>
          </p:cNvSpPr>
          <p:nvPr>
            <p:ph type="title"/>
          </p:nvPr>
        </p:nvSpPr>
        <p:spPr/>
        <p:txBody>
          <a:bodyPr/>
          <a:lstStyle/>
          <a:p>
            <a:pPr eaLnBrk="1" hangingPunct="1"/>
            <a:r>
              <a:rPr lang="en-US" sz="4000" smtClean="0"/>
              <a:t>Code Scheduling to Avoid Stalls</a:t>
            </a:r>
            <a:endParaRPr lang="en-AU" sz="4000" smtClean="0"/>
          </a:p>
        </p:txBody>
      </p:sp>
      <p:sp>
        <p:nvSpPr>
          <p:cNvPr id="245764" name="Rectangle 3"/>
          <p:cNvSpPr>
            <a:spLocks noGrp="1" noChangeArrowheads="1"/>
          </p:cNvSpPr>
          <p:nvPr>
            <p:ph type="body" idx="1"/>
          </p:nvPr>
        </p:nvSpPr>
        <p:spPr>
          <a:xfrm>
            <a:off x="684213" y="1125538"/>
            <a:ext cx="8270875" cy="1843087"/>
          </a:xfrm>
        </p:spPr>
        <p:txBody>
          <a:bodyPr/>
          <a:lstStyle/>
          <a:p>
            <a:pPr eaLnBrk="1" hangingPunct="1"/>
            <a:r>
              <a:rPr lang="en-US" smtClean="0"/>
              <a:t>Reorder code to avoid use of load result in the next instruction</a:t>
            </a:r>
          </a:p>
          <a:p>
            <a:pPr eaLnBrk="1" hangingPunct="1"/>
            <a:r>
              <a:rPr lang="en-US" smtClean="0"/>
              <a:t>C code for </a:t>
            </a:r>
            <a:r>
              <a:rPr lang="en-US" smtClean="0">
                <a:latin typeface="Lucida Console" pitchFamily="49" charset="0"/>
              </a:rPr>
              <a:t>A = B + E; C = B + F;</a:t>
            </a:r>
            <a:endParaRPr lang="en-AU" smtClean="0">
              <a:latin typeface="Lucida Console" pitchFamily="49" charset="0"/>
            </a:endParaRPr>
          </a:p>
        </p:txBody>
      </p:sp>
      <p:sp>
        <p:nvSpPr>
          <p:cNvPr id="245765" name="Text Box 4"/>
          <p:cNvSpPr txBox="1">
            <a:spLocks noChangeArrowheads="1"/>
          </p:cNvSpPr>
          <p:nvPr/>
        </p:nvSpPr>
        <p:spPr bwMode="auto">
          <a:xfrm>
            <a:off x="2146300" y="3225800"/>
            <a:ext cx="2794000" cy="2587625"/>
          </a:xfrm>
          <a:prstGeom prst="rect">
            <a:avLst/>
          </a:prstGeom>
          <a:solidFill>
            <a:schemeClr val="folHlink"/>
          </a:solidFill>
          <a:ln w="9525">
            <a:noFill/>
            <a:miter lim="800000"/>
          </a:ln>
        </p:spPr>
        <p:txBody>
          <a:bodyPr wrap="none">
            <a:spAutoFit/>
          </a:bodyPr>
          <a:lstStyle/>
          <a:p>
            <a:pPr algn="l" defTabSz="628650">
              <a:spcBef>
                <a:spcPct val="20000"/>
              </a:spcBef>
            </a:pPr>
            <a:r>
              <a:rPr lang="en-US" sz="2000">
                <a:solidFill>
                  <a:srgbClr val="000000"/>
                </a:solidFill>
                <a:latin typeface="Lucida Console" pitchFamily="49" charset="0"/>
              </a:rPr>
              <a:t>lw	$t1, 0($t0)</a:t>
            </a:r>
          </a:p>
          <a:p>
            <a:pPr algn="l" defTabSz="628650">
              <a:spcBef>
                <a:spcPct val="20000"/>
              </a:spcBef>
            </a:pPr>
            <a:r>
              <a:rPr lang="en-US" sz="2000">
                <a:solidFill>
                  <a:srgbClr val="000000"/>
                </a:solidFill>
                <a:latin typeface="Lucida Console" pitchFamily="49" charset="0"/>
              </a:rPr>
              <a:t>lw	</a:t>
            </a:r>
            <a:r>
              <a:rPr lang="en-US" sz="2000">
                <a:solidFill>
                  <a:srgbClr val="FF0000"/>
                </a:solidFill>
                <a:latin typeface="Lucida Console" pitchFamily="49" charset="0"/>
              </a:rPr>
              <a:t>$t2</a:t>
            </a:r>
            <a:r>
              <a:rPr lang="en-US" sz="2000">
                <a:solidFill>
                  <a:srgbClr val="000000"/>
                </a:solidFill>
                <a:latin typeface="Lucida Console" pitchFamily="49" charset="0"/>
              </a:rPr>
              <a:t>, 4($t0)</a:t>
            </a:r>
          </a:p>
          <a:p>
            <a:pPr algn="l" defTabSz="628650">
              <a:spcBef>
                <a:spcPct val="20000"/>
              </a:spcBef>
            </a:pPr>
            <a:r>
              <a:rPr lang="en-US" sz="2000">
                <a:solidFill>
                  <a:srgbClr val="000000"/>
                </a:solidFill>
                <a:latin typeface="Lucida Console" pitchFamily="49" charset="0"/>
              </a:rPr>
              <a:t>add	$t3, $t1, </a:t>
            </a:r>
            <a:r>
              <a:rPr lang="en-US" sz="2000">
                <a:solidFill>
                  <a:srgbClr val="FF0000"/>
                </a:solidFill>
                <a:latin typeface="Lucida Console" pitchFamily="49" charset="0"/>
              </a:rPr>
              <a:t>$t2</a:t>
            </a:r>
          </a:p>
          <a:p>
            <a:pPr algn="l" defTabSz="628650">
              <a:spcBef>
                <a:spcPct val="20000"/>
              </a:spcBef>
            </a:pPr>
            <a:r>
              <a:rPr lang="en-US" sz="2000">
                <a:solidFill>
                  <a:srgbClr val="000000"/>
                </a:solidFill>
                <a:latin typeface="Lucida Console" pitchFamily="49" charset="0"/>
              </a:rPr>
              <a:t>sw	$t3, 12($t0)</a:t>
            </a:r>
          </a:p>
          <a:p>
            <a:pPr algn="l" defTabSz="628650">
              <a:spcBef>
                <a:spcPct val="20000"/>
              </a:spcBef>
            </a:pPr>
            <a:r>
              <a:rPr lang="en-US" sz="2000">
                <a:solidFill>
                  <a:srgbClr val="000000"/>
                </a:solidFill>
                <a:latin typeface="Lucida Console" pitchFamily="49" charset="0"/>
              </a:rPr>
              <a:t>lw	</a:t>
            </a:r>
            <a:r>
              <a:rPr lang="en-US" sz="2000">
                <a:solidFill>
                  <a:srgbClr val="FF0000"/>
                </a:solidFill>
                <a:latin typeface="Lucida Console" pitchFamily="49" charset="0"/>
              </a:rPr>
              <a:t>$t4</a:t>
            </a:r>
            <a:r>
              <a:rPr lang="en-US" sz="2000">
                <a:solidFill>
                  <a:srgbClr val="000000"/>
                </a:solidFill>
                <a:latin typeface="Lucida Console" pitchFamily="49" charset="0"/>
              </a:rPr>
              <a:t>, 8($t0)</a:t>
            </a:r>
          </a:p>
          <a:p>
            <a:pPr algn="l" defTabSz="628650">
              <a:spcBef>
                <a:spcPct val="20000"/>
              </a:spcBef>
            </a:pPr>
            <a:r>
              <a:rPr lang="en-US" sz="2000">
                <a:solidFill>
                  <a:srgbClr val="000000"/>
                </a:solidFill>
                <a:latin typeface="Lucida Console" pitchFamily="49" charset="0"/>
              </a:rPr>
              <a:t>add	$t5, $t1, </a:t>
            </a:r>
            <a:r>
              <a:rPr lang="en-US" sz="2000">
                <a:solidFill>
                  <a:srgbClr val="FF0000"/>
                </a:solidFill>
                <a:latin typeface="Lucida Console" pitchFamily="49" charset="0"/>
              </a:rPr>
              <a:t>$t4</a:t>
            </a:r>
          </a:p>
          <a:p>
            <a:pPr algn="l" defTabSz="628650">
              <a:spcBef>
                <a:spcPct val="20000"/>
              </a:spcBef>
            </a:pPr>
            <a:r>
              <a:rPr lang="en-US" sz="2000">
                <a:solidFill>
                  <a:srgbClr val="000000"/>
                </a:solidFill>
                <a:latin typeface="Lucida Console" pitchFamily="49" charset="0"/>
              </a:rPr>
              <a:t>sw	$t5, 16($t0)</a:t>
            </a:r>
            <a:endParaRPr lang="en-AU" sz="2000">
              <a:solidFill>
                <a:srgbClr val="000000"/>
              </a:solidFill>
              <a:latin typeface="Lucida Console" pitchFamily="49" charset="0"/>
            </a:endParaRPr>
          </a:p>
        </p:txBody>
      </p:sp>
      <p:sp>
        <p:nvSpPr>
          <p:cNvPr id="245766" name="AutoShape 5"/>
          <p:cNvSpPr/>
          <p:nvPr/>
        </p:nvSpPr>
        <p:spPr bwMode="auto">
          <a:xfrm>
            <a:off x="777875" y="4078288"/>
            <a:ext cx="914400" cy="401637"/>
          </a:xfrm>
          <a:prstGeom prst="borderCallout1">
            <a:avLst>
              <a:gd name="adj1" fmla="val 28458"/>
              <a:gd name="adj2" fmla="val 108333"/>
              <a:gd name="adj3" fmla="val 25296"/>
              <a:gd name="adj4" fmla="val 147917"/>
            </a:avLst>
          </a:prstGeom>
          <a:solidFill>
            <a:schemeClr val="hlink"/>
          </a:solidFill>
          <a:ln w="9525">
            <a:solidFill>
              <a:schemeClr val="tx1"/>
            </a:solidFill>
            <a:miter lim="800000"/>
            <a:tailEnd type="triangle" w="med" len="med"/>
          </a:ln>
        </p:spPr>
        <p:txBody>
          <a:bodyPr/>
          <a:lstStyle/>
          <a:p>
            <a:r>
              <a:rPr lang="en-US" sz="1800">
                <a:solidFill>
                  <a:srgbClr val="000000"/>
                </a:solidFill>
              </a:rPr>
              <a:t>stall</a:t>
            </a:r>
            <a:endParaRPr lang="en-AU" sz="1800">
              <a:solidFill>
                <a:srgbClr val="000000"/>
              </a:solidFill>
            </a:endParaRPr>
          </a:p>
        </p:txBody>
      </p:sp>
      <p:sp>
        <p:nvSpPr>
          <p:cNvPr id="245767" name="AutoShape 6"/>
          <p:cNvSpPr/>
          <p:nvPr/>
        </p:nvSpPr>
        <p:spPr bwMode="auto">
          <a:xfrm>
            <a:off x="777875" y="5157788"/>
            <a:ext cx="914400" cy="401637"/>
          </a:xfrm>
          <a:prstGeom prst="borderCallout1">
            <a:avLst>
              <a:gd name="adj1" fmla="val 28458"/>
              <a:gd name="adj2" fmla="val 108333"/>
              <a:gd name="adj3" fmla="val 25296"/>
              <a:gd name="adj4" fmla="val 147917"/>
            </a:avLst>
          </a:prstGeom>
          <a:solidFill>
            <a:schemeClr val="hlink"/>
          </a:solidFill>
          <a:ln w="9525">
            <a:solidFill>
              <a:schemeClr val="tx1"/>
            </a:solidFill>
            <a:miter lim="800000"/>
            <a:tailEnd type="triangle" w="med" len="med"/>
          </a:ln>
        </p:spPr>
        <p:txBody>
          <a:bodyPr/>
          <a:lstStyle/>
          <a:p>
            <a:r>
              <a:rPr lang="en-US" sz="1800">
                <a:solidFill>
                  <a:srgbClr val="000000"/>
                </a:solidFill>
              </a:rPr>
              <a:t>stall</a:t>
            </a:r>
            <a:endParaRPr lang="en-AU" sz="1800">
              <a:solidFill>
                <a:srgbClr val="000000"/>
              </a:solidFill>
            </a:endParaRPr>
          </a:p>
        </p:txBody>
      </p:sp>
      <p:sp>
        <p:nvSpPr>
          <p:cNvPr id="245768" name="Text Box 7"/>
          <p:cNvSpPr txBox="1">
            <a:spLocks noChangeArrowheads="1"/>
          </p:cNvSpPr>
          <p:nvPr/>
        </p:nvSpPr>
        <p:spPr bwMode="auto">
          <a:xfrm>
            <a:off x="5457825" y="3225800"/>
            <a:ext cx="2794000" cy="2587625"/>
          </a:xfrm>
          <a:prstGeom prst="rect">
            <a:avLst/>
          </a:prstGeom>
          <a:solidFill>
            <a:schemeClr val="folHlink"/>
          </a:solidFill>
          <a:ln w="9525">
            <a:noFill/>
            <a:miter lim="800000"/>
          </a:ln>
        </p:spPr>
        <p:txBody>
          <a:bodyPr wrap="none">
            <a:spAutoFit/>
          </a:bodyPr>
          <a:lstStyle/>
          <a:p>
            <a:pPr algn="l" defTabSz="628650">
              <a:spcBef>
                <a:spcPct val="20000"/>
              </a:spcBef>
            </a:pPr>
            <a:r>
              <a:rPr lang="en-US" sz="2000">
                <a:solidFill>
                  <a:srgbClr val="000000"/>
                </a:solidFill>
                <a:latin typeface="Lucida Console" pitchFamily="49" charset="0"/>
              </a:rPr>
              <a:t>lw	$t1, 0($t0)</a:t>
            </a:r>
          </a:p>
          <a:p>
            <a:pPr algn="l" defTabSz="628650">
              <a:spcBef>
                <a:spcPct val="20000"/>
              </a:spcBef>
            </a:pPr>
            <a:r>
              <a:rPr lang="en-US" sz="2000">
                <a:solidFill>
                  <a:srgbClr val="000000"/>
                </a:solidFill>
                <a:latin typeface="Lucida Console" pitchFamily="49" charset="0"/>
              </a:rPr>
              <a:t>lw	</a:t>
            </a:r>
            <a:r>
              <a:rPr lang="en-US" sz="2000">
                <a:solidFill>
                  <a:srgbClr val="FF0000"/>
                </a:solidFill>
                <a:latin typeface="Lucida Console" pitchFamily="49" charset="0"/>
              </a:rPr>
              <a:t>$t2</a:t>
            </a:r>
            <a:r>
              <a:rPr lang="en-US" sz="2000">
                <a:solidFill>
                  <a:srgbClr val="000000"/>
                </a:solidFill>
                <a:latin typeface="Lucida Console" pitchFamily="49" charset="0"/>
              </a:rPr>
              <a:t>, 4($t0)</a:t>
            </a:r>
          </a:p>
          <a:p>
            <a:pPr algn="l" defTabSz="628650">
              <a:spcBef>
                <a:spcPct val="20000"/>
              </a:spcBef>
            </a:pPr>
            <a:r>
              <a:rPr lang="en-US" sz="2000">
                <a:solidFill>
                  <a:srgbClr val="000000"/>
                </a:solidFill>
                <a:latin typeface="Lucida Console" pitchFamily="49" charset="0"/>
              </a:rPr>
              <a:t>lw	</a:t>
            </a:r>
            <a:r>
              <a:rPr lang="en-US" sz="2000">
                <a:solidFill>
                  <a:srgbClr val="FF0000"/>
                </a:solidFill>
                <a:latin typeface="Lucida Console" pitchFamily="49" charset="0"/>
              </a:rPr>
              <a:t>$t4</a:t>
            </a:r>
            <a:r>
              <a:rPr lang="en-US" sz="2000">
                <a:solidFill>
                  <a:srgbClr val="000000"/>
                </a:solidFill>
                <a:latin typeface="Lucida Console" pitchFamily="49" charset="0"/>
              </a:rPr>
              <a:t>, 8($t0)</a:t>
            </a:r>
          </a:p>
          <a:p>
            <a:pPr algn="l" defTabSz="628650">
              <a:spcBef>
                <a:spcPct val="20000"/>
              </a:spcBef>
            </a:pPr>
            <a:r>
              <a:rPr lang="en-US" sz="2000">
                <a:solidFill>
                  <a:srgbClr val="000000"/>
                </a:solidFill>
                <a:latin typeface="Lucida Console" pitchFamily="49" charset="0"/>
              </a:rPr>
              <a:t>add	$t3, $t1, </a:t>
            </a:r>
            <a:r>
              <a:rPr lang="en-US" sz="2000">
                <a:solidFill>
                  <a:srgbClr val="FF0000"/>
                </a:solidFill>
                <a:latin typeface="Lucida Console" pitchFamily="49" charset="0"/>
              </a:rPr>
              <a:t>$t2</a:t>
            </a:r>
          </a:p>
          <a:p>
            <a:pPr algn="l" defTabSz="628650">
              <a:spcBef>
                <a:spcPct val="20000"/>
              </a:spcBef>
            </a:pPr>
            <a:r>
              <a:rPr lang="en-US" sz="2000">
                <a:solidFill>
                  <a:srgbClr val="000000"/>
                </a:solidFill>
                <a:latin typeface="Lucida Console" pitchFamily="49" charset="0"/>
              </a:rPr>
              <a:t>sw	$t3, 12($t0)</a:t>
            </a:r>
          </a:p>
          <a:p>
            <a:pPr algn="l" defTabSz="628650">
              <a:spcBef>
                <a:spcPct val="20000"/>
              </a:spcBef>
            </a:pPr>
            <a:r>
              <a:rPr lang="en-US" sz="2000">
                <a:solidFill>
                  <a:srgbClr val="000000"/>
                </a:solidFill>
                <a:latin typeface="Lucida Console" pitchFamily="49" charset="0"/>
              </a:rPr>
              <a:t>add	$t5, $t1, </a:t>
            </a:r>
            <a:r>
              <a:rPr lang="en-US" sz="2000">
                <a:solidFill>
                  <a:srgbClr val="FF0000"/>
                </a:solidFill>
                <a:latin typeface="Lucida Console" pitchFamily="49" charset="0"/>
              </a:rPr>
              <a:t>$t4</a:t>
            </a:r>
          </a:p>
          <a:p>
            <a:pPr algn="l" defTabSz="628650">
              <a:spcBef>
                <a:spcPct val="20000"/>
              </a:spcBef>
            </a:pPr>
            <a:r>
              <a:rPr lang="en-US" sz="2000">
                <a:solidFill>
                  <a:srgbClr val="000000"/>
                </a:solidFill>
                <a:latin typeface="Lucida Console" pitchFamily="49" charset="0"/>
              </a:rPr>
              <a:t>sw	$t5, 16($t0)</a:t>
            </a:r>
            <a:endParaRPr lang="en-AU" sz="2000">
              <a:solidFill>
                <a:srgbClr val="000000"/>
              </a:solidFill>
              <a:latin typeface="Lucida Console" pitchFamily="49" charset="0"/>
            </a:endParaRPr>
          </a:p>
        </p:txBody>
      </p:sp>
      <p:sp>
        <p:nvSpPr>
          <p:cNvPr id="245769" name="Line 8"/>
          <p:cNvSpPr>
            <a:spLocks noChangeShapeType="1"/>
          </p:cNvSpPr>
          <p:nvPr/>
        </p:nvSpPr>
        <p:spPr bwMode="auto">
          <a:xfrm flipV="1">
            <a:off x="4572000" y="4221163"/>
            <a:ext cx="936625" cy="647700"/>
          </a:xfrm>
          <a:prstGeom prst="line">
            <a:avLst/>
          </a:prstGeom>
          <a:noFill/>
          <a:ln w="28575">
            <a:solidFill>
              <a:schemeClr val="hlink"/>
            </a:solidFill>
            <a:round/>
            <a:tailEnd type="triangle" w="med" len="med"/>
          </a:ln>
        </p:spPr>
        <p:txBody>
          <a:bodyPr/>
          <a:lstStyle/>
          <a:p>
            <a:endParaRPr lang="en-IN"/>
          </a:p>
        </p:txBody>
      </p:sp>
      <p:sp>
        <p:nvSpPr>
          <p:cNvPr id="245770" name="Oval 9"/>
          <p:cNvSpPr>
            <a:spLocks noChangeArrowheads="1"/>
          </p:cNvSpPr>
          <p:nvPr/>
        </p:nvSpPr>
        <p:spPr bwMode="auto">
          <a:xfrm>
            <a:off x="2771775" y="3573463"/>
            <a:ext cx="647700" cy="431800"/>
          </a:xfrm>
          <a:prstGeom prst="ellipse">
            <a:avLst/>
          </a:prstGeom>
          <a:noFill/>
          <a:ln w="19050">
            <a:solidFill>
              <a:srgbClr val="FF0000"/>
            </a:solidFill>
            <a:round/>
          </a:ln>
        </p:spPr>
        <p:txBody>
          <a:bodyPr wrap="none" anchor="ctr"/>
          <a:lstStyle/>
          <a:p>
            <a:endParaRPr lang="en-US">
              <a:solidFill>
                <a:srgbClr val="000000"/>
              </a:solidFill>
            </a:endParaRPr>
          </a:p>
        </p:txBody>
      </p:sp>
      <p:sp>
        <p:nvSpPr>
          <p:cNvPr id="245771" name="Oval 10"/>
          <p:cNvSpPr>
            <a:spLocks noChangeArrowheads="1"/>
          </p:cNvSpPr>
          <p:nvPr/>
        </p:nvSpPr>
        <p:spPr bwMode="auto">
          <a:xfrm>
            <a:off x="4284663" y="3933825"/>
            <a:ext cx="647700" cy="431800"/>
          </a:xfrm>
          <a:prstGeom prst="ellipse">
            <a:avLst/>
          </a:prstGeom>
          <a:noFill/>
          <a:ln w="19050">
            <a:solidFill>
              <a:srgbClr val="FF0000"/>
            </a:solidFill>
            <a:round/>
          </a:ln>
        </p:spPr>
        <p:txBody>
          <a:bodyPr wrap="none" anchor="ctr"/>
          <a:lstStyle/>
          <a:p>
            <a:endParaRPr lang="en-US">
              <a:solidFill>
                <a:srgbClr val="000000"/>
              </a:solidFill>
            </a:endParaRPr>
          </a:p>
        </p:txBody>
      </p:sp>
      <p:sp>
        <p:nvSpPr>
          <p:cNvPr id="245772" name="Oval 11"/>
          <p:cNvSpPr>
            <a:spLocks noChangeArrowheads="1"/>
          </p:cNvSpPr>
          <p:nvPr/>
        </p:nvSpPr>
        <p:spPr bwMode="auto">
          <a:xfrm>
            <a:off x="2771775" y="4652963"/>
            <a:ext cx="647700" cy="431800"/>
          </a:xfrm>
          <a:prstGeom prst="ellipse">
            <a:avLst/>
          </a:prstGeom>
          <a:noFill/>
          <a:ln w="19050">
            <a:solidFill>
              <a:srgbClr val="FF0000"/>
            </a:solidFill>
            <a:round/>
          </a:ln>
        </p:spPr>
        <p:txBody>
          <a:bodyPr wrap="none" anchor="ctr"/>
          <a:lstStyle/>
          <a:p>
            <a:endParaRPr lang="en-US">
              <a:solidFill>
                <a:srgbClr val="000000"/>
              </a:solidFill>
            </a:endParaRPr>
          </a:p>
        </p:txBody>
      </p:sp>
      <p:sp>
        <p:nvSpPr>
          <p:cNvPr id="245773" name="Oval 12"/>
          <p:cNvSpPr>
            <a:spLocks noChangeArrowheads="1"/>
          </p:cNvSpPr>
          <p:nvPr/>
        </p:nvSpPr>
        <p:spPr bwMode="auto">
          <a:xfrm>
            <a:off x="4284663" y="5013325"/>
            <a:ext cx="647700" cy="431800"/>
          </a:xfrm>
          <a:prstGeom prst="ellipse">
            <a:avLst/>
          </a:prstGeom>
          <a:noFill/>
          <a:ln w="19050">
            <a:solidFill>
              <a:srgbClr val="FF0000"/>
            </a:solidFill>
            <a:round/>
          </a:ln>
        </p:spPr>
        <p:txBody>
          <a:bodyPr wrap="none" anchor="ctr"/>
          <a:lstStyle/>
          <a:p>
            <a:endParaRPr lang="en-US">
              <a:solidFill>
                <a:srgbClr val="000000"/>
              </a:solidFill>
            </a:endParaRPr>
          </a:p>
        </p:txBody>
      </p:sp>
      <p:sp>
        <p:nvSpPr>
          <p:cNvPr id="245774" name="Oval 13"/>
          <p:cNvSpPr>
            <a:spLocks noChangeArrowheads="1"/>
          </p:cNvSpPr>
          <p:nvPr/>
        </p:nvSpPr>
        <p:spPr bwMode="auto">
          <a:xfrm>
            <a:off x="6084888" y="3573463"/>
            <a:ext cx="647700" cy="431800"/>
          </a:xfrm>
          <a:prstGeom prst="ellipse">
            <a:avLst/>
          </a:prstGeom>
          <a:noFill/>
          <a:ln w="19050">
            <a:solidFill>
              <a:srgbClr val="FF0000"/>
            </a:solidFill>
            <a:round/>
          </a:ln>
        </p:spPr>
        <p:txBody>
          <a:bodyPr wrap="none" anchor="ctr"/>
          <a:lstStyle/>
          <a:p>
            <a:endParaRPr lang="en-US">
              <a:solidFill>
                <a:srgbClr val="000000"/>
              </a:solidFill>
            </a:endParaRPr>
          </a:p>
        </p:txBody>
      </p:sp>
      <p:sp>
        <p:nvSpPr>
          <p:cNvPr id="245775" name="Oval 14"/>
          <p:cNvSpPr>
            <a:spLocks noChangeArrowheads="1"/>
          </p:cNvSpPr>
          <p:nvPr/>
        </p:nvSpPr>
        <p:spPr bwMode="auto">
          <a:xfrm>
            <a:off x="7596188" y="4292600"/>
            <a:ext cx="647700" cy="431800"/>
          </a:xfrm>
          <a:prstGeom prst="ellipse">
            <a:avLst/>
          </a:prstGeom>
          <a:noFill/>
          <a:ln w="19050">
            <a:solidFill>
              <a:srgbClr val="FF0000"/>
            </a:solidFill>
            <a:round/>
          </a:ln>
        </p:spPr>
        <p:txBody>
          <a:bodyPr wrap="none" anchor="ctr"/>
          <a:lstStyle/>
          <a:p>
            <a:endParaRPr lang="en-US">
              <a:solidFill>
                <a:srgbClr val="000000"/>
              </a:solidFill>
            </a:endParaRPr>
          </a:p>
        </p:txBody>
      </p:sp>
      <p:sp>
        <p:nvSpPr>
          <p:cNvPr id="245776" name="Oval 15"/>
          <p:cNvSpPr>
            <a:spLocks noChangeArrowheads="1"/>
          </p:cNvSpPr>
          <p:nvPr/>
        </p:nvSpPr>
        <p:spPr bwMode="auto">
          <a:xfrm>
            <a:off x="7596188" y="5013325"/>
            <a:ext cx="647700" cy="431800"/>
          </a:xfrm>
          <a:prstGeom prst="ellipse">
            <a:avLst/>
          </a:prstGeom>
          <a:noFill/>
          <a:ln w="19050">
            <a:solidFill>
              <a:srgbClr val="FF0000"/>
            </a:solidFill>
            <a:round/>
          </a:ln>
        </p:spPr>
        <p:txBody>
          <a:bodyPr wrap="none" anchor="ctr"/>
          <a:lstStyle/>
          <a:p>
            <a:endParaRPr lang="en-US">
              <a:solidFill>
                <a:srgbClr val="000000"/>
              </a:solidFill>
            </a:endParaRPr>
          </a:p>
        </p:txBody>
      </p:sp>
      <p:sp>
        <p:nvSpPr>
          <p:cNvPr id="245777" name="Oval 16"/>
          <p:cNvSpPr>
            <a:spLocks noChangeArrowheads="1"/>
          </p:cNvSpPr>
          <p:nvPr/>
        </p:nvSpPr>
        <p:spPr bwMode="auto">
          <a:xfrm>
            <a:off x="6084888" y="3933825"/>
            <a:ext cx="647700" cy="431800"/>
          </a:xfrm>
          <a:prstGeom prst="ellipse">
            <a:avLst/>
          </a:prstGeom>
          <a:noFill/>
          <a:ln w="19050">
            <a:solidFill>
              <a:srgbClr val="FF0000"/>
            </a:solidFill>
            <a:round/>
          </a:ln>
        </p:spPr>
        <p:txBody>
          <a:bodyPr wrap="none" anchor="ctr"/>
          <a:lstStyle/>
          <a:p>
            <a:endParaRPr lang="en-US">
              <a:solidFill>
                <a:srgbClr val="000000"/>
              </a:solidFill>
            </a:endParaRPr>
          </a:p>
        </p:txBody>
      </p:sp>
      <p:sp>
        <p:nvSpPr>
          <p:cNvPr id="245778" name="Line 17"/>
          <p:cNvSpPr>
            <a:spLocks noChangeShapeType="1"/>
          </p:cNvSpPr>
          <p:nvPr/>
        </p:nvSpPr>
        <p:spPr bwMode="auto">
          <a:xfrm>
            <a:off x="3409950" y="3819525"/>
            <a:ext cx="879475" cy="292100"/>
          </a:xfrm>
          <a:prstGeom prst="line">
            <a:avLst/>
          </a:prstGeom>
          <a:noFill/>
          <a:ln w="19050">
            <a:solidFill>
              <a:srgbClr val="FF0000"/>
            </a:solidFill>
            <a:round/>
          </a:ln>
        </p:spPr>
        <p:txBody>
          <a:bodyPr/>
          <a:lstStyle/>
          <a:p>
            <a:endParaRPr lang="en-IN"/>
          </a:p>
        </p:txBody>
      </p:sp>
      <p:sp>
        <p:nvSpPr>
          <p:cNvPr id="245779" name="Line 18"/>
          <p:cNvSpPr>
            <a:spLocks noChangeShapeType="1"/>
          </p:cNvSpPr>
          <p:nvPr/>
        </p:nvSpPr>
        <p:spPr bwMode="auto">
          <a:xfrm>
            <a:off x="3400425" y="4918075"/>
            <a:ext cx="903288" cy="215900"/>
          </a:xfrm>
          <a:prstGeom prst="line">
            <a:avLst/>
          </a:prstGeom>
          <a:noFill/>
          <a:ln w="19050">
            <a:solidFill>
              <a:srgbClr val="FF0000"/>
            </a:solidFill>
            <a:round/>
          </a:ln>
        </p:spPr>
        <p:txBody>
          <a:bodyPr/>
          <a:lstStyle/>
          <a:p>
            <a:endParaRPr lang="en-IN"/>
          </a:p>
        </p:txBody>
      </p:sp>
      <p:sp>
        <p:nvSpPr>
          <p:cNvPr id="245780" name="Line 19"/>
          <p:cNvSpPr>
            <a:spLocks noChangeShapeType="1"/>
          </p:cNvSpPr>
          <p:nvPr/>
        </p:nvSpPr>
        <p:spPr bwMode="auto">
          <a:xfrm>
            <a:off x="6726238" y="3829050"/>
            <a:ext cx="895350" cy="608013"/>
          </a:xfrm>
          <a:prstGeom prst="line">
            <a:avLst/>
          </a:prstGeom>
          <a:noFill/>
          <a:ln w="19050">
            <a:solidFill>
              <a:srgbClr val="FF0000"/>
            </a:solidFill>
            <a:round/>
          </a:ln>
        </p:spPr>
        <p:txBody>
          <a:bodyPr/>
          <a:lstStyle/>
          <a:p>
            <a:endParaRPr lang="en-IN"/>
          </a:p>
        </p:txBody>
      </p:sp>
      <p:sp>
        <p:nvSpPr>
          <p:cNvPr id="245781" name="Line 20"/>
          <p:cNvSpPr>
            <a:spLocks noChangeShapeType="1"/>
          </p:cNvSpPr>
          <p:nvPr/>
        </p:nvSpPr>
        <p:spPr bwMode="auto">
          <a:xfrm>
            <a:off x="6654800" y="4287838"/>
            <a:ext cx="966788" cy="846137"/>
          </a:xfrm>
          <a:prstGeom prst="line">
            <a:avLst/>
          </a:prstGeom>
          <a:noFill/>
          <a:ln w="19050">
            <a:solidFill>
              <a:srgbClr val="FF0000"/>
            </a:solidFill>
            <a:round/>
          </a:ln>
        </p:spPr>
        <p:txBody>
          <a:bodyPr/>
          <a:lstStyle/>
          <a:p>
            <a:endParaRPr lang="en-IN"/>
          </a:p>
        </p:txBody>
      </p:sp>
      <p:sp>
        <p:nvSpPr>
          <p:cNvPr id="245782" name="Text Box 21"/>
          <p:cNvSpPr txBox="1">
            <a:spLocks noChangeArrowheads="1"/>
          </p:cNvSpPr>
          <p:nvPr/>
        </p:nvSpPr>
        <p:spPr bwMode="auto">
          <a:xfrm>
            <a:off x="6300788" y="5876925"/>
            <a:ext cx="1146175" cy="376238"/>
          </a:xfrm>
          <a:prstGeom prst="rect">
            <a:avLst/>
          </a:prstGeom>
          <a:solidFill>
            <a:schemeClr val="accent1"/>
          </a:solidFill>
          <a:ln w="9525">
            <a:solidFill>
              <a:schemeClr val="tx1"/>
            </a:solidFill>
            <a:miter lim="800000"/>
          </a:ln>
        </p:spPr>
        <p:txBody>
          <a:bodyPr wrap="none">
            <a:spAutoFit/>
          </a:bodyPr>
          <a:lstStyle/>
          <a:p>
            <a:pPr algn="l"/>
            <a:r>
              <a:rPr lang="en-US" sz="1800">
                <a:solidFill>
                  <a:srgbClr val="000000"/>
                </a:solidFill>
              </a:rPr>
              <a:t>11 cycles</a:t>
            </a:r>
            <a:endParaRPr lang="en-AU" sz="1800">
              <a:solidFill>
                <a:srgbClr val="000000"/>
              </a:solidFill>
            </a:endParaRPr>
          </a:p>
        </p:txBody>
      </p:sp>
      <p:sp>
        <p:nvSpPr>
          <p:cNvPr id="245783" name="Text Box 22"/>
          <p:cNvSpPr txBox="1">
            <a:spLocks noChangeArrowheads="1"/>
          </p:cNvSpPr>
          <p:nvPr/>
        </p:nvSpPr>
        <p:spPr bwMode="auto">
          <a:xfrm>
            <a:off x="2987675" y="5876925"/>
            <a:ext cx="1146175" cy="376238"/>
          </a:xfrm>
          <a:prstGeom prst="rect">
            <a:avLst/>
          </a:prstGeom>
          <a:solidFill>
            <a:schemeClr val="accent1"/>
          </a:solidFill>
          <a:ln w="9525">
            <a:solidFill>
              <a:schemeClr val="tx1"/>
            </a:solidFill>
            <a:miter lim="800000"/>
          </a:ln>
        </p:spPr>
        <p:txBody>
          <a:bodyPr wrap="none">
            <a:spAutoFit/>
          </a:bodyPr>
          <a:lstStyle/>
          <a:p>
            <a:pPr algn="l"/>
            <a:r>
              <a:rPr lang="en-US" sz="1800">
                <a:solidFill>
                  <a:srgbClr val="000000"/>
                </a:solidFill>
              </a:rPr>
              <a:t>13 cycles</a:t>
            </a:r>
            <a:endParaRPr lang="en-AU" sz="1800">
              <a:solidFill>
                <a:srgbClr val="000000"/>
              </a:solidFill>
            </a:endParaRPr>
          </a:p>
        </p:txBody>
      </p:sp>
    </p:spTree>
  </p:cSld>
  <p:clrMapOvr>
    <a:masterClrMapping/>
  </p:clrMapOvr>
  <p:transition/>
  <p:timing/>
</p:sld>
</file>

<file path=ppt/slides/slide8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46786" name="Title 1"/>
          <p:cNvSpPr>
            <a:spLocks noGrp="1"/>
          </p:cNvSpPr>
          <p:nvPr>
            <p:ph type="title"/>
          </p:nvPr>
        </p:nvSpPr>
        <p:spPr>
          <a:xfrm>
            <a:off x="776288" y="2565400"/>
            <a:ext cx="8259762" cy="584200"/>
          </a:xfrm>
        </p:spPr>
        <p:txBody>
          <a:bodyPr/>
          <a:lstStyle/>
          <a:p>
            <a:r>
              <a:rPr lang="en-US" sz="3200" smtClean="0"/>
              <a:t>Recap: Pipelined Processor Design</a:t>
            </a:r>
            <a:endParaRPr lang="en-IN" sz="3200" smtClean="0"/>
          </a:p>
        </p:txBody>
      </p:sp>
      <p:sp>
        <p:nvSpPr>
          <p:cNvPr id="246787" name="Footer Placeholder 3"/>
          <p:cNvSpPr>
            <a:spLocks noGrp="1"/>
          </p:cNvSpPr>
          <p:nvPr>
            <p:ph type="ftr" sz="quarter" idx="10"/>
          </p:nvPr>
        </p:nvSpPr>
        <p:spPr>
          <a:noFill/>
        </p:spPr>
        <p:txBody>
          <a:bodyPr/>
          <a:lstStyle/>
          <a:p>
            <a:r>
              <a:rPr lang="en-AU" smtClean="0"/>
              <a:t>Chapter 4 — The Processor — </a:t>
            </a:r>
            <a:fld id="{F648EC68-490B-47B6-B8BE-7C30FFBE7E07}" type="slidenum">
              <a:rPr lang="en-AU" smtClean="0"/>
              <a:t>85</a:t>
            </a:fld>
            <a:endParaRPr lang="en-AU" smtClean="0"/>
          </a:p>
        </p:txBody>
      </p:sp>
    </p:spTree>
  </p:cSld>
  <p:clrMapOvr>
    <a:masterClrMapping/>
  </p:clrMapOvr>
  <p:transition/>
  <p:timing/>
</p:sld>
</file>

<file path=ppt/slides/slide8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47810" name="Slide Number Placeholder 5"/>
          <p:cNvSpPr>
            <a:spLocks noGrp="1"/>
          </p:cNvSpPr>
          <p:nvPr>
            <p:ph type="sldNum" sz="quarter" idx="12"/>
          </p:nvPr>
        </p:nvSpPr>
        <p:spPr>
          <a:noFill/>
        </p:spPr>
        <p:txBody>
          <a:bodyPr/>
          <a:lstStyle/>
          <a:p>
            <a:fld id="{1B52CBB7-5A2C-48FC-A501-7AA463DEE2DA}" type="slidenum">
              <a:rPr lang="en-US" smtClean="0"/>
              <a:t>86</a:t>
            </a:fld>
            <a:endParaRPr lang="en-US" smtClean="0"/>
          </a:p>
        </p:txBody>
      </p:sp>
      <p:sp>
        <p:nvSpPr>
          <p:cNvPr id="59394" name="Rectangle 2"/>
          <p:cNvSpPr>
            <a:spLocks noGrp="1" noChangeArrowheads="1"/>
          </p:cNvSpPr>
          <p:nvPr>
            <p:ph type="title"/>
          </p:nvPr>
        </p:nvSpPr>
        <p:spPr>
          <a:xfrm>
            <a:off x="4495800" y="228600"/>
            <a:ext cx="3962400" cy="914400"/>
          </a:xfrm>
          <a:noFill/>
        </p:spPr>
        <p:txBody>
          <a:bodyPr lIns="90488" tIns="44450" rIns="90488" bIns="44450"/>
          <a:lstStyle/>
          <a:p>
            <a:r>
              <a:rPr lang="en-US" sz="3600" smtClean="0"/>
              <a:t>Pipelining Lessons</a:t>
            </a:r>
          </a:p>
        </p:txBody>
      </p:sp>
      <p:sp>
        <p:nvSpPr>
          <p:cNvPr id="59395" name="Rectangle 3"/>
          <p:cNvSpPr>
            <a:spLocks noGrp="1" noChangeArrowheads="1"/>
          </p:cNvSpPr>
          <p:nvPr>
            <p:ph type="body" idx="1"/>
          </p:nvPr>
        </p:nvSpPr>
        <p:spPr>
          <a:xfrm>
            <a:off x="5334000" y="1524000"/>
            <a:ext cx="3568700" cy="4572000"/>
          </a:xfrm>
          <a:noFill/>
        </p:spPr>
        <p:txBody>
          <a:bodyPr lIns="90488" tIns="44450" rIns="90488" bIns="44450"/>
          <a:lstStyle/>
          <a:p>
            <a:pPr marL="285750" indent="-285750"/>
            <a:r>
              <a:rPr lang="en-US" sz="1800" b="0" smtClean="0"/>
              <a:t>Pipelining doesn’t help </a:t>
            </a:r>
            <a:r>
              <a:rPr lang="en-US" sz="1800" smtClean="0"/>
              <a:t>latency</a:t>
            </a:r>
            <a:r>
              <a:rPr lang="en-US" sz="1800" b="0" smtClean="0"/>
              <a:t> of single task, it helps </a:t>
            </a:r>
            <a:r>
              <a:rPr lang="en-US" sz="1800" smtClean="0"/>
              <a:t>throughput</a:t>
            </a:r>
            <a:r>
              <a:rPr lang="en-US" sz="1800" b="0" smtClean="0"/>
              <a:t> of entire workload</a:t>
            </a:r>
          </a:p>
          <a:p>
            <a:pPr marL="285750" indent="-285750"/>
            <a:r>
              <a:rPr lang="en-US" sz="1800" b="0" smtClean="0">
                <a:solidFill>
                  <a:srgbClr val="FF0000"/>
                </a:solidFill>
              </a:rPr>
              <a:t>Pipeline rate limited by </a:t>
            </a:r>
            <a:r>
              <a:rPr lang="en-US" sz="1800" smtClean="0">
                <a:solidFill>
                  <a:srgbClr val="FF0000"/>
                </a:solidFill>
              </a:rPr>
              <a:t>slowest</a:t>
            </a:r>
            <a:r>
              <a:rPr lang="en-US" sz="1800" b="0" smtClean="0">
                <a:solidFill>
                  <a:srgbClr val="FF0000"/>
                </a:solidFill>
              </a:rPr>
              <a:t> pipeline stage</a:t>
            </a:r>
          </a:p>
          <a:p>
            <a:pPr marL="285750" indent="-285750"/>
            <a:r>
              <a:rPr lang="en-US" sz="1800" smtClean="0"/>
              <a:t>Multiple</a:t>
            </a:r>
            <a:r>
              <a:rPr lang="en-US" sz="1800" b="0" smtClean="0"/>
              <a:t> tasks operating simultaneously</a:t>
            </a:r>
          </a:p>
          <a:p>
            <a:pPr marL="285750" indent="-285750"/>
            <a:r>
              <a:rPr lang="en-US" sz="1800" b="0" smtClean="0">
                <a:solidFill>
                  <a:srgbClr val="FF0000"/>
                </a:solidFill>
              </a:rPr>
              <a:t>Potential speed-up </a:t>
            </a:r>
            <a:r>
              <a:rPr lang="en-US" sz="1800" b="0" u="sng" smtClean="0">
                <a:solidFill>
                  <a:srgbClr val="FF0000"/>
                </a:solidFill>
              </a:rPr>
              <a:t>&lt;</a:t>
            </a:r>
            <a:r>
              <a:rPr lang="en-US" sz="1800" b="0" smtClean="0">
                <a:solidFill>
                  <a:srgbClr val="FF0000"/>
                </a:solidFill>
              </a:rPr>
              <a:t> </a:t>
            </a:r>
            <a:r>
              <a:rPr lang="en-US" sz="1800" smtClean="0">
                <a:solidFill>
                  <a:srgbClr val="FF0000"/>
                </a:solidFill>
              </a:rPr>
              <a:t>Number</a:t>
            </a:r>
            <a:r>
              <a:rPr lang="en-US" sz="1800" b="0" smtClean="0">
                <a:solidFill>
                  <a:srgbClr val="FF0000"/>
                </a:solidFill>
              </a:rPr>
              <a:t> </a:t>
            </a:r>
            <a:r>
              <a:rPr lang="en-US" sz="1800" smtClean="0">
                <a:solidFill>
                  <a:srgbClr val="FF0000"/>
                </a:solidFill>
              </a:rPr>
              <a:t>pipe stages (pipe-depth)</a:t>
            </a:r>
            <a:endParaRPr lang="en-US" sz="1800" b="0" smtClean="0">
              <a:solidFill>
                <a:srgbClr val="FF0000"/>
              </a:solidFill>
            </a:endParaRPr>
          </a:p>
          <a:p>
            <a:pPr marL="285750" indent="-285750"/>
            <a:r>
              <a:rPr lang="en-US" sz="1800" b="0" smtClean="0"/>
              <a:t>Unbalanced lengths of pipe stages reduces speed-up</a:t>
            </a:r>
          </a:p>
          <a:p>
            <a:pPr marL="285750" indent="-285750"/>
            <a:r>
              <a:rPr lang="en-US" sz="1800" b="0" smtClean="0">
                <a:solidFill>
                  <a:srgbClr val="FF0000"/>
                </a:solidFill>
              </a:rPr>
              <a:t>Time to “</a:t>
            </a:r>
            <a:r>
              <a:rPr lang="en-US" sz="1800" smtClean="0">
                <a:solidFill>
                  <a:srgbClr val="FF0000"/>
                </a:solidFill>
              </a:rPr>
              <a:t>fill</a:t>
            </a:r>
            <a:r>
              <a:rPr lang="en-US" sz="1800" b="0" smtClean="0">
                <a:solidFill>
                  <a:srgbClr val="FF0000"/>
                </a:solidFill>
              </a:rPr>
              <a:t>” pipeline and time to “</a:t>
            </a:r>
            <a:r>
              <a:rPr lang="en-US" sz="1800" smtClean="0">
                <a:solidFill>
                  <a:srgbClr val="FF0000"/>
                </a:solidFill>
              </a:rPr>
              <a:t>drain</a:t>
            </a:r>
            <a:r>
              <a:rPr lang="en-US" sz="1800" b="0" smtClean="0">
                <a:solidFill>
                  <a:srgbClr val="FF0000"/>
                </a:solidFill>
              </a:rPr>
              <a:t>” it reduces speedup</a:t>
            </a:r>
          </a:p>
          <a:p>
            <a:pPr marL="285750" indent="-285750"/>
            <a:r>
              <a:rPr lang="en-GB" sz="1800" smtClean="0"/>
              <a:t>Stall for Dependences</a:t>
            </a:r>
          </a:p>
          <a:p>
            <a:pPr marL="285750" indent="-285750"/>
            <a:endParaRPr lang="en-US" sz="1800" b="0" smtClean="0">
              <a:solidFill>
                <a:srgbClr val="FF0000"/>
              </a:solidFill>
            </a:endParaRPr>
          </a:p>
        </p:txBody>
      </p:sp>
      <p:grpSp>
        <p:nvGrpSpPr>
          <p:cNvPr id="2" name="Group 4"/>
          <p:cNvGrpSpPr/>
          <p:nvPr/>
        </p:nvGrpSpPr>
        <p:grpSpPr>
          <a:xfrm>
            <a:off x="920750" y="3238500"/>
            <a:ext cx="522288" cy="534988"/>
            <a:chOff x="580" y="2040"/>
            <a:chExt cx="329" cy="337"/>
          </a:xfrm>
        </p:grpSpPr>
        <p:sp>
          <p:nvSpPr>
            <p:cNvPr id="247937" name="Freeform 5"/>
            <p:cNvSpPr/>
            <p:nvPr/>
          </p:nvSpPr>
          <p:spPr bwMode="auto">
            <a:xfrm>
              <a:off x="580" y="2040"/>
              <a:ext cx="329" cy="295"/>
            </a:xfrm>
            <a:custGeom>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en-IN"/>
            </a:p>
          </p:txBody>
        </p:sp>
        <p:sp>
          <p:nvSpPr>
            <p:cNvPr id="247938" name="Rectangle 6"/>
            <p:cNvSpPr>
              <a:spLocks noChangeArrowheads="1"/>
            </p:cNvSpPr>
            <p:nvPr/>
          </p:nvSpPr>
          <p:spPr bwMode="auto">
            <a:xfrm>
              <a:off x="631" y="2091"/>
              <a:ext cx="253"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A</a:t>
              </a:r>
            </a:p>
          </p:txBody>
        </p:sp>
      </p:grpSp>
      <p:grpSp>
        <p:nvGrpSpPr>
          <p:cNvPr id="3" name="Group 7"/>
          <p:cNvGrpSpPr/>
          <p:nvPr/>
        </p:nvGrpSpPr>
        <p:grpSpPr>
          <a:xfrm>
            <a:off x="908050" y="4089400"/>
            <a:ext cx="522288" cy="534988"/>
            <a:chOff x="572" y="2576"/>
            <a:chExt cx="329" cy="337"/>
          </a:xfrm>
        </p:grpSpPr>
        <p:sp>
          <p:nvSpPr>
            <p:cNvPr id="247935" name="Freeform 8"/>
            <p:cNvSpPr/>
            <p:nvPr/>
          </p:nvSpPr>
          <p:spPr bwMode="auto">
            <a:xfrm>
              <a:off x="572" y="2576"/>
              <a:ext cx="329" cy="295"/>
            </a:xfrm>
            <a:custGeom>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en-IN"/>
            </a:p>
          </p:txBody>
        </p:sp>
        <p:sp>
          <p:nvSpPr>
            <p:cNvPr id="247936" name="Rectangle 9"/>
            <p:cNvSpPr>
              <a:spLocks noChangeArrowheads="1"/>
            </p:cNvSpPr>
            <p:nvPr/>
          </p:nvSpPr>
          <p:spPr bwMode="auto">
            <a:xfrm>
              <a:off x="623" y="2627"/>
              <a:ext cx="253"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B</a:t>
              </a:r>
            </a:p>
          </p:txBody>
        </p:sp>
      </p:grpSp>
      <p:grpSp>
        <p:nvGrpSpPr>
          <p:cNvPr id="4" name="Group 10"/>
          <p:cNvGrpSpPr/>
          <p:nvPr/>
        </p:nvGrpSpPr>
        <p:grpSpPr>
          <a:xfrm>
            <a:off x="869950" y="4838700"/>
            <a:ext cx="522288" cy="534988"/>
            <a:chOff x="548" y="3048"/>
            <a:chExt cx="329" cy="337"/>
          </a:xfrm>
        </p:grpSpPr>
        <p:sp>
          <p:nvSpPr>
            <p:cNvPr id="247933" name="Freeform 11"/>
            <p:cNvSpPr/>
            <p:nvPr/>
          </p:nvSpPr>
          <p:spPr bwMode="auto">
            <a:xfrm>
              <a:off x="548" y="3048"/>
              <a:ext cx="329" cy="295"/>
            </a:xfrm>
            <a:custGeom>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en-IN"/>
            </a:p>
          </p:txBody>
        </p:sp>
        <p:sp>
          <p:nvSpPr>
            <p:cNvPr id="247934" name="Rectangle 12"/>
            <p:cNvSpPr>
              <a:spLocks noChangeArrowheads="1"/>
            </p:cNvSpPr>
            <p:nvPr/>
          </p:nvSpPr>
          <p:spPr bwMode="auto">
            <a:xfrm>
              <a:off x="599" y="3099"/>
              <a:ext cx="253"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C</a:t>
              </a:r>
            </a:p>
          </p:txBody>
        </p:sp>
      </p:grpSp>
      <p:grpSp>
        <p:nvGrpSpPr>
          <p:cNvPr id="5" name="Group 13"/>
          <p:cNvGrpSpPr/>
          <p:nvPr/>
        </p:nvGrpSpPr>
        <p:grpSpPr>
          <a:xfrm>
            <a:off x="869950" y="5562600"/>
            <a:ext cx="522288" cy="534988"/>
            <a:chOff x="548" y="3504"/>
            <a:chExt cx="329" cy="337"/>
          </a:xfrm>
        </p:grpSpPr>
        <p:sp>
          <p:nvSpPr>
            <p:cNvPr id="247931" name="Freeform 14"/>
            <p:cNvSpPr/>
            <p:nvPr/>
          </p:nvSpPr>
          <p:spPr bwMode="auto">
            <a:xfrm>
              <a:off x="548" y="3504"/>
              <a:ext cx="329" cy="295"/>
            </a:xfrm>
            <a:custGeom>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p:spPr>
          <p:txBody>
            <a:bodyPr/>
            <a:lstStyle/>
            <a:p>
              <a:endParaRPr lang="en-IN"/>
            </a:p>
          </p:txBody>
        </p:sp>
        <p:sp>
          <p:nvSpPr>
            <p:cNvPr id="247932" name="Rectangle 15"/>
            <p:cNvSpPr>
              <a:spLocks noChangeArrowheads="1"/>
            </p:cNvSpPr>
            <p:nvPr/>
          </p:nvSpPr>
          <p:spPr bwMode="auto">
            <a:xfrm>
              <a:off x="599" y="3555"/>
              <a:ext cx="253"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D</a:t>
              </a:r>
            </a:p>
          </p:txBody>
        </p:sp>
      </p:grpSp>
      <p:sp>
        <p:nvSpPr>
          <p:cNvPr id="59408" name="Rectangle 16"/>
          <p:cNvSpPr>
            <a:spLocks noChangeArrowheads="1"/>
          </p:cNvSpPr>
          <p:nvPr/>
        </p:nvSpPr>
        <p:spPr bwMode="auto">
          <a:xfrm>
            <a:off x="1192213" y="1643063"/>
            <a:ext cx="892175" cy="454025"/>
          </a:xfrm>
          <a:prstGeom prst="rect">
            <a:avLst/>
          </a:prstGeom>
          <a:noFill/>
          <a:ln w="12700" cmpd="tri">
            <a:noFill/>
            <a:prstDash val="dash"/>
            <a:miter lim="800000"/>
          </a:ln>
        </p:spPr>
        <p:txBody>
          <a:bodyPr wrap="none" lIns="90488" tIns="44450" rIns="90488" bIns="44450">
            <a:spAutoFit/>
          </a:bodyPr>
          <a:lstStyle/>
          <a:p>
            <a:pPr algn="l"/>
            <a:r>
              <a:rPr lang="en-US" sz="2400" b="1">
                <a:solidFill>
                  <a:srgbClr val="000000"/>
                </a:solidFill>
              </a:rPr>
              <a:t>6 PM</a:t>
            </a:r>
          </a:p>
        </p:txBody>
      </p:sp>
      <p:sp>
        <p:nvSpPr>
          <p:cNvPr id="59409" name="Line 17"/>
          <p:cNvSpPr>
            <a:spLocks noChangeShapeType="1"/>
          </p:cNvSpPr>
          <p:nvPr/>
        </p:nvSpPr>
        <p:spPr bwMode="auto">
          <a:xfrm>
            <a:off x="1555750" y="2228850"/>
            <a:ext cx="3492500" cy="0"/>
          </a:xfrm>
          <a:prstGeom prst="line">
            <a:avLst/>
          </a:prstGeom>
          <a:noFill/>
          <a:ln w="12700">
            <a:solidFill>
              <a:schemeClr val="tx1"/>
            </a:solidFill>
            <a:round/>
            <a:tailEnd type="triangle" w="med" len="med"/>
          </a:ln>
        </p:spPr>
        <p:txBody>
          <a:bodyPr wrap="none" anchor="ctr"/>
          <a:lstStyle/>
          <a:p>
            <a:endParaRPr lang="en-IN"/>
          </a:p>
        </p:txBody>
      </p:sp>
      <p:sp>
        <p:nvSpPr>
          <p:cNvPr id="59410" name="Line 18"/>
          <p:cNvSpPr>
            <a:spLocks noChangeShapeType="1"/>
          </p:cNvSpPr>
          <p:nvPr/>
        </p:nvSpPr>
        <p:spPr bwMode="auto">
          <a:xfrm flipH="1">
            <a:off x="1549400" y="2095500"/>
            <a:ext cx="0" cy="304800"/>
          </a:xfrm>
          <a:prstGeom prst="line">
            <a:avLst/>
          </a:prstGeom>
          <a:noFill/>
          <a:ln w="12700">
            <a:solidFill>
              <a:schemeClr val="tx1"/>
            </a:solidFill>
            <a:round/>
          </a:ln>
        </p:spPr>
        <p:txBody>
          <a:bodyPr wrap="none" anchor="ctr"/>
          <a:lstStyle/>
          <a:p>
            <a:endParaRPr lang="en-IN"/>
          </a:p>
        </p:txBody>
      </p:sp>
      <p:sp>
        <p:nvSpPr>
          <p:cNvPr id="59411" name="Rectangle 19"/>
          <p:cNvSpPr>
            <a:spLocks noChangeArrowheads="1"/>
          </p:cNvSpPr>
          <p:nvPr/>
        </p:nvSpPr>
        <p:spPr bwMode="auto">
          <a:xfrm>
            <a:off x="2424113" y="1655763"/>
            <a:ext cx="350837" cy="454025"/>
          </a:xfrm>
          <a:prstGeom prst="rect">
            <a:avLst/>
          </a:prstGeom>
          <a:noFill/>
          <a:ln w="12700" cmpd="tri">
            <a:noFill/>
            <a:prstDash val="dash"/>
            <a:miter lim="800000"/>
          </a:ln>
        </p:spPr>
        <p:txBody>
          <a:bodyPr wrap="none" lIns="90488" tIns="44450" rIns="90488" bIns="44450">
            <a:spAutoFit/>
          </a:bodyPr>
          <a:lstStyle/>
          <a:p>
            <a:pPr algn="l"/>
            <a:r>
              <a:rPr lang="en-US" sz="2400" b="1">
                <a:solidFill>
                  <a:srgbClr val="000000"/>
                </a:solidFill>
              </a:rPr>
              <a:t>7</a:t>
            </a:r>
          </a:p>
        </p:txBody>
      </p:sp>
      <p:sp>
        <p:nvSpPr>
          <p:cNvPr id="59412" name="Rectangle 20"/>
          <p:cNvSpPr>
            <a:spLocks noChangeArrowheads="1"/>
          </p:cNvSpPr>
          <p:nvPr/>
        </p:nvSpPr>
        <p:spPr bwMode="auto">
          <a:xfrm>
            <a:off x="3490913" y="1655763"/>
            <a:ext cx="350837" cy="454025"/>
          </a:xfrm>
          <a:prstGeom prst="rect">
            <a:avLst/>
          </a:prstGeom>
          <a:noFill/>
          <a:ln w="12700" cmpd="tri">
            <a:noFill/>
            <a:prstDash val="dash"/>
            <a:miter lim="800000"/>
          </a:ln>
        </p:spPr>
        <p:txBody>
          <a:bodyPr wrap="none" lIns="90488" tIns="44450" rIns="90488" bIns="44450">
            <a:spAutoFit/>
          </a:bodyPr>
          <a:lstStyle/>
          <a:p>
            <a:pPr algn="l"/>
            <a:r>
              <a:rPr lang="en-US" sz="2400" b="1">
                <a:solidFill>
                  <a:srgbClr val="000000"/>
                </a:solidFill>
              </a:rPr>
              <a:t>8</a:t>
            </a:r>
          </a:p>
        </p:txBody>
      </p:sp>
      <p:sp>
        <p:nvSpPr>
          <p:cNvPr id="59413" name="Rectangle 21"/>
          <p:cNvSpPr>
            <a:spLocks noChangeArrowheads="1"/>
          </p:cNvSpPr>
          <p:nvPr/>
        </p:nvSpPr>
        <p:spPr bwMode="auto">
          <a:xfrm>
            <a:off x="4506913" y="1655763"/>
            <a:ext cx="350837" cy="454025"/>
          </a:xfrm>
          <a:prstGeom prst="rect">
            <a:avLst/>
          </a:prstGeom>
          <a:noFill/>
          <a:ln w="12700" cmpd="tri">
            <a:noFill/>
            <a:prstDash val="dash"/>
            <a:miter lim="800000"/>
          </a:ln>
        </p:spPr>
        <p:txBody>
          <a:bodyPr wrap="none" lIns="90488" tIns="44450" rIns="90488" bIns="44450">
            <a:spAutoFit/>
          </a:bodyPr>
          <a:lstStyle/>
          <a:p>
            <a:pPr algn="l"/>
            <a:r>
              <a:rPr lang="en-US" sz="2400" b="1">
                <a:solidFill>
                  <a:srgbClr val="000000"/>
                </a:solidFill>
              </a:rPr>
              <a:t>9</a:t>
            </a:r>
          </a:p>
        </p:txBody>
      </p:sp>
      <p:sp>
        <p:nvSpPr>
          <p:cNvPr id="59414" name="Rectangle 22"/>
          <p:cNvSpPr>
            <a:spLocks noChangeArrowheads="1"/>
          </p:cNvSpPr>
          <p:nvPr/>
        </p:nvSpPr>
        <p:spPr bwMode="auto">
          <a:xfrm>
            <a:off x="150813" y="2606675"/>
            <a:ext cx="358775" cy="2835275"/>
          </a:xfrm>
          <a:prstGeom prst="rect">
            <a:avLst/>
          </a:prstGeom>
          <a:noFill/>
          <a:ln w="12700" cmpd="tri">
            <a:noFill/>
            <a:prstDash val="dash"/>
            <a:miter lim="800000"/>
          </a:ln>
        </p:spPr>
        <p:txBody>
          <a:bodyPr wrap="none" lIns="90488" tIns="44450" rIns="90488" bIns="44450">
            <a:spAutoFit/>
          </a:bodyPr>
          <a:lstStyle/>
          <a:p>
            <a:r>
              <a:rPr lang="en-US" sz="1800" i="1">
                <a:solidFill>
                  <a:srgbClr val="000000"/>
                </a:solidFill>
              </a:rPr>
              <a:t>T</a:t>
            </a:r>
          </a:p>
          <a:p>
            <a:r>
              <a:rPr lang="en-US" sz="1800" i="1">
                <a:solidFill>
                  <a:srgbClr val="000000"/>
                </a:solidFill>
              </a:rPr>
              <a:t>a</a:t>
            </a:r>
          </a:p>
          <a:p>
            <a:r>
              <a:rPr lang="en-US" sz="1800" i="1">
                <a:solidFill>
                  <a:srgbClr val="000000"/>
                </a:solidFill>
              </a:rPr>
              <a:t>s</a:t>
            </a:r>
          </a:p>
          <a:p>
            <a:r>
              <a:rPr lang="en-US" sz="1800" i="1">
                <a:solidFill>
                  <a:srgbClr val="000000"/>
                </a:solidFill>
              </a:rPr>
              <a:t>k</a:t>
            </a:r>
          </a:p>
          <a:p>
            <a:endParaRPr lang="en-US" sz="1800" i="1">
              <a:solidFill>
                <a:srgbClr val="000000"/>
              </a:solidFill>
            </a:endParaRPr>
          </a:p>
          <a:p>
            <a:r>
              <a:rPr lang="en-US" sz="1800" i="1">
                <a:solidFill>
                  <a:srgbClr val="000000"/>
                </a:solidFill>
              </a:rPr>
              <a:t>O</a:t>
            </a:r>
          </a:p>
          <a:p>
            <a:r>
              <a:rPr lang="en-US" sz="1800" i="1">
                <a:solidFill>
                  <a:srgbClr val="000000"/>
                </a:solidFill>
              </a:rPr>
              <a:t>r</a:t>
            </a:r>
          </a:p>
          <a:p>
            <a:r>
              <a:rPr lang="en-US" sz="1800" i="1">
                <a:solidFill>
                  <a:srgbClr val="000000"/>
                </a:solidFill>
              </a:rPr>
              <a:t>d</a:t>
            </a:r>
          </a:p>
          <a:p>
            <a:r>
              <a:rPr lang="en-US" sz="1800" i="1">
                <a:solidFill>
                  <a:srgbClr val="000000"/>
                </a:solidFill>
              </a:rPr>
              <a:t>e</a:t>
            </a:r>
          </a:p>
          <a:p>
            <a:r>
              <a:rPr lang="en-US" sz="1800" i="1">
                <a:solidFill>
                  <a:srgbClr val="000000"/>
                </a:solidFill>
              </a:rPr>
              <a:t>r</a:t>
            </a:r>
          </a:p>
        </p:txBody>
      </p:sp>
      <p:sp>
        <p:nvSpPr>
          <p:cNvPr id="59415" name="Line 23"/>
          <p:cNvSpPr>
            <a:spLocks noChangeShapeType="1"/>
          </p:cNvSpPr>
          <p:nvPr/>
        </p:nvSpPr>
        <p:spPr bwMode="auto">
          <a:xfrm flipH="1">
            <a:off x="711200" y="2971800"/>
            <a:ext cx="0" cy="3035300"/>
          </a:xfrm>
          <a:prstGeom prst="line">
            <a:avLst/>
          </a:prstGeom>
          <a:noFill/>
          <a:ln w="12700">
            <a:solidFill>
              <a:schemeClr val="tx1"/>
            </a:solidFill>
            <a:round/>
            <a:tailEnd type="triangle" w="med" len="med"/>
          </a:ln>
        </p:spPr>
        <p:txBody>
          <a:bodyPr wrap="none" anchor="ctr"/>
          <a:lstStyle/>
          <a:p>
            <a:endParaRPr lang="en-IN"/>
          </a:p>
        </p:txBody>
      </p:sp>
      <p:sp>
        <p:nvSpPr>
          <p:cNvPr id="59416" name="Rectangle 24"/>
          <p:cNvSpPr>
            <a:spLocks noChangeArrowheads="1"/>
          </p:cNvSpPr>
          <p:nvPr/>
        </p:nvSpPr>
        <p:spPr bwMode="auto">
          <a:xfrm>
            <a:off x="4202113" y="2193925"/>
            <a:ext cx="688975" cy="363538"/>
          </a:xfrm>
          <a:prstGeom prst="rect">
            <a:avLst/>
          </a:prstGeom>
          <a:noFill/>
          <a:ln w="12700" cmpd="tri">
            <a:noFill/>
            <a:prstDash val="dash"/>
            <a:miter lim="800000"/>
          </a:ln>
        </p:spPr>
        <p:txBody>
          <a:bodyPr wrap="none" lIns="90488" tIns="44450" rIns="90488" bIns="44450">
            <a:spAutoFit/>
          </a:bodyPr>
          <a:lstStyle/>
          <a:p>
            <a:pPr algn="l"/>
            <a:r>
              <a:rPr lang="en-US" sz="1800" i="1">
                <a:solidFill>
                  <a:srgbClr val="000000"/>
                </a:solidFill>
              </a:rPr>
              <a:t>Time</a:t>
            </a:r>
          </a:p>
        </p:txBody>
      </p:sp>
      <p:grpSp>
        <p:nvGrpSpPr>
          <p:cNvPr id="6" name="Group 25"/>
          <p:cNvGrpSpPr/>
          <p:nvPr/>
        </p:nvGrpSpPr>
        <p:grpSpPr>
          <a:xfrm>
            <a:off x="1554163" y="2565400"/>
            <a:ext cx="3568700" cy="636588"/>
            <a:chOff x="979" y="1616"/>
            <a:chExt cx="2248" cy="401"/>
          </a:xfrm>
        </p:grpSpPr>
        <p:sp>
          <p:nvSpPr>
            <p:cNvPr id="247905" name="Rectangle 26"/>
            <p:cNvSpPr>
              <a:spLocks noChangeArrowheads="1"/>
            </p:cNvSpPr>
            <p:nvPr/>
          </p:nvSpPr>
          <p:spPr bwMode="auto">
            <a:xfrm>
              <a:off x="979" y="1731"/>
              <a:ext cx="328"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30</a:t>
              </a:r>
            </a:p>
          </p:txBody>
        </p:sp>
        <p:sp>
          <p:nvSpPr>
            <p:cNvPr id="247906" name="Line 27"/>
            <p:cNvSpPr>
              <a:spLocks noChangeShapeType="1"/>
            </p:cNvSpPr>
            <p:nvPr/>
          </p:nvSpPr>
          <p:spPr bwMode="auto">
            <a:xfrm>
              <a:off x="992" y="1692"/>
              <a:ext cx="288" cy="0"/>
            </a:xfrm>
            <a:prstGeom prst="line">
              <a:avLst/>
            </a:prstGeom>
            <a:noFill/>
            <a:ln w="50800">
              <a:solidFill>
                <a:srgbClr val="F6BF69"/>
              </a:solidFill>
              <a:round/>
            </a:ln>
          </p:spPr>
          <p:txBody>
            <a:bodyPr wrap="none" anchor="ctr"/>
            <a:lstStyle/>
            <a:p>
              <a:endParaRPr lang="en-IN"/>
            </a:p>
          </p:txBody>
        </p:sp>
        <p:sp>
          <p:nvSpPr>
            <p:cNvPr id="247907" name="Line 28"/>
            <p:cNvSpPr>
              <a:spLocks noChangeShapeType="1"/>
            </p:cNvSpPr>
            <p:nvPr/>
          </p:nvSpPr>
          <p:spPr bwMode="auto">
            <a:xfrm flipH="1">
              <a:off x="1312" y="1616"/>
              <a:ext cx="0" cy="192"/>
            </a:xfrm>
            <a:prstGeom prst="line">
              <a:avLst/>
            </a:prstGeom>
            <a:noFill/>
            <a:ln w="12700">
              <a:solidFill>
                <a:schemeClr val="tx1"/>
              </a:solidFill>
              <a:round/>
            </a:ln>
          </p:spPr>
          <p:txBody>
            <a:bodyPr wrap="none" anchor="ctr"/>
            <a:lstStyle/>
            <a:p>
              <a:endParaRPr lang="en-IN"/>
            </a:p>
          </p:txBody>
        </p:sp>
        <p:grpSp>
          <p:nvGrpSpPr>
            <p:cNvPr id="247908" name="Group 29"/>
            <p:cNvGrpSpPr/>
            <p:nvPr/>
          </p:nvGrpSpPr>
          <p:grpSpPr>
            <a:xfrm>
              <a:off x="1328" y="1616"/>
              <a:ext cx="384" cy="401"/>
              <a:chOff x="1328" y="1616"/>
              <a:chExt cx="384" cy="401"/>
            </a:xfrm>
          </p:grpSpPr>
          <p:sp>
            <p:nvSpPr>
              <p:cNvPr id="247928" name="Line 30"/>
              <p:cNvSpPr>
                <a:spLocks noChangeShapeType="1"/>
              </p:cNvSpPr>
              <p:nvPr/>
            </p:nvSpPr>
            <p:spPr bwMode="auto">
              <a:xfrm>
                <a:off x="1328" y="1724"/>
                <a:ext cx="360" cy="0"/>
              </a:xfrm>
              <a:prstGeom prst="line">
                <a:avLst/>
              </a:prstGeom>
              <a:noFill/>
              <a:ln w="50800">
                <a:solidFill>
                  <a:srgbClr val="A2C1FE"/>
                </a:solidFill>
                <a:round/>
              </a:ln>
            </p:spPr>
            <p:txBody>
              <a:bodyPr wrap="none" anchor="ctr"/>
              <a:lstStyle/>
              <a:p>
                <a:endParaRPr lang="en-IN"/>
              </a:p>
            </p:txBody>
          </p:sp>
          <p:sp>
            <p:nvSpPr>
              <p:cNvPr id="247929" name="Rectangle 31"/>
              <p:cNvSpPr>
                <a:spLocks noChangeArrowheads="1"/>
              </p:cNvSpPr>
              <p:nvPr/>
            </p:nvSpPr>
            <p:spPr bwMode="auto">
              <a:xfrm>
                <a:off x="1347" y="1731"/>
                <a:ext cx="328"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40</a:t>
                </a:r>
              </a:p>
            </p:txBody>
          </p:sp>
          <p:sp>
            <p:nvSpPr>
              <p:cNvPr id="247930" name="Line 32"/>
              <p:cNvSpPr>
                <a:spLocks noChangeShapeType="1"/>
              </p:cNvSpPr>
              <p:nvPr/>
            </p:nvSpPr>
            <p:spPr bwMode="auto">
              <a:xfrm flipH="1">
                <a:off x="1712" y="1616"/>
                <a:ext cx="0" cy="192"/>
              </a:xfrm>
              <a:prstGeom prst="line">
                <a:avLst/>
              </a:prstGeom>
              <a:noFill/>
              <a:ln w="12700">
                <a:solidFill>
                  <a:schemeClr val="tx1"/>
                </a:solidFill>
                <a:round/>
              </a:ln>
            </p:spPr>
            <p:txBody>
              <a:bodyPr wrap="none" anchor="ctr"/>
              <a:lstStyle/>
              <a:p>
                <a:endParaRPr lang="en-IN"/>
              </a:p>
            </p:txBody>
          </p:sp>
        </p:grpSp>
        <p:grpSp>
          <p:nvGrpSpPr>
            <p:cNvPr id="247909" name="Group 33"/>
            <p:cNvGrpSpPr/>
            <p:nvPr/>
          </p:nvGrpSpPr>
          <p:grpSpPr>
            <a:xfrm>
              <a:off x="1755" y="1616"/>
              <a:ext cx="365" cy="401"/>
              <a:chOff x="1755" y="1616"/>
              <a:chExt cx="365" cy="401"/>
            </a:xfrm>
          </p:grpSpPr>
          <p:sp>
            <p:nvSpPr>
              <p:cNvPr id="247926" name="Rectangle 35"/>
              <p:cNvSpPr>
                <a:spLocks noChangeArrowheads="1"/>
              </p:cNvSpPr>
              <p:nvPr/>
            </p:nvSpPr>
            <p:spPr bwMode="auto">
              <a:xfrm>
                <a:off x="1755" y="1731"/>
                <a:ext cx="328"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40</a:t>
                </a:r>
              </a:p>
            </p:txBody>
          </p:sp>
          <p:sp>
            <p:nvSpPr>
              <p:cNvPr id="247927" name="Line 36"/>
              <p:cNvSpPr>
                <a:spLocks noChangeShapeType="1"/>
              </p:cNvSpPr>
              <p:nvPr/>
            </p:nvSpPr>
            <p:spPr bwMode="auto">
              <a:xfrm flipH="1">
                <a:off x="2120" y="1616"/>
                <a:ext cx="0" cy="192"/>
              </a:xfrm>
              <a:prstGeom prst="line">
                <a:avLst/>
              </a:prstGeom>
              <a:noFill/>
              <a:ln w="12700">
                <a:solidFill>
                  <a:schemeClr val="tx1"/>
                </a:solidFill>
                <a:round/>
              </a:ln>
            </p:spPr>
            <p:txBody>
              <a:bodyPr wrap="none" anchor="ctr"/>
              <a:lstStyle/>
              <a:p>
                <a:endParaRPr lang="en-IN"/>
              </a:p>
            </p:txBody>
          </p:sp>
        </p:grpSp>
        <p:grpSp>
          <p:nvGrpSpPr>
            <p:cNvPr id="247910" name="Group 37"/>
            <p:cNvGrpSpPr/>
            <p:nvPr/>
          </p:nvGrpSpPr>
          <p:grpSpPr>
            <a:xfrm>
              <a:off x="2144" y="1616"/>
              <a:ext cx="384" cy="401"/>
              <a:chOff x="2144" y="1616"/>
              <a:chExt cx="384" cy="401"/>
            </a:xfrm>
          </p:grpSpPr>
          <p:sp>
            <p:nvSpPr>
              <p:cNvPr id="247923" name="Line 38"/>
              <p:cNvSpPr>
                <a:spLocks noChangeShapeType="1"/>
              </p:cNvSpPr>
              <p:nvPr/>
            </p:nvSpPr>
            <p:spPr bwMode="auto">
              <a:xfrm>
                <a:off x="2144" y="1724"/>
                <a:ext cx="360" cy="0"/>
              </a:xfrm>
              <a:prstGeom prst="line">
                <a:avLst/>
              </a:prstGeom>
              <a:noFill/>
              <a:ln w="50800">
                <a:solidFill>
                  <a:srgbClr val="A2C1FE"/>
                </a:solidFill>
                <a:round/>
              </a:ln>
            </p:spPr>
            <p:txBody>
              <a:bodyPr wrap="none" anchor="ctr"/>
              <a:lstStyle/>
              <a:p>
                <a:endParaRPr lang="en-IN"/>
              </a:p>
            </p:txBody>
          </p:sp>
          <p:sp>
            <p:nvSpPr>
              <p:cNvPr id="247924" name="Rectangle 39"/>
              <p:cNvSpPr>
                <a:spLocks noChangeArrowheads="1"/>
              </p:cNvSpPr>
              <p:nvPr/>
            </p:nvSpPr>
            <p:spPr bwMode="auto">
              <a:xfrm>
                <a:off x="2163" y="1731"/>
                <a:ext cx="328"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40</a:t>
                </a:r>
              </a:p>
            </p:txBody>
          </p:sp>
          <p:sp>
            <p:nvSpPr>
              <p:cNvPr id="247925" name="Line 40"/>
              <p:cNvSpPr>
                <a:spLocks noChangeShapeType="1"/>
              </p:cNvSpPr>
              <p:nvPr/>
            </p:nvSpPr>
            <p:spPr bwMode="auto">
              <a:xfrm flipH="1">
                <a:off x="2528" y="1616"/>
                <a:ext cx="0" cy="192"/>
              </a:xfrm>
              <a:prstGeom prst="line">
                <a:avLst/>
              </a:prstGeom>
              <a:noFill/>
              <a:ln w="12700">
                <a:solidFill>
                  <a:schemeClr val="tx1"/>
                </a:solidFill>
                <a:round/>
              </a:ln>
            </p:spPr>
            <p:txBody>
              <a:bodyPr wrap="none" anchor="ctr"/>
              <a:lstStyle/>
              <a:p>
                <a:endParaRPr lang="en-IN"/>
              </a:p>
            </p:txBody>
          </p:sp>
        </p:grpSp>
        <p:sp>
          <p:nvSpPr>
            <p:cNvPr id="247911" name="Line 41"/>
            <p:cNvSpPr>
              <a:spLocks noChangeShapeType="1"/>
            </p:cNvSpPr>
            <p:nvPr/>
          </p:nvSpPr>
          <p:spPr bwMode="auto">
            <a:xfrm>
              <a:off x="2552" y="1724"/>
              <a:ext cx="360" cy="0"/>
            </a:xfrm>
            <a:prstGeom prst="line">
              <a:avLst/>
            </a:prstGeom>
            <a:noFill/>
            <a:ln w="50800">
              <a:solidFill>
                <a:srgbClr val="A2C1FE"/>
              </a:solidFill>
              <a:round/>
            </a:ln>
          </p:spPr>
          <p:txBody>
            <a:bodyPr wrap="none" anchor="ctr"/>
            <a:lstStyle/>
            <a:p>
              <a:endParaRPr lang="en-IN"/>
            </a:p>
          </p:txBody>
        </p:sp>
        <p:sp>
          <p:nvSpPr>
            <p:cNvPr id="247912" name="Line 42"/>
            <p:cNvSpPr>
              <a:spLocks noChangeShapeType="1"/>
            </p:cNvSpPr>
            <p:nvPr/>
          </p:nvSpPr>
          <p:spPr bwMode="auto">
            <a:xfrm>
              <a:off x="2952" y="1756"/>
              <a:ext cx="216" cy="0"/>
            </a:xfrm>
            <a:prstGeom prst="line">
              <a:avLst/>
            </a:prstGeom>
            <a:noFill/>
            <a:ln w="50800">
              <a:solidFill>
                <a:schemeClr val="hlink"/>
              </a:solidFill>
              <a:round/>
            </a:ln>
          </p:spPr>
          <p:txBody>
            <a:bodyPr wrap="none" anchor="ctr"/>
            <a:lstStyle/>
            <a:p>
              <a:endParaRPr lang="en-IN"/>
            </a:p>
          </p:txBody>
        </p:sp>
        <p:sp>
          <p:nvSpPr>
            <p:cNvPr id="247913" name="Rectangle 43"/>
            <p:cNvSpPr>
              <a:spLocks noChangeArrowheads="1"/>
            </p:cNvSpPr>
            <p:nvPr/>
          </p:nvSpPr>
          <p:spPr bwMode="auto">
            <a:xfrm>
              <a:off x="2571" y="1731"/>
              <a:ext cx="328"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40</a:t>
              </a:r>
            </a:p>
          </p:txBody>
        </p:sp>
        <p:sp>
          <p:nvSpPr>
            <p:cNvPr id="247914" name="Rectangle 44"/>
            <p:cNvSpPr>
              <a:spLocks noChangeArrowheads="1"/>
            </p:cNvSpPr>
            <p:nvPr/>
          </p:nvSpPr>
          <p:spPr bwMode="auto">
            <a:xfrm>
              <a:off x="2899" y="1731"/>
              <a:ext cx="328" cy="286"/>
            </a:xfrm>
            <a:prstGeom prst="rect">
              <a:avLst/>
            </a:prstGeom>
            <a:noFill/>
            <a:ln w="12700" cmpd="tri">
              <a:noFill/>
              <a:prstDash val="dash"/>
              <a:miter lim="800000"/>
            </a:ln>
          </p:spPr>
          <p:txBody>
            <a:bodyPr wrap="none" lIns="90488" tIns="44450" rIns="90488" bIns="44450">
              <a:spAutoFit/>
            </a:bodyPr>
            <a:lstStyle/>
            <a:p>
              <a:r>
                <a:rPr lang="en-US" sz="2400" b="1">
                  <a:solidFill>
                    <a:srgbClr val="000000"/>
                  </a:solidFill>
                </a:rPr>
                <a:t>20</a:t>
              </a:r>
            </a:p>
          </p:txBody>
        </p:sp>
        <p:sp>
          <p:nvSpPr>
            <p:cNvPr id="247915" name="Line 45"/>
            <p:cNvSpPr>
              <a:spLocks noChangeShapeType="1"/>
            </p:cNvSpPr>
            <p:nvPr/>
          </p:nvSpPr>
          <p:spPr bwMode="auto">
            <a:xfrm flipH="1">
              <a:off x="2936" y="1616"/>
              <a:ext cx="0" cy="192"/>
            </a:xfrm>
            <a:prstGeom prst="line">
              <a:avLst/>
            </a:prstGeom>
            <a:noFill/>
            <a:ln w="12700">
              <a:solidFill>
                <a:schemeClr val="tx1"/>
              </a:solidFill>
              <a:round/>
            </a:ln>
          </p:spPr>
          <p:txBody>
            <a:bodyPr wrap="none" anchor="ctr"/>
            <a:lstStyle/>
            <a:p>
              <a:endParaRPr lang="en-IN"/>
            </a:p>
          </p:txBody>
        </p:sp>
        <p:sp>
          <p:nvSpPr>
            <p:cNvPr id="247916" name="Line 46"/>
            <p:cNvSpPr>
              <a:spLocks noChangeShapeType="1"/>
            </p:cNvSpPr>
            <p:nvPr/>
          </p:nvSpPr>
          <p:spPr bwMode="auto">
            <a:xfrm flipH="1">
              <a:off x="3192" y="1616"/>
              <a:ext cx="0" cy="192"/>
            </a:xfrm>
            <a:prstGeom prst="line">
              <a:avLst/>
            </a:prstGeom>
            <a:noFill/>
            <a:ln w="12700">
              <a:solidFill>
                <a:schemeClr val="tx1"/>
              </a:solidFill>
              <a:round/>
            </a:ln>
          </p:spPr>
          <p:txBody>
            <a:bodyPr wrap="none" anchor="ctr"/>
            <a:lstStyle/>
            <a:p>
              <a:endParaRPr lang="en-IN"/>
            </a:p>
          </p:txBody>
        </p:sp>
        <p:sp>
          <p:nvSpPr>
            <p:cNvPr id="247917" name="Line 47"/>
            <p:cNvSpPr>
              <a:spLocks noChangeShapeType="1"/>
            </p:cNvSpPr>
            <p:nvPr/>
          </p:nvSpPr>
          <p:spPr bwMode="auto">
            <a:xfrm>
              <a:off x="1400" y="1692"/>
              <a:ext cx="288" cy="0"/>
            </a:xfrm>
            <a:prstGeom prst="line">
              <a:avLst/>
            </a:prstGeom>
            <a:noFill/>
            <a:ln w="50800">
              <a:solidFill>
                <a:srgbClr val="F6BF69"/>
              </a:solidFill>
              <a:round/>
            </a:ln>
          </p:spPr>
          <p:txBody>
            <a:bodyPr wrap="none" anchor="ctr"/>
            <a:lstStyle/>
            <a:p>
              <a:endParaRPr lang="en-IN"/>
            </a:p>
          </p:txBody>
        </p:sp>
        <p:sp>
          <p:nvSpPr>
            <p:cNvPr id="247918" name="Line 48"/>
            <p:cNvSpPr>
              <a:spLocks noChangeShapeType="1"/>
            </p:cNvSpPr>
            <p:nvPr/>
          </p:nvSpPr>
          <p:spPr bwMode="auto">
            <a:xfrm>
              <a:off x="1808" y="1692"/>
              <a:ext cx="288" cy="0"/>
            </a:xfrm>
            <a:prstGeom prst="line">
              <a:avLst/>
            </a:prstGeom>
            <a:noFill/>
            <a:ln w="50800">
              <a:solidFill>
                <a:srgbClr val="F6BF69"/>
              </a:solidFill>
              <a:round/>
            </a:ln>
          </p:spPr>
          <p:txBody>
            <a:bodyPr wrap="none" anchor="ctr"/>
            <a:lstStyle/>
            <a:p>
              <a:endParaRPr lang="en-IN"/>
            </a:p>
          </p:txBody>
        </p:sp>
        <p:sp>
          <p:nvSpPr>
            <p:cNvPr id="247919" name="Line 49"/>
            <p:cNvSpPr>
              <a:spLocks noChangeShapeType="1"/>
            </p:cNvSpPr>
            <p:nvPr/>
          </p:nvSpPr>
          <p:spPr bwMode="auto">
            <a:xfrm>
              <a:off x="2216" y="1692"/>
              <a:ext cx="288" cy="0"/>
            </a:xfrm>
            <a:prstGeom prst="line">
              <a:avLst/>
            </a:prstGeom>
            <a:noFill/>
            <a:ln w="50800">
              <a:solidFill>
                <a:srgbClr val="F6BF69"/>
              </a:solidFill>
              <a:round/>
            </a:ln>
          </p:spPr>
          <p:txBody>
            <a:bodyPr wrap="none" anchor="ctr"/>
            <a:lstStyle/>
            <a:p>
              <a:endParaRPr lang="en-IN"/>
            </a:p>
          </p:txBody>
        </p:sp>
        <p:sp>
          <p:nvSpPr>
            <p:cNvPr id="247920" name="Line 50"/>
            <p:cNvSpPr>
              <a:spLocks noChangeShapeType="1"/>
            </p:cNvSpPr>
            <p:nvPr/>
          </p:nvSpPr>
          <p:spPr bwMode="auto">
            <a:xfrm>
              <a:off x="1736" y="1756"/>
              <a:ext cx="216" cy="0"/>
            </a:xfrm>
            <a:prstGeom prst="line">
              <a:avLst/>
            </a:prstGeom>
            <a:noFill/>
            <a:ln w="50800">
              <a:solidFill>
                <a:schemeClr val="hlink"/>
              </a:solidFill>
              <a:round/>
            </a:ln>
          </p:spPr>
          <p:txBody>
            <a:bodyPr wrap="none" anchor="ctr"/>
            <a:lstStyle/>
            <a:p>
              <a:endParaRPr lang="en-IN"/>
            </a:p>
          </p:txBody>
        </p:sp>
        <p:sp>
          <p:nvSpPr>
            <p:cNvPr id="247921" name="Line 51"/>
            <p:cNvSpPr>
              <a:spLocks noChangeShapeType="1"/>
            </p:cNvSpPr>
            <p:nvPr/>
          </p:nvSpPr>
          <p:spPr bwMode="auto">
            <a:xfrm>
              <a:off x="2144" y="1756"/>
              <a:ext cx="216" cy="0"/>
            </a:xfrm>
            <a:prstGeom prst="line">
              <a:avLst/>
            </a:prstGeom>
            <a:noFill/>
            <a:ln w="50800">
              <a:solidFill>
                <a:schemeClr val="hlink"/>
              </a:solidFill>
              <a:round/>
            </a:ln>
          </p:spPr>
          <p:txBody>
            <a:bodyPr wrap="none" anchor="ctr"/>
            <a:lstStyle/>
            <a:p>
              <a:endParaRPr lang="en-IN"/>
            </a:p>
          </p:txBody>
        </p:sp>
        <p:sp>
          <p:nvSpPr>
            <p:cNvPr id="247922" name="Line 52"/>
            <p:cNvSpPr>
              <a:spLocks noChangeShapeType="1"/>
            </p:cNvSpPr>
            <p:nvPr/>
          </p:nvSpPr>
          <p:spPr bwMode="auto">
            <a:xfrm>
              <a:off x="2552" y="1756"/>
              <a:ext cx="216" cy="0"/>
            </a:xfrm>
            <a:prstGeom prst="line">
              <a:avLst/>
            </a:prstGeom>
            <a:noFill/>
            <a:ln w="50800">
              <a:solidFill>
                <a:schemeClr val="hlink"/>
              </a:solidFill>
              <a:round/>
            </a:ln>
          </p:spPr>
          <p:txBody>
            <a:bodyPr wrap="none" anchor="ctr"/>
            <a:lstStyle/>
            <a:p>
              <a:endParaRPr lang="en-IN"/>
            </a:p>
          </p:txBody>
        </p:sp>
      </p:grpSp>
      <p:grpSp>
        <p:nvGrpSpPr>
          <p:cNvPr id="10" name="Group 53"/>
          <p:cNvGrpSpPr/>
          <p:nvPr/>
        </p:nvGrpSpPr>
        <p:grpSpPr>
          <a:xfrm>
            <a:off x="1593850" y="3136900"/>
            <a:ext cx="3490913" cy="2933700"/>
            <a:chOff x="1004" y="1976"/>
            <a:chExt cx="2199" cy="1848"/>
          </a:xfrm>
        </p:grpSpPr>
        <p:grpSp>
          <p:nvGrpSpPr>
            <p:cNvPr id="247829" name="Group 54"/>
            <p:cNvGrpSpPr/>
            <p:nvPr/>
          </p:nvGrpSpPr>
          <p:grpSpPr>
            <a:xfrm>
              <a:off x="1004" y="1976"/>
              <a:ext cx="967" cy="448"/>
              <a:chOff x="1004" y="1976"/>
              <a:chExt cx="967" cy="448"/>
            </a:xfrm>
          </p:grpSpPr>
          <p:grpSp>
            <p:nvGrpSpPr>
              <p:cNvPr id="247887" name="Group 55"/>
              <p:cNvGrpSpPr/>
              <p:nvPr/>
            </p:nvGrpSpPr>
            <p:grpSpPr>
              <a:xfrm>
                <a:off x="1004" y="1976"/>
                <a:ext cx="305" cy="448"/>
                <a:chOff x="1004" y="1976"/>
                <a:chExt cx="305" cy="448"/>
              </a:xfrm>
            </p:grpSpPr>
            <p:grpSp>
              <p:nvGrpSpPr>
                <p:cNvPr id="247901" name="Group 56"/>
                <p:cNvGrpSpPr/>
                <p:nvPr/>
              </p:nvGrpSpPr>
              <p:grpSpPr>
                <a:xfrm>
                  <a:off x="1004" y="1976"/>
                  <a:ext cx="305" cy="448"/>
                  <a:chOff x="1004" y="1976"/>
                  <a:chExt cx="305" cy="448"/>
                </a:xfrm>
              </p:grpSpPr>
              <p:sp>
                <p:nvSpPr>
                  <p:cNvPr id="247903" name="AutoShape 57"/>
                  <p:cNvSpPr>
                    <a:spLocks noChangeArrowheads="1"/>
                  </p:cNvSpPr>
                  <p:nvPr/>
                </p:nvSpPr>
                <p:spPr bwMode="auto">
                  <a:xfrm>
                    <a:off x="1004" y="2047"/>
                    <a:ext cx="305" cy="377"/>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sp>
                <p:nvSpPr>
                  <p:cNvPr id="247904" name="AutoShape 58"/>
                  <p:cNvSpPr>
                    <a:spLocks noChangeArrowheads="1"/>
                  </p:cNvSpPr>
                  <p:nvPr/>
                </p:nvSpPr>
                <p:spPr bwMode="auto">
                  <a:xfrm>
                    <a:off x="1074" y="1976"/>
                    <a:ext cx="235" cy="78"/>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grpSp>
            <p:sp>
              <p:nvSpPr>
                <p:cNvPr id="247902" name="AutoShape 59"/>
                <p:cNvSpPr>
                  <a:spLocks noChangeArrowheads="1"/>
                </p:cNvSpPr>
                <p:nvPr/>
              </p:nvSpPr>
              <p:spPr bwMode="auto">
                <a:xfrm>
                  <a:off x="1066" y="2080"/>
                  <a:ext cx="158" cy="27"/>
                </a:xfrm>
                <a:prstGeom prst="parallelogram">
                  <a:avLst>
                    <a:gd name="adj" fmla="val 146215"/>
                  </a:avLst>
                </a:prstGeom>
                <a:solidFill>
                  <a:srgbClr val="F6BF69"/>
                </a:solidFill>
                <a:ln w="25400">
                  <a:solidFill>
                    <a:schemeClr val="tx1"/>
                  </a:solidFill>
                  <a:miter lim="800000"/>
                </a:ln>
              </p:spPr>
              <p:txBody>
                <a:bodyPr wrap="none" anchor="ctr"/>
                <a:lstStyle/>
                <a:p>
                  <a:pPr algn="l"/>
                  <a:endParaRPr lang="en-IN" sz="2400">
                    <a:solidFill>
                      <a:srgbClr val="000000"/>
                    </a:solidFill>
                  </a:endParaRPr>
                </a:p>
              </p:txBody>
            </p:sp>
          </p:grpSp>
          <p:grpSp>
            <p:nvGrpSpPr>
              <p:cNvPr id="247888" name="Group 60"/>
              <p:cNvGrpSpPr/>
              <p:nvPr/>
            </p:nvGrpSpPr>
            <p:grpSpPr>
              <a:xfrm>
                <a:off x="1305" y="1976"/>
                <a:ext cx="378" cy="448"/>
                <a:chOff x="1305" y="1976"/>
                <a:chExt cx="378" cy="448"/>
              </a:xfrm>
            </p:grpSpPr>
            <p:grpSp>
              <p:nvGrpSpPr>
                <p:cNvPr id="247896" name="Group 61"/>
                <p:cNvGrpSpPr/>
                <p:nvPr/>
              </p:nvGrpSpPr>
              <p:grpSpPr>
                <a:xfrm>
                  <a:off x="1305" y="1976"/>
                  <a:ext cx="378" cy="448"/>
                  <a:chOff x="1305" y="1976"/>
                  <a:chExt cx="378" cy="448"/>
                </a:xfrm>
              </p:grpSpPr>
              <p:sp>
                <p:nvSpPr>
                  <p:cNvPr id="247899" name="AutoShape 62"/>
                  <p:cNvSpPr>
                    <a:spLocks noChangeArrowheads="1"/>
                  </p:cNvSpPr>
                  <p:nvPr/>
                </p:nvSpPr>
                <p:spPr bwMode="auto">
                  <a:xfrm>
                    <a:off x="1305" y="2047"/>
                    <a:ext cx="378" cy="377"/>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sp>
                <p:nvSpPr>
                  <p:cNvPr id="247900" name="AutoShape 63"/>
                  <p:cNvSpPr>
                    <a:spLocks noChangeArrowheads="1"/>
                  </p:cNvSpPr>
                  <p:nvPr/>
                </p:nvSpPr>
                <p:spPr bwMode="auto">
                  <a:xfrm>
                    <a:off x="1391" y="1976"/>
                    <a:ext cx="292" cy="78"/>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grpSp>
            <p:sp>
              <p:nvSpPr>
                <p:cNvPr id="247897" name="Oval 64"/>
                <p:cNvSpPr>
                  <a:spLocks noChangeArrowheads="1"/>
                </p:cNvSpPr>
                <p:nvPr/>
              </p:nvSpPr>
              <p:spPr bwMode="auto">
                <a:xfrm>
                  <a:off x="1420" y="2012"/>
                  <a:ext cx="49" cy="27"/>
                </a:xfrm>
                <a:prstGeom prst="ellipse">
                  <a:avLst/>
                </a:prstGeom>
                <a:solidFill>
                  <a:schemeClr val="bg1"/>
                </a:solidFill>
                <a:ln w="12700">
                  <a:solidFill>
                    <a:schemeClr val="tx1"/>
                  </a:solidFill>
                  <a:round/>
                </a:ln>
              </p:spPr>
              <p:txBody>
                <a:bodyPr wrap="none" anchor="ctr"/>
                <a:lstStyle/>
                <a:p>
                  <a:pPr algn="l"/>
                  <a:endParaRPr lang="en-IN" sz="2400">
                    <a:solidFill>
                      <a:srgbClr val="000000"/>
                    </a:solidFill>
                  </a:endParaRPr>
                </a:p>
              </p:txBody>
            </p:sp>
            <p:sp>
              <p:nvSpPr>
                <p:cNvPr id="247898" name="AutoShape 65"/>
                <p:cNvSpPr>
                  <a:spLocks noChangeArrowheads="1"/>
                </p:cNvSpPr>
                <p:nvPr/>
              </p:nvSpPr>
              <p:spPr bwMode="auto">
                <a:xfrm>
                  <a:off x="1352" y="2222"/>
                  <a:ext cx="198" cy="84"/>
                </a:xfrm>
                <a:prstGeom prst="octagon">
                  <a:avLst>
                    <a:gd name="adj" fmla="val 29278"/>
                  </a:avLst>
                </a:prstGeom>
                <a:solidFill>
                  <a:srgbClr val="A2C1FE"/>
                </a:solidFill>
                <a:ln w="25400">
                  <a:solidFill>
                    <a:schemeClr val="tx1"/>
                  </a:solidFill>
                  <a:miter lim="800000"/>
                </a:ln>
              </p:spPr>
              <p:txBody>
                <a:bodyPr wrap="none" anchor="ctr"/>
                <a:lstStyle/>
                <a:p>
                  <a:pPr algn="l"/>
                  <a:endParaRPr lang="en-IN" sz="2400">
                    <a:solidFill>
                      <a:srgbClr val="000000"/>
                    </a:solidFill>
                  </a:endParaRPr>
                </a:p>
              </p:txBody>
            </p:sp>
          </p:grpSp>
          <p:sp>
            <p:nvSpPr>
              <p:cNvPr id="247889" name="Freeform 66"/>
              <p:cNvSpPr/>
              <p:nvPr/>
            </p:nvSpPr>
            <p:spPr bwMode="auto">
              <a:xfrm>
                <a:off x="1869" y="2205"/>
                <a:ext cx="86" cy="192"/>
              </a:xfrm>
              <a:custGeom>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prstDash val="dash"/>
                <a:round/>
                <a:headEnd type="none" w="med" len="med"/>
                <a:tailEnd type="none" w="med" len="med"/>
              </a:ln>
            </p:spPr>
            <p:txBody>
              <a:bodyPr/>
              <a:lstStyle/>
              <a:p>
                <a:endParaRPr lang="en-IN"/>
              </a:p>
            </p:txBody>
          </p:sp>
          <p:sp>
            <p:nvSpPr>
              <p:cNvPr id="247890" name="Rectangle 67"/>
              <p:cNvSpPr>
                <a:spLocks noChangeArrowheads="1"/>
              </p:cNvSpPr>
              <p:nvPr/>
            </p:nvSpPr>
            <p:spPr bwMode="auto">
              <a:xfrm>
                <a:off x="1865" y="2205"/>
                <a:ext cx="106"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247891" name="Rectangle 68"/>
              <p:cNvSpPr>
                <a:spLocks noChangeArrowheads="1"/>
              </p:cNvSpPr>
              <p:nvPr/>
            </p:nvSpPr>
            <p:spPr bwMode="auto">
              <a:xfrm>
                <a:off x="1872" y="2286"/>
                <a:ext cx="82"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247892" name="Rectangle 69"/>
              <p:cNvSpPr>
                <a:spLocks noChangeArrowheads="1"/>
              </p:cNvSpPr>
              <p:nvPr/>
            </p:nvSpPr>
            <p:spPr bwMode="auto">
              <a:xfrm>
                <a:off x="1689" y="2286"/>
                <a:ext cx="103" cy="11"/>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grpSp>
            <p:nvGrpSpPr>
              <p:cNvPr id="247893" name="Group 70"/>
              <p:cNvGrpSpPr/>
              <p:nvPr/>
            </p:nvGrpSpPr>
            <p:grpSpPr>
              <a:xfrm>
                <a:off x="1687" y="2033"/>
                <a:ext cx="194" cy="364"/>
                <a:chOff x="1687" y="2033"/>
                <a:chExt cx="194" cy="364"/>
              </a:xfrm>
            </p:grpSpPr>
            <p:sp>
              <p:nvSpPr>
                <p:cNvPr id="247894" name="Oval 71"/>
                <p:cNvSpPr>
                  <a:spLocks noChangeArrowheads="1"/>
                </p:cNvSpPr>
                <p:nvPr/>
              </p:nvSpPr>
              <p:spPr bwMode="auto">
                <a:xfrm>
                  <a:off x="1763" y="2033"/>
                  <a:ext cx="48" cy="48"/>
                </a:xfrm>
                <a:prstGeom prst="ellipse">
                  <a:avLst/>
                </a:prstGeom>
                <a:solidFill>
                  <a:srgbClr val="FC0128"/>
                </a:solidFill>
                <a:ln w="12700">
                  <a:solidFill>
                    <a:srgbClr val="000000"/>
                  </a:solidFill>
                  <a:round/>
                </a:ln>
              </p:spPr>
              <p:txBody>
                <a:bodyPr wrap="none" anchor="ctr"/>
                <a:lstStyle/>
                <a:p>
                  <a:pPr algn="l"/>
                  <a:endParaRPr lang="en-IN" sz="2400">
                    <a:solidFill>
                      <a:srgbClr val="000000"/>
                    </a:solidFill>
                  </a:endParaRPr>
                </a:p>
              </p:txBody>
            </p:sp>
            <p:sp>
              <p:nvSpPr>
                <p:cNvPr id="247895" name="Freeform 72"/>
                <p:cNvSpPr/>
                <p:nvPr/>
              </p:nvSpPr>
              <p:spPr bwMode="auto">
                <a:xfrm>
                  <a:off x="1687" y="2101"/>
                  <a:ext cx="194" cy="296"/>
                </a:xfrm>
                <a:custGeom>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 cap="rnd">
                  <a:noFill/>
                  <a:prstDash val="dash"/>
                  <a:round/>
                  <a:headEnd type="none" w="med" len="med"/>
                  <a:tailEnd type="none" w="med" len="med"/>
                </a:ln>
              </p:spPr>
              <p:txBody>
                <a:bodyPr/>
                <a:lstStyle/>
                <a:p>
                  <a:endParaRPr lang="en-IN"/>
                </a:p>
              </p:txBody>
            </p:sp>
          </p:grpSp>
        </p:grpSp>
        <p:grpSp>
          <p:nvGrpSpPr>
            <p:cNvPr id="247830" name="Group 73"/>
            <p:cNvGrpSpPr/>
            <p:nvPr/>
          </p:nvGrpSpPr>
          <p:grpSpPr>
            <a:xfrm>
              <a:off x="1404" y="2440"/>
              <a:ext cx="967" cy="448"/>
              <a:chOff x="1404" y="2440"/>
              <a:chExt cx="967" cy="448"/>
            </a:xfrm>
          </p:grpSpPr>
          <p:grpSp>
            <p:nvGrpSpPr>
              <p:cNvPr id="247869" name="Group 74"/>
              <p:cNvGrpSpPr/>
              <p:nvPr/>
            </p:nvGrpSpPr>
            <p:grpSpPr>
              <a:xfrm>
                <a:off x="1404" y="2440"/>
                <a:ext cx="305" cy="448"/>
                <a:chOff x="1404" y="2440"/>
                <a:chExt cx="305" cy="448"/>
              </a:xfrm>
            </p:grpSpPr>
            <p:grpSp>
              <p:nvGrpSpPr>
                <p:cNvPr id="247883" name="Group 75"/>
                <p:cNvGrpSpPr/>
                <p:nvPr/>
              </p:nvGrpSpPr>
              <p:grpSpPr>
                <a:xfrm>
                  <a:off x="1404" y="2440"/>
                  <a:ext cx="305" cy="448"/>
                  <a:chOff x="1404" y="2440"/>
                  <a:chExt cx="305" cy="448"/>
                </a:xfrm>
              </p:grpSpPr>
              <p:sp>
                <p:nvSpPr>
                  <p:cNvPr id="247885" name="AutoShape 76"/>
                  <p:cNvSpPr>
                    <a:spLocks noChangeArrowheads="1"/>
                  </p:cNvSpPr>
                  <p:nvPr/>
                </p:nvSpPr>
                <p:spPr bwMode="auto">
                  <a:xfrm>
                    <a:off x="1404" y="2511"/>
                    <a:ext cx="305" cy="377"/>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sp>
                <p:nvSpPr>
                  <p:cNvPr id="247886" name="AutoShape 77"/>
                  <p:cNvSpPr>
                    <a:spLocks noChangeArrowheads="1"/>
                  </p:cNvSpPr>
                  <p:nvPr/>
                </p:nvSpPr>
                <p:spPr bwMode="auto">
                  <a:xfrm>
                    <a:off x="1474" y="2440"/>
                    <a:ext cx="235" cy="78"/>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grpSp>
            <p:sp>
              <p:nvSpPr>
                <p:cNvPr id="247884" name="AutoShape 78"/>
                <p:cNvSpPr>
                  <a:spLocks noChangeArrowheads="1"/>
                </p:cNvSpPr>
                <p:nvPr/>
              </p:nvSpPr>
              <p:spPr bwMode="auto">
                <a:xfrm>
                  <a:off x="1466" y="2544"/>
                  <a:ext cx="158" cy="27"/>
                </a:xfrm>
                <a:prstGeom prst="parallelogram">
                  <a:avLst>
                    <a:gd name="adj" fmla="val 146215"/>
                  </a:avLst>
                </a:prstGeom>
                <a:solidFill>
                  <a:srgbClr val="F6BF69"/>
                </a:solidFill>
                <a:ln w="25400">
                  <a:solidFill>
                    <a:schemeClr val="tx1"/>
                  </a:solidFill>
                  <a:miter lim="800000"/>
                </a:ln>
              </p:spPr>
              <p:txBody>
                <a:bodyPr wrap="none" anchor="ctr"/>
                <a:lstStyle/>
                <a:p>
                  <a:pPr algn="l"/>
                  <a:endParaRPr lang="en-IN" sz="2400">
                    <a:solidFill>
                      <a:srgbClr val="000000"/>
                    </a:solidFill>
                  </a:endParaRPr>
                </a:p>
              </p:txBody>
            </p:sp>
          </p:grpSp>
          <p:grpSp>
            <p:nvGrpSpPr>
              <p:cNvPr id="247870" name="Group 79"/>
              <p:cNvGrpSpPr/>
              <p:nvPr/>
            </p:nvGrpSpPr>
            <p:grpSpPr>
              <a:xfrm>
                <a:off x="1705" y="2440"/>
                <a:ext cx="378" cy="448"/>
                <a:chOff x="1705" y="2440"/>
                <a:chExt cx="378" cy="448"/>
              </a:xfrm>
            </p:grpSpPr>
            <p:grpSp>
              <p:nvGrpSpPr>
                <p:cNvPr id="247878" name="Group 80"/>
                <p:cNvGrpSpPr/>
                <p:nvPr/>
              </p:nvGrpSpPr>
              <p:grpSpPr>
                <a:xfrm>
                  <a:off x="1705" y="2440"/>
                  <a:ext cx="378" cy="448"/>
                  <a:chOff x="1705" y="2440"/>
                  <a:chExt cx="378" cy="448"/>
                </a:xfrm>
              </p:grpSpPr>
              <p:sp>
                <p:nvSpPr>
                  <p:cNvPr id="247881" name="AutoShape 81"/>
                  <p:cNvSpPr>
                    <a:spLocks noChangeArrowheads="1"/>
                  </p:cNvSpPr>
                  <p:nvPr/>
                </p:nvSpPr>
                <p:spPr bwMode="auto">
                  <a:xfrm>
                    <a:off x="1705" y="2511"/>
                    <a:ext cx="378" cy="377"/>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sp>
                <p:nvSpPr>
                  <p:cNvPr id="247882" name="AutoShape 82"/>
                  <p:cNvSpPr>
                    <a:spLocks noChangeArrowheads="1"/>
                  </p:cNvSpPr>
                  <p:nvPr/>
                </p:nvSpPr>
                <p:spPr bwMode="auto">
                  <a:xfrm>
                    <a:off x="1791" y="2440"/>
                    <a:ext cx="292" cy="78"/>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grpSp>
            <p:sp>
              <p:nvSpPr>
                <p:cNvPr id="247879" name="Oval 83"/>
                <p:cNvSpPr>
                  <a:spLocks noChangeArrowheads="1"/>
                </p:cNvSpPr>
                <p:nvPr/>
              </p:nvSpPr>
              <p:spPr bwMode="auto">
                <a:xfrm>
                  <a:off x="1820" y="2476"/>
                  <a:ext cx="49" cy="27"/>
                </a:xfrm>
                <a:prstGeom prst="ellipse">
                  <a:avLst/>
                </a:prstGeom>
                <a:solidFill>
                  <a:schemeClr val="bg1"/>
                </a:solidFill>
                <a:ln w="12700">
                  <a:solidFill>
                    <a:schemeClr val="tx1"/>
                  </a:solidFill>
                  <a:round/>
                </a:ln>
              </p:spPr>
              <p:txBody>
                <a:bodyPr wrap="none" anchor="ctr"/>
                <a:lstStyle/>
                <a:p>
                  <a:pPr algn="l"/>
                  <a:endParaRPr lang="en-IN" sz="2400">
                    <a:solidFill>
                      <a:srgbClr val="000000"/>
                    </a:solidFill>
                  </a:endParaRPr>
                </a:p>
              </p:txBody>
            </p:sp>
            <p:sp>
              <p:nvSpPr>
                <p:cNvPr id="247880" name="AutoShape 84"/>
                <p:cNvSpPr>
                  <a:spLocks noChangeArrowheads="1"/>
                </p:cNvSpPr>
                <p:nvPr/>
              </p:nvSpPr>
              <p:spPr bwMode="auto">
                <a:xfrm>
                  <a:off x="1752" y="2686"/>
                  <a:ext cx="198" cy="84"/>
                </a:xfrm>
                <a:prstGeom prst="octagon">
                  <a:avLst>
                    <a:gd name="adj" fmla="val 29278"/>
                  </a:avLst>
                </a:prstGeom>
                <a:solidFill>
                  <a:srgbClr val="A2C1FE"/>
                </a:solidFill>
                <a:ln w="25400">
                  <a:solidFill>
                    <a:schemeClr val="tx1"/>
                  </a:solidFill>
                  <a:miter lim="800000"/>
                </a:ln>
              </p:spPr>
              <p:txBody>
                <a:bodyPr wrap="none" anchor="ctr"/>
                <a:lstStyle/>
                <a:p>
                  <a:pPr algn="l"/>
                  <a:endParaRPr lang="en-IN" sz="2400">
                    <a:solidFill>
                      <a:srgbClr val="000000"/>
                    </a:solidFill>
                  </a:endParaRPr>
                </a:p>
              </p:txBody>
            </p:sp>
          </p:grpSp>
          <p:sp>
            <p:nvSpPr>
              <p:cNvPr id="247871" name="Freeform 85"/>
              <p:cNvSpPr/>
              <p:nvPr/>
            </p:nvSpPr>
            <p:spPr bwMode="auto">
              <a:xfrm>
                <a:off x="2269" y="2669"/>
                <a:ext cx="86" cy="192"/>
              </a:xfrm>
              <a:custGeom>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prstDash val="dash"/>
                <a:round/>
                <a:headEnd type="none" w="med" len="med"/>
                <a:tailEnd type="none" w="med" len="med"/>
              </a:ln>
            </p:spPr>
            <p:txBody>
              <a:bodyPr/>
              <a:lstStyle/>
              <a:p>
                <a:endParaRPr lang="en-IN"/>
              </a:p>
            </p:txBody>
          </p:sp>
          <p:sp>
            <p:nvSpPr>
              <p:cNvPr id="247872" name="Rectangle 86"/>
              <p:cNvSpPr>
                <a:spLocks noChangeArrowheads="1"/>
              </p:cNvSpPr>
              <p:nvPr/>
            </p:nvSpPr>
            <p:spPr bwMode="auto">
              <a:xfrm>
                <a:off x="2265" y="2669"/>
                <a:ext cx="106"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247873" name="Rectangle 87"/>
              <p:cNvSpPr>
                <a:spLocks noChangeArrowheads="1"/>
              </p:cNvSpPr>
              <p:nvPr/>
            </p:nvSpPr>
            <p:spPr bwMode="auto">
              <a:xfrm>
                <a:off x="2272" y="2750"/>
                <a:ext cx="82"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247874" name="Rectangle 88"/>
              <p:cNvSpPr>
                <a:spLocks noChangeArrowheads="1"/>
              </p:cNvSpPr>
              <p:nvPr/>
            </p:nvSpPr>
            <p:spPr bwMode="auto">
              <a:xfrm>
                <a:off x="2089" y="2750"/>
                <a:ext cx="103" cy="11"/>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grpSp>
            <p:nvGrpSpPr>
              <p:cNvPr id="247875" name="Group 89"/>
              <p:cNvGrpSpPr/>
              <p:nvPr/>
            </p:nvGrpSpPr>
            <p:grpSpPr>
              <a:xfrm>
                <a:off x="2087" y="2497"/>
                <a:ext cx="194" cy="364"/>
                <a:chOff x="2087" y="2497"/>
                <a:chExt cx="194" cy="364"/>
              </a:xfrm>
            </p:grpSpPr>
            <p:sp>
              <p:nvSpPr>
                <p:cNvPr id="247876" name="Oval 90"/>
                <p:cNvSpPr>
                  <a:spLocks noChangeArrowheads="1"/>
                </p:cNvSpPr>
                <p:nvPr/>
              </p:nvSpPr>
              <p:spPr bwMode="auto">
                <a:xfrm>
                  <a:off x="2163" y="2497"/>
                  <a:ext cx="48" cy="48"/>
                </a:xfrm>
                <a:prstGeom prst="ellipse">
                  <a:avLst/>
                </a:prstGeom>
                <a:solidFill>
                  <a:srgbClr val="FC0128"/>
                </a:solidFill>
                <a:ln w="12700">
                  <a:solidFill>
                    <a:srgbClr val="000000"/>
                  </a:solidFill>
                  <a:round/>
                </a:ln>
              </p:spPr>
              <p:txBody>
                <a:bodyPr wrap="none" anchor="ctr"/>
                <a:lstStyle/>
                <a:p>
                  <a:pPr algn="l"/>
                  <a:endParaRPr lang="en-IN" sz="2400">
                    <a:solidFill>
                      <a:srgbClr val="000000"/>
                    </a:solidFill>
                  </a:endParaRPr>
                </a:p>
              </p:txBody>
            </p:sp>
            <p:sp>
              <p:nvSpPr>
                <p:cNvPr id="247877" name="Freeform 91"/>
                <p:cNvSpPr/>
                <p:nvPr/>
              </p:nvSpPr>
              <p:spPr bwMode="auto">
                <a:xfrm>
                  <a:off x="2087" y="2565"/>
                  <a:ext cx="194" cy="296"/>
                </a:xfrm>
                <a:custGeom>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 cap="rnd">
                  <a:noFill/>
                  <a:prstDash val="dash"/>
                  <a:round/>
                  <a:headEnd type="none" w="med" len="med"/>
                  <a:tailEnd type="none" w="med" len="med"/>
                </a:ln>
              </p:spPr>
              <p:txBody>
                <a:bodyPr/>
                <a:lstStyle/>
                <a:p>
                  <a:endParaRPr lang="en-IN"/>
                </a:p>
              </p:txBody>
            </p:sp>
          </p:grpSp>
        </p:grpSp>
        <p:grpSp>
          <p:nvGrpSpPr>
            <p:cNvPr id="247831" name="Group 92"/>
            <p:cNvGrpSpPr/>
            <p:nvPr/>
          </p:nvGrpSpPr>
          <p:grpSpPr>
            <a:xfrm>
              <a:off x="1820" y="2928"/>
              <a:ext cx="967" cy="448"/>
              <a:chOff x="1820" y="2928"/>
              <a:chExt cx="967" cy="448"/>
            </a:xfrm>
          </p:grpSpPr>
          <p:grpSp>
            <p:nvGrpSpPr>
              <p:cNvPr id="247851" name="Group 93"/>
              <p:cNvGrpSpPr/>
              <p:nvPr/>
            </p:nvGrpSpPr>
            <p:grpSpPr>
              <a:xfrm>
                <a:off x="1820" y="2928"/>
                <a:ext cx="305" cy="448"/>
                <a:chOff x="1820" y="2928"/>
                <a:chExt cx="305" cy="448"/>
              </a:xfrm>
            </p:grpSpPr>
            <p:grpSp>
              <p:nvGrpSpPr>
                <p:cNvPr id="247865" name="Group 94"/>
                <p:cNvGrpSpPr/>
                <p:nvPr/>
              </p:nvGrpSpPr>
              <p:grpSpPr>
                <a:xfrm>
                  <a:off x="1820" y="2928"/>
                  <a:ext cx="305" cy="448"/>
                  <a:chOff x="1820" y="2928"/>
                  <a:chExt cx="305" cy="448"/>
                </a:xfrm>
              </p:grpSpPr>
              <p:sp>
                <p:nvSpPr>
                  <p:cNvPr id="247867" name="AutoShape 95"/>
                  <p:cNvSpPr>
                    <a:spLocks noChangeArrowheads="1"/>
                  </p:cNvSpPr>
                  <p:nvPr/>
                </p:nvSpPr>
                <p:spPr bwMode="auto">
                  <a:xfrm>
                    <a:off x="1820" y="2999"/>
                    <a:ext cx="305" cy="377"/>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sp>
                <p:nvSpPr>
                  <p:cNvPr id="247868" name="AutoShape 96"/>
                  <p:cNvSpPr>
                    <a:spLocks noChangeArrowheads="1"/>
                  </p:cNvSpPr>
                  <p:nvPr/>
                </p:nvSpPr>
                <p:spPr bwMode="auto">
                  <a:xfrm>
                    <a:off x="1890" y="2928"/>
                    <a:ext cx="235" cy="78"/>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grpSp>
            <p:sp>
              <p:nvSpPr>
                <p:cNvPr id="247866" name="AutoShape 97"/>
                <p:cNvSpPr>
                  <a:spLocks noChangeArrowheads="1"/>
                </p:cNvSpPr>
                <p:nvPr/>
              </p:nvSpPr>
              <p:spPr bwMode="auto">
                <a:xfrm>
                  <a:off x="1882" y="3032"/>
                  <a:ext cx="158" cy="27"/>
                </a:xfrm>
                <a:prstGeom prst="parallelogram">
                  <a:avLst>
                    <a:gd name="adj" fmla="val 146215"/>
                  </a:avLst>
                </a:prstGeom>
                <a:solidFill>
                  <a:srgbClr val="F6BF69"/>
                </a:solidFill>
                <a:ln w="25400">
                  <a:solidFill>
                    <a:schemeClr val="tx1"/>
                  </a:solidFill>
                  <a:miter lim="800000"/>
                </a:ln>
              </p:spPr>
              <p:txBody>
                <a:bodyPr wrap="none" anchor="ctr"/>
                <a:lstStyle/>
                <a:p>
                  <a:pPr algn="l"/>
                  <a:endParaRPr lang="en-IN" sz="2400">
                    <a:solidFill>
                      <a:srgbClr val="000000"/>
                    </a:solidFill>
                  </a:endParaRPr>
                </a:p>
              </p:txBody>
            </p:sp>
          </p:grpSp>
          <p:grpSp>
            <p:nvGrpSpPr>
              <p:cNvPr id="247852" name="Group 98"/>
              <p:cNvGrpSpPr/>
              <p:nvPr/>
            </p:nvGrpSpPr>
            <p:grpSpPr>
              <a:xfrm>
                <a:off x="2121" y="2928"/>
                <a:ext cx="378" cy="448"/>
                <a:chOff x="2121" y="2928"/>
                <a:chExt cx="378" cy="448"/>
              </a:xfrm>
            </p:grpSpPr>
            <p:grpSp>
              <p:nvGrpSpPr>
                <p:cNvPr id="247860" name="Group 99"/>
                <p:cNvGrpSpPr/>
                <p:nvPr/>
              </p:nvGrpSpPr>
              <p:grpSpPr>
                <a:xfrm>
                  <a:off x="2121" y="2928"/>
                  <a:ext cx="378" cy="448"/>
                  <a:chOff x="2121" y="2928"/>
                  <a:chExt cx="378" cy="448"/>
                </a:xfrm>
              </p:grpSpPr>
              <p:sp>
                <p:nvSpPr>
                  <p:cNvPr id="247863" name="AutoShape 100"/>
                  <p:cNvSpPr>
                    <a:spLocks noChangeArrowheads="1"/>
                  </p:cNvSpPr>
                  <p:nvPr/>
                </p:nvSpPr>
                <p:spPr bwMode="auto">
                  <a:xfrm>
                    <a:off x="2121" y="2999"/>
                    <a:ext cx="378" cy="377"/>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sp>
                <p:nvSpPr>
                  <p:cNvPr id="247864" name="AutoShape 101"/>
                  <p:cNvSpPr>
                    <a:spLocks noChangeArrowheads="1"/>
                  </p:cNvSpPr>
                  <p:nvPr/>
                </p:nvSpPr>
                <p:spPr bwMode="auto">
                  <a:xfrm>
                    <a:off x="2207" y="2928"/>
                    <a:ext cx="292" cy="78"/>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grpSp>
            <p:sp>
              <p:nvSpPr>
                <p:cNvPr id="247861" name="Oval 102"/>
                <p:cNvSpPr>
                  <a:spLocks noChangeArrowheads="1"/>
                </p:cNvSpPr>
                <p:nvPr/>
              </p:nvSpPr>
              <p:spPr bwMode="auto">
                <a:xfrm>
                  <a:off x="2236" y="2964"/>
                  <a:ext cx="49" cy="27"/>
                </a:xfrm>
                <a:prstGeom prst="ellipse">
                  <a:avLst/>
                </a:prstGeom>
                <a:solidFill>
                  <a:schemeClr val="bg1"/>
                </a:solidFill>
                <a:ln w="12700">
                  <a:solidFill>
                    <a:schemeClr val="tx1"/>
                  </a:solidFill>
                  <a:round/>
                </a:ln>
              </p:spPr>
              <p:txBody>
                <a:bodyPr wrap="none" anchor="ctr"/>
                <a:lstStyle/>
                <a:p>
                  <a:pPr algn="l"/>
                  <a:endParaRPr lang="en-IN" sz="2400">
                    <a:solidFill>
                      <a:srgbClr val="000000"/>
                    </a:solidFill>
                  </a:endParaRPr>
                </a:p>
              </p:txBody>
            </p:sp>
            <p:sp>
              <p:nvSpPr>
                <p:cNvPr id="247862" name="AutoShape 103"/>
                <p:cNvSpPr>
                  <a:spLocks noChangeArrowheads="1"/>
                </p:cNvSpPr>
                <p:nvPr/>
              </p:nvSpPr>
              <p:spPr bwMode="auto">
                <a:xfrm>
                  <a:off x="2168" y="3174"/>
                  <a:ext cx="198" cy="84"/>
                </a:xfrm>
                <a:prstGeom prst="octagon">
                  <a:avLst>
                    <a:gd name="adj" fmla="val 29278"/>
                  </a:avLst>
                </a:prstGeom>
                <a:solidFill>
                  <a:srgbClr val="A2C1FE"/>
                </a:solidFill>
                <a:ln w="25400">
                  <a:solidFill>
                    <a:schemeClr val="tx1"/>
                  </a:solidFill>
                  <a:miter lim="800000"/>
                </a:ln>
              </p:spPr>
              <p:txBody>
                <a:bodyPr wrap="none" anchor="ctr"/>
                <a:lstStyle/>
                <a:p>
                  <a:pPr algn="l"/>
                  <a:endParaRPr lang="en-IN" sz="2400">
                    <a:solidFill>
                      <a:srgbClr val="000000"/>
                    </a:solidFill>
                  </a:endParaRPr>
                </a:p>
              </p:txBody>
            </p:sp>
          </p:grpSp>
          <p:sp>
            <p:nvSpPr>
              <p:cNvPr id="247853" name="Freeform 104"/>
              <p:cNvSpPr/>
              <p:nvPr/>
            </p:nvSpPr>
            <p:spPr bwMode="auto">
              <a:xfrm>
                <a:off x="2685" y="3157"/>
                <a:ext cx="86" cy="192"/>
              </a:xfrm>
              <a:custGeom>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prstDash val="dash"/>
                <a:round/>
                <a:headEnd type="none" w="med" len="med"/>
                <a:tailEnd type="none" w="med" len="med"/>
              </a:ln>
            </p:spPr>
            <p:txBody>
              <a:bodyPr/>
              <a:lstStyle/>
              <a:p>
                <a:endParaRPr lang="en-IN"/>
              </a:p>
            </p:txBody>
          </p:sp>
          <p:sp>
            <p:nvSpPr>
              <p:cNvPr id="247854" name="Rectangle 105"/>
              <p:cNvSpPr>
                <a:spLocks noChangeArrowheads="1"/>
              </p:cNvSpPr>
              <p:nvPr/>
            </p:nvSpPr>
            <p:spPr bwMode="auto">
              <a:xfrm>
                <a:off x="2681" y="3157"/>
                <a:ext cx="106"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247855" name="Rectangle 106"/>
              <p:cNvSpPr>
                <a:spLocks noChangeArrowheads="1"/>
              </p:cNvSpPr>
              <p:nvPr/>
            </p:nvSpPr>
            <p:spPr bwMode="auto">
              <a:xfrm>
                <a:off x="2688" y="3238"/>
                <a:ext cx="82"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247856" name="Rectangle 107"/>
              <p:cNvSpPr>
                <a:spLocks noChangeArrowheads="1"/>
              </p:cNvSpPr>
              <p:nvPr/>
            </p:nvSpPr>
            <p:spPr bwMode="auto">
              <a:xfrm>
                <a:off x="2505" y="3238"/>
                <a:ext cx="103" cy="11"/>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grpSp>
            <p:nvGrpSpPr>
              <p:cNvPr id="247857" name="Group 108"/>
              <p:cNvGrpSpPr/>
              <p:nvPr/>
            </p:nvGrpSpPr>
            <p:grpSpPr>
              <a:xfrm>
                <a:off x="2503" y="2985"/>
                <a:ext cx="194" cy="364"/>
                <a:chOff x="2503" y="2985"/>
                <a:chExt cx="194" cy="364"/>
              </a:xfrm>
            </p:grpSpPr>
            <p:sp>
              <p:nvSpPr>
                <p:cNvPr id="247858" name="Oval 109"/>
                <p:cNvSpPr>
                  <a:spLocks noChangeArrowheads="1"/>
                </p:cNvSpPr>
                <p:nvPr/>
              </p:nvSpPr>
              <p:spPr bwMode="auto">
                <a:xfrm>
                  <a:off x="2579" y="2985"/>
                  <a:ext cx="48" cy="48"/>
                </a:xfrm>
                <a:prstGeom prst="ellipse">
                  <a:avLst/>
                </a:prstGeom>
                <a:solidFill>
                  <a:srgbClr val="FC0128"/>
                </a:solidFill>
                <a:ln w="12700">
                  <a:solidFill>
                    <a:srgbClr val="000000"/>
                  </a:solidFill>
                  <a:round/>
                </a:ln>
              </p:spPr>
              <p:txBody>
                <a:bodyPr wrap="none" anchor="ctr"/>
                <a:lstStyle/>
                <a:p>
                  <a:pPr algn="l"/>
                  <a:endParaRPr lang="en-IN" sz="2400">
                    <a:solidFill>
                      <a:srgbClr val="000000"/>
                    </a:solidFill>
                  </a:endParaRPr>
                </a:p>
              </p:txBody>
            </p:sp>
            <p:sp>
              <p:nvSpPr>
                <p:cNvPr id="247859" name="Freeform 110"/>
                <p:cNvSpPr/>
                <p:nvPr/>
              </p:nvSpPr>
              <p:spPr bwMode="auto">
                <a:xfrm>
                  <a:off x="2503" y="3053"/>
                  <a:ext cx="194" cy="296"/>
                </a:xfrm>
                <a:custGeom>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 cap="rnd">
                  <a:noFill/>
                  <a:prstDash val="dash"/>
                  <a:round/>
                  <a:headEnd type="none" w="med" len="med"/>
                  <a:tailEnd type="none" w="med" len="med"/>
                </a:ln>
              </p:spPr>
              <p:txBody>
                <a:bodyPr/>
                <a:lstStyle/>
                <a:p>
                  <a:endParaRPr lang="en-IN"/>
                </a:p>
              </p:txBody>
            </p:sp>
          </p:grpSp>
        </p:grpSp>
        <p:grpSp>
          <p:nvGrpSpPr>
            <p:cNvPr id="247832" name="Group 111"/>
            <p:cNvGrpSpPr/>
            <p:nvPr/>
          </p:nvGrpSpPr>
          <p:grpSpPr>
            <a:xfrm>
              <a:off x="2236" y="3376"/>
              <a:ext cx="967" cy="448"/>
              <a:chOff x="2236" y="3376"/>
              <a:chExt cx="967" cy="448"/>
            </a:xfrm>
          </p:grpSpPr>
          <p:grpSp>
            <p:nvGrpSpPr>
              <p:cNvPr id="247833" name="Group 112"/>
              <p:cNvGrpSpPr/>
              <p:nvPr/>
            </p:nvGrpSpPr>
            <p:grpSpPr>
              <a:xfrm>
                <a:off x="2236" y="3376"/>
                <a:ext cx="305" cy="448"/>
                <a:chOff x="2236" y="3376"/>
                <a:chExt cx="305" cy="448"/>
              </a:xfrm>
            </p:grpSpPr>
            <p:grpSp>
              <p:nvGrpSpPr>
                <p:cNvPr id="247847" name="Group 113"/>
                <p:cNvGrpSpPr/>
                <p:nvPr/>
              </p:nvGrpSpPr>
              <p:grpSpPr>
                <a:xfrm>
                  <a:off x="2236" y="3376"/>
                  <a:ext cx="305" cy="448"/>
                  <a:chOff x="2236" y="3376"/>
                  <a:chExt cx="305" cy="448"/>
                </a:xfrm>
              </p:grpSpPr>
              <p:sp>
                <p:nvSpPr>
                  <p:cNvPr id="247849" name="AutoShape 114"/>
                  <p:cNvSpPr>
                    <a:spLocks noChangeArrowheads="1"/>
                  </p:cNvSpPr>
                  <p:nvPr/>
                </p:nvSpPr>
                <p:spPr bwMode="auto">
                  <a:xfrm>
                    <a:off x="2236" y="3447"/>
                    <a:ext cx="305" cy="377"/>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sp>
                <p:nvSpPr>
                  <p:cNvPr id="247850" name="AutoShape 115"/>
                  <p:cNvSpPr>
                    <a:spLocks noChangeArrowheads="1"/>
                  </p:cNvSpPr>
                  <p:nvPr/>
                </p:nvSpPr>
                <p:spPr bwMode="auto">
                  <a:xfrm>
                    <a:off x="2306" y="3376"/>
                    <a:ext cx="235" cy="78"/>
                  </a:xfrm>
                  <a:prstGeom prst="cube">
                    <a:avLst>
                      <a:gd name="adj" fmla="val 24986"/>
                    </a:avLst>
                  </a:prstGeom>
                  <a:solidFill>
                    <a:srgbClr val="F6BF69"/>
                  </a:solidFill>
                  <a:ln w="12700">
                    <a:solidFill>
                      <a:schemeClr val="tx1"/>
                    </a:solidFill>
                    <a:miter lim="800000"/>
                  </a:ln>
                </p:spPr>
                <p:txBody>
                  <a:bodyPr wrap="none" anchor="ctr"/>
                  <a:lstStyle/>
                  <a:p>
                    <a:pPr algn="l"/>
                    <a:endParaRPr lang="en-IN" sz="2400">
                      <a:solidFill>
                        <a:srgbClr val="000000"/>
                      </a:solidFill>
                    </a:endParaRPr>
                  </a:p>
                </p:txBody>
              </p:sp>
            </p:grpSp>
            <p:sp>
              <p:nvSpPr>
                <p:cNvPr id="247848" name="AutoShape 116"/>
                <p:cNvSpPr>
                  <a:spLocks noChangeArrowheads="1"/>
                </p:cNvSpPr>
                <p:nvPr/>
              </p:nvSpPr>
              <p:spPr bwMode="auto">
                <a:xfrm>
                  <a:off x="2298" y="3480"/>
                  <a:ext cx="158" cy="27"/>
                </a:xfrm>
                <a:prstGeom prst="parallelogram">
                  <a:avLst>
                    <a:gd name="adj" fmla="val 146215"/>
                  </a:avLst>
                </a:prstGeom>
                <a:solidFill>
                  <a:srgbClr val="F6BF69"/>
                </a:solidFill>
                <a:ln w="25400">
                  <a:solidFill>
                    <a:schemeClr val="tx1"/>
                  </a:solidFill>
                  <a:miter lim="800000"/>
                </a:ln>
              </p:spPr>
              <p:txBody>
                <a:bodyPr wrap="none" anchor="ctr"/>
                <a:lstStyle/>
                <a:p>
                  <a:pPr algn="l"/>
                  <a:endParaRPr lang="en-IN" sz="2400">
                    <a:solidFill>
                      <a:srgbClr val="000000"/>
                    </a:solidFill>
                  </a:endParaRPr>
                </a:p>
              </p:txBody>
            </p:sp>
          </p:grpSp>
          <p:grpSp>
            <p:nvGrpSpPr>
              <p:cNvPr id="247834" name="Group 117"/>
              <p:cNvGrpSpPr/>
              <p:nvPr/>
            </p:nvGrpSpPr>
            <p:grpSpPr>
              <a:xfrm>
                <a:off x="2537" y="3376"/>
                <a:ext cx="378" cy="448"/>
                <a:chOff x="2537" y="3376"/>
                <a:chExt cx="378" cy="448"/>
              </a:xfrm>
            </p:grpSpPr>
            <p:grpSp>
              <p:nvGrpSpPr>
                <p:cNvPr id="247842" name="Group 118"/>
                <p:cNvGrpSpPr/>
                <p:nvPr/>
              </p:nvGrpSpPr>
              <p:grpSpPr>
                <a:xfrm>
                  <a:off x="2537" y="3376"/>
                  <a:ext cx="378" cy="448"/>
                  <a:chOff x="2537" y="3376"/>
                  <a:chExt cx="378" cy="448"/>
                </a:xfrm>
              </p:grpSpPr>
              <p:sp>
                <p:nvSpPr>
                  <p:cNvPr id="247845" name="AutoShape 119"/>
                  <p:cNvSpPr>
                    <a:spLocks noChangeArrowheads="1"/>
                  </p:cNvSpPr>
                  <p:nvPr/>
                </p:nvSpPr>
                <p:spPr bwMode="auto">
                  <a:xfrm>
                    <a:off x="2537" y="3447"/>
                    <a:ext cx="378" cy="377"/>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sp>
                <p:nvSpPr>
                  <p:cNvPr id="247846" name="AutoShape 120"/>
                  <p:cNvSpPr>
                    <a:spLocks noChangeArrowheads="1"/>
                  </p:cNvSpPr>
                  <p:nvPr/>
                </p:nvSpPr>
                <p:spPr bwMode="auto">
                  <a:xfrm>
                    <a:off x="2623" y="3376"/>
                    <a:ext cx="292" cy="78"/>
                  </a:xfrm>
                  <a:prstGeom prst="cube">
                    <a:avLst>
                      <a:gd name="adj" fmla="val 24986"/>
                    </a:avLst>
                  </a:prstGeom>
                  <a:solidFill>
                    <a:srgbClr val="A2C1FE"/>
                  </a:solidFill>
                  <a:ln w="12700">
                    <a:solidFill>
                      <a:schemeClr val="tx1"/>
                    </a:solidFill>
                    <a:miter lim="800000"/>
                  </a:ln>
                </p:spPr>
                <p:txBody>
                  <a:bodyPr wrap="none" anchor="ctr"/>
                  <a:lstStyle/>
                  <a:p>
                    <a:pPr algn="l"/>
                    <a:endParaRPr lang="en-IN" sz="2400">
                      <a:solidFill>
                        <a:srgbClr val="000000"/>
                      </a:solidFill>
                    </a:endParaRPr>
                  </a:p>
                </p:txBody>
              </p:sp>
            </p:grpSp>
            <p:sp>
              <p:nvSpPr>
                <p:cNvPr id="247843" name="Oval 121"/>
                <p:cNvSpPr>
                  <a:spLocks noChangeArrowheads="1"/>
                </p:cNvSpPr>
                <p:nvPr/>
              </p:nvSpPr>
              <p:spPr bwMode="auto">
                <a:xfrm>
                  <a:off x="2652" y="3412"/>
                  <a:ext cx="49" cy="27"/>
                </a:xfrm>
                <a:prstGeom prst="ellipse">
                  <a:avLst/>
                </a:prstGeom>
                <a:solidFill>
                  <a:schemeClr val="bg1"/>
                </a:solidFill>
                <a:ln w="12700">
                  <a:solidFill>
                    <a:schemeClr val="tx1"/>
                  </a:solidFill>
                  <a:round/>
                </a:ln>
              </p:spPr>
              <p:txBody>
                <a:bodyPr wrap="none" anchor="ctr"/>
                <a:lstStyle/>
                <a:p>
                  <a:pPr algn="l"/>
                  <a:endParaRPr lang="en-IN" sz="2400">
                    <a:solidFill>
                      <a:srgbClr val="000000"/>
                    </a:solidFill>
                  </a:endParaRPr>
                </a:p>
              </p:txBody>
            </p:sp>
            <p:sp>
              <p:nvSpPr>
                <p:cNvPr id="247844" name="AutoShape 122"/>
                <p:cNvSpPr>
                  <a:spLocks noChangeArrowheads="1"/>
                </p:cNvSpPr>
                <p:nvPr/>
              </p:nvSpPr>
              <p:spPr bwMode="auto">
                <a:xfrm>
                  <a:off x="2584" y="3622"/>
                  <a:ext cx="198" cy="84"/>
                </a:xfrm>
                <a:prstGeom prst="octagon">
                  <a:avLst>
                    <a:gd name="adj" fmla="val 29278"/>
                  </a:avLst>
                </a:prstGeom>
                <a:solidFill>
                  <a:srgbClr val="A2C1FE"/>
                </a:solidFill>
                <a:ln w="25400">
                  <a:solidFill>
                    <a:schemeClr val="tx1"/>
                  </a:solidFill>
                  <a:miter lim="800000"/>
                </a:ln>
              </p:spPr>
              <p:txBody>
                <a:bodyPr wrap="none" anchor="ctr"/>
                <a:lstStyle/>
                <a:p>
                  <a:pPr algn="l"/>
                  <a:endParaRPr lang="en-IN" sz="2400">
                    <a:solidFill>
                      <a:srgbClr val="000000"/>
                    </a:solidFill>
                  </a:endParaRPr>
                </a:p>
              </p:txBody>
            </p:sp>
          </p:grpSp>
          <p:sp>
            <p:nvSpPr>
              <p:cNvPr id="247835" name="Freeform 123"/>
              <p:cNvSpPr/>
              <p:nvPr/>
            </p:nvSpPr>
            <p:spPr bwMode="auto">
              <a:xfrm>
                <a:off x="3101" y="3605"/>
                <a:ext cx="86" cy="192"/>
              </a:xfrm>
              <a:custGeom>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prstDash val="dash"/>
                <a:round/>
                <a:headEnd type="none" w="med" len="med"/>
                <a:tailEnd type="none" w="med" len="med"/>
              </a:ln>
            </p:spPr>
            <p:txBody>
              <a:bodyPr/>
              <a:lstStyle/>
              <a:p>
                <a:endParaRPr lang="en-IN"/>
              </a:p>
            </p:txBody>
          </p:sp>
          <p:sp>
            <p:nvSpPr>
              <p:cNvPr id="247836" name="Rectangle 124"/>
              <p:cNvSpPr>
                <a:spLocks noChangeArrowheads="1"/>
              </p:cNvSpPr>
              <p:nvPr/>
            </p:nvSpPr>
            <p:spPr bwMode="auto">
              <a:xfrm>
                <a:off x="3097" y="3605"/>
                <a:ext cx="106"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247837" name="Rectangle 125"/>
              <p:cNvSpPr>
                <a:spLocks noChangeArrowheads="1"/>
              </p:cNvSpPr>
              <p:nvPr/>
            </p:nvSpPr>
            <p:spPr bwMode="auto">
              <a:xfrm>
                <a:off x="3104" y="3686"/>
                <a:ext cx="82" cy="16"/>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sp>
            <p:nvSpPr>
              <p:cNvPr id="247838" name="Rectangle 126"/>
              <p:cNvSpPr>
                <a:spLocks noChangeArrowheads="1"/>
              </p:cNvSpPr>
              <p:nvPr/>
            </p:nvSpPr>
            <p:spPr bwMode="auto">
              <a:xfrm>
                <a:off x="2921" y="3686"/>
                <a:ext cx="103" cy="11"/>
              </a:xfrm>
              <a:prstGeom prst="rect">
                <a:avLst/>
              </a:prstGeom>
              <a:solidFill>
                <a:srgbClr val="FC0128"/>
              </a:solidFill>
              <a:ln w="12700" cmpd="tri">
                <a:noFill/>
                <a:prstDash val="dash"/>
                <a:miter lim="800000"/>
              </a:ln>
            </p:spPr>
            <p:txBody>
              <a:bodyPr wrap="none" anchor="ctr"/>
              <a:lstStyle/>
              <a:p>
                <a:pPr algn="l"/>
                <a:endParaRPr lang="en-IN" sz="2400">
                  <a:solidFill>
                    <a:srgbClr val="000000"/>
                  </a:solidFill>
                </a:endParaRPr>
              </a:p>
            </p:txBody>
          </p:sp>
          <p:grpSp>
            <p:nvGrpSpPr>
              <p:cNvPr id="247839" name="Group 127"/>
              <p:cNvGrpSpPr/>
              <p:nvPr/>
            </p:nvGrpSpPr>
            <p:grpSpPr>
              <a:xfrm>
                <a:off x="2919" y="3433"/>
                <a:ext cx="194" cy="364"/>
                <a:chOff x="2919" y="3433"/>
                <a:chExt cx="194" cy="364"/>
              </a:xfrm>
            </p:grpSpPr>
            <p:sp>
              <p:nvSpPr>
                <p:cNvPr id="247840" name="Oval 128"/>
                <p:cNvSpPr>
                  <a:spLocks noChangeArrowheads="1"/>
                </p:cNvSpPr>
                <p:nvPr/>
              </p:nvSpPr>
              <p:spPr bwMode="auto">
                <a:xfrm>
                  <a:off x="2995" y="3433"/>
                  <a:ext cx="48" cy="48"/>
                </a:xfrm>
                <a:prstGeom prst="ellipse">
                  <a:avLst/>
                </a:prstGeom>
                <a:solidFill>
                  <a:srgbClr val="FC0128"/>
                </a:solidFill>
                <a:ln w="12700">
                  <a:solidFill>
                    <a:srgbClr val="000000"/>
                  </a:solidFill>
                  <a:round/>
                </a:ln>
              </p:spPr>
              <p:txBody>
                <a:bodyPr wrap="none" anchor="ctr"/>
                <a:lstStyle/>
                <a:p>
                  <a:pPr algn="l"/>
                  <a:endParaRPr lang="en-IN" sz="2400">
                    <a:solidFill>
                      <a:srgbClr val="000000"/>
                    </a:solidFill>
                  </a:endParaRPr>
                </a:p>
              </p:txBody>
            </p:sp>
            <p:sp>
              <p:nvSpPr>
                <p:cNvPr id="247841" name="Freeform 129"/>
                <p:cNvSpPr/>
                <p:nvPr/>
              </p:nvSpPr>
              <p:spPr bwMode="auto">
                <a:xfrm>
                  <a:off x="2919" y="3501"/>
                  <a:ext cx="194" cy="296"/>
                </a:xfrm>
                <a:custGeom>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 cap="rnd">
                  <a:noFill/>
                  <a:prstDash val="dash"/>
                  <a:round/>
                  <a:headEnd type="none" w="med" len="med"/>
                  <a:tailEnd type="none" w="med" len="med"/>
                </a:ln>
              </p:spPr>
              <p:txBody>
                <a:bodyPr/>
                <a:lstStyle/>
                <a:p>
                  <a:endParaRPr lang="en-IN"/>
                </a:p>
              </p:txBody>
            </p:sp>
          </p:grpSp>
        </p:grpSp>
      </p:grpSp>
      <p:sp>
        <p:nvSpPr>
          <p:cNvPr id="247828" name="Rectangle 130"/>
          <p:cNvSpPr>
            <a:spLocks noChangeArrowheads="1"/>
          </p:cNvSpPr>
          <p:nvPr/>
        </p:nvSpPr>
        <p:spPr bwMode="auto">
          <a:xfrm>
            <a:off x="0" y="228600"/>
            <a:ext cx="3486150" cy="1390650"/>
          </a:xfrm>
          <a:prstGeom prst="rect">
            <a:avLst/>
          </a:prstGeom>
          <a:noFill/>
          <a:ln w="12700">
            <a:noFill/>
            <a:miter lim="800000"/>
          </a:ln>
        </p:spPr>
        <p:txBody>
          <a:bodyPr lIns="90488" tIns="44450" rIns="90488" bIns="44450" anchor="ctr"/>
          <a:lstStyle/>
          <a:p>
            <a:r>
              <a:rPr lang="en-US" sz="4400" b="1">
                <a:solidFill>
                  <a:srgbClr val="FF3300"/>
                </a:solidFill>
              </a:rPr>
              <a:t>What Is Pipelining</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9408"/>
                                        </p:tgtEl>
                                        <p:attrNameLst>
                                          <p:attrName>style.visibility</p:attrName>
                                        </p:attrNameLst>
                                      </p:cBhvr>
                                      <p:to>
                                        <p:strVal val="visible"/>
                                      </p:to>
                                    </p:set>
                                    <p:animEffect transition="in" filter="blinds(horizontal)">
                                      <p:cBhvr>
                                        <p:cTn id="27" dur="500"/>
                                        <p:tgtEl>
                                          <p:spTgt spid="59408"/>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9409"/>
                                        </p:tgtEl>
                                        <p:attrNameLst>
                                          <p:attrName>style.visibility</p:attrName>
                                        </p:attrNameLst>
                                      </p:cBhvr>
                                      <p:to>
                                        <p:strVal val="visible"/>
                                      </p:to>
                                    </p:set>
                                    <p:animEffect transition="in" filter="blinds(horizontal)">
                                      <p:cBhvr>
                                        <p:cTn id="32" dur="500"/>
                                        <p:tgtEl>
                                          <p:spTgt spid="59409"/>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9410"/>
                                        </p:tgtEl>
                                        <p:attrNameLst>
                                          <p:attrName>style.visibility</p:attrName>
                                        </p:attrNameLst>
                                      </p:cBhvr>
                                      <p:to>
                                        <p:strVal val="visible"/>
                                      </p:to>
                                    </p:set>
                                    <p:animEffect transition="in" filter="blinds(horizontal)">
                                      <p:cBhvr>
                                        <p:cTn id="37" dur="500"/>
                                        <p:tgtEl>
                                          <p:spTgt spid="59410"/>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9411"/>
                                        </p:tgtEl>
                                        <p:attrNameLst>
                                          <p:attrName>style.visibility</p:attrName>
                                        </p:attrNameLst>
                                      </p:cBhvr>
                                      <p:to>
                                        <p:strVal val="visible"/>
                                      </p:to>
                                    </p:set>
                                    <p:animEffect transition="in" filter="blinds(horizontal)">
                                      <p:cBhvr>
                                        <p:cTn id="42" dur="500"/>
                                        <p:tgtEl>
                                          <p:spTgt spid="59411"/>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9412"/>
                                        </p:tgtEl>
                                        <p:attrNameLst>
                                          <p:attrName>style.visibility</p:attrName>
                                        </p:attrNameLst>
                                      </p:cBhvr>
                                      <p:to>
                                        <p:strVal val="visible"/>
                                      </p:to>
                                    </p:set>
                                    <p:animEffect transition="in" filter="blinds(horizontal)">
                                      <p:cBhvr>
                                        <p:cTn id="47" dur="500"/>
                                        <p:tgtEl>
                                          <p:spTgt spid="59412"/>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9413"/>
                                        </p:tgtEl>
                                        <p:attrNameLst>
                                          <p:attrName>style.visibility</p:attrName>
                                        </p:attrNameLst>
                                      </p:cBhvr>
                                      <p:to>
                                        <p:strVal val="visible"/>
                                      </p:to>
                                    </p:set>
                                    <p:animEffect transition="in" filter="blinds(horizontal)">
                                      <p:cBhvr>
                                        <p:cTn id="52" dur="500"/>
                                        <p:tgtEl>
                                          <p:spTgt spid="59413"/>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9414"/>
                                        </p:tgtEl>
                                        <p:attrNameLst>
                                          <p:attrName>style.visibility</p:attrName>
                                        </p:attrNameLst>
                                      </p:cBhvr>
                                      <p:to>
                                        <p:strVal val="visible"/>
                                      </p:to>
                                    </p:set>
                                    <p:animEffect transition="in" filter="blinds(horizontal)">
                                      <p:cBhvr>
                                        <p:cTn id="57" dur="500"/>
                                        <p:tgtEl>
                                          <p:spTgt spid="59414"/>
                                        </p:tgtEl>
                                      </p:cBhvr>
                                    </p:animEffect>
                                  </p:childTnLst>
                                </p:cTn>
                              </p:par>
                            </p:childTnLst>
                          </p:cTn>
                        </p:par>
                      </p:childTnLst>
                    </p:cTn>
                  </p:par>
                  <p:par>
                    <p:cTn id="58" fill="hold" nodeType="clickPar">
                      <p:stCondLst>
                        <p:cond delay="indefinite"/>
                      </p:stCondLst>
                      <p:childTnLst>
                        <p:par>
                          <p:cTn id="59" fill="hold" nodeType="after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9415"/>
                                        </p:tgtEl>
                                        <p:attrNameLst>
                                          <p:attrName>style.visibility</p:attrName>
                                        </p:attrNameLst>
                                      </p:cBhvr>
                                      <p:to>
                                        <p:strVal val="visible"/>
                                      </p:to>
                                    </p:set>
                                    <p:animEffect transition="in" filter="blinds(horizontal)">
                                      <p:cBhvr>
                                        <p:cTn id="62" dur="500"/>
                                        <p:tgtEl>
                                          <p:spTgt spid="59415"/>
                                        </p:tgtEl>
                                      </p:cBhvr>
                                    </p:animEffect>
                                  </p:childTnLst>
                                </p:cTn>
                              </p:par>
                            </p:childTnLst>
                          </p:cTn>
                        </p:par>
                      </p:childTnLst>
                    </p:cTn>
                  </p:par>
                  <p:par>
                    <p:cTn id="63" fill="hold" nodeType="clickPar">
                      <p:stCondLst>
                        <p:cond delay="indefinite"/>
                      </p:stCondLst>
                      <p:childTnLst>
                        <p:par>
                          <p:cTn id="64" fill="hold" nodeType="after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59416"/>
                                        </p:tgtEl>
                                        <p:attrNameLst>
                                          <p:attrName>style.visibility</p:attrName>
                                        </p:attrNameLst>
                                      </p:cBhvr>
                                      <p:to>
                                        <p:strVal val="visible"/>
                                      </p:to>
                                    </p:set>
                                    <p:animEffect transition="in" filter="blinds(horizontal)">
                                      <p:cBhvr>
                                        <p:cTn id="67" dur="500"/>
                                        <p:tgtEl>
                                          <p:spTgt spid="59416"/>
                                        </p:tgtEl>
                                      </p:cBhvr>
                                    </p:animEffect>
                                  </p:childTnLst>
                                </p:cTn>
                              </p:par>
                            </p:childTnLst>
                          </p:cTn>
                        </p:par>
                      </p:childTnLst>
                    </p:cTn>
                  </p:par>
                  <p:par>
                    <p:cTn id="68" fill="hold" nodeType="clickPar">
                      <p:stCondLst>
                        <p:cond delay="indefinite"/>
                      </p:stCondLst>
                      <p:childTnLst>
                        <p:par>
                          <p:cTn id="69" fill="hold" nodeType="after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blinds(horizontal)">
                                      <p:cBhvr>
                                        <p:cTn id="72" dur="500"/>
                                        <p:tgtEl>
                                          <p:spTgt spid="6"/>
                                        </p:tgtEl>
                                      </p:cBhvr>
                                    </p:animEffect>
                                  </p:childTnLst>
                                </p:cTn>
                              </p:par>
                            </p:childTnLst>
                          </p:cTn>
                        </p:par>
                      </p:childTnLst>
                    </p:cTn>
                  </p:par>
                  <p:par>
                    <p:cTn id="73" fill="hold" nodeType="clickPar">
                      <p:stCondLst>
                        <p:cond delay="indefinite"/>
                      </p:stCondLst>
                      <p:childTnLst>
                        <p:par>
                          <p:cTn id="74" fill="hold" nodeType="after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blinds(horizontal)">
                                      <p:cBhvr>
                                        <p:cTn id="77" dur="500"/>
                                        <p:tgtEl>
                                          <p:spTgt spid="10"/>
                                        </p:tgtEl>
                                      </p:cBhvr>
                                    </p:animEffect>
                                  </p:childTnLst>
                                </p:cTn>
                              </p:par>
                            </p:childTnLst>
                          </p:cTn>
                        </p:par>
                      </p:childTnLst>
                    </p:cTn>
                  </p:par>
                  <p:par>
                    <p:cTn id="78" fill="hold" nodeType="clickPar">
                      <p:stCondLst>
                        <p:cond delay="indefinite"/>
                      </p:stCondLst>
                      <p:childTnLst>
                        <p:par>
                          <p:cTn id="79" fill="hold" nodeType="after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59394"/>
                                        </p:tgtEl>
                                        <p:attrNameLst>
                                          <p:attrName>style.visibility</p:attrName>
                                        </p:attrNameLst>
                                      </p:cBhvr>
                                      <p:to>
                                        <p:strVal val="visible"/>
                                      </p:to>
                                    </p:set>
                                    <p:animEffect transition="in" filter="blinds(horizontal)">
                                      <p:cBhvr>
                                        <p:cTn id="82" dur="500"/>
                                        <p:tgtEl>
                                          <p:spTgt spid="59394"/>
                                        </p:tgtEl>
                                      </p:cBhvr>
                                    </p:animEffect>
                                  </p:childTnLst>
                                </p:cTn>
                              </p:par>
                            </p:childTnLst>
                          </p:cTn>
                        </p:par>
                      </p:childTnLst>
                    </p:cTn>
                  </p:par>
                  <p:par>
                    <p:cTn id="83" fill="hold" nodeType="clickPar">
                      <p:stCondLst>
                        <p:cond delay="indefinite"/>
                      </p:stCondLst>
                      <p:childTnLst>
                        <p:par>
                          <p:cTn id="84" fill="hold" nodeType="afterGroup">
                            <p:stCondLst>
                              <p:cond delay="0"/>
                            </p:stCondLst>
                            <p:childTnLst>
                              <p:par>
                                <p:cTn id="85" presetID="3" presetClass="entr" presetSubtype="10" fill="hold" nodeType="clickEffect">
                                  <p:stCondLst>
                                    <p:cond delay="0"/>
                                  </p:stCondLst>
                                  <p:childTnLst>
                                    <p:set>
                                      <p:cBhvr>
                                        <p:cTn id="86" dur="1" fill="hold">
                                          <p:stCondLst>
                                            <p:cond delay="0"/>
                                          </p:stCondLst>
                                        </p:cTn>
                                        <p:tgtEl>
                                          <p:spTgt spid="59395">
                                            <p:txEl>
                                              <p:pRg st="0" end="0"/>
                                            </p:txEl>
                                          </p:spTgt>
                                        </p:tgtEl>
                                        <p:attrNameLst>
                                          <p:attrName>style.visibility</p:attrName>
                                        </p:attrNameLst>
                                      </p:cBhvr>
                                      <p:to>
                                        <p:strVal val="visible"/>
                                      </p:to>
                                    </p:set>
                                    <p:animEffect transition="in" filter="blinds(horizontal)">
                                      <p:cBhvr>
                                        <p:cTn id="87" dur="500"/>
                                        <p:tgtEl>
                                          <p:spTgt spid="59395">
                                            <p:txEl>
                                              <p:pRg st="0" end="0"/>
                                            </p:txEl>
                                          </p:spTgt>
                                        </p:tgtEl>
                                      </p:cBhvr>
                                    </p:animEffect>
                                  </p:childTnLst>
                                </p:cTn>
                              </p:par>
                            </p:childTnLst>
                          </p:cTn>
                        </p:par>
                      </p:childTnLst>
                    </p:cTn>
                  </p:par>
                  <p:par>
                    <p:cTn id="88" fill="hold" nodeType="clickPar">
                      <p:stCondLst>
                        <p:cond delay="indefinite"/>
                      </p:stCondLst>
                      <p:childTnLst>
                        <p:par>
                          <p:cTn id="89" fill="hold" nodeType="afterGroup">
                            <p:stCondLst>
                              <p:cond delay="0"/>
                            </p:stCondLst>
                            <p:childTnLst>
                              <p:par>
                                <p:cTn id="90" presetID="3" presetClass="entr" presetSubtype="10" fill="hold" nodeType="clickEffect">
                                  <p:stCondLst>
                                    <p:cond delay="0"/>
                                  </p:stCondLst>
                                  <p:childTnLst>
                                    <p:set>
                                      <p:cBhvr>
                                        <p:cTn id="91" dur="1" fill="hold">
                                          <p:stCondLst>
                                            <p:cond delay="0"/>
                                          </p:stCondLst>
                                        </p:cTn>
                                        <p:tgtEl>
                                          <p:spTgt spid="59395">
                                            <p:txEl>
                                              <p:pRg st="1" end="1"/>
                                            </p:txEl>
                                          </p:spTgt>
                                        </p:tgtEl>
                                        <p:attrNameLst>
                                          <p:attrName>style.visibility</p:attrName>
                                        </p:attrNameLst>
                                      </p:cBhvr>
                                      <p:to>
                                        <p:strVal val="visible"/>
                                      </p:to>
                                    </p:set>
                                    <p:animEffect transition="in" filter="blinds(horizontal)">
                                      <p:cBhvr>
                                        <p:cTn id="92" dur="500"/>
                                        <p:tgtEl>
                                          <p:spTgt spid="59395">
                                            <p:txEl>
                                              <p:pRg st="1" end="1"/>
                                            </p:txEl>
                                          </p:spTgt>
                                        </p:tgtEl>
                                      </p:cBhvr>
                                    </p:animEffect>
                                  </p:childTnLst>
                                </p:cTn>
                              </p:par>
                            </p:childTnLst>
                          </p:cTn>
                        </p:par>
                      </p:childTnLst>
                    </p:cTn>
                  </p:par>
                  <p:par>
                    <p:cTn id="93" fill="hold" nodeType="clickPar">
                      <p:stCondLst>
                        <p:cond delay="indefinite"/>
                      </p:stCondLst>
                      <p:childTnLst>
                        <p:par>
                          <p:cTn id="94" fill="hold" nodeType="after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59395">
                                            <p:txEl>
                                              <p:pRg st="2" end="2"/>
                                            </p:txEl>
                                          </p:spTgt>
                                        </p:tgtEl>
                                        <p:attrNameLst>
                                          <p:attrName>style.visibility</p:attrName>
                                        </p:attrNameLst>
                                      </p:cBhvr>
                                      <p:to>
                                        <p:strVal val="visible"/>
                                      </p:to>
                                    </p:set>
                                    <p:animEffect transition="in" filter="blinds(horizontal)">
                                      <p:cBhvr>
                                        <p:cTn id="97" dur="500"/>
                                        <p:tgtEl>
                                          <p:spTgt spid="59395">
                                            <p:txEl>
                                              <p:pRg st="2" end="2"/>
                                            </p:txEl>
                                          </p:spTgt>
                                        </p:tgtEl>
                                      </p:cBhvr>
                                    </p:animEffect>
                                  </p:childTnLst>
                                </p:cTn>
                              </p:par>
                            </p:childTnLst>
                          </p:cTn>
                        </p:par>
                      </p:childTnLst>
                    </p:cTn>
                  </p:par>
                  <p:par>
                    <p:cTn id="98" fill="hold" nodeType="clickPar">
                      <p:stCondLst>
                        <p:cond delay="indefinite"/>
                      </p:stCondLst>
                      <p:childTnLst>
                        <p:par>
                          <p:cTn id="99" fill="hold" nodeType="after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59395">
                                            <p:txEl>
                                              <p:pRg st="3" end="3"/>
                                            </p:txEl>
                                          </p:spTgt>
                                        </p:tgtEl>
                                        <p:attrNameLst>
                                          <p:attrName>style.visibility</p:attrName>
                                        </p:attrNameLst>
                                      </p:cBhvr>
                                      <p:to>
                                        <p:strVal val="visible"/>
                                      </p:to>
                                    </p:set>
                                    <p:animEffect transition="in" filter="blinds(horizontal)">
                                      <p:cBhvr>
                                        <p:cTn id="102" dur="500"/>
                                        <p:tgtEl>
                                          <p:spTgt spid="59395">
                                            <p:txEl>
                                              <p:pRg st="3" end="3"/>
                                            </p:txEl>
                                          </p:spTgt>
                                        </p:tgtEl>
                                      </p:cBhvr>
                                    </p:animEffect>
                                  </p:childTnLst>
                                </p:cTn>
                              </p:par>
                            </p:childTnLst>
                          </p:cTn>
                        </p:par>
                      </p:childTnLst>
                    </p:cTn>
                  </p:par>
                  <p:par>
                    <p:cTn id="103" fill="hold" nodeType="clickPar">
                      <p:stCondLst>
                        <p:cond delay="indefinite"/>
                      </p:stCondLst>
                      <p:childTnLst>
                        <p:par>
                          <p:cTn id="104" fill="hold" nodeType="after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59395">
                                            <p:txEl>
                                              <p:pRg st="4" end="4"/>
                                            </p:txEl>
                                          </p:spTgt>
                                        </p:tgtEl>
                                        <p:attrNameLst>
                                          <p:attrName>style.visibility</p:attrName>
                                        </p:attrNameLst>
                                      </p:cBhvr>
                                      <p:to>
                                        <p:strVal val="visible"/>
                                      </p:to>
                                    </p:set>
                                    <p:animEffect transition="in" filter="blinds(horizontal)">
                                      <p:cBhvr>
                                        <p:cTn id="107" dur="500"/>
                                        <p:tgtEl>
                                          <p:spTgt spid="59395">
                                            <p:txEl>
                                              <p:pRg st="4" end="4"/>
                                            </p:txEl>
                                          </p:spTgt>
                                        </p:tgtEl>
                                      </p:cBhvr>
                                    </p:animEffect>
                                  </p:childTnLst>
                                </p:cTn>
                              </p:par>
                            </p:childTnLst>
                          </p:cTn>
                        </p:par>
                      </p:childTnLst>
                    </p:cTn>
                  </p:par>
                  <p:par>
                    <p:cTn id="108" fill="hold" nodeType="clickPar">
                      <p:stCondLst>
                        <p:cond delay="indefinite"/>
                      </p:stCondLst>
                      <p:childTnLst>
                        <p:par>
                          <p:cTn id="109" fill="hold" nodeType="afterGroup">
                            <p:stCondLst>
                              <p:cond delay="0"/>
                            </p:stCondLst>
                            <p:childTnLst>
                              <p:par>
                                <p:cTn id="110" presetID="3" presetClass="entr" presetSubtype="10" fill="hold" nodeType="clickEffect">
                                  <p:stCondLst>
                                    <p:cond delay="0"/>
                                  </p:stCondLst>
                                  <p:childTnLst>
                                    <p:set>
                                      <p:cBhvr>
                                        <p:cTn id="111" dur="1" fill="hold">
                                          <p:stCondLst>
                                            <p:cond delay="0"/>
                                          </p:stCondLst>
                                        </p:cTn>
                                        <p:tgtEl>
                                          <p:spTgt spid="59395">
                                            <p:txEl>
                                              <p:pRg st="5" end="5"/>
                                            </p:txEl>
                                          </p:spTgt>
                                        </p:tgtEl>
                                        <p:attrNameLst>
                                          <p:attrName>style.visibility</p:attrName>
                                        </p:attrNameLst>
                                      </p:cBhvr>
                                      <p:to>
                                        <p:strVal val="visible"/>
                                      </p:to>
                                    </p:set>
                                    <p:animEffect transition="in" filter="blinds(horizontal)">
                                      <p:cBhvr>
                                        <p:cTn id="112" dur="500"/>
                                        <p:tgtEl>
                                          <p:spTgt spid="59395">
                                            <p:txEl>
                                              <p:pRg st="5" end="5"/>
                                            </p:txEl>
                                          </p:spTgt>
                                        </p:tgtEl>
                                      </p:cBhvr>
                                    </p:animEffect>
                                  </p:childTnLst>
                                </p:cTn>
                              </p:par>
                            </p:childTnLst>
                          </p:cTn>
                        </p:par>
                      </p:childTnLst>
                    </p:cTn>
                  </p:par>
                  <p:par>
                    <p:cTn id="113" fill="hold" nodeType="clickPar">
                      <p:stCondLst>
                        <p:cond delay="indefinite"/>
                      </p:stCondLst>
                      <p:childTnLst>
                        <p:par>
                          <p:cTn id="114" fill="hold" nodeType="afterGroup">
                            <p:stCondLst>
                              <p:cond delay="0"/>
                            </p:stCondLst>
                            <p:childTnLst>
                              <p:par>
                                <p:cTn id="115" presetID="3" presetClass="entr" presetSubtype="10" fill="hold" nodeType="clickEffect">
                                  <p:stCondLst>
                                    <p:cond delay="0"/>
                                  </p:stCondLst>
                                  <p:childTnLst>
                                    <p:set>
                                      <p:cBhvr>
                                        <p:cTn id="116" dur="1" fill="hold">
                                          <p:stCondLst>
                                            <p:cond delay="0"/>
                                          </p:stCondLst>
                                        </p:cTn>
                                        <p:tgtEl>
                                          <p:spTgt spid="59395">
                                            <p:txEl>
                                              <p:pRg st="6" end="6"/>
                                            </p:txEl>
                                          </p:spTgt>
                                        </p:tgtEl>
                                        <p:attrNameLst>
                                          <p:attrName>style.visibility</p:attrName>
                                        </p:attrNameLst>
                                      </p:cBhvr>
                                      <p:to>
                                        <p:strVal val="visible"/>
                                      </p:to>
                                    </p:set>
                                    <p:animEffect transition="in" filter="blinds(horizontal)">
                                      <p:cBhvr>
                                        <p:cTn id="117" dur="500"/>
                                        <p:tgtEl>
                                          <p:spTgt spid="593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4" grpId="0"/>
      <p:bldP spid="59408" grpId="0"/>
      <p:bldP spid="59409" grpId="0" animBg="1"/>
      <p:bldP spid="59410" grpId="0" animBg="1"/>
      <p:bldP spid="59411" grpId="0"/>
      <p:bldP spid="59412" grpId="0"/>
      <p:bldP spid="59413" grpId="0"/>
      <p:bldP spid="59414" grpId="0"/>
      <p:bldP spid="59415" grpId="0" animBg="1"/>
      <p:bldP spid="59416" grpId="0"/>
    </p:bldLst>
  </p:timing>
</p:sld>
</file>

<file path=ppt/slides/slide8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248834" name="Footer Placeholder 3"/>
          <p:cNvSpPr>
            <a:spLocks noGrp="1"/>
          </p:cNvSpPr>
          <p:nvPr>
            <p:ph type="ftr" sz="quarter" idx="10"/>
          </p:nvPr>
        </p:nvSpPr>
        <p:spPr>
          <a:noFill/>
        </p:spPr>
        <p:txBody>
          <a:bodyPr/>
          <a:lstStyle/>
          <a:p>
            <a:r>
              <a:rPr lang="en-AU" smtClean="0"/>
              <a:t>Chapter 4 — The Processor — </a:t>
            </a:r>
            <a:fld id="{52AD28EA-DF97-4671-A0B5-3B2CEAE19015}" type="slidenum">
              <a:rPr lang="en-AU" smtClean="0"/>
              <a:t>87</a:t>
            </a:fld>
            <a:endParaRPr lang="en-AU" smtClean="0"/>
          </a:p>
        </p:txBody>
      </p:sp>
      <p:sp>
        <p:nvSpPr>
          <p:cNvPr id="248835" name="Rectangle 2"/>
          <p:cNvSpPr>
            <a:spLocks noGrp="1" noChangeArrowheads="1"/>
          </p:cNvSpPr>
          <p:nvPr>
            <p:ph type="title"/>
          </p:nvPr>
        </p:nvSpPr>
        <p:spPr/>
        <p:txBody>
          <a:bodyPr/>
          <a:lstStyle/>
          <a:p>
            <a:pPr eaLnBrk="1" hangingPunct="1"/>
            <a:r>
              <a:rPr lang="en-US" smtClean="0"/>
              <a:t>MIPS Pipeline</a:t>
            </a:r>
            <a:endParaRPr lang="en-AU" smtClean="0"/>
          </a:p>
        </p:txBody>
      </p:sp>
      <p:sp>
        <p:nvSpPr>
          <p:cNvPr id="248836" name="Rectangle 3"/>
          <p:cNvSpPr>
            <a:spLocks noGrp="1" noChangeArrowheads="1"/>
          </p:cNvSpPr>
          <p:nvPr>
            <p:ph type="body" idx="1"/>
          </p:nvPr>
        </p:nvSpPr>
        <p:spPr/>
        <p:txBody>
          <a:bodyPr/>
          <a:lstStyle/>
          <a:p>
            <a:pPr marL="609600" indent="-609600" eaLnBrk="1" hangingPunct="1"/>
            <a:r>
              <a:rPr lang="en-US" smtClean="0"/>
              <a:t>Five stages, one step per stage</a:t>
            </a:r>
          </a:p>
          <a:p>
            <a:pPr marL="990600" lvl="1" indent="-533400" eaLnBrk="1" hangingPunct="1">
              <a:buSzTx/>
              <a:buFont typeface="Wingdings" pitchFamily="2" charset="2"/>
              <a:buAutoNum type="arabicPeriod"/>
            </a:pPr>
            <a:r>
              <a:rPr lang="en-US" smtClean="0"/>
              <a:t>IF: Instruction fetch from memory</a:t>
            </a:r>
          </a:p>
          <a:p>
            <a:pPr marL="990600" lvl="1" indent="-533400" eaLnBrk="1" hangingPunct="1">
              <a:buSzTx/>
              <a:buFont typeface="Wingdings" pitchFamily="2" charset="2"/>
              <a:buAutoNum type="arabicPeriod"/>
            </a:pPr>
            <a:r>
              <a:rPr lang="en-US" smtClean="0"/>
              <a:t>ID/RR: Instruction decode &amp; register read</a:t>
            </a:r>
          </a:p>
          <a:p>
            <a:pPr marL="990600" lvl="1" indent="-533400" eaLnBrk="1" hangingPunct="1">
              <a:buSzTx/>
              <a:buFont typeface="Wingdings" pitchFamily="2" charset="2"/>
              <a:buAutoNum type="arabicPeriod"/>
            </a:pPr>
            <a:r>
              <a:rPr lang="en-US" smtClean="0"/>
              <a:t>EX: Execute operation or calculate address</a:t>
            </a:r>
          </a:p>
          <a:p>
            <a:pPr marL="990600" lvl="1" indent="-533400" eaLnBrk="1" hangingPunct="1">
              <a:buSzTx/>
              <a:buFont typeface="Wingdings" pitchFamily="2" charset="2"/>
              <a:buAutoNum type="arabicPeriod"/>
            </a:pPr>
            <a:r>
              <a:rPr lang="en-US" smtClean="0"/>
              <a:t>MEM: Access memory operand</a:t>
            </a:r>
          </a:p>
          <a:p>
            <a:pPr marL="990600" lvl="1" indent="-533400" eaLnBrk="1" hangingPunct="1">
              <a:buSzTx/>
              <a:buFont typeface="Wingdings" pitchFamily="2" charset="2"/>
              <a:buAutoNum type="arabicPeriod"/>
            </a:pPr>
            <a:r>
              <a:rPr lang="en-US" smtClean="0"/>
              <a:t>WB: Write result back to register</a:t>
            </a:r>
            <a:endParaRPr lang="en-AU" smtClean="0"/>
          </a:p>
        </p:txBody>
      </p:sp>
    </p:spTree>
  </p:cSld>
  <p:clrMapOvr>
    <a:masterClrMapping/>
  </p:clrMapOvr>
  <p:transition/>
  <p:timing/>
</p:sld>
</file>

<file path=ppt/slides/slide8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49858" name="Footer Placeholder 2"/>
          <p:cNvSpPr>
            <a:spLocks noGrp="1"/>
          </p:cNvSpPr>
          <p:nvPr>
            <p:ph type="ftr" sz="quarter" idx="10"/>
          </p:nvPr>
        </p:nvSpPr>
        <p:spPr>
          <a:noFill/>
        </p:spPr>
        <p:txBody>
          <a:bodyPr/>
          <a:lstStyle/>
          <a:p>
            <a:r>
              <a:rPr lang="en-AU" smtClean="0"/>
              <a:t>Chapter 4 — The Processor — </a:t>
            </a:r>
            <a:fld id="{E488A973-A8D6-4437-9F45-8C2730462379}" type="slidenum">
              <a:rPr lang="en-AU" smtClean="0"/>
              <a:t>88</a:t>
            </a:fld>
            <a:endParaRPr lang="en-AU" smtClean="0"/>
          </a:p>
        </p:txBody>
      </p:sp>
      <p:pic>
        <p:nvPicPr>
          <p:cNvPr id="249859" name="Picture 5" descr="f04-17-P374493"/>
          <p:cNvPicPr>
            <a:picLocks noChangeAspect="1" noChangeArrowheads="1"/>
          </p:cNvPicPr>
          <p:nvPr/>
        </p:nvPicPr>
        <p:blipFill>
          <a:blip r:embed="rId3"/>
          <a:stretch>
            <a:fillRect/>
          </a:stretch>
        </p:blipFill>
        <p:spPr bwMode="auto">
          <a:xfrm>
            <a:off x="1187450" y="1196975"/>
            <a:ext cx="6680200" cy="5191125"/>
          </a:xfrm>
          <a:prstGeom prst="rect">
            <a:avLst/>
          </a:prstGeom>
          <a:noFill/>
          <a:ln w="9525">
            <a:noFill/>
            <a:miter lim="800000"/>
          </a:ln>
        </p:spPr>
      </p:pic>
      <p:sp>
        <p:nvSpPr>
          <p:cNvPr id="249860" name="Rectangle 4"/>
          <p:cNvSpPr>
            <a:spLocks noGrp="1" noChangeArrowheads="1"/>
          </p:cNvSpPr>
          <p:nvPr>
            <p:ph type="title"/>
          </p:nvPr>
        </p:nvSpPr>
        <p:spPr>
          <a:xfrm>
            <a:off x="519113" y="260350"/>
            <a:ext cx="8259762" cy="762000"/>
          </a:xfrm>
        </p:spPr>
        <p:txBody>
          <a:bodyPr/>
          <a:lstStyle/>
          <a:p>
            <a:pPr eaLnBrk="1" hangingPunct="1"/>
            <a:r>
              <a:rPr lang="en-AU" smtClean="0"/>
              <a:t>Datapath With Control</a:t>
            </a:r>
          </a:p>
        </p:txBody>
      </p:sp>
      <p:sp>
        <p:nvSpPr>
          <p:cNvPr id="19" name="Rectangle 18"/>
          <p:cNvSpPr>
            <a:spLocks noChangeArrowheads="1"/>
          </p:cNvSpPr>
          <p:nvPr/>
        </p:nvSpPr>
        <p:spPr bwMode="auto">
          <a:xfrm>
            <a:off x="179388" y="85725"/>
            <a:ext cx="8785225" cy="936625"/>
          </a:xfrm>
          <a:prstGeom prst="rect">
            <a:avLst/>
          </a:prstGeom>
          <a:solidFill>
            <a:schemeClr val="accent1"/>
          </a:solidFill>
          <a:ln w="9525" algn="ctr">
            <a:solidFill>
              <a:schemeClr val="tx1"/>
            </a:solidFill>
            <a:round/>
          </a:ln>
        </p:spPr>
        <p:txBody>
          <a:bodyPr anchor="ctr"/>
          <a:lstStyle/>
          <a:p>
            <a:endParaRPr lang="en-IN">
              <a:solidFill>
                <a:srgbClr val="000000"/>
              </a:solidFill>
            </a:endParaRPr>
          </a:p>
        </p:txBody>
      </p:sp>
      <p:grpSp>
        <p:nvGrpSpPr>
          <p:cNvPr id="2" name="Group 14"/>
          <p:cNvGrpSpPr/>
          <p:nvPr/>
        </p:nvGrpSpPr>
        <p:grpSpPr>
          <a:xfrm>
            <a:off x="1042988" y="363538"/>
            <a:ext cx="1624012" cy="5461000"/>
            <a:chOff x="1004639" y="341883"/>
            <a:chExt cx="1623145" cy="5462488"/>
          </a:xfrm>
        </p:grpSpPr>
        <p:sp>
          <p:nvSpPr>
            <p:cNvPr id="249880" name="Rectangle 135"/>
            <p:cNvSpPr>
              <a:spLocks noChangeArrowheads="1"/>
            </p:cNvSpPr>
            <p:nvPr/>
          </p:nvSpPr>
          <p:spPr bwMode="auto">
            <a:xfrm>
              <a:off x="1004639" y="341883"/>
              <a:ext cx="1362075" cy="638175"/>
            </a:xfrm>
            <a:prstGeom prst="rect">
              <a:avLst/>
            </a:prstGeom>
            <a:solidFill>
              <a:schemeClr val="bg1"/>
            </a:solidFill>
            <a:ln w="76200" cmpd="tri">
              <a:solidFill>
                <a:schemeClr val="tx1"/>
              </a:solidFill>
              <a:prstDash val="dash"/>
              <a:miter lim="800000"/>
            </a:ln>
          </p:spPr>
          <p:txBody>
            <a:bodyPr wrap="none" lIns="90488" tIns="44450" rIns="90488" bIns="44450">
              <a:spAutoFit/>
            </a:bodyPr>
            <a:lstStyle/>
            <a:p>
              <a:r>
                <a:rPr lang="en-US" sz="1800" b="1">
                  <a:solidFill>
                    <a:srgbClr val="000000"/>
                  </a:solidFill>
                </a:rPr>
                <a:t>Instruction</a:t>
              </a:r>
            </a:p>
            <a:p>
              <a:r>
                <a:rPr lang="en-US" sz="1800" b="1">
                  <a:solidFill>
                    <a:srgbClr val="000000"/>
                  </a:solidFill>
                </a:rPr>
                <a:t>Fetch</a:t>
              </a:r>
            </a:p>
          </p:txBody>
        </p:sp>
        <p:cxnSp>
          <p:nvCxnSpPr>
            <p:cNvPr id="249881" name="Straight Connector 10"/>
            <p:cNvCxnSpPr>
              <a:cxnSpLocks noChangeShapeType="1"/>
            </p:cNvCxnSpPr>
            <p:nvPr/>
          </p:nvCxnSpPr>
          <p:spPr bwMode="auto">
            <a:xfrm flipH="1">
              <a:off x="2627784" y="908050"/>
              <a:ext cx="0" cy="4896321"/>
            </a:xfrm>
            <a:prstGeom prst="line">
              <a:avLst/>
            </a:prstGeom>
            <a:noFill/>
            <a:ln w="76200" algn="ctr">
              <a:solidFill>
                <a:srgbClr val="FF0000"/>
              </a:solidFill>
              <a:round/>
            </a:ln>
          </p:spPr>
        </p:cxnSp>
      </p:grpSp>
      <p:grpSp>
        <p:nvGrpSpPr>
          <p:cNvPr id="3" name="Group 15"/>
          <p:cNvGrpSpPr/>
          <p:nvPr/>
        </p:nvGrpSpPr>
        <p:grpSpPr>
          <a:xfrm>
            <a:off x="2916238" y="363538"/>
            <a:ext cx="2016125" cy="5586412"/>
            <a:chOff x="2572667" y="217748"/>
            <a:chExt cx="2016547" cy="5586623"/>
          </a:xfrm>
        </p:grpSpPr>
        <p:sp>
          <p:nvSpPr>
            <p:cNvPr id="249878" name="Rectangle 136"/>
            <p:cNvSpPr>
              <a:spLocks noChangeArrowheads="1"/>
            </p:cNvSpPr>
            <p:nvPr/>
          </p:nvSpPr>
          <p:spPr bwMode="auto">
            <a:xfrm>
              <a:off x="2572667" y="217748"/>
              <a:ext cx="1628775" cy="638175"/>
            </a:xfrm>
            <a:prstGeom prst="rect">
              <a:avLst/>
            </a:prstGeom>
            <a:solidFill>
              <a:schemeClr val="bg1"/>
            </a:solidFill>
            <a:ln w="76200" cmpd="tri">
              <a:solidFill>
                <a:schemeClr val="tx1"/>
              </a:solidFill>
              <a:prstDash val="dash"/>
              <a:miter lim="800000"/>
            </a:ln>
          </p:spPr>
          <p:txBody>
            <a:bodyPr wrap="none" lIns="90488" tIns="44450" rIns="90488" bIns="44450">
              <a:spAutoFit/>
            </a:bodyPr>
            <a:lstStyle/>
            <a:p>
              <a:r>
                <a:rPr lang="en-US" sz="1800" b="1">
                  <a:solidFill>
                    <a:srgbClr val="000000"/>
                  </a:solidFill>
                </a:rPr>
                <a:t>Instr. Decode</a:t>
              </a:r>
            </a:p>
            <a:p>
              <a:r>
                <a:rPr lang="en-US" sz="1800" b="1">
                  <a:solidFill>
                    <a:srgbClr val="000000"/>
                  </a:solidFill>
                </a:rPr>
                <a:t>Reg. Fetch</a:t>
              </a:r>
            </a:p>
          </p:txBody>
        </p:sp>
        <p:cxnSp>
          <p:nvCxnSpPr>
            <p:cNvPr id="249879" name="Straight Connector 11"/>
            <p:cNvCxnSpPr>
              <a:cxnSpLocks noChangeShapeType="1"/>
            </p:cNvCxnSpPr>
            <p:nvPr/>
          </p:nvCxnSpPr>
          <p:spPr bwMode="auto">
            <a:xfrm flipH="1">
              <a:off x="4589214" y="908050"/>
              <a:ext cx="0" cy="4896321"/>
            </a:xfrm>
            <a:prstGeom prst="line">
              <a:avLst/>
            </a:prstGeom>
            <a:noFill/>
            <a:ln w="76200" algn="ctr">
              <a:solidFill>
                <a:srgbClr val="FF0000"/>
              </a:solidFill>
              <a:round/>
            </a:ln>
          </p:spPr>
        </p:cxnSp>
      </p:grpSp>
      <p:grpSp>
        <p:nvGrpSpPr>
          <p:cNvPr id="4" name="Group 16"/>
          <p:cNvGrpSpPr/>
          <p:nvPr/>
        </p:nvGrpSpPr>
        <p:grpSpPr>
          <a:xfrm>
            <a:off x="4859338" y="333375"/>
            <a:ext cx="1441450" cy="5586413"/>
            <a:chOff x="4601021" y="217748"/>
            <a:chExt cx="1440359" cy="5586623"/>
          </a:xfrm>
        </p:grpSpPr>
        <p:sp>
          <p:nvSpPr>
            <p:cNvPr id="249876" name="Rectangle 137"/>
            <p:cNvSpPr>
              <a:spLocks noChangeArrowheads="1"/>
            </p:cNvSpPr>
            <p:nvPr/>
          </p:nvSpPr>
          <p:spPr bwMode="auto">
            <a:xfrm>
              <a:off x="4601021" y="217748"/>
              <a:ext cx="1368425" cy="638175"/>
            </a:xfrm>
            <a:prstGeom prst="rect">
              <a:avLst/>
            </a:prstGeom>
            <a:solidFill>
              <a:schemeClr val="bg1"/>
            </a:solidFill>
            <a:ln w="76200" cmpd="tri">
              <a:solidFill>
                <a:schemeClr val="tx1"/>
              </a:solidFill>
              <a:prstDash val="dash"/>
              <a:miter lim="800000"/>
            </a:ln>
          </p:spPr>
          <p:txBody>
            <a:bodyPr lIns="90488" tIns="44450" rIns="90488" bIns="44450">
              <a:spAutoFit/>
            </a:bodyPr>
            <a:lstStyle/>
            <a:p>
              <a:r>
                <a:rPr lang="en-US" sz="1800" b="1">
                  <a:solidFill>
                    <a:srgbClr val="000000"/>
                  </a:solidFill>
                </a:rPr>
                <a:t>Execute</a:t>
              </a:r>
            </a:p>
            <a:p>
              <a:r>
                <a:rPr lang="en-US" sz="1800" b="1">
                  <a:solidFill>
                    <a:srgbClr val="000000"/>
                  </a:solidFill>
                </a:rPr>
                <a:t>Addr. Calc</a:t>
              </a:r>
            </a:p>
          </p:txBody>
        </p:sp>
        <p:cxnSp>
          <p:nvCxnSpPr>
            <p:cNvPr id="249877" name="Straight Connector 12"/>
            <p:cNvCxnSpPr>
              <a:cxnSpLocks noChangeShapeType="1"/>
            </p:cNvCxnSpPr>
            <p:nvPr/>
          </p:nvCxnSpPr>
          <p:spPr bwMode="auto">
            <a:xfrm flipH="1">
              <a:off x="6041380" y="908050"/>
              <a:ext cx="0" cy="4896321"/>
            </a:xfrm>
            <a:prstGeom prst="line">
              <a:avLst/>
            </a:prstGeom>
            <a:noFill/>
            <a:ln w="76200" algn="ctr">
              <a:solidFill>
                <a:srgbClr val="FF0000"/>
              </a:solidFill>
              <a:round/>
            </a:ln>
          </p:spPr>
        </p:cxnSp>
      </p:grpSp>
      <p:grpSp>
        <p:nvGrpSpPr>
          <p:cNvPr id="5" name="Group 17"/>
          <p:cNvGrpSpPr/>
          <p:nvPr/>
        </p:nvGrpSpPr>
        <p:grpSpPr>
          <a:xfrm>
            <a:off x="6443663" y="333375"/>
            <a:ext cx="1057275" cy="5616575"/>
            <a:chOff x="6078041" y="217748"/>
            <a:chExt cx="1057275" cy="5616624"/>
          </a:xfrm>
        </p:grpSpPr>
        <p:sp>
          <p:nvSpPr>
            <p:cNvPr id="249874" name="Rectangle 133"/>
            <p:cNvSpPr>
              <a:spLocks noChangeArrowheads="1"/>
            </p:cNvSpPr>
            <p:nvPr/>
          </p:nvSpPr>
          <p:spPr bwMode="auto">
            <a:xfrm>
              <a:off x="6078041" y="217748"/>
              <a:ext cx="1057275" cy="638175"/>
            </a:xfrm>
            <a:prstGeom prst="rect">
              <a:avLst/>
            </a:prstGeom>
            <a:solidFill>
              <a:schemeClr val="bg1"/>
            </a:solidFill>
            <a:ln w="76200" cmpd="tri">
              <a:solidFill>
                <a:schemeClr val="tx1"/>
              </a:solidFill>
              <a:prstDash val="dash"/>
              <a:miter lim="800000"/>
            </a:ln>
          </p:spPr>
          <p:txBody>
            <a:bodyPr wrap="none" lIns="90488" tIns="44450" rIns="90488" bIns="44450">
              <a:spAutoFit/>
            </a:bodyPr>
            <a:lstStyle/>
            <a:p>
              <a:r>
                <a:rPr lang="en-US" sz="1800" b="1">
                  <a:solidFill>
                    <a:srgbClr val="000000"/>
                  </a:solidFill>
                </a:rPr>
                <a:t>Memory</a:t>
              </a:r>
            </a:p>
            <a:p>
              <a:r>
                <a:rPr lang="en-US" sz="1800" b="1">
                  <a:solidFill>
                    <a:srgbClr val="000000"/>
                  </a:solidFill>
                </a:rPr>
                <a:t>Access</a:t>
              </a:r>
            </a:p>
          </p:txBody>
        </p:sp>
        <p:cxnSp>
          <p:nvCxnSpPr>
            <p:cNvPr id="249875" name="Straight Connector 13"/>
            <p:cNvCxnSpPr>
              <a:cxnSpLocks noChangeShapeType="1"/>
            </p:cNvCxnSpPr>
            <p:nvPr/>
          </p:nvCxnSpPr>
          <p:spPr bwMode="auto">
            <a:xfrm flipH="1">
              <a:off x="6942137" y="938051"/>
              <a:ext cx="0" cy="4896321"/>
            </a:xfrm>
            <a:prstGeom prst="line">
              <a:avLst/>
            </a:prstGeom>
            <a:noFill/>
            <a:ln w="76200" algn="ctr">
              <a:solidFill>
                <a:srgbClr val="FF0000"/>
              </a:solidFill>
              <a:round/>
            </a:ln>
          </p:spPr>
        </p:cxnSp>
      </p:grpSp>
      <p:sp>
        <p:nvSpPr>
          <p:cNvPr id="6" name="Rectangle 134"/>
          <p:cNvSpPr>
            <a:spLocks noChangeArrowheads="1"/>
          </p:cNvSpPr>
          <p:nvPr/>
        </p:nvSpPr>
        <p:spPr bwMode="auto">
          <a:xfrm>
            <a:off x="7596188" y="333375"/>
            <a:ext cx="752475" cy="638175"/>
          </a:xfrm>
          <a:prstGeom prst="rect">
            <a:avLst/>
          </a:prstGeom>
          <a:solidFill>
            <a:schemeClr val="bg1"/>
          </a:solidFill>
          <a:ln w="12700" cmpd="tri">
            <a:noFill/>
            <a:prstDash val="dash"/>
            <a:miter lim="800000"/>
          </a:ln>
        </p:spPr>
        <p:txBody>
          <a:bodyPr wrap="none" lIns="90488" tIns="44450" rIns="90488" bIns="44450">
            <a:spAutoFit/>
          </a:bodyPr>
          <a:lstStyle/>
          <a:p>
            <a:r>
              <a:rPr lang="en-US" sz="1800" b="1">
                <a:solidFill>
                  <a:srgbClr val="000000"/>
                </a:solidFill>
              </a:rPr>
              <a:t>Write</a:t>
            </a:r>
          </a:p>
          <a:p>
            <a:r>
              <a:rPr lang="en-US" sz="1800" b="1">
                <a:solidFill>
                  <a:srgbClr val="000000"/>
                </a:solidFill>
              </a:rPr>
              <a:t>Back</a:t>
            </a:r>
          </a:p>
        </p:txBody>
      </p:sp>
      <p:sp>
        <p:nvSpPr>
          <p:cNvPr id="20" name="TextBox 19"/>
          <p:cNvSpPr txBox="1">
            <a:spLocks noChangeArrowheads="1"/>
          </p:cNvSpPr>
          <p:nvPr/>
        </p:nvSpPr>
        <p:spPr bwMode="auto">
          <a:xfrm>
            <a:off x="2667000" y="3068638"/>
            <a:ext cx="6007100" cy="523875"/>
          </a:xfrm>
          <a:prstGeom prst="rect">
            <a:avLst/>
          </a:prstGeom>
          <a:solidFill>
            <a:srgbClr val="0070C0"/>
          </a:solidFill>
          <a:ln w="9525">
            <a:noFill/>
            <a:miter lim="800000"/>
          </a:ln>
        </p:spPr>
        <p:txBody>
          <a:bodyPr>
            <a:spAutoFit/>
          </a:bodyPr>
          <a:lstStyle/>
          <a:p>
            <a:r>
              <a:rPr lang="en-US" sz="2800">
                <a:solidFill>
                  <a:srgbClr val="FFFFFF"/>
                </a:solidFill>
              </a:rPr>
              <a:t>IF </a:t>
            </a:r>
            <a:r>
              <a:rPr lang="en-US" sz="2800">
                <a:solidFill>
                  <a:srgbClr val="FFFFFF"/>
                </a:solidFill>
                <a:sym typeface="Symbol" pitchFamily="18" charset="2"/>
              </a:rPr>
              <a:t> </a:t>
            </a:r>
            <a:r>
              <a:rPr lang="en-US" sz="2800">
                <a:solidFill>
                  <a:srgbClr val="FFFFFF"/>
                </a:solidFill>
              </a:rPr>
              <a:t>ID/RR </a:t>
            </a:r>
            <a:r>
              <a:rPr lang="en-US" sz="2800">
                <a:solidFill>
                  <a:srgbClr val="FFFFFF"/>
                </a:solidFill>
                <a:sym typeface="Symbol" pitchFamily="18" charset="2"/>
              </a:rPr>
              <a:t> </a:t>
            </a:r>
            <a:r>
              <a:rPr lang="en-US" sz="2800">
                <a:solidFill>
                  <a:srgbClr val="FFFFFF"/>
                </a:solidFill>
              </a:rPr>
              <a:t>EX </a:t>
            </a:r>
            <a:r>
              <a:rPr lang="en-US" sz="2800">
                <a:solidFill>
                  <a:srgbClr val="FFFFFF"/>
                </a:solidFill>
                <a:sym typeface="Symbol" pitchFamily="18" charset="2"/>
              </a:rPr>
              <a:t> </a:t>
            </a:r>
            <a:r>
              <a:rPr lang="en-US" sz="2800">
                <a:solidFill>
                  <a:srgbClr val="FFFFFF"/>
                </a:solidFill>
              </a:rPr>
              <a:t>Mem </a:t>
            </a:r>
            <a:r>
              <a:rPr lang="en-US" sz="2800">
                <a:solidFill>
                  <a:srgbClr val="FFFFFF"/>
                </a:solidFill>
                <a:sym typeface="Symbol" pitchFamily="18" charset="2"/>
              </a:rPr>
              <a:t> </a:t>
            </a:r>
            <a:r>
              <a:rPr lang="en-US" sz="2800">
                <a:solidFill>
                  <a:srgbClr val="FFFFFF"/>
                </a:solidFill>
              </a:rPr>
              <a:t>WB </a:t>
            </a:r>
            <a:endParaRPr lang="en-IN" sz="2800">
              <a:solidFill>
                <a:srgbClr val="FFFFFF"/>
              </a:solidFill>
            </a:endParaRPr>
          </a:p>
        </p:txBody>
      </p:sp>
      <p:sp>
        <p:nvSpPr>
          <p:cNvPr id="21" name="Text Box 5"/>
          <p:cNvSpPr txBox="1">
            <a:spLocks noChangeArrowheads="1"/>
          </p:cNvSpPr>
          <p:nvPr/>
        </p:nvSpPr>
        <p:spPr bwMode="auto">
          <a:xfrm>
            <a:off x="34925" y="4197350"/>
            <a:ext cx="2362200" cy="1200150"/>
          </a:xfrm>
          <a:prstGeom prst="rect">
            <a:avLst/>
          </a:prstGeom>
          <a:solidFill>
            <a:srgbClr val="99FF99"/>
          </a:solidFill>
          <a:ln w="9525">
            <a:solidFill>
              <a:schemeClr val="accent1"/>
            </a:solidFill>
            <a:miter lim="800000"/>
          </a:ln>
        </p:spPr>
        <p:txBody>
          <a:bodyPr>
            <a:spAutoFit/>
          </a:bodyPr>
          <a:lstStyle/>
          <a:p>
            <a:pPr algn="l"/>
            <a:r>
              <a:rPr lang="en-US" sz="1800" b="1">
                <a:solidFill>
                  <a:srgbClr val="000000"/>
                </a:solidFill>
              </a:rPr>
              <a:t>Latches between adjacent stages pipelining states (overhead)</a:t>
            </a:r>
          </a:p>
        </p:txBody>
      </p:sp>
      <p:cxnSp>
        <p:nvCxnSpPr>
          <p:cNvPr id="22" name="Straight Arrow Connector 21"/>
          <p:cNvCxnSpPr>
            <a:cxnSpLocks noChangeShapeType="1"/>
          </p:cNvCxnSpPr>
          <p:nvPr/>
        </p:nvCxnSpPr>
        <p:spPr bwMode="auto">
          <a:xfrm flipV="1">
            <a:off x="914400" y="3716338"/>
            <a:ext cx="1752600" cy="474662"/>
          </a:xfrm>
          <a:prstGeom prst="straightConnector1">
            <a:avLst/>
          </a:prstGeom>
          <a:noFill/>
          <a:ln w="38100" algn="ctr">
            <a:solidFill>
              <a:srgbClr val="FF0000"/>
            </a:solidFill>
            <a:round/>
            <a:tailEnd type="arrow" w="med" len="med"/>
          </a:ln>
        </p:spPr>
      </p:cxnSp>
      <p:cxnSp>
        <p:nvCxnSpPr>
          <p:cNvPr id="23" name="Straight Arrow Connector 22"/>
          <p:cNvCxnSpPr>
            <a:cxnSpLocks noChangeShapeType="1"/>
          </p:cNvCxnSpPr>
          <p:nvPr/>
        </p:nvCxnSpPr>
        <p:spPr bwMode="auto">
          <a:xfrm flipV="1">
            <a:off x="1066800" y="3716338"/>
            <a:ext cx="3865563" cy="474662"/>
          </a:xfrm>
          <a:prstGeom prst="straightConnector1">
            <a:avLst/>
          </a:prstGeom>
          <a:noFill/>
          <a:ln w="38100" algn="ctr">
            <a:solidFill>
              <a:srgbClr val="FF0000"/>
            </a:solidFill>
            <a:round/>
            <a:tailEnd type="arrow" w="med" len="med"/>
          </a:ln>
        </p:spPr>
      </p:cxnSp>
      <p:cxnSp>
        <p:nvCxnSpPr>
          <p:cNvPr id="24" name="Straight Arrow Connector 23"/>
          <p:cNvCxnSpPr>
            <a:cxnSpLocks noChangeShapeType="1"/>
          </p:cNvCxnSpPr>
          <p:nvPr/>
        </p:nvCxnSpPr>
        <p:spPr bwMode="auto">
          <a:xfrm flipV="1">
            <a:off x="1042988" y="4073525"/>
            <a:ext cx="5257800" cy="117475"/>
          </a:xfrm>
          <a:prstGeom prst="straightConnector1">
            <a:avLst/>
          </a:prstGeom>
          <a:noFill/>
          <a:ln w="38100" algn="ctr">
            <a:solidFill>
              <a:srgbClr val="FF0000"/>
            </a:solidFill>
            <a:round/>
            <a:tailEnd type="arrow" w="med" len="med"/>
          </a:ln>
        </p:spPr>
      </p:cxnSp>
      <p:cxnSp>
        <p:nvCxnSpPr>
          <p:cNvPr id="25" name="Straight Arrow Connector 24"/>
          <p:cNvCxnSpPr>
            <a:cxnSpLocks noChangeShapeType="1"/>
          </p:cNvCxnSpPr>
          <p:nvPr/>
        </p:nvCxnSpPr>
        <p:spPr bwMode="auto">
          <a:xfrm>
            <a:off x="1042988" y="4191000"/>
            <a:ext cx="6264275" cy="1633538"/>
          </a:xfrm>
          <a:prstGeom prst="straightConnector1">
            <a:avLst/>
          </a:prstGeom>
          <a:noFill/>
          <a:ln w="38100" algn="ctr">
            <a:solidFill>
              <a:srgbClr val="FF0000"/>
            </a:solidFill>
            <a:round/>
            <a:tailEnd type="arrow" w="med" len="med"/>
          </a:ln>
        </p:spPr>
      </p:cxnSp>
      <p:sp>
        <p:nvSpPr>
          <p:cNvPr id="26" name="Text Box 5"/>
          <p:cNvSpPr txBox="1">
            <a:spLocks noChangeArrowheads="1"/>
          </p:cNvSpPr>
          <p:nvPr/>
        </p:nvSpPr>
        <p:spPr bwMode="auto">
          <a:xfrm>
            <a:off x="34925" y="5445125"/>
            <a:ext cx="5103813" cy="646113"/>
          </a:xfrm>
          <a:prstGeom prst="rect">
            <a:avLst/>
          </a:prstGeom>
          <a:solidFill>
            <a:schemeClr val="accent2"/>
          </a:solidFill>
          <a:ln w="9525">
            <a:solidFill>
              <a:schemeClr val="accent1"/>
            </a:solidFill>
            <a:miter lim="800000"/>
          </a:ln>
        </p:spPr>
        <p:txBody>
          <a:bodyPr>
            <a:spAutoFit/>
          </a:bodyPr>
          <a:lstStyle/>
          <a:p>
            <a:pPr algn="l"/>
            <a:r>
              <a:rPr lang="en-US" sz="1800"/>
              <a:t>Latch-contents should be propagated forward as the pipeline advances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nodeType="clickPar">
                      <p:stCondLst>
                        <p:cond delay="indefinite"/>
                      </p:stCondLst>
                      <p:childTnLst>
                        <p:par>
                          <p:cTn id="17" fill="hold" nodeType="after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nodeType="clickPar">
                      <p:stCondLst>
                        <p:cond delay="indefinite"/>
                      </p:stCondLst>
                      <p:childTnLst>
                        <p:par>
                          <p:cTn id="22" fill="hold" nodeType="after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linds(horizontal)">
                                      <p:cBhvr>
                                        <p:cTn id="25" dur="500"/>
                                        <p:tgtEl>
                                          <p:spTgt spid="5"/>
                                        </p:tgtEl>
                                      </p:cBhvr>
                                    </p:animEffect>
                                  </p:childTnLst>
                                </p:cTn>
                              </p:par>
                            </p:childTnLst>
                          </p:cTn>
                        </p:par>
                      </p:childTnLst>
                    </p:cTn>
                  </p:par>
                  <p:par>
                    <p:cTn id="26" fill="hold" nodeType="clickPar">
                      <p:stCondLst>
                        <p:cond delay="indefinite"/>
                      </p:stCondLst>
                      <p:childTnLst>
                        <p:par>
                          <p:cTn id="27" fill="hold" nodeType="after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par>
                          <p:cTn id="31" fill="hold" nodeType="afterGroup">
                            <p:stCondLst>
                              <p:cond delay="500"/>
                            </p:stCondLst>
                            <p:childTnLst>
                              <p:par>
                                <p:cTn id="32" presetID="3" presetClass="entr" presetSubtype="10" fill="hold" grpId="0" nodeType="afterEffect">
                                  <p:stCondLst>
                                    <p:cond delay="0"/>
                                  </p:stCondLst>
                                  <p:childTnLst>
                                    <p:set>
                                      <p:cBhvr>
                                        <p:cTn id="33" dur="1" fill="hold">
                                          <p:stCondLst>
                                            <p:cond delay="0"/>
                                          </p:stCondLst>
                                        </p:cTn>
                                        <p:tgtEl>
                                          <p:spTgt spid="20">
                                            <p:bg/>
                                          </p:spTgt>
                                        </p:tgtEl>
                                        <p:attrNameLst>
                                          <p:attrName>style.visibility</p:attrName>
                                        </p:attrNameLst>
                                      </p:cBhvr>
                                      <p:to>
                                        <p:strVal val="visible"/>
                                      </p:to>
                                    </p:set>
                                    <p:animEffect transition="in" filter="blinds(horizontal)">
                                      <p:cBhvr>
                                        <p:cTn id="34" dur="500"/>
                                        <p:tgtEl>
                                          <p:spTgt spid="20">
                                            <p:bg/>
                                          </p:spTgt>
                                        </p:tgtEl>
                                      </p:cBhvr>
                                    </p:animEffect>
                                  </p:childTnLst>
                                </p:cTn>
                              </p:par>
                            </p:childTnLst>
                          </p:cTn>
                        </p:par>
                      </p:childTnLst>
                    </p:cTn>
                  </p:par>
                  <p:par>
                    <p:cTn id="35" fill="hold" nodeType="clickPar">
                      <p:stCondLst>
                        <p:cond delay="indefinite"/>
                      </p:stCondLst>
                      <p:childTnLst>
                        <p:par>
                          <p:cTn id="36" fill="hold" nodeType="after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0">
                                            <p:txEl>
                                              <p:pRg st="0" end="0"/>
                                            </p:txEl>
                                          </p:spTgt>
                                        </p:tgtEl>
                                        <p:attrNameLst>
                                          <p:attrName>style.visibility</p:attrName>
                                        </p:attrNameLst>
                                      </p:cBhvr>
                                      <p:to>
                                        <p:strVal val="visible"/>
                                      </p:to>
                                    </p:set>
                                    <p:animEffect transition="in" filter="blinds(horizontal)">
                                      <p:cBhvr>
                                        <p:cTn id="39" dur="500"/>
                                        <p:tgtEl>
                                          <p:spTgt spid="20">
                                            <p:txEl>
                                              <p:pRg st="0" end="0"/>
                                            </p:txEl>
                                          </p:spTgt>
                                        </p:tgtEl>
                                      </p:cBhvr>
                                    </p:animEffect>
                                  </p:childTnLst>
                                </p:cTn>
                              </p:par>
                            </p:childTnLst>
                          </p:cTn>
                        </p:par>
                      </p:childTnLst>
                    </p:cTn>
                  </p:par>
                  <p:par>
                    <p:cTn id="40" fill="hold" nodeType="clickPar">
                      <p:stCondLst>
                        <p:cond delay="indefinite"/>
                      </p:stCondLst>
                      <p:childTnLst>
                        <p:par>
                          <p:cTn id="41" fill="hold" nodeType="afterGroup">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blinds(horizontal)">
                                      <p:cBhvr>
                                        <p:cTn id="44" dur="500"/>
                                        <p:tgtEl>
                                          <p:spTgt spid="21"/>
                                        </p:tgtEl>
                                      </p:cBhvr>
                                    </p:animEffect>
                                  </p:childTnLst>
                                </p:cTn>
                              </p:par>
                            </p:childTnLst>
                          </p:cTn>
                        </p:par>
                      </p:childTnLst>
                    </p:cTn>
                  </p:par>
                  <p:par>
                    <p:cTn id="45" fill="hold" nodeType="clickPar">
                      <p:stCondLst>
                        <p:cond delay="indefinite"/>
                      </p:stCondLst>
                      <p:childTnLst>
                        <p:par>
                          <p:cTn id="46" fill="hold" nodeType="after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blinds(horizontal)">
                                      <p:cBhvr>
                                        <p:cTn id="49" dur="500"/>
                                        <p:tgtEl>
                                          <p:spTgt spid="22"/>
                                        </p:tgtEl>
                                      </p:cBhvr>
                                    </p:animEffect>
                                  </p:childTnLst>
                                </p:cTn>
                              </p:par>
                            </p:childTnLst>
                          </p:cTn>
                        </p:par>
                      </p:childTnLst>
                    </p:cTn>
                  </p:par>
                  <p:par>
                    <p:cTn id="50" fill="hold" nodeType="clickPar">
                      <p:stCondLst>
                        <p:cond delay="indefinite"/>
                      </p:stCondLst>
                      <p:childTnLst>
                        <p:par>
                          <p:cTn id="51" fill="hold" nodeType="afterGroup">
                            <p:stCondLst>
                              <p:cond delay="0"/>
                            </p:stCondLst>
                            <p:childTnLst>
                              <p:par>
                                <p:cTn id="52" presetID="3" presetClass="entr" presetSubtype="10" fill="hold"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blinds(horizontal)">
                                      <p:cBhvr>
                                        <p:cTn id="54" dur="500"/>
                                        <p:tgtEl>
                                          <p:spTgt spid="23"/>
                                        </p:tgtEl>
                                      </p:cBhvr>
                                    </p:animEffect>
                                  </p:childTnLst>
                                </p:cTn>
                              </p:par>
                            </p:childTnLst>
                          </p:cTn>
                        </p:par>
                      </p:childTnLst>
                    </p:cTn>
                  </p:par>
                  <p:par>
                    <p:cTn id="55" fill="hold" nodeType="clickPar">
                      <p:stCondLst>
                        <p:cond delay="indefinite"/>
                      </p:stCondLst>
                      <p:childTnLst>
                        <p:par>
                          <p:cTn id="56" fill="hold" nodeType="afterGroup">
                            <p:stCondLst>
                              <p:cond delay="0"/>
                            </p:stCondLst>
                            <p:childTnLst>
                              <p:par>
                                <p:cTn id="57" presetID="3" presetClass="entr" presetSubtype="1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blinds(horizontal)">
                                      <p:cBhvr>
                                        <p:cTn id="59" dur="500"/>
                                        <p:tgtEl>
                                          <p:spTgt spid="24"/>
                                        </p:tgtEl>
                                      </p:cBhvr>
                                    </p:animEffect>
                                  </p:childTnLst>
                                </p:cTn>
                              </p:par>
                            </p:childTnLst>
                          </p:cTn>
                        </p:par>
                      </p:childTnLst>
                    </p:cTn>
                  </p:par>
                  <p:par>
                    <p:cTn id="60" fill="hold" nodeType="clickPar">
                      <p:stCondLst>
                        <p:cond delay="indefinite"/>
                      </p:stCondLst>
                      <p:childTnLst>
                        <p:par>
                          <p:cTn id="61" fill="hold" nodeType="afterGroup">
                            <p:stCondLst>
                              <p:cond delay="0"/>
                            </p:stCondLst>
                            <p:childTnLst>
                              <p:par>
                                <p:cTn id="62" presetID="3" presetClass="entr" presetSubtype="10" fill="hold" nodeType="click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blinds(horizontal)">
                                      <p:cBhvr>
                                        <p:cTn id="64" dur="500"/>
                                        <p:tgtEl>
                                          <p:spTgt spid="25"/>
                                        </p:tgtEl>
                                      </p:cBhvr>
                                    </p:animEffect>
                                  </p:childTnLst>
                                </p:cTn>
                              </p:par>
                            </p:childTnLst>
                          </p:cTn>
                        </p:par>
                      </p:childTnLst>
                    </p:cTn>
                  </p:par>
                  <p:par>
                    <p:cTn id="65" fill="hold" nodeType="clickPar">
                      <p:stCondLst>
                        <p:cond delay="indefinite"/>
                      </p:stCondLst>
                      <p:childTnLst>
                        <p:par>
                          <p:cTn id="66" fill="hold" nodeType="afterGroup">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blinds(horizontal)">
                                      <p:cBhvr>
                                        <p:cTn id="69" dur="500"/>
                                        <p:tgtEl>
                                          <p:spTgt spid="26"/>
                                        </p:tgtEl>
                                      </p:cBhvr>
                                    </p:animEffect>
                                  </p:childTnLst>
                                </p:cTn>
                              </p:par>
                              <p:par>
                                <p:cTn id="70" presetID="3" presetClass="entr" presetSubtype="10" fill="hold" grpId="1"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blinds(horizontal)">
                                      <p:cBhvr>
                                        <p:cTn id="7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animBg="1"/>
      <p:bldP spid="20" grpId="0" build="allAtOnce" animBg="1"/>
      <p:bldP spid="21" grpId="0" animBg="1"/>
      <p:bldP spid="26" grpId="0" animBg="1"/>
      <p:bldP spid="26" grpId="1" animBg="1"/>
    </p:bldLst>
  </p:timing>
</p:sld>
</file>

<file path=ppt/slides/slide8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50882" name="Footer Placeholder 3"/>
          <p:cNvSpPr>
            <a:spLocks noGrp="1"/>
          </p:cNvSpPr>
          <p:nvPr>
            <p:ph type="ftr" sz="quarter" idx="10"/>
          </p:nvPr>
        </p:nvSpPr>
        <p:spPr>
          <a:noFill/>
        </p:spPr>
        <p:txBody>
          <a:bodyPr/>
          <a:lstStyle/>
          <a:p>
            <a:r>
              <a:rPr lang="en-AU" smtClean="0"/>
              <a:t>Chapter 4 — The Processor — </a:t>
            </a:r>
            <a:fld id="{922DFBB6-AB54-4346-B6BC-0E80CA53B54F}" type="slidenum">
              <a:rPr lang="en-AU" smtClean="0"/>
              <a:t>89</a:t>
            </a:fld>
            <a:endParaRPr lang="en-AU" smtClean="0"/>
          </a:p>
        </p:txBody>
      </p:sp>
      <p:sp>
        <p:nvSpPr>
          <p:cNvPr id="250883" name="Rectangle 2"/>
          <p:cNvSpPr>
            <a:spLocks noGrp="1" noChangeArrowheads="1"/>
          </p:cNvSpPr>
          <p:nvPr>
            <p:ph type="title"/>
          </p:nvPr>
        </p:nvSpPr>
        <p:spPr/>
        <p:txBody>
          <a:bodyPr/>
          <a:lstStyle/>
          <a:p>
            <a:pPr eaLnBrk="1" hangingPunct="1"/>
            <a:r>
              <a:rPr lang="en-US" smtClean="0"/>
              <a:t>Pipeline Hazards </a:t>
            </a:r>
            <a:endParaRPr lang="en-AU" smtClean="0"/>
          </a:p>
        </p:txBody>
      </p:sp>
      <p:sp>
        <p:nvSpPr>
          <p:cNvPr id="149508" name="Rectangle 3"/>
          <p:cNvSpPr>
            <a:spLocks noGrp="1" noChangeArrowheads="1"/>
          </p:cNvSpPr>
          <p:nvPr>
            <p:ph type="body" idx="1"/>
          </p:nvPr>
        </p:nvSpPr>
        <p:spPr>
          <a:xfrm>
            <a:off x="693738" y="1125538"/>
            <a:ext cx="8270875" cy="5111750"/>
          </a:xfrm>
        </p:spPr>
        <p:txBody>
          <a:bodyPr/>
          <a:lstStyle/>
          <a:p>
            <a:pPr eaLnBrk="1" hangingPunct="1">
              <a:lnSpc>
                <a:spcPct val="90000"/>
              </a:lnSpc>
            </a:pPr>
            <a:r>
              <a:rPr lang="en-US" smtClean="0"/>
              <a:t>Situations that prevent starting the next instruction in the next cycle; slows down the pipeline! Effective CPI increases.</a:t>
            </a:r>
          </a:p>
          <a:p>
            <a:pPr eaLnBrk="1" hangingPunct="1">
              <a:lnSpc>
                <a:spcPct val="90000"/>
              </a:lnSpc>
            </a:pPr>
            <a:r>
              <a:rPr lang="en-US" b="1" smtClean="0"/>
              <a:t>Structural hazards</a:t>
            </a:r>
          </a:p>
          <a:p>
            <a:pPr lvl="1" eaLnBrk="1" hangingPunct="1">
              <a:lnSpc>
                <a:spcPct val="90000"/>
              </a:lnSpc>
            </a:pPr>
            <a:r>
              <a:rPr lang="en-US" smtClean="0"/>
              <a:t>A required resource is busy</a:t>
            </a:r>
          </a:p>
          <a:p>
            <a:pPr eaLnBrk="1" hangingPunct="1">
              <a:lnSpc>
                <a:spcPct val="90000"/>
              </a:lnSpc>
            </a:pPr>
            <a:r>
              <a:rPr lang="en-US" b="1" smtClean="0">
                <a:solidFill>
                  <a:srgbClr val="FF0000"/>
                </a:solidFill>
              </a:rPr>
              <a:t>Data hazard</a:t>
            </a:r>
          </a:p>
          <a:p>
            <a:pPr lvl="1" eaLnBrk="1" hangingPunct="1">
              <a:lnSpc>
                <a:spcPct val="90000"/>
              </a:lnSpc>
            </a:pPr>
            <a:r>
              <a:rPr lang="en-US" smtClean="0">
                <a:solidFill>
                  <a:srgbClr val="FF0000"/>
                </a:solidFill>
              </a:rPr>
              <a:t>Need to wait for previous instruction to complete its data read/write</a:t>
            </a:r>
          </a:p>
          <a:p>
            <a:pPr eaLnBrk="1" hangingPunct="1">
              <a:lnSpc>
                <a:spcPct val="90000"/>
              </a:lnSpc>
            </a:pPr>
            <a:r>
              <a:rPr lang="en-US" b="1" smtClean="0"/>
              <a:t>Control hazard</a:t>
            </a:r>
          </a:p>
          <a:p>
            <a:pPr lvl="1" eaLnBrk="1" hangingPunct="1">
              <a:lnSpc>
                <a:spcPct val="90000"/>
              </a:lnSpc>
            </a:pPr>
            <a:r>
              <a:rPr lang="en-US" smtClean="0"/>
              <a:t>Deciding on control action depends on previous instruction</a:t>
            </a:r>
            <a:endParaRPr lang="en-AU" smtClean="0"/>
          </a:p>
        </p:txBody>
      </p:sp>
      <p:sp>
        <p:nvSpPr>
          <p:cNvPr id="5" name="TextBox 4"/>
          <p:cNvSpPr txBox="1"/>
          <p:nvPr/>
        </p:nvSpPr>
        <p:spPr>
          <a:xfrm>
            <a:off x="684213" y="3644900"/>
            <a:ext cx="8280400" cy="1816100"/>
          </a:xfrm>
          <a:prstGeom prst="rect">
            <a:avLst/>
          </a:prstGeom>
          <a:solidFill>
            <a:schemeClr val="tx2"/>
          </a:solidFill>
        </p:spPr>
        <p:txBody>
          <a:bodyPr>
            <a:spAutoFit/>
          </a:bodyPr>
          <a:lstStyle/>
          <a:p>
            <a:pPr algn="just" eaLnBrk="1" hangingPunct="1">
              <a:defRPr/>
            </a:pPr>
            <a:r>
              <a:rPr lang="en-US" sz="2400">
                <a:solidFill>
                  <a:schemeClr val="bg1"/>
                </a:solidFill>
              </a:rPr>
              <a:t>To avoid structural hazard: </a:t>
            </a:r>
          </a:p>
          <a:p>
            <a:pPr marL="457200" indent="-457200" algn="just" eaLnBrk="1" hangingPunct="1">
              <a:buFontTx/>
              <a:buAutoNum type="arabicPeriod"/>
              <a:defRPr/>
            </a:pPr>
            <a:r>
              <a:rPr lang="en-US" sz="2400">
                <a:solidFill>
                  <a:schemeClr val="bg1"/>
                </a:solidFill>
              </a:rPr>
              <a:t>Use bubbles (stalls)</a:t>
            </a:r>
          </a:p>
          <a:p>
            <a:pPr marL="457200" indent="-457200" algn="just" eaLnBrk="1" hangingPunct="1">
              <a:buFontTx/>
              <a:buAutoNum type="arabicPeriod"/>
              <a:defRPr/>
            </a:pPr>
            <a:r>
              <a:rPr lang="en-US" sz="2400">
                <a:solidFill>
                  <a:schemeClr val="bg1"/>
                </a:solidFill>
              </a:rPr>
              <a:t> Use separate instruction/data memories</a:t>
            </a:r>
          </a:p>
          <a:p>
            <a:pPr lvl="1" algn="just" eaLnBrk="1" hangingPunct="1">
              <a:defRPr/>
            </a:pPr>
            <a:r>
              <a:rPr lang="en-US" sz="2400">
                <a:solidFill>
                  <a:schemeClr val="bg1"/>
                </a:solidFill>
              </a:rPr>
              <a:t>or, separate instruction/data caches</a:t>
            </a:r>
            <a:endParaRPr lang="en-AU" sz="2400">
              <a:solidFill>
                <a:schemeClr val="bg1"/>
              </a:solidFill>
            </a:endParaRPr>
          </a:p>
          <a:p>
            <a:pPr>
              <a:defRPr/>
            </a:pPr>
            <a:endParaRPr lang="en-IN">
              <a:solidFill>
                <a:schemeClr val="bg1"/>
              </a:solidFill>
            </a:endParaRPr>
          </a:p>
        </p:txBody>
      </p:sp>
      <p:sp>
        <p:nvSpPr>
          <p:cNvPr id="6" name="TextBox 5"/>
          <p:cNvSpPr txBox="1"/>
          <p:nvPr/>
        </p:nvSpPr>
        <p:spPr>
          <a:xfrm>
            <a:off x="323850" y="1192213"/>
            <a:ext cx="8820150" cy="2308225"/>
          </a:xfrm>
          <a:prstGeom prst="rect">
            <a:avLst/>
          </a:prstGeom>
          <a:solidFill>
            <a:schemeClr val="tx2"/>
          </a:solidFill>
        </p:spPr>
        <p:txBody>
          <a:bodyPr>
            <a:spAutoFit/>
          </a:bodyPr>
          <a:lstStyle/>
          <a:p>
            <a:pPr algn="just" eaLnBrk="1" hangingPunct="1">
              <a:defRPr/>
            </a:pPr>
            <a:r>
              <a:rPr lang="en-US" sz="2400">
                <a:solidFill>
                  <a:schemeClr val="bg1"/>
                </a:solidFill>
              </a:rPr>
              <a:t>To avoid data hazard: </a:t>
            </a:r>
          </a:p>
          <a:p>
            <a:pPr marL="457200" indent="-457200" algn="just" eaLnBrk="1" hangingPunct="1">
              <a:buFontTx/>
              <a:buAutoNum type="arabicPeriod"/>
              <a:defRPr/>
            </a:pPr>
            <a:r>
              <a:rPr lang="en-US" sz="2400">
                <a:solidFill>
                  <a:schemeClr val="bg1"/>
                </a:solidFill>
              </a:rPr>
              <a:t>Use bubbles (stalls)</a:t>
            </a:r>
          </a:p>
          <a:p>
            <a:pPr marL="457200" indent="-457200" algn="just" eaLnBrk="1" hangingPunct="1">
              <a:buFontTx/>
              <a:buAutoNum type="arabicPeriod"/>
              <a:defRPr/>
            </a:pPr>
            <a:r>
              <a:rPr lang="en-US" sz="2400">
                <a:solidFill>
                  <a:schemeClr val="bg1"/>
                </a:solidFill>
              </a:rPr>
              <a:t>Use half-cycle Register Write (first)/Register Read (second)</a:t>
            </a:r>
          </a:p>
          <a:p>
            <a:pPr marL="457200" indent="-457200" algn="just" eaLnBrk="1" hangingPunct="1">
              <a:buFontTx/>
              <a:buAutoNum type="arabicPeriod"/>
              <a:defRPr/>
            </a:pPr>
            <a:r>
              <a:rPr lang="en-US" sz="2400">
                <a:solidFill>
                  <a:schemeClr val="bg1"/>
                </a:solidFill>
              </a:rPr>
              <a:t>Use data forwarding by hardware (ALU_out </a:t>
            </a:r>
            <a:r>
              <a:rPr lang="en-US" sz="2400">
                <a:solidFill>
                  <a:schemeClr val="bg1"/>
                </a:solidFill>
                <a:sym typeface="Wingdings" pitchFamily="2" charset="2"/>
              </a:rPr>
              <a:t> ALU_in; Mem_out  ALU_in</a:t>
            </a:r>
            <a:endParaRPr lang="en-US" sz="2400">
              <a:solidFill>
                <a:schemeClr val="bg1"/>
              </a:solidFill>
            </a:endParaRPr>
          </a:p>
          <a:p>
            <a:pPr marL="457200" indent="-457200" algn="just" eaLnBrk="1" hangingPunct="1">
              <a:buFontTx/>
              <a:buAutoNum type="arabicPeriod"/>
              <a:defRPr/>
            </a:pPr>
            <a:r>
              <a:rPr lang="en-US" sz="2400">
                <a:solidFill>
                  <a:schemeClr val="bg1"/>
                </a:solidFill>
              </a:rPr>
              <a:t>Use code-reordering by compiler </a:t>
            </a:r>
            <a:endParaRPr lang="en-IN">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9508">
                                            <p:txEl>
                                              <p:pRg st="0" end="0"/>
                                            </p:txEl>
                                          </p:spTgt>
                                        </p:tgtEl>
                                        <p:attrNameLst>
                                          <p:attrName>style.visibility</p:attrName>
                                        </p:attrNameLst>
                                      </p:cBhvr>
                                      <p:to>
                                        <p:strVal val="visible"/>
                                      </p:to>
                                    </p:set>
                                    <p:animEffect transition="in" filter="blinds(horizontal)">
                                      <p:cBhvr>
                                        <p:cTn id="7" dur="500"/>
                                        <p:tgtEl>
                                          <p:spTgt spid="149508">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49508">
                                            <p:txEl>
                                              <p:pRg st="1" end="1"/>
                                            </p:txEl>
                                          </p:spTgt>
                                        </p:tgtEl>
                                        <p:attrNameLst>
                                          <p:attrName>style.visibility</p:attrName>
                                        </p:attrNameLst>
                                      </p:cBhvr>
                                      <p:to>
                                        <p:strVal val="visible"/>
                                      </p:to>
                                    </p:set>
                                    <p:animEffect transition="in" filter="blinds(horizontal)">
                                      <p:cBhvr>
                                        <p:cTn id="12" dur="500"/>
                                        <p:tgtEl>
                                          <p:spTgt spid="149508">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49508">
                                            <p:txEl>
                                              <p:pRg st="2" end="2"/>
                                            </p:txEl>
                                          </p:spTgt>
                                        </p:tgtEl>
                                        <p:attrNameLst>
                                          <p:attrName>style.visibility</p:attrName>
                                        </p:attrNameLst>
                                      </p:cBhvr>
                                      <p:to>
                                        <p:strVal val="visible"/>
                                      </p:to>
                                    </p:set>
                                    <p:animEffect transition="in" filter="blinds(horizontal)">
                                      <p:cBhvr>
                                        <p:cTn id="17" dur="500"/>
                                        <p:tgtEl>
                                          <p:spTgt spid="149508">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3" presetClass="exit" presetSubtype="10" fill="hold" grpId="1" nodeType="clickEffect">
                                  <p:stCondLst>
                                    <p:cond delay="0"/>
                                  </p:stCondLst>
                                  <p:childTnLst>
                                    <p:animEffect transition="out" filter="blinds(horizontal)">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3" presetClass="entr" presetSubtype="10" fill="hold" nodeType="withEffect">
                                  <p:stCondLst>
                                    <p:cond delay="0"/>
                                  </p:stCondLst>
                                  <p:childTnLst>
                                    <p:set>
                                      <p:cBhvr>
                                        <p:cTn id="29" dur="1" fill="hold">
                                          <p:stCondLst>
                                            <p:cond delay="0"/>
                                          </p:stCondLst>
                                        </p:cTn>
                                        <p:tgtEl>
                                          <p:spTgt spid="149508">
                                            <p:txEl>
                                              <p:pRg st="3" end="3"/>
                                            </p:txEl>
                                          </p:spTgt>
                                        </p:tgtEl>
                                        <p:attrNameLst>
                                          <p:attrName>style.visibility</p:attrName>
                                        </p:attrNameLst>
                                      </p:cBhvr>
                                      <p:to>
                                        <p:strVal val="visible"/>
                                      </p:to>
                                    </p:set>
                                    <p:animEffect transition="in" filter="blinds(horizontal)">
                                      <p:cBhvr>
                                        <p:cTn id="30" dur="500"/>
                                        <p:tgtEl>
                                          <p:spTgt spid="149508">
                                            <p:txEl>
                                              <p:pRg st="3" end="3"/>
                                            </p:txEl>
                                          </p:spTgt>
                                        </p:tgtEl>
                                      </p:cBhvr>
                                    </p:animEffect>
                                  </p:childTnLst>
                                </p:cTn>
                              </p:par>
                            </p:childTnLst>
                          </p:cTn>
                        </p:par>
                      </p:childTnLst>
                    </p:cTn>
                  </p:par>
                  <p:par>
                    <p:cTn id="31" fill="hold" nodeType="clickPar">
                      <p:stCondLst>
                        <p:cond delay="indefinite"/>
                      </p:stCondLst>
                      <p:childTnLst>
                        <p:par>
                          <p:cTn id="32" fill="hold" nodeType="after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149508">
                                            <p:txEl>
                                              <p:pRg st="4" end="4"/>
                                            </p:txEl>
                                          </p:spTgt>
                                        </p:tgtEl>
                                        <p:attrNameLst>
                                          <p:attrName>style.visibility</p:attrName>
                                        </p:attrNameLst>
                                      </p:cBhvr>
                                      <p:to>
                                        <p:strVal val="visible"/>
                                      </p:to>
                                    </p:set>
                                    <p:animEffect transition="in" filter="blinds(horizontal)">
                                      <p:cBhvr>
                                        <p:cTn id="35" dur="500"/>
                                        <p:tgtEl>
                                          <p:spTgt spid="149508">
                                            <p:txEl>
                                              <p:pRg st="4" end="4"/>
                                            </p:txEl>
                                          </p:spTgt>
                                        </p:tgtEl>
                                      </p:cBhvr>
                                    </p:animEffect>
                                  </p:childTnLst>
                                </p:cTn>
                              </p:par>
                            </p:childTnLst>
                          </p:cTn>
                        </p:par>
                      </p:childTnLst>
                    </p:cTn>
                  </p:par>
                  <p:par>
                    <p:cTn id="36" fill="hold" nodeType="clickPar">
                      <p:stCondLst>
                        <p:cond delay="indefinite"/>
                      </p:stCondLst>
                      <p:childTnLst>
                        <p:par>
                          <p:cTn id="37" fill="hold" nodeType="after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blinds(horizontal)">
                                      <p:cBhvr>
                                        <p:cTn id="40" dur="500"/>
                                        <p:tgtEl>
                                          <p:spTgt spid="6"/>
                                        </p:tgtEl>
                                      </p:cBhvr>
                                    </p:animEffect>
                                  </p:childTnLst>
                                </p:cTn>
                              </p:par>
                            </p:childTnLst>
                          </p:cTn>
                        </p:par>
                      </p:childTnLst>
                    </p:cTn>
                  </p:par>
                  <p:par>
                    <p:cTn id="41" fill="hold" nodeType="clickPar">
                      <p:stCondLst>
                        <p:cond delay="indefinite"/>
                      </p:stCondLst>
                      <p:childTnLst>
                        <p:par>
                          <p:cTn id="42" fill="hold" nodeType="afterGroup">
                            <p:stCondLst>
                              <p:cond delay="0"/>
                            </p:stCondLst>
                            <p:childTnLst>
                              <p:par>
                                <p:cTn id="43" presetID="3" presetClass="exit" presetSubtype="10" fill="hold" grpId="1" nodeType="clickEffect">
                                  <p:stCondLst>
                                    <p:cond delay="0"/>
                                  </p:stCondLst>
                                  <p:childTnLst>
                                    <p:animEffect transition="out" filter="blinds(horizontal)">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par>
                                <p:cTn id="46" presetID="3" presetClass="entr" presetSubtype="10" fill="hold" nodeType="withEffect">
                                  <p:stCondLst>
                                    <p:cond delay="0"/>
                                  </p:stCondLst>
                                  <p:childTnLst>
                                    <p:set>
                                      <p:cBhvr>
                                        <p:cTn id="47" dur="1" fill="hold">
                                          <p:stCondLst>
                                            <p:cond delay="0"/>
                                          </p:stCondLst>
                                        </p:cTn>
                                        <p:tgtEl>
                                          <p:spTgt spid="149508">
                                            <p:txEl>
                                              <p:pRg st="5" end="5"/>
                                            </p:txEl>
                                          </p:spTgt>
                                        </p:tgtEl>
                                        <p:attrNameLst>
                                          <p:attrName>style.visibility</p:attrName>
                                        </p:attrNameLst>
                                      </p:cBhvr>
                                      <p:to>
                                        <p:strVal val="visible"/>
                                      </p:to>
                                    </p:set>
                                    <p:animEffect transition="in" filter="blinds(horizontal)">
                                      <p:cBhvr>
                                        <p:cTn id="48" dur="500"/>
                                        <p:tgtEl>
                                          <p:spTgt spid="149508">
                                            <p:txEl>
                                              <p:pRg st="5" end="5"/>
                                            </p:txEl>
                                          </p:spTgt>
                                        </p:tgtEl>
                                      </p:cBhvr>
                                    </p:animEffect>
                                  </p:childTnLst>
                                </p:cTn>
                              </p:par>
                              <p:par>
                                <p:cTn id="49" presetID="3" presetClass="entr" presetSubtype="10" fill="hold" nodeType="withEffect">
                                  <p:stCondLst>
                                    <p:cond delay="0"/>
                                  </p:stCondLst>
                                  <p:childTnLst>
                                    <p:set>
                                      <p:cBhvr>
                                        <p:cTn id="50" dur="1" fill="hold">
                                          <p:stCondLst>
                                            <p:cond delay="0"/>
                                          </p:stCondLst>
                                        </p:cTn>
                                        <p:tgtEl>
                                          <p:spTgt spid="149508">
                                            <p:txEl>
                                              <p:pRg st="6" end="6"/>
                                            </p:txEl>
                                          </p:spTgt>
                                        </p:tgtEl>
                                        <p:attrNameLst>
                                          <p:attrName>style.visibility</p:attrName>
                                        </p:attrNameLst>
                                      </p:cBhvr>
                                      <p:to>
                                        <p:strVal val="visible"/>
                                      </p:to>
                                    </p:set>
                                    <p:animEffect transition="in" filter="blinds(horizontal)">
                                      <p:cBhvr>
                                        <p:cTn id="51" dur="500"/>
                                        <p:tgtEl>
                                          <p:spTgt spid="14950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
</file>

<file path=ppt/slides/slide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sp>
        <p:nvSpPr>
          <p:cNvPr id="171010" name="Rectangle 2"/>
          <p:cNvSpPr>
            <a:spLocks noChangeArrowheads="1"/>
          </p:cNvSpPr>
          <p:nvPr/>
        </p:nvSpPr>
        <p:spPr bwMode="auto">
          <a:xfrm>
            <a:off x="533400" y="228600"/>
            <a:ext cx="8001000" cy="609600"/>
          </a:xfrm>
          <a:prstGeom prst="rect">
            <a:avLst/>
          </a:prstGeom>
          <a:noFill/>
          <a:ln w="12700">
            <a:noFill/>
            <a:miter lim="800000"/>
          </a:ln>
        </p:spPr>
        <p:txBody>
          <a:bodyPr lIns="90488" tIns="44450" rIns="90488" bIns="44450" anchor="ctr"/>
          <a:lstStyle/>
          <a:p>
            <a:pPr algn="l"/>
            <a:r>
              <a:rPr lang="en-US" sz="2800" b="1">
                <a:solidFill>
                  <a:srgbClr val="000000"/>
                </a:solidFill>
              </a:rPr>
              <a:t>Datapath for Reg-Reg Operations</a:t>
            </a:r>
          </a:p>
        </p:txBody>
      </p:sp>
      <p:sp>
        <p:nvSpPr>
          <p:cNvPr id="18435" name="Rectangle 3"/>
          <p:cNvSpPr>
            <a:spLocks noChangeArrowheads="1"/>
          </p:cNvSpPr>
          <p:nvPr/>
        </p:nvSpPr>
        <p:spPr bwMode="auto">
          <a:xfrm>
            <a:off x="762000" y="838200"/>
            <a:ext cx="7772400" cy="4114800"/>
          </a:xfrm>
          <a:prstGeom prst="rect">
            <a:avLst/>
          </a:prstGeom>
          <a:noFill/>
          <a:ln w="12700">
            <a:noFill/>
            <a:miter lim="800000"/>
          </a:ln>
        </p:spPr>
        <p:txBody>
          <a:bodyPr lIns="90488" tIns="44450" rIns="90488" bIns="44450"/>
          <a:lstStyle/>
          <a:p>
            <a:pPr marL="342900" indent="-342900" algn="l">
              <a:spcBef>
                <a:spcPct val="20000"/>
              </a:spcBef>
              <a:buSzTx/>
              <a:buFontTx/>
              <a:buChar char="•"/>
            </a:pPr>
            <a:r>
              <a:rPr lang="en-US" sz="2000">
                <a:solidFill>
                  <a:srgbClr val="000000"/>
                </a:solidFill>
              </a:rPr>
              <a:t>R[rd] &lt;- R[rs] op R[rt] 	Example: </a:t>
            </a:r>
            <a:r>
              <a:rPr lang="en-US" sz="2000" i="1">
                <a:solidFill>
                  <a:srgbClr val="000000"/>
                </a:solidFill>
              </a:rPr>
              <a:t>add    rd, rs, rt</a:t>
            </a:r>
            <a:endParaRPr lang="en-US" sz="2000">
              <a:solidFill>
                <a:srgbClr val="000000"/>
              </a:solidFill>
            </a:endParaRPr>
          </a:p>
          <a:p>
            <a:pPr marL="742950" lvl="1" indent="-285750" algn="l">
              <a:spcBef>
                <a:spcPct val="20000"/>
              </a:spcBef>
              <a:buSzTx/>
              <a:buFontTx/>
              <a:buChar char="–"/>
            </a:pPr>
            <a:r>
              <a:rPr lang="en-US" sz="2000">
                <a:solidFill>
                  <a:srgbClr val="000000"/>
                </a:solidFill>
              </a:rPr>
              <a:t>ID’s of three registers obtained from  </a:t>
            </a:r>
            <a:r>
              <a:rPr lang="en-US" sz="2000" i="1">
                <a:solidFill>
                  <a:srgbClr val="000000"/>
                </a:solidFill>
              </a:rPr>
              <a:t>rs, rt, </a:t>
            </a:r>
            <a:r>
              <a:rPr lang="en-US" sz="2000">
                <a:solidFill>
                  <a:srgbClr val="000000"/>
                </a:solidFill>
              </a:rPr>
              <a:t>and </a:t>
            </a:r>
            <a:r>
              <a:rPr lang="en-US" sz="2000" i="1">
                <a:solidFill>
                  <a:srgbClr val="000000"/>
                </a:solidFill>
              </a:rPr>
              <a:t>rd</a:t>
            </a:r>
            <a:r>
              <a:rPr lang="en-US" sz="2000">
                <a:solidFill>
                  <a:srgbClr val="000000"/>
                </a:solidFill>
              </a:rPr>
              <a:t> fields of the instruction (two sources and one destination)</a:t>
            </a:r>
          </a:p>
          <a:p>
            <a:pPr marL="742950" lvl="1" indent="-285750" algn="l">
              <a:spcBef>
                <a:spcPct val="20000"/>
              </a:spcBef>
              <a:buSzTx/>
              <a:buFontTx/>
              <a:buChar char="–"/>
            </a:pPr>
            <a:r>
              <a:rPr lang="en-US" sz="2000">
                <a:solidFill>
                  <a:srgbClr val="000000"/>
                </a:solidFill>
              </a:rPr>
              <a:t>ALU-operation signal depends on </a:t>
            </a:r>
            <a:r>
              <a:rPr lang="en-US" sz="2000" i="1">
                <a:solidFill>
                  <a:srgbClr val="000000"/>
                </a:solidFill>
              </a:rPr>
              <a:t>op</a:t>
            </a:r>
            <a:r>
              <a:rPr lang="en-US" sz="2000">
                <a:solidFill>
                  <a:srgbClr val="000000"/>
                </a:solidFill>
              </a:rPr>
              <a:t> and </a:t>
            </a:r>
            <a:r>
              <a:rPr lang="en-US" sz="2000" i="1">
                <a:solidFill>
                  <a:srgbClr val="000000"/>
                </a:solidFill>
              </a:rPr>
              <a:t>funct  </a:t>
            </a:r>
            <a:r>
              <a:rPr lang="en-US" sz="2000">
                <a:solidFill>
                  <a:srgbClr val="000000"/>
                </a:solidFill>
              </a:rPr>
              <a:t>           </a:t>
            </a:r>
          </a:p>
        </p:txBody>
      </p:sp>
      <p:grpSp>
        <p:nvGrpSpPr>
          <p:cNvPr id="171012" name="Group 4"/>
          <p:cNvGrpSpPr/>
          <p:nvPr/>
        </p:nvGrpSpPr>
        <p:grpSpPr>
          <a:xfrm>
            <a:off x="1662113" y="2349500"/>
            <a:ext cx="6302375" cy="942975"/>
            <a:chOff x="1047" y="1248"/>
            <a:chExt cx="3970" cy="594"/>
          </a:xfrm>
        </p:grpSpPr>
        <p:sp>
          <p:nvSpPr>
            <p:cNvPr id="171015" name="Rectangle 5"/>
            <p:cNvSpPr>
              <a:spLocks noChangeArrowheads="1"/>
            </p:cNvSpPr>
            <p:nvPr/>
          </p:nvSpPr>
          <p:spPr bwMode="auto">
            <a:xfrm>
              <a:off x="1112" y="1448"/>
              <a:ext cx="3824" cy="176"/>
            </a:xfrm>
            <a:prstGeom prst="rect">
              <a:avLst/>
            </a:prstGeom>
            <a:noFill/>
            <a:ln w="254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grpSp>
          <p:nvGrpSpPr>
            <p:cNvPr id="171016" name="Group 6"/>
            <p:cNvGrpSpPr/>
            <p:nvPr/>
          </p:nvGrpSpPr>
          <p:grpSpPr>
            <a:xfrm>
              <a:off x="1108" y="1440"/>
              <a:ext cx="664" cy="210"/>
              <a:chOff x="1108" y="1440"/>
              <a:chExt cx="664" cy="210"/>
            </a:xfrm>
          </p:grpSpPr>
          <p:sp>
            <p:nvSpPr>
              <p:cNvPr id="171046" name="Rectangle 7"/>
              <p:cNvSpPr>
                <a:spLocks noChangeArrowheads="1"/>
              </p:cNvSpPr>
              <p:nvPr/>
            </p:nvSpPr>
            <p:spPr bwMode="auto">
              <a:xfrm>
                <a:off x="1108" y="1444"/>
                <a:ext cx="664" cy="184"/>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71047" name="Rectangle 8"/>
              <p:cNvSpPr>
                <a:spLocks noChangeArrowheads="1"/>
              </p:cNvSpPr>
              <p:nvPr/>
            </p:nvSpPr>
            <p:spPr bwMode="auto">
              <a:xfrm>
                <a:off x="1305" y="1440"/>
                <a:ext cx="249" cy="210"/>
              </a:xfrm>
              <a:prstGeom prst="rect">
                <a:avLst/>
              </a:prstGeom>
              <a:noFill/>
              <a:ln w="12700">
                <a:noFill/>
                <a:miter lim="800000"/>
              </a:ln>
            </p:spPr>
            <p:txBody>
              <a:bodyPr wrap="none" lIns="90488" tIns="44450" rIns="90488" bIns="44450">
                <a:spAutoFit/>
              </a:bodyPr>
              <a:lstStyle/>
              <a:p>
                <a:pPr algn="l"/>
                <a:r>
                  <a:rPr lang="en-US" b="1">
                    <a:solidFill>
                      <a:srgbClr val="000000"/>
                    </a:solidFill>
                    <a:latin typeface="Times New Roman" pitchFamily="18" charset="0"/>
                  </a:rPr>
                  <a:t>op</a:t>
                </a:r>
              </a:p>
            </p:txBody>
          </p:sp>
        </p:grpSp>
        <p:grpSp>
          <p:nvGrpSpPr>
            <p:cNvPr id="171017" name="Group 9"/>
            <p:cNvGrpSpPr/>
            <p:nvPr/>
          </p:nvGrpSpPr>
          <p:grpSpPr>
            <a:xfrm>
              <a:off x="1780" y="1440"/>
              <a:ext cx="616" cy="210"/>
              <a:chOff x="1780" y="1440"/>
              <a:chExt cx="616" cy="210"/>
            </a:xfrm>
          </p:grpSpPr>
          <p:sp>
            <p:nvSpPr>
              <p:cNvPr id="171044" name="Rectangle 10"/>
              <p:cNvSpPr>
                <a:spLocks noChangeArrowheads="1"/>
              </p:cNvSpPr>
              <p:nvPr/>
            </p:nvSpPr>
            <p:spPr bwMode="auto">
              <a:xfrm>
                <a:off x="1780" y="1444"/>
                <a:ext cx="616" cy="184"/>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71045" name="Rectangle 11"/>
              <p:cNvSpPr>
                <a:spLocks noChangeArrowheads="1"/>
              </p:cNvSpPr>
              <p:nvPr/>
            </p:nvSpPr>
            <p:spPr bwMode="auto">
              <a:xfrm>
                <a:off x="1959" y="1440"/>
                <a:ext cx="221" cy="210"/>
              </a:xfrm>
              <a:prstGeom prst="rect">
                <a:avLst/>
              </a:prstGeom>
              <a:noFill/>
              <a:ln w="12700">
                <a:noFill/>
                <a:miter lim="800000"/>
              </a:ln>
            </p:spPr>
            <p:txBody>
              <a:bodyPr wrap="none" lIns="90488" tIns="44450" rIns="90488" bIns="44450">
                <a:spAutoFit/>
              </a:bodyPr>
              <a:lstStyle/>
              <a:p>
                <a:pPr algn="l"/>
                <a:r>
                  <a:rPr lang="en-US" b="1">
                    <a:solidFill>
                      <a:srgbClr val="000000"/>
                    </a:solidFill>
                    <a:latin typeface="Times New Roman" pitchFamily="18" charset="0"/>
                  </a:rPr>
                  <a:t>rs</a:t>
                </a:r>
              </a:p>
            </p:txBody>
          </p:sp>
        </p:grpSp>
        <p:grpSp>
          <p:nvGrpSpPr>
            <p:cNvPr id="171018" name="Group 12"/>
            <p:cNvGrpSpPr/>
            <p:nvPr/>
          </p:nvGrpSpPr>
          <p:grpSpPr>
            <a:xfrm>
              <a:off x="2404" y="1440"/>
              <a:ext cx="616" cy="210"/>
              <a:chOff x="2404" y="1440"/>
              <a:chExt cx="616" cy="210"/>
            </a:xfrm>
          </p:grpSpPr>
          <p:sp>
            <p:nvSpPr>
              <p:cNvPr id="171042" name="Rectangle 13"/>
              <p:cNvSpPr>
                <a:spLocks noChangeArrowheads="1"/>
              </p:cNvSpPr>
              <p:nvPr/>
            </p:nvSpPr>
            <p:spPr bwMode="auto">
              <a:xfrm>
                <a:off x="2404" y="1444"/>
                <a:ext cx="616" cy="184"/>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71043" name="Rectangle 14"/>
              <p:cNvSpPr>
                <a:spLocks noChangeArrowheads="1"/>
              </p:cNvSpPr>
              <p:nvPr/>
            </p:nvSpPr>
            <p:spPr bwMode="auto">
              <a:xfrm>
                <a:off x="2583" y="1440"/>
                <a:ext cx="214" cy="210"/>
              </a:xfrm>
              <a:prstGeom prst="rect">
                <a:avLst/>
              </a:prstGeom>
              <a:noFill/>
              <a:ln w="12700">
                <a:noFill/>
                <a:miter lim="800000"/>
              </a:ln>
            </p:spPr>
            <p:txBody>
              <a:bodyPr wrap="none" lIns="90488" tIns="44450" rIns="90488" bIns="44450">
                <a:spAutoFit/>
              </a:bodyPr>
              <a:lstStyle/>
              <a:p>
                <a:pPr algn="l"/>
                <a:r>
                  <a:rPr lang="en-US" b="1">
                    <a:solidFill>
                      <a:srgbClr val="000000"/>
                    </a:solidFill>
                    <a:latin typeface="Times New Roman" pitchFamily="18" charset="0"/>
                  </a:rPr>
                  <a:t>rt</a:t>
                </a:r>
              </a:p>
            </p:txBody>
          </p:sp>
        </p:grpSp>
        <p:grpSp>
          <p:nvGrpSpPr>
            <p:cNvPr id="171019" name="Group 15"/>
            <p:cNvGrpSpPr/>
            <p:nvPr/>
          </p:nvGrpSpPr>
          <p:grpSpPr>
            <a:xfrm>
              <a:off x="3028" y="1440"/>
              <a:ext cx="616" cy="210"/>
              <a:chOff x="3028" y="1440"/>
              <a:chExt cx="616" cy="210"/>
            </a:xfrm>
          </p:grpSpPr>
          <p:sp>
            <p:nvSpPr>
              <p:cNvPr id="171040" name="Rectangle 16"/>
              <p:cNvSpPr>
                <a:spLocks noChangeArrowheads="1"/>
              </p:cNvSpPr>
              <p:nvPr/>
            </p:nvSpPr>
            <p:spPr bwMode="auto">
              <a:xfrm>
                <a:off x="3028" y="1444"/>
                <a:ext cx="616" cy="184"/>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71041" name="Rectangle 17"/>
              <p:cNvSpPr>
                <a:spLocks noChangeArrowheads="1"/>
              </p:cNvSpPr>
              <p:nvPr/>
            </p:nvSpPr>
            <p:spPr bwMode="auto">
              <a:xfrm>
                <a:off x="3207" y="1440"/>
                <a:ext cx="242" cy="210"/>
              </a:xfrm>
              <a:prstGeom prst="rect">
                <a:avLst/>
              </a:prstGeom>
              <a:noFill/>
              <a:ln w="12700">
                <a:noFill/>
                <a:miter lim="800000"/>
              </a:ln>
            </p:spPr>
            <p:txBody>
              <a:bodyPr wrap="none" lIns="90488" tIns="44450" rIns="90488" bIns="44450">
                <a:spAutoFit/>
              </a:bodyPr>
              <a:lstStyle/>
              <a:p>
                <a:pPr algn="l"/>
                <a:r>
                  <a:rPr lang="en-US" b="1">
                    <a:solidFill>
                      <a:srgbClr val="000000"/>
                    </a:solidFill>
                    <a:latin typeface="Times New Roman" pitchFamily="18" charset="0"/>
                  </a:rPr>
                  <a:t>rd</a:t>
                </a:r>
              </a:p>
            </p:txBody>
          </p:sp>
        </p:grpSp>
        <p:grpSp>
          <p:nvGrpSpPr>
            <p:cNvPr id="171020" name="Group 18"/>
            <p:cNvGrpSpPr/>
            <p:nvPr/>
          </p:nvGrpSpPr>
          <p:grpSpPr>
            <a:xfrm>
              <a:off x="3652" y="1440"/>
              <a:ext cx="616" cy="210"/>
              <a:chOff x="3652" y="1440"/>
              <a:chExt cx="616" cy="210"/>
            </a:xfrm>
          </p:grpSpPr>
          <p:sp>
            <p:nvSpPr>
              <p:cNvPr id="171038" name="Rectangle 19"/>
              <p:cNvSpPr>
                <a:spLocks noChangeArrowheads="1"/>
              </p:cNvSpPr>
              <p:nvPr/>
            </p:nvSpPr>
            <p:spPr bwMode="auto">
              <a:xfrm>
                <a:off x="3652" y="1444"/>
                <a:ext cx="616" cy="184"/>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71039" name="Rectangle 20"/>
              <p:cNvSpPr>
                <a:spLocks noChangeArrowheads="1"/>
              </p:cNvSpPr>
              <p:nvPr/>
            </p:nvSpPr>
            <p:spPr bwMode="auto">
              <a:xfrm>
                <a:off x="3735" y="1440"/>
                <a:ext cx="449" cy="210"/>
              </a:xfrm>
              <a:prstGeom prst="rect">
                <a:avLst/>
              </a:prstGeom>
              <a:noFill/>
              <a:ln w="12700">
                <a:noFill/>
                <a:miter lim="800000"/>
              </a:ln>
            </p:spPr>
            <p:txBody>
              <a:bodyPr wrap="none" lIns="90488" tIns="44450" rIns="90488" bIns="44450">
                <a:spAutoFit/>
              </a:bodyPr>
              <a:lstStyle/>
              <a:p>
                <a:pPr algn="l"/>
                <a:r>
                  <a:rPr lang="en-US" b="1">
                    <a:solidFill>
                      <a:srgbClr val="000000"/>
                    </a:solidFill>
                    <a:latin typeface="Times New Roman" pitchFamily="18" charset="0"/>
                  </a:rPr>
                  <a:t>shamt</a:t>
                </a:r>
              </a:p>
            </p:txBody>
          </p:sp>
        </p:grpSp>
        <p:grpSp>
          <p:nvGrpSpPr>
            <p:cNvPr id="171021" name="Group 21"/>
            <p:cNvGrpSpPr/>
            <p:nvPr/>
          </p:nvGrpSpPr>
          <p:grpSpPr>
            <a:xfrm>
              <a:off x="4276" y="1440"/>
              <a:ext cx="664" cy="210"/>
              <a:chOff x="4276" y="1440"/>
              <a:chExt cx="664" cy="210"/>
            </a:xfrm>
          </p:grpSpPr>
          <p:sp>
            <p:nvSpPr>
              <p:cNvPr id="171036" name="Rectangle 22"/>
              <p:cNvSpPr>
                <a:spLocks noChangeArrowheads="1"/>
              </p:cNvSpPr>
              <p:nvPr/>
            </p:nvSpPr>
            <p:spPr bwMode="auto">
              <a:xfrm>
                <a:off x="4276" y="1444"/>
                <a:ext cx="664" cy="184"/>
              </a:xfrm>
              <a:prstGeom prst="rect">
                <a:avLst/>
              </a:prstGeom>
              <a:noFill/>
              <a:ln w="12700">
                <a:solidFill>
                  <a:schemeClr val="tx1"/>
                </a:solidFill>
                <a:miter lim="800000"/>
              </a:ln>
            </p:spPr>
            <p:txBody>
              <a:bodyPr wrap="none" anchor="ctr"/>
              <a:lstStyle/>
              <a:p>
                <a:pPr algn="l"/>
                <a:endParaRPr lang="en-IN" sz="2400">
                  <a:solidFill>
                    <a:srgbClr val="000000"/>
                  </a:solidFill>
                  <a:latin typeface="Times New Roman" pitchFamily="18" charset="0"/>
                </a:endParaRPr>
              </a:p>
            </p:txBody>
          </p:sp>
          <p:sp>
            <p:nvSpPr>
              <p:cNvPr id="171037" name="Rectangle 23"/>
              <p:cNvSpPr>
                <a:spLocks noChangeArrowheads="1"/>
              </p:cNvSpPr>
              <p:nvPr/>
            </p:nvSpPr>
            <p:spPr bwMode="auto">
              <a:xfrm>
                <a:off x="4473" y="1440"/>
                <a:ext cx="399" cy="210"/>
              </a:xfrm>
              <a:prstGeom prst="rect">
                <a:avLst/>
              </a:prstGeom>
              <a:noFill/>
              <a:ln w="12700">
                <a:noFill/>
                <a:miter lim="800000"/>
              </a:ln>
            </p:spPr>
            <p:txBody>
              <a:bodyPr wrap="none" lIns="90488" tIns="44450" rIns="90488" bIns="44450">
                <a:spAutoFit/>
              </a:bodyPr>
              <a:lstStyle/>
              <a:p>
                <a:pPr algn="l"/>
                <a:r>
                  <a:rPr lang="en-US" b="1">
                    <a:solidFill>
                      <a:srgbClr val="000000"/>
                    </a:solidFill>
                    <a:latin typeface="Times New Roman" pitchFamily="18" charset="0"/>
                  </a:rPr>
                  <a:t>funct</a:t>
                </a:r>
              </a:p>
            </p:txBody>
          </p:sp>
        </p:grpSp>
        <p:grpSp>
          <p:nvGrpSpPr>
            <p:cNvPr id="171022" name="Group 24"/>
            <p:cNvGrpSpPr/>
            <p:nvPr/>
          </p:nvGrpSpPr>
          <p:grpSpPr>
            <a:xfrm>
              <a:off x="1047" y="1248"/>
              <a:ext cx="3970" cy="594"/>
              <a:chOff x="1047" y="1248"/>
              <a:chExt cx="3970" cy="594"/>
            </a:xfrm>
          </p:grpSpPr>
          <p:sp>
            <p:nvSpPr>
              <p:cNvPr id="171023" name="Rectangle 25"/>
              <p:cNvSpPr>
                <a:spLocks noChangeArrowheads="1"/>
              </p:cNvSpPr>
              <p:nvPr/>
            </p:nvSpPr>
            <p:spPr bwMode="auto">
              <a:xfrm>
                <a:off x="4839" y="1248"/>
                <a:ext cx="178"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0</a:t>
                </a:r>
              </a:p>
            </p:txBody>
          </p:sp>
          <p:sp>
            <p:nvSpPr>
              <p:cNvPr id="171024" name="Rectangle 26"/>
              <p:cNvSpPr>
                <a:spLocks noChangeArrowheads="1"/>
              </p:cNvSpPr>
              <p:nvPr/>
            </p:nvSpPr>
            <p:spPr bwMode="auto">
              <a:xfrm>
                <a:off x="4119" y="1248"/>
                <a:ext cx="178"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6</a:t>
                </a:r>
              </a:p>
            </p:txBody>
          </p:sp>
          <p:sp>
            <p:nvSpPr>
              <p:cNvPr id="171025" name="Rectangle 27"/>
              <p:cNvSpPr>
                <a:spLocks noChangeArrowheads="1"/>
              </p:cNvSpPr>
              <p:nvPr/>
            </p:nvSpPr>
            <p:spPr bwMode="auto">
              <a:xfrm>
                <a:off x="3447" y="1248"/>
                <a:ext cx="242"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11</a:t>
                </a:r>
              </a:p>
            </p:txBody>
          </p:sp>
          <p:sp>
            <p:nvSpPr>
              <p:cNvPr id="171026" name="Rectangle 28"/>
              <p:cNvSpPr>
                <a:spLocks noChangeArrowheads="1"/>
              </p:cNvSpPr>
              <p:nvPr/>
            </p:nvSpPr>
            <p:spPr bwMode="auto">
              <a:xfrm>
                <a:off x="2823" y="1248"/>
                <a:ext cx="242"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16</a:t>
                </a:r>
              </a:p>
            </p:txBody>
          </p:sp>
          <p:sp>
            <p:nvSpPr>
              <p:cNvPr id="171027" name="Rectangle 29"/>
              <p:cNvSpPr>
                <a:spLocks noChangeArrowheads="1"/>
              </p:cNvSpPr>
              <p:nvPr/>
            </p:nvSpPr>
            <p:spPr bwMode="auto">
              <a:xfrm>
                <a:off x="2199" y="1248"/>
                <a:ext cx="242"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21</a:t>
                </a:r>
              </a:p>
            </p:txBody>
          </p:sp>
          <p:sp>
            <p:nvSpPr>
              <p:cNvPr id="171028" name="Rectangle 30"/>
              <p:cNvSpPr>
                <a:spLocks noChangeArrowheads="1"/>
              </p:cNvSpPr>
              <p:nvPr/>
            </p:nvSpPr>
            <p:spPr bwMode="auto">
              <a:xfrm>
                <a:off x="1575" y="1248"/>
                <a:ext cx="242"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26</a:t>
                </a:r>
              </a:p>
            </p:txBody>
          </p:sp>
          <p:sp>
            <p:nvSpPr>
              <p:cNvPr id="171029" name="Rectangle 31"/>
              <p:cNvSpPr>
                <a:spLocks noChangeArrowheads="1"/>
              </p:cNvSpPr>
              <p:nvPr/>
            </p:nvSpPr>
            <p:spPr bwMode="auto">
              <a:xfrm>
                <a:off x="1047" y="1248"/>
                <a:ext cx="242"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31</a:t>
                </a:r>
              </a:p>
            </p:txBody>
          </p:sp>
          <p:sp>
            <p:nvSpPr>
              <p:cNvPr id="171030" name="Rectangle 32"/>
              <p:cNvSpPr>
                <a:spLocks noChangeArrowheads="1"/>
              </p:cNvSpPr>
              <p:nvPr/>
            </p:nvSpPr>
            <p:spPr bwMode="auto">
              <a:xfrm>
                <a:off x="1287" y="1632"/>
                <a:ext cx="396"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6 bits</a:t>
                </a:r>
              </a:p>
            </p:txBody>
          </p:sp>
          <p:sp>
            <p:nvSpPr>
              <p:cNvPr id="171031" name="Rectangle 33"/>
              <p:cNvSpPr>
                <a:spLocks noChangeArrowheads="1"/>
              </p:cNvSpPr>
              <p:nvPr/>
            </p:nvSpPr>
            <p:spPr bwMode="auto">
              <a:xfrm>
                <a:off x="4455" y="1632"/>
                <a:ext cx="396"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6 bits</a:t>
                </a:r>
              </a:p>
            </p:txBody>
          </p:sp>
          <p:sp>
            <p:nvSpPr>
              <p:cNvPr id="171032" name="Rectangle 34"/>
              <p:cNvSpPr>
                <a:spLocks noChangeArrowheads="1"/>
              </p:cNvSpPr>
              <p:nvPr/>
            </p:nvSpPr>
            <p:spPr bwMode="auto">
              <a:xfrm>
                <a:off x="3783" y="1632"/>
                <a:ext cx="396"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5 bits</a:t>
                </a:r>
              </a:p>
            </p:txBody>
          </p:sp>
          <p:sp>
            <p:nvSpPr>
              <p:cNvPr id="171033" name="Rectangle 35"/>
              <p:cNvSpPr>
                <a:spLocks noChangeArrowheads="1"/>
              </p:cNvSpPr>
              <p:nvPr/>
            </p:nvSpPr>
            <p:spPr bwMode="auto">
              <a:xfrm>
                <a:off x="3159" y="1632"/>
                <a:ext cx="396"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5 bits</a:t>
                </a:r>
              </a:p>
            </p:txBody>
          </p:sp>
          <p:sp>
            <p:nvSpPr>
              <p:cNvPr id="171034" name="Rectangle 36"/>
              <p:cNvSpPr>
                <a:spLocks noChangeArrowheads="1"/>
              </p:cNvSpPr>
              <p:nvPr/>
            </p:nvSpPr>
            <p:spPr bwMode="auto">
              <a:xfrm>
                <a:off x="2535" y="1632"/>
                <a:ext cx="396"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5 bits</a:t>
                </a:r>
              </a:p>
            </p:txBody>
          </p:sp>
          <p:sp>
            <p:nvSpPr>
              <p:cNvPr id="171035" name="Rectangle 37"/>
              <p:cNvSpPr>
                <a:spLocks noChangeArrowheads="1"/>
              </p:cNvSpPr>
              <p:nvPr/>
            </p:nvSpPr>
            <p:spPr bwMode="auto">
              <a:xfrm>
                <a:off x="1911" y="1632"/>
                <a:ext cx="396" cy="210"/>
              </a:xfrm>
              <a:prstGeom prst="rect">
                <a:avLst/>
              </a:prstGeom>
              <a:noFill/>
              <a:ln w="12700">
                <a:noFill/>
                <a:miter lim="800000"/>
              </a:ln>
            </p:spPr>
            <p:txBody>
              <a:bodyPr wrap="none" lIns="90488" tIns="44450" rIns="90488" bIns="44450">
                <a:spAutoFit/>
              </a:bodyPr>
              <a:lstStyle/>
              <a:p>
                <a:pPr algn="l"/>
                <a:r>
                  <a:rPr lang="en-US">
                    <a:solidFill>
                      <a:srgbClr val="000000"/>
                    </a:solidFill>
                    <a:latin typeface="Times New Roman" pitchFamily="18" charset="0"/>
                  </a:rPr>
                  <a:t>5 bits</a:t>
                </a:r>
              </a:p>
            </p:txBody>
          </p:sp>
        </p:grpSp>
      </p:grpSp>
      <p:pic>
        <p:nvPicPr>
          <p:cNvPr id="171013" name="Picture 38" descr="C:\Documents and Settings\dean\My Documents\teaching\141 F 2000\figures\f0507.eps"/>
          <p:cNvPicPr>
            <a:picLocks noChangeAspect="1" noChangeArrowheads="1"/>
          </p:cNvPicPr>
          <p:nvPr/>
        </p:nvPicPr>
        <p:blipFill>
          <a:blip r:embed="rId2"/>
          <a:stretch>
            <a:fillRect/>
          </a:stretch>
        </p:blipFill>
        <p:spPr bwMode="auto">
          <a:xfrm>
            <a:off x="1257300" y="3327400"/>
            <a:ext cx="6157913" cy="2693988"/>
          </a:xfrm>
          <a:prstGeom prst="rect">
            <a:avLst/>
          </a:prstGeom>
          <a:noFill/>
          <a:ln w="9525">
            <a:noFill/>
            <a:miter lim="800000"/>
          </a:ln>
        </p:spPr>
      </p:pic>
      <p:sp>
        <p:nvSpPr>
          <p:cNvPr id="171014" name="Oval 38"/>
          <p:cNvSpPr>
            <a:spLocks noChangeArrowheads="1"/>
          </p:cNvSpPr>
          <p:nvPr/>
        </p:nvSpPr>
        <p:spPr bwMode="auto">
          <a:xfrm>
            <a:off x="5795963" y="3429000"/>
            <a:ext cx="206375" cy="215900"/>
          </a:xfrm>
          <a:prstGeom prst="ellipse">
            <a:avLst/>
          </a:prstGeom>
          <a:solidFill>
            <a:schemeClr val="bg1"/>
          </a:solidFill>
          <a:ln w="12700" algn="ctr">
            <a:noFill/>
            <a:round/>
          </a:ln>
        </p:spPr>
        <p:txBody>
          <a:bodyPr/>
          <a:lstStyle/>
          <a:p>
            <a:pPr algn="l"/>
            <a:endParaRPr lang="en-IN" sz="2400">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435">
                                            <p:txEl>
                                              <p:pRg st="1" end="1"/>
                                            </p:txEl>
                                          </p:spTgt>
                                        </p:tgtEl>
                                        <p:attrNameLst>
                                          <p:attrName>style.visibility</p:attrName>
                                        </p:attrNameLst>
                                      </p:cBhvr>
                                      <p:to>
                                        <p:strVal val="visible"/>
                                      </p:to>
                                    </p:set>
                                    <p:animEffect transition="in" filter="blinds(horizontal)">
                                      <p:cBhvr>
                                        <p:cTn id="7" dur="500"/>
                                        <p:tgtEl>
                                          <p:spTgt spid="18435">
                                            <p:txEl>
                                              <p:pRg st="1" end="1"/>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8435">
                                            <p:txEl>
                                              <p:pRg st="2" end="2"/>
                                            </p:txEl>
                                          </p:spTgt>
                                        </p:tgtEl>
                                        <p:attrNameLst>
                                          <p:attrName>style.visibility</p:attrName>
                                        </p:attrNameLst>
                                      </p:cBhvr>
                                      <p:to>
                                        <p:strVal val="visible"/>
                                      </p:to>
                                    </p:set>
                                    <p:animEffect transition="in" filter="blinds(horizontal)">
                                      <p:cBhvr>
                                        <p:cTn id="12" dur="500"/>
                                        <p:tgtEl>
                                          <p:spTgt spid="184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51906" name="Slide Number Placeholder 5"/>
          <p:cNvSpPr>
            <a:spLocks noGrp="1"/>
          </p:cNvSpPr>
          <p:nvPr>
            <p:ph type="sldNum" sz="quarter" idx="12"/>
          </p:nvPr>
        </p:nvSpPr>
        <p:spPr>
          <a:noFill/>
        </p:spPr>
        <p:txBody>
          <a:bodyPr/>
          <a:lstStyle/>
          <a:p>
            <a:fld id="{757A9D71-AE5D-48A0-A32E-7C8885033FE5}" type="slidenum">
              <a:rPr lang="en-US" smtClean="0">
                <a:latin typeface="Arial"/>
              </a:rPr>
              <a:t>90</a:t>
            </a:fld>
            <a:endParaRPr lang="en-US" smtClean="0">
              <a:latin typeface="Arial"/>
            </a:endParaRPr>
          </a:p>
        </p:txBody>
      </p:sp>
      <p:sp>
        <p:nvSpPr>
          <p:cNvPr id="251907" name="Rectangle 2"/>
          <p:cNvSpPr>
            <a:spLocks noGrp="1" noChangeArrowheads="1"/>
          </p:cNvSpPr>
          <p:nvPr>
            <p:ph type="title"/>
          </p:nvPr>
        </p:nvSpPr>
        <p:spPr>
          <a:xfrm>
            <a:off x="1371600" y="152400"/>
            <a:ext cx="7772400" cy="762000"/>
          </a:xfrm>
        </p:spPr>
        <p:txBody>
          <a:bodyPr/>
          <a:lstStyle/>
          <a:p>
            <a:pPr algn="r"/>
            <a:r>
              <a:rPr lang="en-US" smtClean="0">
                <a:solidFill>
                  <a:srgbClr val="FF3300"/>
                </a:solidFill>
              </a:rPr>
              <a:t>Control Hazards</a:t>
            </a:r>
          </a:p>
        </p:txBody>
      </p:sp>
      <p:sp>
        <p:nvSpPr>
          <p:cNvPr id="251908" name="Rectangle 3"/>
          <p:cNvSpPr>
            <a:spLocks noGrp="1" noChangeArrowheads="1"/>
          </p:cNvSpPr>
          <p:nvPr>
            <p:ph type="body" idx="1"/>
          </p:nvPr>
        </p:nvSpPr>
        <p:spPr>
          <a:xfrm>
            <a:off x="539750" y="1981200"/>
            <a:ext cx="7918450" cy="2209800"/>
          </a:xfrm>
        </p:spPr>
        <p:txBody>
          <a:bodyPr/>
          <a:lstStyle/>
          <a:p>
            <a:pPr marL="0" indent="0" algn="just">
              <a:buFontTx/>
              <a:buNone/>
            </a:pPr>
            <a:r>
              <a:rPr lang="en-US" sz="2800" b="0" smtClean="0"/>
              <a:t>A control hazard is when we need to find the destination of a branch, and cannot fetch any new instructions until we know that destination</a:t>
            </a:r>
          </a:p>
        </p:txBody>
      </p:sp>
    </p:spTree>
  </p:cSld>
  <p:clrMapOvr>
    <a:masterClrMapping/>
  </p:clrMapOvr>
  <p:transition/>
  <p:timing/>
</p:sld>
</file>

<file path=ppt/slides/slide9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52930" name="Footer Placeholder 3"/>
          <p:cNvSpPr>
            <a:spLocks noGrp="1"/>
          </p:cNvSpPr>
          <p:nvPr>
            <p:ph type="ftr" sz="quarter" idx="10"/>
          </p:nvPr>
        </p:nvSpPr>
        <p:spPr>
          <a:noFill/>
        </p:spPr>
        <p:txBody>
          <a:bodyPr/>
          <a:lstStyle/>
          <a:p>
            <a:r>
              <a:rPr lang="en-AU" smtClean="0"/>
              <a:t>Chapter 4 — The Processor — </a:t>
            </a:r>
            <a:fld id="{16820868-3929-4439-BE49-A5BDF9BC7BC9}" type="slidenum">
              <a:rPr lang="en-AU" smtClean="0"/>
              <a:t>91</a:t>
            </a:fld>
            <a:endParaRPr lang="en-AU" smtClean="0"/>
          </a:p>
        </p:txBody>
      </p:sp>
      <p:sp>
        <p:nvSpPr>
          <p:cNvPr id="252931" name="Rectangle 2"/>
          <p:cNvSpPr>
            <a:spLocks noGrp="1" noChangeArrowheads="1"/>
          </p:cNvSpPr>
          <p:nvPr>
            <p:ph type="title"/>
          </p:nvPr>
        </p:nvSpPr>
        <p:spPr/>
        <p:txBody>
          <a:bodyPr/>
          <a:lstStyle/>
          <a:p>
            <a:pPr eaLnBrk="1" hangingPunct="1"/>
            <a:r>
              <a:rPr lang="en-US" smtClean="0"/>
              <a:t>Control Hazards (</a:t>
            </a:r>
            <a:r>
              <a:rPr lang="en-US" i="1" smtClean="0"/>
              <a:t>beq</a:t>
            </a:r>
            <a:r>
              <a:rPr lang="en-US" smtClean="0"/>
              <a:t>)</a:t>
            </a:r>
            <a:endParaRPr lang="en-AU" smtClean="0"/>
          </a:p>
        </p:txBody>
      </p:sp>
      <p:sp>
        <p:nvSpPr>
          <p:cNvPr id="230404" name="Rectangle 3"/>
          <p:cNvSpPr>
            <a:spLocks noGrp="1" noChangeArrowheads="1"/>
          </p:cNvSpPr>
          <p:nvPr>
            <p:ph type="body" idx="1"/>
          </p:nvPr>
        </p:nvSpPr>
        <p:spPr/>
        <p:txBody>
          <a:bodyPr/>
          <a:lstStyle/>
          <a:p>
            <a:pPr eaLnBrk="1" hangingPunct="1">
              <a:lnSpc>
                <a:spcPct val="90000"/>
              </a:lnSpc>
            </a:pPr>
            <a:r>
              <a:rPr lang="en-US" smtClean="0"/>
              <a:t>Branch determines flow of control</a:t>
            </a:r>
          </a:p>
          <a:p>
            <a:pPr lvl="1" eaLnBrk="1" hangingPunct="1">
              <a:lnSpc>
                <a:spcPct val="90000"/>
              </a:lnSpc>
            </a:pPr>
            <a:r>
              <a:rPr lang="en-US" smtClean="0"/>
              <a:t>Fetching next instruction depends on branch outcome</a:t>
            </a:r>
          </a:p>
          <a:p>
            <a:pPr lvl="1" eaLnBrk="1" hangingPunct="1">
              <a:lnSpc>
                <a:spcPct val="90000"/>
              </a:lnSpc>
            </a:pPr>
            <a:r>
              <a:rPr lang="en-US" smtClean="0"/>
              <a:t>Pipeline can’t always fetch correct instruction</a:t>
            </a:r>
          </a:p>
          <a:p>
            <a:pPr lvl="2" eaLnBrk="1" hangingPunct="1">
              <a:lnSpc>
                <a:spcPct val="90000"/>
              </a:lnSpc>
            </a:pPr>
            <a:r>
              <a:rPr lang="en-US" smtClean="0"/>
              <a:t>Still working on ID stage of branch</a:t>
            </a:r>
          </a:p>
          <a:p>
            <a:pPr eaLnBrk="1" hangingPunct="1">
              <a:lnSpc>
                <a:spcPct val="90000"/>
              </a:lnSpc>
            </a:pPr>
            <a:r>
              <a:rPr lang="en-US" smtClean="0"/>
              <a:t>In MIPS pipeline, we can reduce branch penalty</a:t>
            </a:r>
          </a:p>
          <a:p>
            <a:pPr lvl="1" eaLnBrk="1" hangingPunct="1">
              <a:lnSpc>
                <a:spcPct val="90000"/>
              </a:lnSpc>
            </a:pPr>
            <a:r>
              <a:rPr lang="en-US" smtClean="0"/>
              <a:t>by comparing registers (zero-checking) and computing target (PC-update) early in the pipeline</a:t>
            </a:r>
          </a:p>
          <a:p>
            <a:pPr lvl="1" eaLnBrk="1" hangingPunct="1">
              <a:lnSpc>
                <a:spcPct val="90000"/>
              </a:lnSpc>
            </a:pPr>
            <a:r>
              <a:rPr lang="en-US" smtClean="0"/>
              <a:t>Add hardware to do it in ID-stage</a:t>
            </a:r>
            <a:endParaRPr lang="en-AU"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23040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3" presetClass="entr" presetSubtype="10" fill="hold" nodeType="clickEffect">
                                  <p:stCondLst>
                                    <p:cond delay="0"/>
                                  </p:stCondLst>
                                  <p:childTnLst>
                                    <p:set>
                                      <p:cBhvr>
                                        <p:cTn id="10" dur="1" fill="hold">
                                          <p:stCondLst>
                                            <p:cond delay="0"/>
                                          </p:stCondLst>
                                        </p:cTn>
                                        <p:tgtEl>
                                          <p:spTgt spid="230404">
                                            <p:txEl>
                                              <p:pRg st="1" end="1"/>
                                            </p:txEl>
                                          </p:spTgt>
                                        </p:tgtEl>
                                        <p:attrNameLst>
                                          <p:attrName>style.visibility</p:attrName>
                                        </p:attrNameLst>
                                      </p:cBhvr>
                                      <p:to>
                                        <p:strVal val="visible"/>
                                      </p:to>
                                    </p:set>
                                    <p:animEffect transition="in" filter="blinds(horizontal)">
                                      <p:cBhvr>
                                        <p:cTn id="11" dur="500"/>
                                        <p:tgtEl>
                                          <p:spTgt spid="230404">
                                            <p:txEl>
                                              <p:pRg st="1" end="1"/>
                                            </p:txEl>
                                          </p:spTgt>
                                        </p:tgtEl>
                                      </p:cBhvr>
                                    </p:animEffect>
                                  </p:childTnLst>
                                </p:cTn>
                              </p:par>
                            </p:childTnLst>
                          </p:cTn>
                        </p:par>
                      </p:childTnLst>
                    </p:cTn>
                  </p:par>
                  <p:par>
                    <p:cTn id="12" fill="hold" nodeType="clickPar">
                      <p:stCondLst>
                        <p:cond delay="indefinite"/>
                      </p:stCondLst>
                      <p:childTnLst>
                        <p:par>
                          <p:cTn id="13" fill="hold" nodeType="after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230404">
                                            <p:txEl>
                                              <p:pRg st="2" end="2"/>
                                            </p:txEl>
                                          </p:spTgt>
                                        </p:tgtEl>
                                        <p:attrNameLst>
                                          <p:attrName>style.visibility</p:attrName>
                                        </p:attrNameLst>
                                      </p:cBhvr>
                                      <p:to>
                                        <p:strVal val="visible"/>
                                      </p:to>
                                    </p:set>
                                    <p:animEffect transition="in" filter="blinds(horizontal)">
                                      <p:cBhvr>
                                        <p:cTn id="16" dur="500"/>
                                        <p:tgtEl>
                                          <p:spTgt spid="230404">
                                            <p:txEl>
                                              <p:pRg st="2" end="2"/>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30404">
                                            <p:txEl>
                                              <p:pRg st="3" end="3"/>
                                            </p:txEl>
                                          </p:spTgt>
                                        </p:tgtEl>
                                        <p:attrNameLst>
                                          <p:attrName>style.visibility</p:attrName>
                                        </p:attrNameLst>
                                      </p:cBhvr>
                                      <p:to>
                                        <p:strVal val="visible"/>
                                      </p:to>
                                    </p:set>
                                    <p:animEffect transition="in" filter="blinds(horizontal)">
                                      <p:cBhvr>
                                        <p:cTn id="19" dur="500"/>
                                        <p:tgtEl>
                                          <p:spTgt spid="230404">
                                            <p:txEl>
                                              <p:pRg st="3" end="3"/>
                                            </p:txEl>
                                          </p:spTgt>
                                        </p:tgtEl>
                                      </p:cBhvr>
                                    </p:animEffect>
                                  </p:childTnLst>
                                </p:cTn>
                              </p:par>
                            </p:childTnLst>
                          </p:cTn>
                        </p:par>
                      </p:childTnLst>
                    </p:cTn>
                  </p:par>
                  <p:par>
                    <p:cTn id="20" fill="hold" nodeType="clickPar">
                      <p:stCondLst>
                        <p:cond delay="indefinite"/>
                      </p:stCondLst>
                      <p:childTnLst>
                        <p:par>
                          <p:cTn id="21" fill="hold" nodeType="after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230404">
                                            <p:txEl>
                                              <p:pRg st="4" end="4"/>
                                            </p:txEl>
                                          </p:spTgt>
                                        </p:tgtEl>
                                        <p:attrNameLst>
                                          <p:attrName>style.visibility</p:attrName>
                                        </p:attrNameLst>
                                      </p:cBhvr>
                                      <p:to>
                                        <p:strVal val="visible"/>
                                      </p:to>
                                    </p:set>
                                    <p:animEffect transition="in" filter="blinds(horizontal)">
                                      <p:cBhvr>
                                        <p:cTn id="24" dur="500"/>
                                        <p:tgtEl>
                                          <p:spTgt spid="230404">
                                            <p:txEl>
                                              <p:pRg st="4" end="4"/>
                                            </p:txEl>
                                          </p:spTgt>
                                        </p:tgtEl>
                                      </p:cBhvr>
                                    </p:animEffect>
                                  </p:childTnLst>
                                </p:cTn>
                              </p:par>
                            </p:childTnLst>
                          </p:cTn>
                        </p:par>
                      </p:childTnLst>
                    </p:cTn>
                  </p:par>
                  <p:par>
                    <p:cTn id="25" fill="hold" nodeType="clickPar">
                      <p:stCondLst>
                        <p:cond delay="indefinite"/>
                      </p:stCondLst>
                      <p:childTnLst>
                        <p:par>
                          <p:cTn id="26" fill="hold" nodeType="after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230404">
                                            <p:txEl>
                                              <p:pRg st="5" end="5"/>
                                            </p:txEl>
                                          </p:spTgt>
                                        </p:tgtEl>
                                        <p:attrNameLst>
                                          <p:attrName>style.visibility</p:attrName>
                                        </p:attrNameLst>
                                      </p:cBhvr>
                                      <p:to>
                                        <p:strVal val="visible"/>
                                      </p:to>
                                    </p:set>
                                    <p:animEffect transition="in" filter="blinds(horizontal)">
                                      <p:cBhvr>
                                        <p:cTn id="29" dur="500"/>
                                        <p:tgtEl>
                                          <p:spTgt spid="230404">
                                            <p:txEl>
                                              <p:pRg st="5" end="5"/>
                                            </p:txEl>
                                          </p:spTgt>
                                        </p:tgtEl>
                                      </p:cBhvr>
                                    </p:animEffect>
                                  </p:childTnLst>
                                </p:cTn>
                              </p:par>
                            </p:childTnLst>
                          </p:cTn>
                        </p:par>
                      </p:childTnLst>
                    </p:cTn>
                  </p:par>
                  <p:par>
                    <p:cTn id="30" fill="hold" nodeType="clickPar">
                      <p:stCondLst>
                        <p:cond delay="indefinite"/>
                      </p:stCondLst>
                      <p:childTnLst>
                        <p:par>
                          <p:cTn id="31" fill="hold" nodeType="after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230404">
                                            <p:txEl>
                                              <p:pRg st="6" end="6"/>
                                            </p:txEl>
                                          </p:spTgt>
                                        </p:tgtEl>
                                        <p:attrNameLst>
                                          <p:attrName>style.visibility</p:attrName>
                                        </p:attrNameLst>
                                      </p:cBhvr>
                                      <p:to>
                                        <p:strVal val="visible"/>
                                      </p:to>
                                    </p:set>
                                    <p:animEffect transition="in" filter="blinds(horizontal)">
                                      <p:cBhvr>
                                        <p:cTn id="34" dur="500"/>
                                        <p:tgtEl>
                                          <p:spTgt spid="23040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grpSp>
        <p:nvGrpSpPr>
          <p:cNvPr id="2" name="Group 190"/>
          <p:cNvGrpSpPr/>
          <p:nvPr/>
        </p:nvGrpSpPr>
        <p:grpSpPr>
          <a:xfrm>
            <a:off x="3475038" y="1792288"/>
            <a:ext cx="1295400" cy="1295400"/>
            <a:chOff x="2160" y="1680"/>
            <a:chExt cx="816" cy="816"/>
          </a:xfrm>
        </p:grpSpPr>
        <p:sp>
          <p:nvSpPr>
            <p:cNvPr id="254101" name="Rectangle 3"/>
            <p:cNvSpPr>
              <a:spLocks noChangeArrowheads="1"/>
            </p:cNvSpPr>
            <p:nvPr/>
          </p:nvSpPr>
          <p:spPr bwMode="auto">
            <a:xfrm>
              <a:off x="2160" y="2208"/>
              <a:ext cx="336" cy="288"/>
            </a:xfrm>
            <a:prstGeom prst="rect">
              <a:avLst/>
            </a:prstGeom>
            <a:solidFill>
              <a:schemeClr val="accent1"/>
            </a:solidFill>
            <a:ln w="12700">
              <a:solidFill>
                <a:schemeClr val="tx1"/>
              </a:solidFill>
              <a:miter lim="800000"/>
            </a:ln>
          </p:spPr>
          <p:txBody>
            <a:bodyPr wrap="none" anchor="ctr"/>
            <a:lstStyle/>
            <a:p>
              <a:pPr algn="l"/>
              <a:endParaRPr lang="en-IN" sz="1800">
                <a:solidFill>
                  <a:srgbClr val="FC0128"/>
                </a:solidFill>
              </a:endParaRPr>
            </a:p>
          </p:txBody>
        </p:sp>
        <p:sp>
          <p:nvSpPr>
            <p:cNvPr id="254102" name="Rectangle 4"/>
            <p:cNvSpPr>
              <a:spLocks noChangeArrowheads="1"/>
            </p:cNvSpPr>
            <p:nvPr/>
          </p:nvSpPr>
          <p:spPr bwMode="auto">
            <a:xfrm>
              <a:off x="2880" y="1680"/>
              <a:ext cx="96" cy="288"/>
            </a:xfrm>
            <a:prstGeom prst="rect">
              <a:avLst/>
            </a:prstGeom>
            <a:solidFill>
              <a:schemeClr val="accent1"/>
            </a:solidFill>
            <a:ln w="12700">
              <a:solidFill>
                <a:schemeClr val="tx1"/>
              </a:solidFill>
              <a:miter lim="800000"/>
            </a:ln>
          </p:spPr>
          <p:txBody>
            <a:bodyPr wrap="none" anchor="ctr"/>
            <a:lstStyle/>
            <a:p>
              <a:pPr algn="l"/>
              <a:endParaRPr lang="en-IN" sz="1800">
                <a:solidFill>
                  <a:srgbClr val="FC0128"/>
                </a:solidFill>
              </a:endParaRPr>
            </a:p>
          </p:txBody>
        </p:sp>
        <p:sp>
          <p:nvSpPr>
            <p:cNvPr id="254103" name="Line 5"/>
            <p:cNvSpPr>
              <a:spLocks noChangeShapeType="1"/>
            </p:cNvSpPr>
            <p:nvPr/>
          </p:nvSpPr>
          <p:spPr bwMode="auto">
            <a:xfrm flipH="1">
              <a:off x="2163" y="1985"/>
              <a:ext cx="733" cy="240"/>
            </a:xfrm>
            <a:prstGeom prst="line">
              <a:avLst/>
            </a:prstGeom>
            <a:noFill/>
            <a:ln w="28575">
              <a:solidFill>
                <a:schemeClr val="accent1"/>
              </a:solidFill>
              <a:round/>
              <a:tailEnd type="triangle" w="med" len="med"/>
            </a:ln>
          </p:spPr>
          <p:txBody>
            <a:bodyPr/>
            <a:lstStyle/>
            <a:p>
              <a:endParaRPr lang="en-IN"/>
            </a:p>
          </p:txBody>
        </p:sp>
      </p:grpSp>
      <p:sp>
        <p:nvSpPr>
          <p:cNvPr id="253955" name="Rectangle 6"/>
          <p:cNvSpPr>
            <a:spLocks noGrp="1" noChangeArrowheads="1"/>
          </p:cNvSpPr>
          <p:nvPr>
            <p:ph type="title"/>
          </p:nvPr>
        </p:nvSpPr>
        <p:spPr>
          <a:xfrm>
            <a:off x="652463" y="304800"/>
            <a:ext cx="7118350" cy="425450"/>
          </a:xfrm>
          <a:noFill/>
        </p:spPr>
        <p:txBody>
          <a:bodyPr wrap="none"/>
          <a:lstStyle/>
          <a:p>
            <a:r>
              <a:rPr lang="en-US" smtClean="0"/>
              <a:t>Example: Control Hazards due to Branch</a:t>
            </a:r>
          </a:p>
        </p:txBody>
      </p:sp>
      <p:sp>
        <p:nvSpPr>
          <p:cNvPr id="253956" name="Rectangle 7"/>
          <p:cNvSpPr>
            <a:spLocks noChangeArrowheads="1"/>
          </p:cNvSpPr>
          <p:nvPr/>
        </p:nvSpPr>
        <p:spPr bwMode="auto">
          <a:xfrm>
            <a:off x="328613" y="1906588"/>
            <a:ext cx="358775" cy="3109912"/>
          </a:xfrm>
          <a:prstGeom prst="rect">
            <a:avLst/>
          </a:prstGeom>
          <a:noFill/>
          <a:ln w="12700">
            <a:noFill/>
            <a:miter lim="800000"/>
          </a:ln>
        </p:spPr>
        <p:txBody>
          <a:bodyPr wrap="none" lIns="90488" tIns="44450" rIns="90488" bIns="44450">
            <a:spAutoFit/>
          </a:bodyPr>
          <a:lstStyle/>
          <a:p>
            <a:r>
              <a:rPr lang="en-US" sz="1800" i="1">
                <a:solidFill>
                  <a:srgbClr val="000000"/>
                </a:solidFill>
              </a:rPr>
              <a:t>I</a:t>
            </a:r>
          </a:p>
          <a:p>
            <a:r>
              <a:rPr lang="en-US" sz="1800" i="1">
                <a:solidFill>
                  <a:srgbClr val="000000"/>
                </a:solidFill>
              </a:rPr>
              <a:t>n</a:t>
            </a:r>
          </a:p>
          <a:p>
            <a:r>
              <a:rPr lang="en-US" sz="1800" i="1">
                <a:solidFill>
                  <a:srgbClr val="000000"/>
                </a:solidFill>
              </a:rPr>
              <a:t>s</a:t>
            </a:r>
          </a:p>
          <a:p>
            <a:r>
              <a:rPr lang="en-US" sz="1800" i="1">
                <a:solidFill>
                  <a:srgbClr val="000000"/>
                </a:solidFill>
              </a:rPr>
              <a:t>t</a:t>
            </a:r>
          </a:p>
          <a:p>
            <a:r>
              <a:rPr lang="en-US" sz="1800" i="1">
                <a:solidFill>
                  <a:srgbClr val="000000"/>
                </a:solidFill>
              </a:rPr>
              <a:t>r.</a:t>
            </a:r>
          </a:p>
          <a:p>
            <a:endParaRPr lang="en-US" sz="1800" i="1">
              <a:solidFill>
                <a:srgbClr val="000000"/>
              </a:solidFill>
            </a:endParaRPr>
          </a:p>
          <a:p>
            <a:r>
              <a:rPr lang="en-US" sz="1800" i="1">
                <a:solidFill>
                  <a:srgbClr val="000000"/>
                </a:solidFill>
              </a:rPr>
              <a:t>O</a:t>
            </a:r>
          </a:p>
          <a:p>
            <a:r>
              <a:rPr lang="en-US" sz="1800" i="1">
                <a:solidFill>
                  <a:srgbClr val="000000"/>
                </a:solidFill>
              </a:rPr>
              <a:t>r</a:t>
            </a:r>
          </a:p>
          <a:p>
            <a:r>
              <a:rPr lang="en-US" sz="1800" i="1">
                <a:solidFill>
                  <a:srgbClr val="000000"/>
                </a:solidFill>
              </a:rPr>
              <a:t>d</a:t>
            </a:r>
          </a:p>
          <a:p>
            <a:r>
              <a:rPr lang="en-US" sz="1800" i="1">
                <a:solidFill>
                  <a:srgbClr val="000000"/>
                </a:solidFill>
              </a:rPr>
              <a:t>e</a:t>
            </a:r>
          </a:p>
          <a:p>
            <a:r>
              <a:rPr lang="en-US" sz="1800" i="1">
                <a:solidFill>
                  <a:srgbClr val="000000"/>
                </a:solidFill>
              </a:rPr>
              <a:t>r</a:t>
            </a:r>
          </a:p>
        </p:txBody>
      </p:sp>
      <p:sp>
        <p:nvSpPr>
          <p:cNvPr id="253957" name="Line 8"/>
          <p:cNvSpPr>
            <a:spLocks noChangeShapeType="1"/>
          </p:cNvSpPr>
          <p:nvPr/>
        </p:nvSpPr>
        <p:spPr bwMode="auto">
          <a:xfrm>
            <a:off x="1447800" y="1300163"/>
            <a:ext cx="6311900" cy="0"/>
          </a:xfrm>
          <a:prstGeom prst="line">
            <a:avLst/>
          </a:prstGeom>
          <a:noFill/>
          <a:ln w="25400">
            <a:solidFill>
              <a:schemeClr val="tx1"/>
            </a:solidFill>
            <a:round/>
            <a:tailEnd type="triangle" w="med" len="med"/>
          </a:ln>
        </p:spPr>
        <p:txBody>
          <a:bodyPr wrap="none" anchor="ctr"/>
          <a:lstStyle/>
          <a:p>
            <a:endParaRPr lang="en-IN"/>
          </a:p>
        </p:txBody>
      </p:sp>
      <p:sp>
        <p:nvSpPr>
          <p:cNvPr id="23558" name="Rectangle 11"/>
          <p:cNvSpPr>
            <a:spLocks noChangeArrowheads="1"/>
          </p:cNvSpPr>
          <p:nvPr/>
        </p:nvSpPr>
        <p:spPr bwMode="auto">
          <a:xfrm>
            <a:off x="762000" y="2633663"/>
            <a:ext cx="546100"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lw</a:t>
            </a:r>
          </a:p>
        </p:txBody>
      </p:sp>
      <p:sp>
        <p:nvSpPr>
          <p:cNvPr id="23559" name="Rectangle 12"/>
          <p:cNvSpPr>
            <a:spLocks noChangeArrowheads="1"/>
          </p:cNvSpPr>
          <p:nvPr/>
        </p:nvSpPr>
        <p:spPr bwMode="auto">
          <a:xfrm>
            <a:off x="762000" y="4343400"/>
            <a:ext cx="925513" cy="454025"/>
          </a:xfrm>
          <a:prstGeom prst="rect">
            <a:avLst/>
          </a:prstGeom>
          <a:noFill/>
          <a:ln w="12700">
            <a:noFill/>
            <a:miter lim="800000"/>
          </a:ln>
        </p:spPr>
        <p:txBody>
          <a:bodyPr wrap="none" lIns="90488" tIns="44450" rIns="90488" bIns="44450">
            <a:spAutoFit/>
          </a:bodyPr>
          <a:lstStyle/>
          <a:p>
            <a:pPr algn="l"/>
            <a:r>
              <a:rPr lang="en-US" sz="2400">
                <a:solidFill>
                  <a:srgbClr val="000000"/>
                </a:solidFill>
              </a:rPr>
              <a:t>Inst 4</a:t>
            </a:r>
          </a:p>
        </p:txBody>
      </p:sp>
      <p:sp>
        <p:nvSpPr>
          <p:cNvPr id="253960" name="Line 13"/>
          <p:cNvSpPr>
            <a:spLocks noChangeShapeType="1"/>
          </p:cNvSpPr>
          <p:nvPr/>
        </p:nvSpPr>
        <p:spPr bwMode="auto">
          <a:xfrm flipH="1">
            <a:off x="2628900" y="1427163"/>
            <a:ext cx="0" cy="4470400"/>
          </a:xfrm>
          <a:prstGeom prst="line">
            <a:avLst/>
          </a:prstGeom>
          <a:noFill/>
          <a:ln w="25400">
            <a:solidFill>
              <a:schemeClr val="tx1"/>
            </a:solidFill>
            <a:prstDash val="sysDot"/>
            <a:round/>
          </a:ln>
        </p:spPr>
        <p:txBody>
          <a:bodyPr wrap="none" anchor="ctr"/>
          <a:lstStyle/>
          <a:p>
            <a:endParaRPr lang="en-IN"/>
          </a:p>
        </p:txBody>
      </p:sp>
      <p:sp>
        <p:nvSpPr>
          <p:cNvPr id="253961" name="Line 14"/>
          <p:cNvSpPr>
            <a:spLocks noChangeShapeType="1"/>
          </p:cNvSpPr>
          <p:nvPr/>
        </p:nvSpPr>
        <p:spPr bwMode="auto">
          <a:xfrm flipH="1">
            <a:off x="3314700" y="1427163"/>
            <a:ext cx="0" cy="4470400"/>
          </a:xfrm>
          <a:prstGeom prst="line">
            <a:avLst/>
          </a:prstGeom>
          <a:noFill/>
          <a:ln w="25400">
            <a:solidFill>
              <a:schemeClr val="tx1"/>
            </a:solidFill>
            <a:prstDash val="sysDot"/>
            <a:round/>
          </a:ln>
        </p:spPr>
        <p:txBody>
          <a:bodyPr wrap="none" anchor="ctr"/>
          <a:lstStyle/>
          <a:p>
            <a:endParaRPr lang="en-IN"/>
          </a:p>
        </p:txBody>
      </p:sp>
      <p:sp>
        <p:nvSpPr>
          <p:cNvPr id="253962" name="Line 15"/>
          <p:cNvSpPr>
            <a:spLocks noChangeShapeType="1"/>
          </p:cNvSpPr>
          <p:nvPr/>
        </p:nvSpPr>
        <p:spPr bwMode="auto">
          <a:xfrm flipH="1">
            <a:off x="4000500" y="1427163"/>
            <a:ext cx="0" cy="4470400"/>
          </a:xfrm>
          <a:prstGeom prst="line">
            <a:avLst/>
          </a:prstGeom>
          <a:noFill/>
          <a:ln w="25400">
            <a:solidFill>
              <a:schemeClr val="tx1"/>
            </a:solidFill>
            <a:prstDash val="sysDot"/>
            <a:round/>
          </a:ln>
        </p:spPr>
        <p:txBody>
          <a:bodyPr wrap="none" anchor="ctr"/>
          <a:lstStyle/>
          <a:p>
            <a:endParaRPr lang="en-IN"/>
          </a:p>
        </p:txBody>
      </p:sp>
      <p:sp>
        <p:nvSpPr>
          <p:cNvPr id="253963" name="Line 16"/>
          <p:cNvSpPr>
            <a:spLocks noChangeShapeType="1"/>
          </p:cNvSpPr>
          <p:nvPr/>
        </p:nvSpPr>
        <p:spPr bwMode="auto">
          <a:xfrm flipH="1">
            <a:off x="4686300" y="1427163"/>
            <a:ext cx="0" cy="4470400"/>
          </a:xfrm>
          <a:prstGeom prst="line">
            <a:avLst/>
          </a:prstGeom>
          <a:noFill/>
          <a:ln w="25400">
            <a:solidFill>
              <a:schemeClr val="tx1"/>
            </a:solidFill>
            <a:prstDash val="sysDot"/>
            <a:round/>
          </a:ln>
        </p:spPr>
        <p:txBody>
          <a:bodyPr wrap="none" anchor="ctr"/>
          <a:lstStyle/>
          <a:p>
            <a:endParaRPr lang="en-IN"/>
          </a:p>
        </p:txBody>
      </p:sp>
      <p:sp>
        <p:nvSpPr>
          <p:cNvPr id="253964" name="Line 17"/>
          <p:cNvSpPr>
            <a:spLocks noChangeShapeType="1"/>
          </p:cNvSpPr>
          <p:nvPr/>
        </p:nvSpPr>
        <p:spPr bwMode="auto">
          <a:xfrm flipH="1">
            <a:off x="5372100" y="1427163"/>
            <a:ext cx="0" cy="4470400"/>
          </a:xfrm>
          <a:prstGeom prst="line">
            <a:avLst/>
          </a:prstGeom>
          <a:noFill/>
          <a:ln w="25400">
            <a:solidFill>
              <a:schemeClr val="tx1"/>
            </a:solidFill>
            <a:prstDash val="sysDot"/>
            <a:round/>
          </a:ln>
        </p:spPr>
        <p:txBody>
          <a:bodyPr wrap="none" anchor="ctr"/>
          <a:lstStyle/>
          <a:p>
            <a:endParaRPr lang="en-IN"/>
          </a:p>
        </p:txBody>
      </p:sp>
      <p:sp>
        <p:nvSpPr>
          <p:cNvPr id="253965" name="Line 18"/>
          <p:cNvSpPr>
            <a:spLocks noChangeShapeType="1"/>
          </p:cNvSpPr>
          <p:nvPr/>
        </p:nvSpPr>
        <p:spPr bwMode="auto">
          <a:xfrm flipH="1">
            <a:off x="6057900" y="1427163"/>
            <a:ext cx="0" cy="4470400"/>
          </a:xfrm>
          <a:prstGeom prst="line">
            <a:avLst/>
          </a:prstGeom>
          <a:noFill/>
          <a:ln w="25400">
            <a:solidFill>
              <a:schemeClr val="tx1"/>
            </a:solidFill>
            <a:prstDash val="sysDot"/>
            <a:round/>
          </a:ln>
        </p:spPr>
        <p:txBody>
          <a:bodyPr wrap="none" anchor="ctr"/>
          <a:lstStyle/>
          <a:p>
            <a:endParaRPr lang="en-IN"/>
          </a:p>
        </p:txBody>
      </p:sp>
      <p:sp>
        <p:nvSpPr>
          <p:cNvPr id="253966" name="Line 19"/>
          <p:cNvSpPr>
            <a:spLocks noChangeShapeType="1"/>
          </p:cNvSpPr>
          <p:nvPr/>
        </p:nvSpPr>
        <p:spPr bwMode="auto">
          <a:xfrm flipH="1">
            <a:off x="6743700" y="1427163"/>
            <a:ext cx="0" cy="4470400"/>
          </a:xfrm>
          <a:prstGeom prst="line">
            <a:avLst/>
          </a:prstGeom>
          <a:noFill/>
          <a:ln w="25400">
            <a:solidFill>
              <a:schemeClr val="tx1"/>
            </a:solidFill>
            <a:prstDash val="sysDot"/>
            <a:round/>
          </a:ln>
        </p:spPr>
        <p:txBody>
          <a:bodyPr wrap="none" anchor="ctr"/>
          <a:lstStyle/>
          <a:p>
            <a:endParaRPr lang="en-IN"/>
          </a:p>
        </p:txBody>
      </p:sp>
      <p:sp>
        <p:nvSpPr>
          <p:cNvPr id="253967" name="Line 20"/>
          <p:cNvSpPr>
            <a:spLocks noChangeShapeType="1"/>
          </p:cNvSpPr>
          <p:nvPr/>
        </p:nvSpPr>
        <p:spPr bwMode="auto">
          <a:xfrm flipH="1">
            <a:off x="7429500" y="1427163"/>
            <a:ext cx="0" cy="4470400"/>
          </a:xfrm>
          <a:prstGeom prst="line">
            <a:avLst/>
          </a:prstGeom>
          <a:noFill/>
          <a:ln w="25400">
            <a:solidFill>
              <a:schemeClr val="tx1"/>
            </a:solidFill>
            <a:prstDash val="sysDot"/>
            <a:round/>
          </a:ln>
        </p:spPr>
        <p:txBody>
          <a:bodyPr wrap="none" anchor="ctr"/>
          <a:lstStyle/>
          <a:p>
            <a:endParaRPr lang="en-IN"/>
          </a:p>
        </p:txBody>
      </p:sp>
      <p:sp>
        <p:nvSpPr>
          <p:cNvPr id="23568" name="Rectangle 21"/>
          <p:cNvSpPr>
            <a:spLocks noChangeArrowheads="1"/>
          </p:cNvSpPr>
          <p:nvPr/>
        </p:nvSpPr>
        <p:spPr bwMode="auto">
          <a:xfrm>
            <a:off x="762000" y="3471863"/>
            <a:ext cx="925513" cy="454025"/>
          </a:xfrm>
          <a:prstGeom prst="rect">
            <a:avLst/>
          </a:prstGeom>
          <a:noFill/>
          <a:ln w="12700">
            <a:noFill/>
            <a:miter lim="800000"/>
          </a:ln>
        </p:spPr>
        <p:txBody>
          <a:bodyPr wrap="none" lIns="90488" tIns="44450" rIns="90488" bIns="44450">
            <a:spAutoFit/>
          </a:bodyPr>
          <a:lstStyle/>
          <a:p>
            <a:pPr algn="l"/>
            <a:r>
              <a:rPr lang="en-US" sz="2400">
                <a:solidFill>
                  <a:srgbClr val="000000"/>
                </a:solidFill>
              </a:rPr>
              <a:t>Inst 3</a:t>
            </a:r>
          </a:p>
        </p:txBody>
      </p:sp>
      <p:sp>
        <p:nvSpPr>
          <p:cNvPr id="253969" name="Line 22"/>
          <p:cNvSpPr>
            <a:spLocks noChangeShapeType="1"/>
          </p:cNvSpPr>
          <p:nvPr/>
        </p:nvSpPr>
        <p:spPr bwMode="auto">
          <a:xfrm flipH="1">
            <a:off x="685800" y="1828800"/>
            <a:ext cx="0" cy="3886200"/>
          </a:xfrm>
          <a:prstGeom prst="line">
            <a:avLst/>
          </a:prstGeom>
          <a:noFill/>
          <a:ln w="28575">
            <a:solidFill>
              <a:schemeClr val="tx1"/>
            </a:solidFill>
            <a:round/>
            <a:tailEnd type="triangle" w="med" len="med"/>
          </a:ln>
        </p:spPr>
        <p:txBody>
          <a:bodyPr/>
          <a:lstStyle/>
          <a:p>
            <a:endParaRPr lang="en-IN"/>
          </a:p>
        </p:txBody>
      </p:sp>
      <p:grpSp>
        <p:nvGrpSpPr>
          <p:cNvPr id="3" name="Group 154"/>
          <p:cNvGrpSpPr/>
          <p:nvPr/>
        </p:nvGrpSpPr>
        <p:grpSpPr>
          <a:xfrm>
            <a:off x="787400" y="1585913"/>
            <a:ext cx="5297488" cy="763587"/>
            <a:chOff x="762000" y="1676400"/>
            <a:chExt cx="5297796" cy="763588"/>
          </a:xfrm>
        </p:grpSpPr>
        <p:sp>
          <p:nvSpPr>
            <p:cNvPr id="254071" name="Rectangle 10"/>
            <p:cNvSpPr>
              <a:spLocks noChangeArrowheads="1"/>
            </p:cNvSpPr>
            <p:nvPr/>
          </p:nvSpPr>
          <p:spPr bwMode="auto">
            <a:xfrm>
              <a:off x="762000" y="1752600"/>
              <a:ext cx="728663" cy="454025"/>
            </a:xfrm>
            <a:prstGeom prst="rect">
              <a:avLst/>
            </a:prstGeom>
            <a:noFill/>
            <a:ln w="12700">
              <a:noFill/>
              <a:miter lim="800000"/>
            </a:ln>
          </p:spPr>
          <p:txBody>
            <a:bodyPr wrap="none" lIns="90488" tIns="44450" rIns="90488" bIns="44450">
              <a:spAutoFit/>
            </a:bodyPr>
            <a:lstStyle/>
            <a:p>
              <a:pPr algn="l"/>
              <a:r>
                <a:rPr lang="en-US" sz="2400" b="1">
                  <a:solidFill>
                    <a:srgbClr val="FC0128"/>
                  </a:solidFill>
                  <a:latin typeface="Courier New" pitchFamily="49" charset="0"/>
                </a:rPr>
                <a:t>beq</a:t>
              </a:r>
            </a:p>
          </p:txBody>
        </p:sp>
        <p:grpSp>
          <p:nvGrpSpPr>
            <p:cNvPr id="254072" name="Group 57"/>
            <p:cNvGrpSpPr/>
            <p:nvPr/>
          </p:nvGrpSpPr>
          <p:grpSpPr>
            <a:xfrm>
              <a:off x="4191000" y="1676400"/>
              <a:ext cx="354013" cy="763588"/>
              <a:chOff x="2207" y="1413"/>
              <a:chExt cx="223" cy="481"/>
            </a:xfrm>
          </p:grpSpPr>
          <p:sp>
            <p:nvSpPr>
              <p:cNvPr id="254099" name="Freeform 58"/>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4100" name="Rectangle 59"/>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54073" name="Group 60"/>
            <p:cNvGrpSpPr/>
            <p:nvPr/>
          </p:nvGrpSpPr>
          <p:grpSpPr>
            <a:xfrm>
              <a:off x="2757486" y="1828800"/>
              <a:ext cx="539750" cy="458788"/>
              <a:chOff x="1291" y="1509"/>
              <a:chExt cx="340" cy="289"/>
            </a:xfrm>
          </p:grpSpPr>
          <p:sp>
            <p:nvSpPr>
              <p:cNvPr id="254095" name="Rectangle 61"/>
              <p:cNvSpPr>
                <a:spLocks noChangeArrowheads="1"/>
              </p:cNvSpPr>
              <p:nvPr/>
            </p:nvSpPr>
            <p:spPr bwMode="auto">
              <a:xfrm>
                <a:off x="1295"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54096" name="Group 62"/>
              <p:cNvGrpSpPr/>
              <p:nvPr/>
            </p:nvGrpSpPr>
            <p:grpSpPr>
              <a:xfrm>
                <a:off x="1291" y="1509"/>
                <a:ext cx="340" cy="289"/>
                <a:chOff x="1291" y="1509"/>
                <a:chExt cx="340" cy="289"/>
              </a:xfrm>
            </p:grpSpPr>
            <p:sp>
              <p:nvSpPr>
                <p:cNvPr id="254097" name="Freeform 63"/>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4098" name="Freeform 64"/>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54074" name="Rectangle 65"/>
            <p:cNvSpPr>
              <a:spLocks noChangeArrowheads="1"/>
            </p:cNvSpPr>
            <p:nvPr/>
          </p:nvSpPr>
          <p:spPr bwMode="auto">
            <a:xfrm>
              <a:off x="3457575" y="1839913"/>
              <a:ext cx="593112" cy="335989"/>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54075" name="Group 66"/>
            <p:cNvGrpSpPr/>
            <p:nvPr/>
          </p:nvGrpSpPr>
          <p:grpSpPr>
            <a:xfrm>
              <a:off x="3487738" y="1828800"/>
              <a:ext cx="469900" cy="458788"/>
              <a:chOff x="1751" y="1509"/>
              <a:chExt cx="296" cy="289"/>
            </a:xfrm>
          </p:grpSpPr>
          <p:sp>
            <p:nvSpPr>
              <p:cNvPr id="254093" name="Freeform 67"/>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4094" name="Freeform 68"/>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54076" name="Line 69"/>
            <p:cNvSpPr>
              <a:spLocks noChangeShapeType="1"/>
            </p:cNvSpPr>
            <p:nvPr/>
          </p:nvSpPr>
          <p:spPr bwMode="auto">
            <a:xfrm>
              <a:off x="3305175" y="2057400"/>
              <a:ext cx="184150" cy="0"/>
            </a:xfrm>
            <a:prstGeom prst="line">
              <a:avLst/>
            </a:prstGeom>
            <a:noFill/>
            <a:ln w="25400">
              <a:solidFill>
                <a:schemeClr val="tx1"/>
              </a:solidFill>
              <a:round/>
            </a:ln>
          </p:spPr>
          <p:txBody>
            <a:bodyPr wrap="none" anchor="ctr"/>
            <a:lstStyle/>
            <a:p>
              <a:endParaRPr lang="en-IN"/>
            </a:p>
          </p:txBody>
        </p:sp>
        <p:sp>
          <p:nvSpPr>
            <p:cNvPr id="254077" name="Freeform 70"/>
            <p:cNvSpPr/>
            <p:nvPr/>
          </p:nvSpPr>
          <p:spPr bwMode="auto">
            <a:xfrm>
              <a:off x="3413125" y="1905000"/>
              <a:ext cx="76200" cy="153988"/>
            </a:xfrm>
            <a:custGeom>
              <a:gdLst>
                <a:gd name="T0" fmla="*/ 0 w 48"/>
                <a:gd name="T1" fmla="*/ 2147483647 h 97"/>
                <a:gd name="T2" fmla="*/ 0 w 48"/>
                <a:gd name="T3" fmla="*/ 0 h 97"/>
                <a:gd name="T4" fmla="*/ 2147483647 w 48"/>
                <a:gd name="T5" fmla="*/ 0 h 97"/>
                <a:gd name="T6" fmla="*/ 21474836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4078" name="Line 71"/>
            <p:cNvSpPr>
              <a:spLocks noChangeShapeType="1"/>
            </p:cNvSpPr>
            <p:nvPr/>
          </p:nvSpPr>
          <p:spPr bwMode="auto">
            <a:xfrm>
              <a:off x="3965575" y="1905000"/>
              <a:ext cx="249238" cy="0"/>
            </a:xfrm>
            <a:prstGeom prst="line">
              <a:avLst/>
            </a:prstGeom>
            <a:noFill/>
            <a:ln w="25400">
              <a:solidFill>
                <a:schemeClr val="tx1"/>
              </a:solidFill>
              <a:round/>
            </a:ln>
          </p:spPr>
          <p:txBody>
            <a:bodyPr wrap="none" anchor="ctr"/>
            <a:lstStyle/>
            <a:p>
              <a:endParaRPr lang="en-IN"/>
            </a:p>
          </p:txBody>
        </p:sp>
        <p:sp>
          <p:nvSpPr>
            <p:cNvPr id="254079" name="Rectangle 72"/>
            <p:cNvSpPr>
              <a:spLocks noChangeArrowheads="1"/>
            </p:cNvSpPr>
            <p:nvPr/>
          </p:nvSpPr>
          <p:spPr bwMode="auto">
            <a:xfrm>
              <a:off x="4754563" y="1831975"/>
              <a:ext cx="650820" cy="335989"/>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54080" name="Group 73"/>
            <p:cNvGrpSpPr/>
            <p:nvPr/>
          </p:nvGrpSpPr>
          <p:grpSpPr>
            <a:xfrm>
              <a:off x="4787900" y="1828800"/>
              <a:ext cx="563563" cy="458788"/>
              <a:chOff x="2570" y="1509"/>
              <a:chExt cx="355" cy="289"/>
            </a:xfrm>
          </p:grpSpPr>
          <p:sp>
            <p:nvSpPr>
              <p:cNvPr id="254091" name="Freeform 74"/>
              <p:cNvSpPr/>
              <p:nvPr/>
            </p:nvSpPr>
            <p:spPr bwMode="auto">
              <a:xfrm>
                <a:off x="257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4092" name="Freeform 75"/>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54081" name="Rectangle 76"/>
            <p:cNvSpPr>
              <a:spLocks noChangeArrowheads="1"/>
            </p:cNvSpPr>
            <p:nvPr/>
          </p:nvSpPr>
          <p:spPr bwMode="auto">
            <a:xfrm>
              <a:off x="5535613" y="1831975"/>
              <a:ext cx="524183" cy="335989"/>
            </a:xfrm>
            <a:prstGeom prst="rect">
              <a:avLst/>
            </a:prstGeom>
            <a:noFill/>
            <a:ln w="12700">
              <a:noFill/>
              <a:miter lim="800000"/>
            </a:ln>
          </p:spPr>
          <p:txBody>
            <a:bodyPr wrap="none" lIns="90488" tIns="44450" rIns="90488" bIns="44450">
              <a:spAutoFit/>
            </a:bodyPr>
            <a:lstStyle/>
            <a:p>
              <a:pPr algn="l"/>
              <a:r>
                <a:rPr lang="en-US" b="1">
                  <a:solidFill>
                    <a:srgbClr val="000000"/>
                  </a:solidFill>
                </a:rPr>
                <a:t>WB</a:t>
              </a:r>
            </a:p>
          </p:txBody>
        </p:sp>
        <p:grpSp>
          <p:nvGrpSpPr>
            <p:cNvPr id="254082" name="Group 77"/>
            <p:cNvGrpSpPr/>
            <p:nvPr/>
          </p:nvGrpSpPr>
          <p:grpSpPr>
            <a:xfrm>
              <a:off x="5578475" y="1828800"/>
              <a:ext cx="450850" cy="458788"/>
              <a:chOff x="3068" y="1509"/>
              <a:chExt cx="284" cy="289"/>
            </a:xfrm>
          </p:grpSpPr>
          <p:sp>
            <p:nvSpPr>
              <p:cNvPr id="254089" name="Freeform 78"/>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4090" name="Freeform 79"/>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54083" name="Line 80"/>
            <p:cNvSpPr>
              <a:spLocks noChangeShapeType="1"/>
            </p:cNvSpPr>
            <p:nvPr/>
          </p:nvSpPr>
          <p:spPr bwMode="auto">
            <a:xfrm>
              <a:off x="5345113" y="2057400"/>
              <a:ext cx="220663" cy="0"/>
            </a:xfrm>
            <a:prstGeom prst="line">
              <a:avLst/>
            </a:prstGeom>
            <a:noFill/>
            <a:ln w="25400">
              <a:solidFill>
                <a:schemeClr val="tx1"/>
              </a:solidFill>
              <a:round/>
            </a:ln>
          </p:spPr>
          <p:txBody>
            <a:bodyPr wrap="none" anchor="ctr"/>
            <a:lstStyle/>
            <a:p>
              <a:endParaRPr lang="en-IN"/>
            </a:p>
          </p:txBody>
        </p:sp>
        <p:sp>
          <p:nvSpPr>
            <p:cNvPr id="254084" name="Line 81"/>
            <p:cNvSpPr>
              <a:spLocks noChangeShapeType="1"/>
            </p:cNvSpPr>
            <p:nvPr/>
          </p:nvSpPr>
          <p:spPr bwMode="auto">
            <a:xfrm>
              <a:off x="4576763" y="2057400"/>
              <a:ext cx="246063" cy="0"/>
            </a:xfrm>
            <a:prstGeom prst="line">
              <a:avLst/>
            </a:prstGeom>
            <a:noFill/>
            <a:ln w="25400">
              <a:solidFill>
                <a:schemeClr val="tx1"/>
              </a:solidFill>
              <a:round/>
            </a:ln>
          </p:spPr>
          <p:txBody>
            <a:bodyPr wrap="none" anchor="ctr"/>
            <a:lstStyle/>
            <a:p>
              <a:endParaRPr lang="en-IN"/>
            </a:p>
          </p:txBody>
        </p:sp>
        <p:sp>
          <p:nvSpPr>
            <p:cNvPr id="254085" name="Line 82"/>
            <p:cNvSpPr>
              <a:spLocks noChangeShapeType="1"/>
            </p:cNvSpPr>
            <p:nvPr/>
          </p:nvSpPr>
          <p:spPr bwMode="auto">
            <a:xfrm>
              <a:off x="3965575" y="2209800"/>
              <a:ext cx="249238" cy="0"/>
            </a:xfrm>
            <a:prstGeom prst="line">
              <a:avLst/>
            </a:prstGeom>
            <a:noFill/>
            <a:ln w="25400">
              <a:solidFill>
                <a:schemeClr val="tx1"/>
              </a:solidFill>
              <a:round/>
            </a:ln>
          </p:spPr>
          <p:txBody>
            <a:bodyPr wrap="none" anchor="ctr"/>
            <a:lstStyle/>
            <a:p>
              <a:endParaRPr lang="en-IN"/>
            </a:p>
          </p:txBody>
        </p:sp>
        <p:sp>
          <p:nvSpPr>
            <p:cNvPr id="254086" name="Line 86"/>
            <p:cNvSpPr>
              <a:spLocks noChangeShapeType="1"/>
            </p:cNvSpPr>
            <p:nvPr/>
          </p:nvSpPr>
          <p:spPr bwMode="auto">
            <a:xfrm flipH="1">
              <a:off x="4759325" y="2057400"/>
              <a:ext cx="0" cy="381000"/>
            </a:xfrm>
            <a:prstGeom prst="line">
              <a:avLst/>
            </a:prstGeom>
            <a:noFill/>
            <a:ln w="28575">
              <a:solidFill>
                <a:schemeClr val="tx1"/>
              </a:solidFill>
              <a:round/>
            </a:ln>
          </p:spPr>
          <p:txBody>
            <a:bodyPr/>
            <a:lstStyle/>
            <a:p>
              <a:endParaRPr lang="en-IN"/>
            </a:p>
          </p:txBody>
        </p:sp>
        <p:sp>
          <p:nvSpPr>
            <p:cNvPr id="254087" name="Line 87"/>
            <p:cNvSpPr>
              <a:spLocks noChangeShapeType="1"/>
            </p:cNvSpPr>
            <p:nvPr/>
          </p:nvSpPr>
          <p:spPr bwMode="auto">
            <a:xfrm>
              <a:off x="4759325" y="2438400"/>
              <a:ext cx="685800" cy="0"/>
            </a:xfrm>
            <a:prstGeom prst="line">
              <a:avLst/>
            </a:prstGeom>
            <a:noFill/>
            <a:ln w="28575">
              <a:solidFill>
                <a:schemeClr val="tx1"/>
              </a:solidFill>
              <a:round/>
            </a:ln>
          </p:spPr>
          <p:txBody>
            <a:bodyPr/>
            <a:lstStyle/>
            <a:p>
              <a:endParaRPr lang="en-IN"/>
            </a:p>
          </p:txBody>
        </p:sp>
        <p:sp>
          <p:nvSpPr>
            <p:cNvPr id="254088" name="Line 88"/>
            <p:cNvSpPr>
              <a:spLocks noChangeShapeType="1"/>
            </p:cNvSpPr>
            <p:nvPr/>
          </p:nvSpPr>
          <p:spPr bwMode="auto">
            <a:xfrm flipH="1">
              <a:off x="5445125" y="2057400"/>
              <a:ext cx="0" cy="381000"/>
            </a:xfrm>
            <a:prstGeom prst="line">
              <a:avLst/>
            </a:prstGeom>
            <a:noFill/>
            <a:ln w="28575">
              <a:solidFill>
                <a:schemeClr val="tx1"/>
              </a:solidFill>
              <a:round/>
            </a:ln>
          </p:spPr>
          <p:txBody>
            <a:bodyPr/>
            <a:lstStyle/>
            <a:p>
              <a:endParaRPr lang="en-IN"/>
            </a:p>
          </p:txBody>
        </p:sp>
      </p:grpSp>
      <p:sp>
        <p:nvSpPr>
          <p:cNvPr id="253971" name="Rectangle 188"/>
          <p:cNvSpPr>
            <a:spLocks noGrp="1" noChangeArrowheads="1"/>
          </p:cNvSpPr>
          <p:nvPr>
            <p:ph type="body" idx="1"/>
          </p:nvPr>
        </p:nvSpPr>
        <p:spPr>
          <a:xfrm>
            <a:off x="609600" y="762000"/>
            <a:ext cx="7391400" cy="379413"/>
          </a:xfrm>
          <a:noFill/>
        </p:spPr>
        <p:txBody>
          <a:bodyPr/>
          <a:lstStyle/>
          <a:p>
            <a:r>
              <a:rPr lang="en-US" smtClean="0"/>
              <a:t>Dependencies backward in time cause </a:t>
            </a:r>
            <a:r>
              <a:rPr lang="en-US" smtClean="0">
                <a:solidFill>
                  <a:schemeClr val="accent1"/>
                </a:solidFill>
              </a:rPr>
              <a:t>hazards</a:t>
            </a:r>
          </a:p>
        </p:txBody>
      </p:sp>
      <p:grpSp>
        <p:nvGrpSpPr>
          <p:cNvPr id="10" name="Group 54"/>
          <p:cNvGrpSpPr/>
          <p:nvPr/>
        </p:nvGrpSpPr>
        <p:grpSpPr>
          <a:xfrm>
            <a:off x="3465513" y="2481263"/>
            <a:ext cx="3302000" cy="838200"/>
            <a:chOff x="1571" y="1152"/>
            <a:chExt cx="2080" cy="528"/>
          </a:xfrm>
        </p:grpSpPr>
        <p:grpSp>
          <p:nvGrpSpPr>
            <p:cNvPr id="254039" name="Group 55"/>
            <p:cNvGrpSpPr/>
            <p:nvPr/>
          </p:nvGrpSpPr>
          <p:grpSpPr>
            <a:xfrm>
              <a:off x="2487" y="1152"/>
              <a:ext cx="223" cy="481"/>
              <a:chOff x="2207" y="1413"/>
              <a:chExt cx="223" cy="481"/>
            </a:xfrm>
          </p:grpSpPr>
          <p:sp>
            <p:nvSpPr>
              <p:cNvPr id="254069"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4070"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54040" name="Group 58"/>
            <p:cNvGrpSpPr/>
            <p:nvPr/>
          </p:nvGrpSpPr>
          <p:grpSpPr>
            <a:xfrm>
              <a:off x="1571" y="1248"/>
              <a:ext cx="346" cy="296"/>
              <a:chOff x="1291" y="1509"/>
              <a:chExt cx="346" cy="296"/>
            </a:xfrm>
          </p:grpSpPr>
          <p:sp>
            <p:nvSpPr>
              <p:cNvPr id="254065"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54066" name="Group 60"/>
              <p:cNvGrpSpPr/>
              <p:nvPr/>
            </p:nvGrpSpPr>
            <p:grpSpPr>
              <a:xfrm>
                <a:off x="1291" y="1509"/>
                <a:ext cx="346" cy="296"/>
                <a:chOff x="1291" y="1509"/>
                <a:chExt cx="346" cy="296"/>
              </a:xfrm>
            </p:grpSpPr>
            <p:sp>
              <p:nvSpPr>
                <p:cNvPr id="254067"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4068" name="Freeform 62"/>
                <p:cNvSpPr/>
                <p:nvPr/>
              </p:nvSpPr>
              <p:spPr bwMode="auto">
                <a:xfrm>
                  <a:off x="1466" y="1516"/>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54041"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54042" name="Group 64"/>
            <p:cNvGrpSpPr/>
            <p:nvPr/>
          </p:nvGrpSpPr>
          <p:grpSpPr>
            <a:xfrm>
              <a:off x="2031" y="1248"/>
              <a:ext cx="296" cy="289"/>
              <a:chOff x="1751" y="1509"/>
              <a:chExt cx="296" cy="289"/>
            </a:xfrm>
          </p:grpSpPr>
          <p:sp>
            <p:nvSpPr>
              <p:cNvPr id="254063"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4064"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54043"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54044"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4045"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54046"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54047" name="Group 71"/>
            <p:cNvGrpSpPr/>
            <p:nvPr/>
          </p:nvGrpSpPr>
          <p:grpSpPr>
            <a:xfrm>
              <a:off x="2880" y="1248"/>
              <a:ext cx="325" cy="289"/>
              <a:chOff x="2600" y="1509"/>
              <a:chExt cx="325" cy="289"/>
            </a:xfrm>
          </p:grpSpPr>
          <p:sp>
            <p:nvSpPr>
              <p:cNvPr id="254061"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4062"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54048"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t>WB</a:t>
              </a:r>
            </a:p>
          </p:txBody>
        </p:sp>
        <p:grpSp>
          <p:nvGrpSpPr>
            <p:cNvPr id="254049" name="Group 75"/>
            <p:cNvGrpSpPr/>
            <p:nvPr/>
          </p:nvGrpSpPr>
          <p:grpSpPr>
            <a:xfrm>
              <a:off x="3348" y="1248"/>
              <a:ext cx="284" cy="289"/>
              <a:chOff x="3068" y="1509"/>
              <a:chExt cx="284" cy="289"/>
            </a:xfrm>
          </p:grpSpPr>
          <p:sp>
            <p:nvSpPr>
              <p:cNvPr id="254059"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4060"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54050"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54051"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54052"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54053"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54054"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54055"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54056"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54057"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54058"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17" name="Group 54"/>
          <p:cNvGrpSpPr/>
          <p:nvPr/>
        </p:nvGrpSpPr>
        <p:grpSpPr>
          <a:xfrm>
            <a:off x="4067175" y="3382963"/>
            <a:ext cx="3302000" cy="838200"/>
            <a:chOff x="1571" y="1152"/>
            <a:chExt cx="2080" cy="528"/>
          </a:xfrm>
        </p:grpSpPr>
        <p:grpSp>
          <p:nvGrpSpPr>
            <p:cNvPr id="254007" name="Group 55"/>
            <p:cNvGrpSpPr/>
            <p:nvPr/>
          </p:nvGrpSpPr>
          <p:grpSpPr>
            <a:xfrm>
              <a:off x="2487" y="1152"/>
              <a:ext cx="223" cy="481"/>
              <a:chOff x="2207" y="1413"/>
              <a:chExt cx="223" cy="481"/>
            </a:xfrm>
          </p:grpSpPr>
          <p:sp>
            <p:nvSpPr>
              <p:cNvPr id="254037"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4038"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54008" name="Group 58"/>
            <p:cNvGrpSpPr/>
            <p:nvPr/>
          </p:nvGrpSpPr>
          <p:grpSpPr>
            <a:xfrm>
              <a:off x="1571" y="1248"/>
              <a:ext cx="340" cy="289"/>
              <a:chOff x="1291" y="1509"/>
              <a:chExt cx="340" cy="289"/>
            </a:xfrm>
          </p:grpSpPr>
          <p:sp>
            <p:nvSpPr>
              <p:cNvPr id="254033"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54034" name="Group 60"/>
              <p:cNvGrpSpPr/>
              <p:nvPr/>
            </p:nvGrpSpPr>
            <p:grpSpPr>
              <a:xfrm>
                <a:off x="1291" y="1509"/>
                <a:ext cx="340" cy="289"/>
                <a:chOff x="1291" y="1509"/>
                <a:chExt cx="340" cy="289"/>
              </a:xfrm>
            </p:grpSpPr>
            <p:sp>
              <p:nvSpPr>
                <p:cNvPr id="254035"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4036"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54009"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54010" name="Group 64"/>
            <p:cNvGrpSpPr/>
            <p:nvPr/>
          </p:nvGrpSpPr>
          <p:grpSpPr>
            <a:xfrm>
              <a:off x="2031" y="1248"/>
              <a:ext cx="296" cy="289"/>
              <a:chOff x="1751" y="1509"/>
              <a:chExt cx="296" cy="289"/>
            </a:xfrm>
          </p:grpSpPr>
          <p:sp>
            <p:nvSpPr>
              <p:cNvPr id="254031"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4032"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54011"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54012"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4013"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54014"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54015" name="Group 71"/>
            <p:cNvGrpSpPr/>
            <p:nvPr/>
          </p:nvGrpSpPr>
          <p:grpSpPr>
            <a:xfrm>
              <a:off x="2880" y="1248"/>
              <a:ext cx="325" cy="289"/>
              <a:chOff x="2600" y="1509"/>
              <a:chExt cx="325" cy="289"/>
            </a:xfrm>
          </p:grpSpPr>
          <p:sp>
            <p:nvSpPr>
              <p:cNvPr id="254029"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4030"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54016"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t>WB</a:t>
              </a:r>
            </a:p>
          </p:txBody>
        </p:sp>
        <p:grpSp>
          <p:nvGrpSpPr>
            <p:cNvPr id="254017" name="Group 75"/>
            <p:cNvGrpSpPr/>
            <p:nvPr/>
          </p:nvGrpSpPr>
          <p:grpSpPr>
            <a:xfrm>
              <a:off x="3348" y="1248"/>
              <a:ext cx="284" cy="289"/>
              <a:chOff x="3068" y="1509"/>
              <a:chExt cx="284" cy="289"/>
            </a:xfrm>
          </p:grpSpPr>
          <p:sp>
            <p:nvSpPr>
              <p:cNvPr id="254027"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4028"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54018"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54019"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54020"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54021"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54022"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54023"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54024"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54025"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54026"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grpSp>
        <p:nvGrpSpPr>
          <p:cNvPr id="24" name="Group 54"/>
          <p:cNvGrpSpPr/>
          <p:nvPr/>
        </p:nvGrpSpPr>
        <p:grpSpPr>
          <a:xfrm>
            <a:off x="4716463" y="4246563"/>
            <a:ext cx="3302000" cy="838200"/>
            <a:chOff x="1571" y="1152"/>
            <a:chExt cx="2080" cy="528"/>
          </a:xfrm>
        </p:grpSpPr>
        <p:grpSp>
          <p:nvGrpSpPr>
            <p:cNvPr id="253975" name="Group 55"/>
            <p:cNvGrpSpPr/>
            <p:nvPr/>
          </p:nvGrpSpPr>
          <p:grpSpPr>
            <a:xfrm>
              <a:off x="2487" y="1152"/>
              <a:ext cx="223" cy="481"/>
              <a:chOff x="2207" y="1413"/>
              <a:chExt cx="223" cy="481"/>
            </a:xfrm>
          </p:grpSpPr>
          <p:sp>
            <p:nvSpPr>
              <p:cNvPr id="254005"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4006"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53976" name="Group 58"/>
            <p:cNvGrpSpPr/>
            <p:nvPr/>
          </p:nvGrpSpPr>
          <p:grpSpPr>
            <a:xfrm>
              <a:off x="1571" y="1248"/>
              <a:ext cx="340" cy="289"/>
              <a:chOff x="1291" y="1509"/>
              <a:chExt cx="340" cy="289"/>
            </a:xfrm>
          </p:grpSpPr>
          <p:sp>
            <p:nvSpPr>
              <p:cNvPr id="254001"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54002" name="Group 60"/>
              <p:cNvGrpSpPr/>
              <p:nvPr/>
            </p:nvGrpSpPr>
            <p:grpSpPr>
              <a:xfrm>
                <a:off x="1291" y="1509"/>
                <a:ext cx="340" cy="289"/>
                <a:chOff x="1291" y="1509"/>
                <a:chExt cx="340" cy="289"/>
              </a:xfrm>
            </p:grpSpPr>
            <p:sp>
              <p:nvSpPr>
                <p:cNvPr id="254003"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4004"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53977"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53978" name="Group 64"/>
            <p:cNvGrpSpPr/>
            <p:nvPr/>
          </p:nvGrpSpPr>
          <p:grpSpPr>
            <a:xfrm>
              <a:off x="2031" y="1248"/>
              <a:ext cx="296" cy="289"/>
              <a:chOff x="1751" y="1509"/>
              <a:chExt cx="296" cy="289"/>
            </a:xfrm>
          </p:grpSpPr>
          <p:sp>
            <p:nvSpPr>
              <p:cNvPr id="253999"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4000"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53979"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53980"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3981"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53982"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53983" name="Group 71"/>
            <p:cNvGrpSpPr/>
            <p:nvPr/>
          </p:nvGrpSpPr>
          <p:grpSpPr>
            <a:xfrm>
              <a:off x="2880" y="1248"/>
              <a:ext cx="325" cy="289"/>
              <a:chOff x="2600" y="1509"/>
              <a:chExt cx="325" cy="289"/>
            </a:xfrm>
          </p:grpSpPr>
          <p:sp>
            <p:nvSpPr>
              <p:cNvPr id="253997"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3998"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53984"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t>WB</a:t>
              </a:r>
            </a:p>
          </p:txBody>
        </p:sp>
        <p:grpSp>
          <p:nvGrpSpPr>
            <p:cNvPr id="253985" name="Group 75"/>
            <p:cNvGrpSpPr/>
            <p:nvPr/>
          </p:nvGrpSpPr>
          <p:grpSpPr>
            <a:xfrm>
              <a:off x="3348" y="1248"/>
              <a:ext cx="284" cy="289"/>
              <a:chOff x="3068" y="1509"/>
              <a:chExt cx="284" cy="289"/>
            </a:xfrm>
          </p:grpSpPr>
          <p:sp>
            <p:nvSpPr>
              <p:cNvPr id="253995"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3996"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53986"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53987"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53988"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53989"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53990"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53991"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53992"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53993"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53994"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3" presetClass="entr" presetSubtype="1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23558"/>
                                        </p:tgtEl>
                                        <p:attrNameLst>
                                          <p:attrName>style.visibility</p:attrName>
                                        </p:attrNameLst>
                                      </p:cBhvr>
                                      <p:to>
                                        <p:strVal val="visible"/>
                                      </p:to>
                                    </p:set>
                                    <p:animEffect transition="in" filter="blinds(horizontal)">
                                      <p:cBhvr>
                                        <p:cTn id="14" dur="500"/>
                                        <p:tgtEl>
                                          <p:spTgt spid="23558"/>
                                        </p:tgtEl>
                                      </p:cBhvr>
                                    </p:animEffect>
                                  </p:childTnLst>
                                </p:cTn>
                              </p:par>
                            </p:childTnLst>
                          </p:cTn>
                        </p:par>
                      </p:childTnLst>
                    </p:cTn>
                  </p:par>
                  <p:par>
                    <p:cTn id="15" fill="hold" nodeType="clickPar">
                      <p:stCondLst>
                        <p:cond delay="indefinite"/>
                      </p:stCondLst>
                      <p:childTnLst>
                        <p:par>
                          <p:cTn id="16" fill="hold" nodeType="after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linds(horizontal)">
                                      <p:cBhvr>
                                        <p:cTn id="19" dur="500"/>
                                        <p:tgtEl>
                                          <p:spTgt spid="17"/>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3568"/>
                                        </p:tgtEl>
                                        <p:attrNameLst>
                                          <p:attrName>style.visibility</p:attrName>
                                        </p:attrNameLst>
                                      </p:cBhvr>
                                      <p:to>
                                        <p:strVal val="visible"/>
                                      </p:to>
                                    </p:set>
                                    <p:animEffect transition="in" filter="blinds(horizontal)">
                                      <p:cBhvr>
                                        <p:cTn id="22" dur="500"/>
                                        <p:tgtEl>
                                          <p:spTgt spid="23568"/>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linds(horizontal)">
                                      <p:cBhvr>
                                        <p:cTn id="27" dur="500"/>
                                        <p:tgtEl>
                                          <p:spTgt spid="24"/>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3559"/>
                                        </p:tgtEl>
                                        <p:attrNameLst>
                                          <p:attrName>style.visibility</p:attrName>
                                        </p:attrNameLst>
                                      </p:cBhvr>
                                      <p:to>
                                        <p:strVal val="visible"/>
                                      </p:to>
                                    </p:set>
                                    <p:animEffect transition="in" filter="blinds(horizontal)">
                                      <p:cBhvr>
                                        <p:cTn id="30" dur="500"/>
                                        <p:tgtEl>
                                          <p:spTgt spid="23559"/>
                                        </p:tgtEl>
                                      </p:cBhvr>
                                    </p:animEffect>
                                  </p:childTnLst>
                                </p:cTn>
                              </p:par>
                            </p:childTnLst>
                          </p:cTn>
                        </p:par>
                      </p:childTnLst>
                    </p:cTn>
                  </p:par>
                  <p:par>
                    <p:cTn id="31" fill="hold" nodeType="clickPar">
                      <p:stCondLst>
                        <p:cond delay="indefinite"/>
                      </p:stCondLst>
                      <p:childTnLst>
                        <p:par>
                          <p:cTn id="32" fill="hold" nodeType="afterGroup">
                            <p:stCondLst>
                              <p:cond delay="0"/>
                            </p:stCondLst>
                            <p:childTnLst>
                              <p:par>
                                <p:cTn id="33" presetID="22" presetClass="entr" presetSubtype="1"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up)">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8" grpId="0"/>
      <p:bldP spid="23559" grpId="0"/>
      <p:bldP spid="23568" grpId="0"/>
    </p:bldLst>
  </p:timing>
</p:sld>
</file>

<file path=ppt/slides/slide9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54978" name="Footer Placeholder 2"/>
          <p:cNvSpPr>
            <a:spLocks noGrp="1"/>
          </p:cNvSpPr>
          <p:nvPr>
            <p:ph type="ftr" sz="quarter" idx="10"/>
          </p:nvPr>
        </p:nvSpPr>
        <p:spPr>
          <a:noFill/>
        </p:spPr>
        <p:txBody>
          <a:bodyPr/>
          <a:lstStyle/>
          <a:p>
            <a:r>
              <a:rPr lang="en-AU" smtClean="0"/>
              <a:t>Chapter 4 — The Processor — </a:t>
            </a:r>
            <a:fld id="{3722FF79-5C5D-45FF-A82E-6149513333F5}" type="slidenum">
              <a:rPr lang="en-AU" smtClean="0"/>
              <a:t>93</a:t>
            </a:fld>
            <a:endParaRPr lang="en-AU" smtClean="0"/>
          </a:p>
        </p:txBody>
      </p:sp>
      <p:pic>
        <p:nvPicPr>
          <p:cNvPr id="254979" name="Picture 5" descr="f04-17-P374493"/>
          <p:cNvPicPr>
            <a:picLocks noChangeAspect="1" noChangeArrowheads="1"/>
          </p:cNvPicPr>
          <p:nvPr/>
        </p:nvPicPr>
        <p:blipFill>
          <a:blip r:embed="rId3"/>
          <a:stretch>
            <a:fillRect/>
          </a:stretch>
        </p:blipFill>
        <p:spPr bwMode="auto">
          <a:xfrm>
            <a:off x="1187450" y="1196975"/>
            <a:ext cx="6680200" cy="5191125"/>
          </a:xfrm>
          <a:prstGeom prst="rect">
            <a:avLst/>
          </a:prstGeom>
          <a:noFill/>
          <a:ln w="9525">
            <a:noFill/>
            <a:miter lim="800000"/>
          </a:ln>
        </p:spPr>
      </p:pic>
      <p:sp>
        <p:nvSpPr>
          <p:cNvPr id="254980" name="Rectangle 4"/>
          <p:cNvSpPr>
            <a:spLocks noGrp="1" noChangeArrowheads="1"/>
          </p:cNvSpPr>
          <p:nvPr>
            <p:ph type="title"/>
          </p:nvPr>
        </p:nvSpPr>
        <p:spPr>
          <a:xfrm>
            <a:off x="519113" y="260350"/>
            <a:ext cx="8259762" cy="762000"/>
          </a:xfrm>
        </p:spPr>
        <p:txBody>
          <a:bodyPr/>
          <a:lstStyle/>
          <a:p>
            <a:pPr eaLnBrk="1" hangingPunct="1"/>
            <a:r>
              <a:rPr lang="en-AU" smtClean="0"/>
              <a:t>Datapath With Control</a:t>
            </a:r>
          </a:p>
        </p:txBody>
      </p:sp>
      <p:sp>
        <p:nvSpPr>
          <p:cNvPr id="19" name="Rectangle 18"/>
          <p:cNvSpPr>
            <a:spLocks noChangeArrowheads="1"/>
          </p:cNvSpPr>
          <p:nvPr/>
        </p:nvSpPr>
        <p:spPr bwMode="auto">
          <a:xfrm>
            <a:off x="179388" y="85725"/>
            <a:ext cx="8785225" cy="936625"/>
          </a:xfrm>
          <a:prstGeom prst="rect">
            <a:avLst/>
          </a:prstGeom>
          <a:solidFill>
            <a:schemeClr val="accent1"/>
          </a:solidFill>
          <a:ln w="9525" algn="ctr">
            <a:solidFill>
              <a:schemeClr val="tx1"/>
            </a:solidFill>
            <a:round/>
          </a:ln>
        </p:spPr>
        <p:txBody>
          <a:bodyPr anchor="ctr"/>
          <a:lstStyle/>
          <a:p>
            <a:endParaRPr lang="en-IN">
              <a:solidFill>
                <a:srgbClr val="000000"/>
              </a:solidFill>
            </a:endParaRPr>
          </a:p>
        </p:txBody>
      </p:sp>
      <p:grpSp>
        <p:nvGrpSpPr>
          <p:cNvPr id="2" name="Group 14"/>
          <p:cNvGrpSpPr/>
          <p:nvPr/>
        </p:nvGrpSpPr>
        <p:grpSpPr>
          <a:xfrm>
            <a:off x="1042988" y="363538"/>
            <a:ext cx="1624012" cy="5461000"/>
            <a:chOff x="1004639" y="341883"/>
            <a:chExt cx="1623145" cy="5462488"/>
          </a:xfrm>
        </p:grpSpPr>
        <p:sp>
          <p:nvSpPr>
            <p:cNvPr id="255005" name="Rectangle 135"/>
            <p:cNvSpPr>
              <a:spLocks noChangeArrowheads="1"/>
            </p:cNvSpPr>
            <p:nvPr/>
          </p:nvSpPr>
          <p:spPr bwMode="auto">
            <a:xfrm>
              <a:off x="1004639" y="341883"/>
              <a:ext cx="1362075" cy="638175"/>
            </a:xfrm>
            <a:prstGeom prst="rect">
              <a:avLst/>
            </a:prstGeom>
            <a:solidFill>
              <a:schemeClr val="bg1"/>
            </a:solidFill>
            <a:ln w="76200" cmpd="tri">
              <a:solidFill>
                <a:schemeClr val="tx1"/>
              </a:solidFill>
              <a:prstDash val="dash"/>
              <a:miter lim="800000"/>
            </a:ln>
          </p:spPr>
          <p:txBody>
            <a:bodyPr wrap="none" lIns="90488" tIns="44450" rIns="90488" bIns="44450">
              <a:spAutoFit/>
            </a:bodyPr>
            <a:lstStyle/>
            <a:p>
              <a:r>
                <a:rPr lang="en-US" sz="1800" b="1">
                  <a:solidFill>
                    <a:srgbClr val="000000"/>
                  </a:solidFill>
                </a:rPr>
                <a:t>Instruction</a:t>
              </a:r>
            </a:p>
            <a:p>
              <a:r>
                <a:rPr lang="en-US" sz="1800" b="1">
                  <a:solidFill>
                    <a:srgbClr val="000000"/>
                  </a:solidFill>
                </a:rPr>
                <a:t>Fetch</a:t>
              </a:r>
            </a:p>
          </p:txBody>
        </p:sp>
        <p:cxnSp>
          <p:nvCxnSpPr>
            <p:cNvPr id="255006" name="Straight Connector 10"/>
            <p:cNvCxnSpPr>
              <a:cxnSpLocks noChangeShapeType="1"/>
            </p:cNvCxnSpPr>
            <p:nvPr/>
          </p:nvCxnSpPr>
          <p:spPr bwMode="auto">
            <a:xfrm flipH="1">
              <a:off x="2627784" y="908050"/>
              <a:ext cx="0" cy="4896321"/>
            </a:xfrm>
            <a:prstGeom prst="line">
              <a:avLst/>
            </a:prstGeom>
            <a:noFill/>
            <a:ln w="76200" algn="ctr">
              <a:solidFill>
                <a:srgbClr val="FF0000"/>
              </a:solidFill>
              <a:round/>
            </a:ln>
          </p:spPr>
        </p:cxnSp>
      </p:grpSp>
      <p:grpSp>
        <p:nvGrpSpPr>
          <p:cNvPr id="3" name="Group 15"/>
          <p:cNvGrpSpPr/>
          <p:nvPr/>
        </p:nvGrpSpPr>
        <p:grpSpPr>
          <a:xfrm>
            <a:off x="3059113" y="363538"/>
            <a:ext cx="1873250" cy="5586412"/>
            <a:chOff x="2716683" y="217748"/>
            <a:chExt cx="1872531" cy="5586623"/>
          </a:xfrm>
        </p:grpSpPr>
        <p:sp>
          <p:nvSpPr>
            <p:cNvPr id="255003" name="Rectangle 136"/>
            <p:cNvSpPr>
              <a:spLocks noChangeArrowheads="1"/>
            </p:cNvSpPr>
            <p:nvPr/>
          </p:nvSpPr>
          <p:spPr bwMode="auto">
            <a:xfrm>
              <a:off x="2716683" y="217748"/>
              <a:ext cx="1628775" cy="638175"/>
            </a:xfrm>
            <a:prstGeom prst="rect">
              <a:avLst/>
            </a:prstGeom>
            <a:solidFill>
              <a:schemeClr val="bg1"/>
            </a:solidFill>
            <a:ln w="76200" cmpd="tri">
              <a:solidFill>
                <a:schemeClr val="tx1"/>
              </a:solidFill>
              <a:prstDash val="dash"/>
              <a:miter lim="800000"/>
            </a:ln>
          </p:spPr>
          <p:txBody>
            <a:bodyPr wrap="none" lIns="90488" tIns="44450" rIns="90488" bIns="44450">
              <a:spAutoFit/>
            </a:bodyPr>
            <a:lstStyle/>
            <a:p>
              <a:r>
                <a:rPr lang="en-US" sz="1800" b="1">
                  <a:solidFill>
                    <a:srgbClr val="000000"/>
                  </a:solidFill>
                </a:rPr>
                <a:t>Instr. Decode</a:t>
              </a:r>
            </a:p>
            <a:p>
              <a:r>
                <a:rPr lang="en-US" sz="1800" b="1">
                  <a:solidFill>
                    <a:srgbClr val="000000"/>
                  </a:solidFill>
                </a:rPr>
                <a:t>Reg. Fetch</a:t>
              </a:r>
            </a:p>
          </p:txBody>
        </p:sp>
        <p:cxnSp>
          <p:nvCxnSpPr>
            <p:cNvPr id="255004" name="Straight Connector 11"/>
            <p:cNvCxnSpPr>
              <a:cxnSpLocks noChangeShapeType="1"/>
            </p:cNvCxnSpPr>
            <p:nvPr/>
          </p:nvCxnSpPr>
          <p:spPr bwMode="auto">
            <a:xfrm flipH="1">
              <a:off x="4589214" y="908050"/>
              <a:ext cx="0" cy="4896321"/>
            </a:xfrm>
            <a:prstGeom prst="line">
              <a:avLst/>
            </a:prstGeom>
            <a:noFill/>
            <a:ln w="76200" algn="ctr">
              <a:solidFill>
                <a:srgbClr val="FF0000"/>
              </a:solidFill>
              <a:round/>
            </a:ln>
          </p:spPr>
        </p:cxnSp>
      </p:grpSp>
      <p:grpSp>
        <p:nvGrpSpPr>
          <p:cNvPr id="4" name="Group 16"/>
          <p:cNvGrpSpPr/>
          <p:nvPr/>
        </p:nvGrpSpPr>
        <p:grpSpPr>
          <a:xfrm>
            <a:off x="4932363" y="333375"/>
            <a:ext cx="1368425" cy="5586413"/>
            <a:chOff x="4673029" y="217748"/>
            <a:chExt cx="1368425" cy="5586623"/>
          </a:xfrm>
        </p:grpSpPr>
        <p:sp>
          <p:nvSpPr>
            <p:cNvPr id="255001" name="Rectangle 137"/>
            <p:cNvSpPr>
              <a:spLocks noChangeArrowheads="1"/>
            </p:cNvSpPr>
            <p:nvPr/>
          </p:nvSpPr>
          <p:spPr bwMode="auto">
            <a:xfrm>
              <a:off x="4673029" y="217748"/>
              <a:ext cx="1368425" cy="638175"/>
            </a:xfrm>
            <a:prstGeom prst="rect">
              <a:avLst/>
            </a:prstGeom>
            <a:solidFill>
              <a:schemeClr val="bg1"/>
            </a:solidFill>
            <a:ln w="76200" cmpd="tri">
              <a:solidFill>
                <a:schemeClr val="tx1"/>
              </a:solidFill>
              <a:prstDash val="dash"/>
              <a:miter lim="800000"/>
            </a:ln>
          </p:spPr>
          <p:txBody>
            <a:bodyPr lIns="90488" tIns="44450" rIns="90488" bIns="44450">
              <a:spAutoFit/>
            </a:bodyPr>
            <a:lstStyle/>
            <a:p>
              <a:r>
                <a:rPr lang="en-US" sz="1800" b="1">
                  <a:solidFill>
                    <a:srgbClr val="000000"/>
                  </a:solidFill>
                </a:rPr>
                <a:t>Execute</a:t>
              </a:r>
            </a:p>
            <a:p>
              <a:r>
                <a:rPr lang="en-US" sz="1800" b="1">
                  <a:solidFill>
                    <a:srgbClr val="000000"/>
                  </a:solidFill>
                </a:rPr>
                <a:t>Addr. Calc</a:t>
              </a:r>
            </a:p>
          </p:txBody>
        </p:sp>
        <p:cxnSp>
          <p:nvCxnSpPr>
            <p:cNvPr id="255002" name="Straight Connector 12"/>
            <p:cNvCxnSpPr>
              <a:cxnSpLocks noChangeShapeType="1"/>
            </p:cNvCxnSpPr>
            <p:nvPr/>
          </p:nvCxnSpPr>
          <p:spPr bwMode="auto">
            <a:xfrm flipH="1">
              <a:off x="6041380" y="908050"/>
              <a:ext cx="0" cy="4896321"/>
            </a:xfrm>
            <a:prstGeom prst="line">
              <a:avLst/>
            </a:prstGeom>
            <a:noFill/>
            <a:ln w="76200" algn="ctr">
              <a:solidFill>
                <a:srgbClr val="FF0000"/>
              </a:solidFill>
              <a:round/>
            </a:ln>
          </p:spPr>
        </p:cxnSp>
      </p:grpSp>
      <p:grpSp>
        <p:nvGrpSpPr>
          <p:cNvPr id="5" name="Group 17"/>
          <p:cNvGrpSpPr/>
          <p:nvPr/>
        </p:nvGrpSpPr>
        <p:grpSpPr>
          <a:xfrm>
            <a:off x="6372225" y="333375"/>
            <a:ext cx="1057275" cy="5543550"/>
            <a:chOff x="6006033" y="217748"/>
            <a:chExt cx="1057275" cy="5543679"/>
          </a:xfrm>
        </p:grpSpPr>
        <p:sp>
          <p:nvSpPr>
            <p:cNvPr id="254999" name="Rectangle 133"/>
            <p:cNvSpPr>
              <a:spLocks noChangeArrowheads="1"/>
            </p:cNvSpPr>
            <p:nvPr/>
          </p:nvSpPr>
          <p:spPr bwMode="auto">
            <a:xfrm>
              <a:off x="6006033" y="217748"/>
              <a:ext cx="1057275" cy="638175"/>
            </a:xfrm>
            <a:prstGeom prst="rect">
              <a:avLst/>
            </a:prstGeom>
            <a:solidFill>
              <a:schemeClr val="bg1"/>
            </a:solidFill>
            <a:ln w="76200" cmpd="tri">
              <a:solidFill>
                <a:schemeClr val="tx1"/>
              </a:solidFill>
              <a:prstDash val="dash"/>
              <a:miter lim="800000"/>
            </a:ln>
          </p:spPr>
          <p:txBody>
            <a:bodyPr wrap="none" lIns="90488" tIns="44450" rIns="90488" bIns="44450">
              <a:spAutoFit/>
            </a:bodyPr>
            <a:lstStyle/>
            <a:p>
              <a:r>
                <a:rPr lang="en-US" sz="1800" b="1">
                  <a:solidFill>
                    <a:srgbClr val="000000"/>
                  </a:solidFill>
                </a:rPr>
                <a:t>Memory</a:t>
              </a:r>
            </a:p>
            <a:p>
              <a:r>
                <a:rPr lang="en-US" sz="1800" b="1">
                  <a:solidFill>
                    <a:srgbClr val="000000"/>
                  </a:solidFill>
                </a:rPr>
                <a:t>Access</a:t>
              </a:r>
            </a:p>
          </p:txBody>
        </p:sp>
        <p:cxnSp>
          <p:nvCxnSpPr>
            <p:cNvPr id="255000" name="Straight Connector 13"/>
            <p:cNvCxnSpPr>
              <a:cxnSpLocks noChangeShapeType="1"/>
            </p:cNvCxnSpPr>
            <p:nvPr/>
          </p:nvCxnSpPr>
          <p:spPr bwMode="auto">
            <a:xfrm flipH="1">
              <a:off x="6942137" y="865107"/>
              <a:ext cx="0" cy="4896320"/>
            </a:xfrm>
            <a:prstGeom prst="line">
              <a:avLst/>
            </a:prstGeom>
            <a:noFill/>
            <a:ln w="76200" algn="ctr">
              <a:solidFill>
                <a:srgbClr val="FF0000"/>
              </a:solidFill>
              <a:round/>
            </a:ln>
          </p:spPr>
        </p:cxnSp>
      </p:grpSp>
      <p:sp>
        <p:nvSpPr>
          <p:cNvPr id="6" name="Rectangle 134"/>
          <p:cNvSpPr>
            <a:spLocks noChangeArrowheads="1"/>
          </p:cNvSpPr>
          <p:nvPr/>
        </p:nvSpPr>
        <p:spPr bwMode="auto">
          <a:xfrm>
            <a:off x="7740650" y="333375"/>
            <a:ext cx="752475" cy="638175"/>
          </a:xfrm>
          <a:prstGeom prst="rect">
            <a:avLst/>
          </a:prstGeom>
          <a:solidFill>
            <a:schemeClr val="bg1"/>
          </a:solidFill>
          <a:ln w="12700" cmpd="tri">
            <a:noFill/>
            <a:prstDash val="dash"/>
            <a:miter lim="800000"/>
          </a:ln>
        </p:spPr>
        <p:txBody>
          <a:bodyPr wrap="none" lIns="90488" tIns="44450" rIns="90488" bIns="44450">
            <a:spAutoFit/>
          </a:bodyPr>
          <a:lstStyle/>
          <a:p>
            <a:r>
              <a:rPr lang="en-US" sz="1800" b="1">
                <a:solidFill>
                  <a:srgbClr val="000000"/>
                </a:solidFill>
              </a:rPr>
              <a:t>Write</a:t>
            </a:r>
          </a:p>
          <a:p>
            <a:r>
              <a:rPr lang="en-US" sz="1800" b="1">
                <a:solidFill>
                  <a:srgbClr val="000000"/>
                </a:solidFill>
              </a:rPr>
              <a:t>Back</a:t>
            </a:r>
          </a:p>
        </p:txBody>
      </p:sp>
      <p:sp>
        <p:nvSpPr>
          <p:cNvPr id="20" name="TextBox 19"/>
          <p:cNvSpPr txBox="1">
            <a:spLocks noChangeArrowheads="1"/>
          </p:cNvSpPr>
          <p:nvPr/>
        </p:nvSpPr>
        <p:spPr bwMode="auto">
          <a:xfrm>
            <a:off x="2667000" y="3068638"/>
            <a:ext cx="6007100" cy="523875"/>
          </a:xfrm>
          <a:prstGeom prst="rect">
            <a:avLst/>
          </a:prstGeom>
          <a:solidFill>
            <a:srgbClr val="0070C0"/>
          </a:solidFill>
          <a:ln w="9525">
            <a:noFill/>
            <a:miter lim="800000"/>
          </a:ln>
        </p:spPr>
        <p:txBody>
          <a:bodyPr>
            <a:spAutoFit/>
          </a:bodyPr>
          <a:lstStyle/>
          <a:p>
            <a:r>
              <a:rPr lang="en-US" sz="2800">
                <a:solidFill>
                  <a:srgbClr val="FFFFFF"/>
                </a:solidFill>
              </a:rPr>
              <a:t>IF </a:t>
            </a:r>
            <a:r>
              <a:rPr lang="en-US" sz="2800">
                <a:solidFill>
                  <a:srgbClr val="FFFFFF"/>
                </a:solidFill>
                <a:sym typeface="Symbol" pitchFamily="18" charset="2"/>
              </a:rPr>
              <a:t> </a:t>
            </a:r>
            <a:r>
              <a:rPr lang="en-US" sz="2800">
                <a:solidFill>
                  <a:srgbClr val="FFFFFF"/>
                </a:solidFill>
              </a:rPr>
              <a:t>ID/RR </a:t>
            </a:r>
            <a:r>
              <a:rPr lang="en-US" sz="2800">
                <a:solidFill>
                  <a:srgbClr val="FFFFFF"/>
                </a:solidFill>
                <a:sym typeface="Symbol" pitchFamily="18" charset="2"/>
              </a:rPr>
              <a:t> </a:t>
            </a:r>
            <a:r>
              <a:rPr lang="en-US" sz="2800">
                <a:solidFill>
                  <a:srgbClr val="FFFFFF"/>
                </a:solidFill>
              </a:rPr>
              <a:t>EX </a:t>
            </a:r>
            <a:r>
              <a:rPr lang="en-US" sz="2800">
                <a:solidFill>
                  <a:srgbClr val="FFFFFF"/>
                </a:solidFill>
                <a:sym typeface="Symbol" pitchFamily="18" charset="2"/>
              </a:rPr>
              <a:t> </a:t>
            </a:r>
            <a:r>
              <a:rPr lang="en-US" sz="2800">
                <a:solidFill>
                  <a:srgbClr val="FFFFFF"/>
                </a:solidFill>
              </a:rPr>
              <a:t>Mem </a:t>
            </a:r>
            <a:r>
              <a:rPr lang="en-US" sz="2800">
                <a:solidFill>
                  <a:srgbClr val="FFFFFF"/>
                </a:solidFill>
                <a:sym typeface="Symbol" pitchFamily="18" charset="2"/>
              </a:rPr>
              <a:t> </a:t>
            </a:r>
            <a:r>
              <a:rPr lang="en-US" sz="2800">
                <a:solidFill>
                  <a:srgbClr val="FFFFFF"/>
                </a:solidFill>
              </a:rPr>
              <a:t>WB </a:t>
            </a:r>
            <a:endParaRPr lang="en-IN" sz="2800">
              <a:solidFill>
                <a:srgbClr val="FFFFFF"/>
              </a:solidFill>
            </a:endParaRPr>
          </a:p>
        </p:txBody>
      </p:sp>
      <p:grpSp>
        <p:nvGrpSpPr>
          <p:cNvPr id="7" name="Group 31"/>
          <p:cNvGrpSpPr/>
          <p:nvPr/>
        </p:nvGrpSpPr>
        <p:grpSpPr>
          <a:xfrm>
            <a:off x="179388" y="1341438"/>
            <a:ext cx="6337300" cy="5394325"/>
            <a:chOff x="179388" y="1340768"/>
            <a:chExt cx="6337300" cy="5395376"/>
          </a:xfrm>
        </p:grpSpPr>
        <p:sp>
          <p:nvSpPr>
            <p:cNvPr id="27" name="Oval 26"/>
            <p:cNvSpPr/>
            <p:nvPr/>
          </p:nvSpPr>
          <p:spPr bwMode="auto">
            <a:xfrm>
              <a:off x="5076825" y="1340768"/>
              <a:ext cx="1439863" cy="3888544"/>
            </a:xfrm>
            <a:prstGeom prst="ellipse">
              <a:avLst/>
            </a:prstGeom>
            <a:noFill/>
            <a:ln w="38100" cap="flat" cmpd="sng" algn="ctr">
              <a:solidFill>
                <a:schemeClr val="tx2">
                  <a:lumMod val="60000"/>
                  <a:lumOff val="40000"/>
                </a:schemeClr>
              </a:solidFill>
              <a:prstDash val="solid"/>
              <a:round/>
              <a:headEnd type="none" w="med" len="med"/>
              <a:tailEnd type="none" w="med" len="med"/>
            </a:ln>
            <a:effectLst/>
          </p:spPr>
          <p:txBody>
            <a:bodyPr anchor="ctr"/>
            <a:lstStyle/>
            <a:p>
              <a:pPr>
                <a:defRPr/>
              </a:pPr>
              <a:endParaRPr lang="en-IN"/>
            </a:p>
          </p:txBody>
        </p:sp>
        <p:sp>
          <p:nvSpPr>
            <p:cNvPr id="28" name="TextBox 27"/>
            <p:cNvSpPr txBox="1"/>
            <p:nvPr/>
          </p:nvSpPr>
          <p:spPr>
            <a:xfrm>
              <a:off x="179388" y="4797428"/>
              <a:ext cx="3816350" cy="1938716"/>
            </a:xfrm>
            <a:prstGeom prst="rect">
              <a:avLst/>
            </a:prstGeom>
            <a:solidFill>
              <a:schemeClr val="tx2">
                <a:lumMod val="60000"/>
                <a:lumOff val="40000"/>
              </a:schemeClr>
            </a:solidFill>
          </p:spPr>
          <p:txBody>
            <a:bodyPr>
              <a:spAutoFit/>
            </a:bodyPr>
            <a:lstStyle/>
            <a:p>
              <a:pPr>
                <a:defRPr/>
              </a:pPr>
              <a:r>
                <a:rPr lang="en-US" sz="2400">
                  <a:solidFill>
                    <a:schemeClr val="bg1"/>
                  </a:solidFill>
                </a:rPr>
                <a:t>Outcome of branch is known at the end of EX; PC-update is being done in Mem-stage</a:t>
              </a:r>
            </a:p>
            <a:p>
              <a:pPr>
                <a:defRPr/>
              </a:pPr>
              <a:endParaRPr lang="en-IN" sz="2400">
                <a:solidFill>
                  <a:schemeClr val="bg1"/>
                </a:solidFill>
              </a:endParaRPr>
            </a:p>
          </p:txBody>
        </p:sp>
        <p:cxnSp>
          <p:nvCxnSpPr>
            <p:cNvPr id="30" name="Straight Arrow Connector 29"/>
            <p:cNvCxnSpPr/>
            <p:nvPr/>
          </p:nvCxnSpPr>
          <p:spPr bwMode="auto">
            <a:xfrm flipV="1">
              <a:off x="3303588" y="4292505"/>
              <a:ext cx="1989137" cy="889173"/>
            </a:xfrm>
            <a:prstGeom prst="straightConnector1">
              <a:avLst/>
            </a:prstGeom>
            <a:solidFill>
              <a:schemeClr val="accent1"/>
            </a:solidFill>
            <a:ln w="38100" cap="flat" cmpd="sng" algn="ctr">
              <a:solidFill>
                <a:schemeClr val="tx2">
                  <a:lumMod val="60000"/>
                  <a:lumOff val="40000"/>
                </a:schemeClr>
              </a:solidFill>
              <a:prstDash val="solid"/>
              <a:round/>
              <a:headEnd type="none" w="med" len="med"/>
              <a:tailEnd type="arrow"/>
            </a:ln>
            <a:effectLst/>
          </p:spPr>
        </p:cxnSp>
      </p:grpSp>
      <p:sp>
        <p:nvSpPr>
          <p:cNvPr id="34" name="Freeform 33"/>
          <p:cNvSpPr/>
          <p:nvPr/>
        </p:nvSpPr>
        <p:spPr bwMode="auto">
          <a:xfrm>
            <a:off x="6296025" y="1054100"/>
            <a:ext cx="796925" cy="2754313"/>
          </a:xfrm>
          <a:custGeom>
            <a:gdLst>
              <a:gd name="T0" fmla="*/ 15694 w 906683"/>
              <a:gd name="T1" fmla="*/ 0 h 2696901"/>
              <a:gd name="T2" fmla="*/ 612062 w 906683"/>
              <a:gd name="T3" fmla="*/ 542497 h 2696901"/>
              <a:gd name="T4" fmla="*/ 0 w 906683"/>
              <a:gd name="T5" fmla="*/ 2848116 h 2696901"/>
              <a:gd name="T6" fmla="*/ 0 w 906683"/>
              <a:gd name="T7" fmla="*/ 2848116 h 2696901"/>
              <a:gd name="T8" fmla="*/ 15694 w 906683"/>
              <a:gd name="T9" fmla="*/ 2872774 h 2696901"/>
              <a:gd name="T10" fmla="*/ 0 60000 65536"/>
              <a:gd name="T11" fmla="*/ 0 60000 65536"/>
              <a:gd name="T12" fmla="*/ 0 60000 65536"/>
              <a:gd name="T13" fmla="*/ 0 60000 65536"/>
              <a:gd name="T14" fmla="*/ 0 60000 65536"/>
              <a:gd name="T15" fmla="*/ 0 w 906683"/>
              <a:gd name="T16" fmla="*/ 0 h 2696901"/>
              <a:gd name="T17" fmla="*/ 906683 w 906683"/>
              <a:gd name="T18" fmla="*/ 2696901 h 2696901"/>
            </a:gdLst>
            <a:cxnLst>
              <a:cxn ang="T10">
                <a:pos x="T0" y="T1"/>
              </a:cxn>
              <a:cxn ang="T11">
                <a:pos x="T2" y="T3"/>
              </a:cxn>
              <a:cxn ang="T12">
                <a:pos x="T4" y="T5"/>
              </a:cxn>
              <a:cxn ang="T13">
                <a:pos x="T6" y="T7"/>
              </a:cxn>
              <a:cxn ang="T14">
                <a:pos x="T8" y="T9"/>
              </a:cxn>
            </a:cxnLst>
            <a:rect l="T15" t="T16" r="T17" b="T18"/>
            <a:pathLst>
              <a:path w="906683" h="2696901">
                <a:moveTo>
                  <a:pt x="23149" y="0"/>
                </a:moveTo>
                <a:cubicBezTo>
                  <a:pt x="464916" y="31830"/>
                  <a:pt x="906683" y="63661"/>
                  <a:pt x="902825" y="509286"/>
                </a:cubicBezTo>
                <a:cubicBezTo>
                  <a:pt x="898967" y="954911"/>
                  <a:pt x="0" y="2673752"/>
                  <a:pt x="0" y="2673752"/>
                </a:cubicBezTo>
                <a:lnTo>
                  <a:pt x="23149" y="2696901"/>
                </a:lnTo>
              </a:path>
            </a:pathLst>
          </a:custGeom>
          <a:noFill/>
          <a:ln w="57150" cap="flat" cmpd="sng" algn="ctr">
            <a:solidFill>
              <a:srgbClr val="FF0000"/>
            </a:solidFill>
            <a:prstDash val="solid"/>
            <a:round/>
            <a:headEnd type="none" w="med" len="med"/>
            <a:tailEnd type="none" w="med" len="med"/>
          </a:ln>
        </p:spPr>
        <p:txBody>
          <a:bodyPr anchor="ctr"/>
          <a:lstStyle/>
          <a:p>
            <a:endParaRPr lang="en-IN"/>
          </a:p>
        </p:txBody>
      </p:sp>
      <p:cxnSp>
        <p:nvCxnSpPr>
          <p:cNvPr id="35" name="Straight Connector 13"/>
          <p:cNvCxnSpPr>
            <a:cxnSpLocks noChangeShapeType="1"/>
          </p:cNvCxnSpPr>
          <p:nvPr/>
        </p:nvCxnSpPr>
        <p:spPr bwMode="auto">
          <a:xfrm flipH="1">
            <a:off x="6296025" y="3729038"/>
            <a:ext cx="0" cy="2220912"/>
          </a:xfrm>
          <a:prstGeom prst="line">
            <a:avLst/>
          </a:prstGeom>
          <a:noFill/>
          <a:ln w="76200" algn="ctr">
            <a:solidFill>
              <a:srgbClr val="FF0000"/>
            </a:solidFill>
            <a:round/>
          </a:ln>
        </p:spPr>
      </p:cxnSp>
      <p:sp>
        <p:nvSpPr>
          <p:cNvPr id="37" name="Rectangle 137"/>
          <p:cNvSpPr>
            <a:spLocks noChangeArrowheads="1"/>
          </p:cNvSpPr>
          <p:nvPr/>
        </p:nvSpPr>
        <p:spPr bwMode="auto">
          <a:xfrm>
            <a:off x="4932363" y="333375"/>
            <a:ext cx="1368425" cy="638175"/>
          </a:xfrm>
          <a:prstGeom prst="rect">
            <a:avLst/>
          </a:prstGeom>
          <a:solidFill>
            <a:schemeClr val="bg1"/>
          </a:solidFill>
          <a:ln w="76200" cmpd="tri">
            <a:solidFill>
              <a:schemeClr val="tx1"/>
            </a:solidFill>
            <a:prstDash val="dash"/>
            <a:miter lim="800000"/>
          </a:ln>
        </p:spPr>
        <p:txBody>
          <a:bodyPr lIns="90488" tIns="44450" rIns="90488" bIns="44450">
            <a:spAutoFit/>
          </a:bodyPr>
          <a:lstStyle/>
          <a:p>
            <a:r>
              <a:rPr lang="en-US" sz="1800" b="1">
                <a:solidFill>
                  <a:srgbClr val="000000"/>
                </a:solidFill>
              </a:rPr>
              <a:t>Execute</a:t>
            </a:r>
          </a:p>
          <a:p>
            <a:r>
              <a:rPr lang="en-US" sz="1800" b="1">
                <a:solidFill>
                  <a:srgbClr val="000000"/>
                </a:solidFill>
              </a:rPr>
              <a:t>Addr. Calc</a:t>
            </a:r>
          </a:p>
        </p:txBody>
      </p:sp>
      <p:cxnSp>
        <p:nvCxnSpPr>
          <p:cNvPr id="38" name="Straight Connector 10"/>
          <p:cNvCxnSpPr>
            <a:cxnSpLocks noChangeShapeType="1"/>
          </p:cNvCxnSpPr>
          <p:nvPr/>
        </p:nvCxnSpPr>
        <p:spPr bwMode="auto">
          <a:xfrm>
            <a:off x="6296025" y="260350"/>
            <a:ext cx="4763" cy="762000"/>
          </a:xfrm>
          <a:prstGeom prst="line">
            <a:avLst/>
          </a:prstGeom>
          <a:noFill/>
          <a:ln w="76200" algn="ctr">
            <a:solidFill>
              <a:srgbClr val="FF0000"/>
            </a:solidFill>
            <a:round/>
          </a:ln>
        </p:spPr>
      </p:cxnSp>
      <p:sp>
        <p:nvSpPr>
          <p:cNvPr id="41" name="TextBox 40"/>
          <p:cNvSpPr txBox="1">
            <a:spLocks noChangeArrowheads="1"/>
          </p:cNvSpPr>
          <p:nvPr/>
        </p:nvSpPr>
        <p:spPr bwMode="auto">
          <a:xfrm>
            <a:off x="2771775" y="1052513"/>
            <a:ext cx="2087563" cy="2062162"/>
          </a:xfrm>
          <a:prstGeom prst="rect">
            <a:avLst/>
          </a:prstGeom>
          <a:solidFill>
            <a:srgbClr val="FF0000"/>
          </a:solidFill>
          <a:ln w="9525">
            <a:noFill/>
            <a:miter lim="800000"/>
          </a:ln>
        </p:spPr>
        <p:txBody>
          <a:bodyPr>
            <a:spAutoFit/>
          </a:bodyPr>
          <a:lstStyle/>
          <a:p>
            <a:pPr algn="l"/>
            <a:r>
              <a:rPr lang="en-US">
                <a:solidFill>
                  <a:schemeClr val="bg1"/>
                </a:solidFill>
              </a:rPr>
              <a:t>Use a separate ALU for comparing two registers (zero-checker), and move  target address-computation and PC-update MUX, HERE: ID/RR</a:t>
            </a:r>
            <a:endParaRPr lang="en-IN">
              <a:solidFill>
                <a:schemeClr val="bg1"/>
              </a:solidFill>
            </a:endParaRPr>
          </a:p>
        </p:txBody>
      </p:sp>
      <p:sp>
        <p:nvSpPr>
          <p:cNvPr id="42" name="Oval 41"/>
          <p:cNvSpPr>
            <a:spLocks noChangeArrowheads="1"/>
          </p:cNvSpPr>
          <p:nvPr/>
        </p:nvSpPr>
        <p:spPr bwMode="auto">
          <a:xfrm>
            <a:off x="4932363" y="1196975"/>
            <a:ext cx="2376487" cy="1871663"/>
          </a:xfrm>
          <a:prstGeom prst="ellipse">
            <a:avLst/>
          </a:prstGeom>
          <a:noFill/>
          <a:ln w="57150" algn="ctr">
            <a:solidFill>
              <a:srgbClr val="A47B38"/>
            </a:solidFill>
            <a:round/>
          </a:ln>
        </p:spPr>
        <p:txBody>
          <a:bodyPr anchor="ctr"/>
          <a:lstStyle/>
          <a:p>
            <a:endParaRPr lang="en-IN"/>
          </a:p>
        </p:txBody>
      </p:sp>
      <p:sp>
        <p:nvSpPr>
          <p:cNvPr id="44" name="Left Arrow 43"/>
          <p:cNvSpPr>
            <a:spLocks noChangeArrowheads="1"/>
          </p:cNvSpPr>
          <p:nvPr/>
        </p:nvSpPr>
        <p:spPr bwMode="auto">
          <a:xfrm>
            <a:off x="4760913" y="1054100"/>
            <a:ext cx="1063625" cy="360363"/>
          </a:xfrm>
          <a:prstGeom prst="leftArrow">
            <a:avLst>
              <a:gd name="adj1" fmla="val 50000"/>
              <a:gd name="adj2" fmla="val 49971"/>
            </a:avLst>
          </a:prstGeom>
          <a:solidFill>
            <a:srgbClr val="C00000"/>
          </a:solidFill>
          <a:ln w="9525" algn="ctr">
            <a:solidFill>
              <a:srgbClr val="A47B38"/>
            </a:solidFill>
            <a:round/>
          </a:ln>
        </p:spPr>
        <p:txBody>
          <a:bodyPr anchor="ctr"/>
          <a:lstStyle/>
          <a:p>
            <a:endParaRPr lang="en-I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nodeType="clickPar">
                      <p:stCondLst>
                        <p:cond delay="indefinite"/>
                      </p:stCondLst>
                      <p:childTnLst>
                        <p:par>
                          <p:cTn id="17" fill="hold" nodeType="after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nodeType="clickPar">
                      <p:stCondLst>
                        <p:cond delay="indefinite"/>
                      </p:stCondLst>
                      <p:childTnLst>
                        <p:par>
                          <p:cTn id="22" fill="hold" nodeType="after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linds(horizontal)">
                                      <p:cBhvr>
                                        <p:cTn id="25" dur="500"/>
                                        <p:tgtEl>
                                          <p:spTgt spid="5"/>
                                        </p:tgtEl>
                                      </p:cBhvr>
                                    </p:animEffect>
                                  </p:childTnLst>
                                </p:cTn>
                              </p:par>
                            </p:childTnLst>
                          </p:cTn>
                        </p:par>
                      </p:childTnLst>
                    </p:cTn>
                  </p:par>
                  <p:par>
                    <p:cTn id="26" fill="hold" nodeType="clickPar">
                      <p:stCondLst>
                        <p:cond delay="indefinite"/>
                      </p:stCondLst>
                      <p:childTnLst>
                        <p:par>
                          <p:cTn id="27" fill="hold" nodeType="after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par>
                          <p:cTn id="31" fill="hold" nodeType="afterGroup">
                            <p:stCondLst>
                              <p:cond delay="500"/>
                            </p:stCondLst>
                            <p:childTnLst>
                              <p:par>
                                <p:cTn id="32" presetID="3" presetClass="entr" presetSubtype="10" fill="hold" grpId="0" nodeType="afterEffect">
                                  <p:stCondLst>
                                    <p:cond delay="0"/>
                                  </p:stCondLst>
                                  <p:childTnLst>
                                    <p:set>
                                      <p:cBhvr>
                                        <p:cTn id="33" dur="1" fill="hold">
                                          <p:stCondLst>
                                            <p:cond delay="0"/>
                                          </p:stCondLst>
                                        </p:cTn>
                                        <p:tgtEl>
                                          <p:spTgt spid="20">
                                            <p:bg/>
                                          </p:spTgt>
                                        </p:tgtEl>
                                        <p:attrNameLst>
                                          <p:attrName>style.visibility</p:attrName>
                                        </p:attrNameLst>
                                      </p:cBhvr>
                                      <p:to>
                                        <p:strVal val="visible"/>
                                      </p:to>
                                    </p:set>
                                    <p:animEffect transition="in" filter="blinds(horizontal)">
                                      <p:cBhvr>
                                        <p:cTn id="34" dur="500"/>
                                        <p:tgtEl>
                                          <p:spTgt spid="20">
                                            <p:bg/>
                                          </p:spTgt>
                                        </p:tgtEl>
                                      </p:cBhvr>
                                    </p:animEffect>
                                  </p:childTnLst>
                                </p:cTn>
                              </p:par>
                            </p:childTnLst>
                          </p:cTn>
                        </p:par>
                      </p:childTnLst>
                    </p:cTn>
                  </p:par>
                  <p:par>
                    <p:cTn id="35" fill="hold" nodeType="clickPar">
                      <p:stCondLst>
                        <p:cond delay="indefinite"/>
                      </p:stCondLst>
                      <p:childTnLst>
                        <p:par>
                          <p:cTn id="36" fill="hold" nodeType="after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0">
                                            <p:txEl>
                                              <p:pRg st="0" end="0"/>
                                            </p:txEl>
                                          </p:spTgt>
                                        </p:tgtEl>
                                        <p:attrNameLst>
                                          <p:attrName>style.visibility</p:attrName>
                                        </p:attrNameLst>
                                      </p:cBhvr>
                                      <p:to>
                                        <p:strVal val="visible"/>
                                      </p:to>
                                    </p:set>
                                    <p:animEffect transition="in" filter="blinds(horizontal)">
                                      <p:cBhvr>
                                        <p:cTn id="39" dur="500"/>
                                        <p:tgtEl>
                                          <p:spTgt spid="20">
                                            <p:txEl>
                                              <p:pRg st="0" end="0"/>
                                            </p:txEl>
                                          </p:spTgt>
                                        </p:tgtEl>
                                      </p:cBhvr>
                                    </p:animEffect>
                                  </p:childTnLst>
                                </p:cTn>
                              </p:par>
                            </p:childTnLst>
                          </p:cTn>
                        </p:par>
                      </p:childTnLst>
                    </p:cTn>
                  </p:par>
                  <p:par>
                    <p:cTn id="40" fill="hold" nodeType="clickPar">
                      <p:stCondLst>
                        <p:cond delay="indefinite"/>
                      </p:stCondLst>
                      <p:childTnLst>
                        <p:par>
                          <p:cTn id="41" fill="hold" nodeType="after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blinds(horizontal)">
                                      <p:cBhvr>
                                        <p:cTn id="44" dur="500"/>
                                        <p:tgtEl>
                                          <p:spTgt spid="7"/>
                                        </p:tgtEl>
                                      </p:cBhvr>
                                    </p:animEffect>
                                  </p:childTnLst>
                                </p:cTn>
                              </p:par>
                            </p:childTnLst>
                          </p:cTn>
                        </p:par>
                      </p:childTnLst>
                    </p:cTn>
                  </p:par>
                  <p:par>
                    <p:cTn id="45" fill="hold" nodeType="clickPar">
                      <p:stCondLst>
                        <p:cond delay="indefinite"/>
                      </p:stCondLst>
                      <p:childTnLst>
                        <p:par>
                          <p:cTn id="46" fill="hold" nodeType="afterGroup">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blinds(horizontal)">
                                      <p:cBhvr>
                                        <p:cTn id="49" dur="500"/>
                                        <p:tgtEl>
                                          <p:spTgt spid="34"/>
                                        </p:tgtEl>
                                      </p:cBhvr>
                                    </p:animEffect>
                                  </p:childTnLst>
                                </p:cTn>
                              </p:par>
                              <p:par>
                                <p:cTn id="50" presetID="3" presetClass="exit" presetSubtype="10" fill="hold" nodeType="withEffect">
                                  <p:stCondLst>
                                    <p:cond delay="0"/>
                                  </p:stCondLst>
                                  <p:childTnLst>
                                    <p:animEffect transition="out" filter="blinds(horizontal)">
                                      <p:cBhvr>
                                        <p:cTn id="51" dur="500"/>
                                        <p:tgtEl>
                                          <p:spTgt spid="4"/>
                                        </p:tgtEl>
                                      </p:cBhvr>
                                    </p:animEffect>
                                    <p:set>
                                      <p:cBhvr>
                                        <p:cTn id="52" dur="1" fill="hold">
                                          <p:stCondLst>
                                            <p:cond delay="499"/>
                                          </p:stCondLst>
                                        </p:cTn>
                                        <p:tgtEl>
                                          <p:spTgt spid="4"/>
                                        </p:tgtEl>
                                        <p:attrNameLst>
                                          <p:attrName>style.visibility</p:attrName>
                                        </p:attrNameLst>
                                      </p:cBhvr>
                                      <p:to>
                                        <p:strVal val="hidden"/>
                                      </p:to>
                                    </p:set>
                                  </p:childTnLst>
                                </p:cTn>
                              </p:par>
                              <p:par>
                                <p:cTn id="53" presetID="3" presetClass="entr" presetSubtype="1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linds(horizontal)">
                                      <p:cBhvr>
                                        <p:cTn id="55" dur="500"/>
                                        <p:tgtEl>
                                          <p:spTgt spid="35"/>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blinds(horizontal)">
                                      <p:cBhvr>
                                        <p:cTn id="58" dur="500"/>
                                        <p:tgtEl>
                                          <p:spTgt spid="37"/>
                                        </p:tgtEl>
                                      </p:cBhvr>
                                    </p:animEffect>
                                  </p:childTnLst>
                                </p:cTn>
                              </p:par>
                              <p:par>
                                <p:cTn id="59" presetID="3" presetClass="entr" presetSubtype="1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blinds(horizontal)">
                                      <p:cBhvr>
                                        <p:cTn id="61" dur="500"/>
                                        <p:tgtEl>
                                          <p:spTgt spid="38"/>
                                        </p:tgtEl>
                                      </p:cBhvr>
                                    </p:animEffect>
                                  </p:childTnLst>
                                </p:cTn>
                              </p:par>
                            </p:childTnLst>
                          </p:cTn>
                        </p:par>
                      </p:childTnLst>
                    </p:cTn>
                  </p:par>
                  <p:par>
                    <p:cTn id="62" fill="hold" nodeType="clickPar">
                      <p:stCondLst>
                        <p:cond delay="indefinite"/>
                      </p:stCondLst>
                      <p:childTnLst>
                        <p:par>
                          <p:cTn id="63" fill="hold" nodeType="afterGroup">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blinds(horizontal)">
                                      <p:cBhvr>
                                        <p:cTn id="66" dur="500"/>
                                        <p:tgtEl>
                                          <p:spTgt spid="41"/>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blinds(horizontal)">
                                      <p:cBhvr>
                                        <p:cTn id="69" dur="500"/>
                                        <p:tgtEl>
                                          <p:spTgt spid="44"/>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blinds(horizontal)">
                                      <p:cBhvr>
                                        <p:cTn id="72" dur="500"/>
                                        <p:tgtEl>
                                          <p:spTgt spid="42"/>
                                        </p:tgtEl>
                                      </p:cBhvr>
                                    </p:animEffect>
                                  </p:childTnLst>
                                </p:cTn>
                              </p:par>
                              <p:par>
                                <p:cTn id="73" presetID="3" presetClass="exit" presetSubtype="10" fill="hold" nodeType="withEffect">
                                  <p:stCondLst>
                                    <p:cond delay="0"/>
                                  </p:stCondLst>
                                  <p:childTnLst>
                                    <p:animEffect transition="out" filter="blinds(horizontal)">
                                      <p:cBhvr>
                                        <p:cTn id="74" dur="500"/>
                                        <p:tgtEl>
                                          <p:spTgt spid="7"/>
                                        </p:tgtEl>
                                      </p:cBhvr>
                                    </p:animEffect>
                                    <p:set>
                                      <p:cBhvr>
                                        <p:cTn id="75" dur="1" fill="hold">
                                          <p:stCondLst>
                                            <p:cond delay="499"/>
                                          </p:stCondLst>
                                        </p:cTn>
                                        <p:tgtEl>
                                          <p:spTgt spid="7"/>
                                        </p:tgtEl>
                                        <p:attrNameLst>
                                          <p:attrName>style.visibility</p:attrName>
                                        </p:attrNameLst>
                                      </p:cBhvr>
                                      <p:to>
                                        <p:strVal val="hidden"/>
                                      </p:to>
                                    </p:set>
                                  </p:childTnLst>
                                </p:cTn>
                              </p:par>
                              <p:par>
                                <p:cTn id="76" presetID="3" presetClass="exit" presetSubtype="10" fill="hold" grpId="1" nodeType="withEffect">
                                  <p:stCondLst>
                                    <p:cond delay="0"/>
                                  </p:stCondLst>
                                  <p:childTnLst>
                                    <p:animEffect transition="out" filter="blinds(horizontal)">
                                      <p:cBhvr>
                                        <p:cTn id="77" dur="500"/>
                                        <p:tgtEl>
                                          <p:spTgt spid="34"/>
                                        </p:tgtEl>
                                      </p:cBhvr>
                                    </p:animEffect>
                                    <p:set>
                                      <p:cBhvr>
                                        <p:cTn id="78"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animBg="1"/>
      <p:bldP spid="20" grpId="0" build="allAtOnce" animBg="1"/>
      <p:bldP spid="34" grpId="0" animBg="1"/>
      <p:bldP spid="34" grpId="1" animBg="1"/>
      <p:bldP spid="37" grpId="0" animBg="1"/>
      <p:bldP spid="41" grpId="0" animBg="1"/>
      <p:bldP spid="42" grpId="0" animBg="1"/>
      <p:bldP spid="44" grpId="0" animBg="1"/>
    </p:bldLst>
  </p:timing>
</p:sld>
</file>

<file path=ppt/slides/slide9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cSld>
    <p:spTree>
      <p:nvGrpSpPr>
        <p:cNvPr id="1" name=""/>
        <p:cNvGrpSpPr/>
        <p:nvPr/>
      </p:nvGrpSpPr>
      <p:grpSpPr>
        <a:xfrm>
          <a:off x="0" y="0"/>
          <a:ext cx="0" cy="0"/>
        </a:xfrm>
      </p:grpSpPr>
      <p:grpSp>
        <p:nvGrpSpPr>
          <p:cNvPr id="2" name="Group 191"/>
          <p:cNvGrpSpPr/>
          <p:nvPr/>
        </p:nvGrpSpPr>
        <p:grpSpPr>
          <a:xfrm>
            <a:off x="762000" y="2819400"/>
            <a:ext cx="6705600" cy="609600"/>
            <a:chOff x="480" y="2256"/>
            <a:chExt cx="4224" cy="384"/>
          </a:xfrm>
        </p:grpSpPr>
        <p:sp>
          <p:nvSpPr>
            <p:cNvPr id="256105" name="Rectangle 166"/>
            <p:cNvSpPr>
              <a:spLocks noChangeArrowheads="1"/>
            </p:cNvSpPr>
            <p:nvPr/>
          </p:nvSpPr>
          <p:spPr bwMode="auto">
            <a:xfrm>
              <a:off x="480" y="2352"/>
              <a:ext cx="456" cy="286"/>
            </a:xfrm>
            <a:prstGeom prst="rect">
              <a:avLst/>
            </a:prstGeom>
            <a:noFill/>
            <a:ln w="12700">
              <a:noFill/>
              <a:miter lim="800000"/>
            </a:ln>
          </p:spPr>
          <p:txBody>
            <a:bodyPr wrap="none" lIns="90488" tIns="44450" rIns="90488" bIns="44450">
              <a:spAutoFit/>
            </a:bodyPr>
            <a:lstStyle/>
            <a:p>
              <a:pPr algn="l"/>
              <a:r>
                <a:rPr lang="en-US" sz="2400">
                  <a:solidFill>
                    <a:srgbClr val="000000"/>
                  </a:solidFill>
                </a:rPr>
                <a:t>stall</a:t>
              </a:r>
            </a:p>
          </p:txBody>
        </p:sp>
        <p:sp>
          <p:nvSpPr>
            <p:cNvPr id="256106" name="AutoShape 167" descr="Shingle"/>
            <p:cNvSpPr>
              <a:spLocks noChangeArrowheads="1"/>
            </p:cNvSpPr>
            <p:nvPr/>
          </p:nvSpPr>
          <p:spPr bwMode="auto">
            <a:xfrm>
              <a:off x="2496" y="2256"/>
              <a:ext cx="432" cy="384"/>
            </a:xfrm>
            <a:prstGeom prst="irregularSeal2">
              <a:avLst/>
            </a:prstGeom>
            <a:pattFill prst="shingle">
              <a:fgClr>
                <a:schemeClr val="accent2"/>
              </a:fgClr>
              <a:bgClr>
                <a:srgbClr val="FFFFFF"/>
              </a:bgClr>
            </a:pattFill>
            <a:ln w="12700">
              <a:solidFill>
                <a:schemeClr val="accent2"/>
              </a:solidFill>
              <a:miter lim="800000"/>
            </a:ln>
          </p:spPr>
          <p:txBody>
            <a:bodyPr wrap="none" anchor="ctr"/>
            <a:lstStyle/>
            <a:p>
              <a:pPr algn="l"/>
              <a:endParaRPr lang="en-IN" sz="1800">
                <a:solidFill>
                  <a:srgbClr val="FC0128"/>
                </a:solidFill>
              </a:endParaRPr>
            </a:p>
          </p:txBody>
        </p:sp>
        <p:sp>
          <p:nvSpPr>
            <p:cNvPr id="256107" name="AutoShape 168" descr="Shingle"/>
            <p:cNvSpPr>
              <a:spLocks noChangeArrowheads="1"/>
            </p:cNvSpPr>
            <p:nvPr/>
          </p:nvSpPr>
          <p:spPr bwMode="auto">
            <a:xfrm>
              <a:off x="2928" y="2256"/>
              <a:ext cx="432" cy="384"/>
            </a:xfrm>
            <a:prstGeom prst="irregularSeal2">
              <a:avLst/>
            </a:prstGeom>
            <a:pattFill prst="shingle">
              <a:fgClr>
                <a:schemeClr val="accent2"/>
              </a:fgClr>
              <a:bgClr>
                <a:srgbClr val="FFFFFF"/>
              </a:bgClr>
            </a:pattFill>
            <a:ln w="12700">
              <a:solidFill>
                <a:schemeClr val="accent2"/>
              </a:solidFill>
              <a:miter lim="800000"/>
            </a:ln>
          </p:spPr>
          <p:txBody>
            <a:bodyPr wrap="none" anchor="ctr"/>
            <a:lstStyle/>
            <a:p>
              <a:pPr algn="l"/>
              <a:endParaRPr lang="en-IN" sz="1800">
                <a:solidFill>
                  <a:srgbClr val="FC0128"/>
                </a:solidFill>
              </a:endParaRPr>
            </a:p>
          </p:txBody>
        </p:sp>
        <p:sp>
          <p:nvSpPr>
            <p:cNvPr id="256108" name="AutoShape 169" descr="Shingle"/>
            <p:cNvSpPr>
              <a:spLocks noChangeArrowheads="1"/>
            </p:cNvSpPr>
            <p:nvPr/>
          </p:nvSpPr>
          <p:spPr bwMode="auto">
            <a:xfrm>
              <a:off x="3408" y="2256"/>
              <a:ext cx="432" cy="384"/>
            </a:xfrm>
            <a:prstGeom prst="irregularSeal2">
              <a:avLst/>
            </a:prstGeom>
            <a:pattFill prst="shingle">
              <a:fgClr>
                <a:schemeClr val="accent2"/>
              </a:fgClr>
              <a:bgClr>
                <a:srgbClr val="FFFFFF"/>
              </a:bgClr>
            </a:pattFill>
            <a:ln w="12700">
              <a:solidFill>
                <a:schemeClr val="accent2"/>
              </a:solidFill>
              <a:miter lim="800000"/>
            </a:ln>
          </p:spPr>
          <p:txBody>
            <a:bodyPr wrap="none" anchor="ctr"/>
            <a:lstStyle/>
            <a:p>
              <a:pPr algn="l"/>
              <a:endParaRPr lang="en-IN" sz="1800">
                <a:solidFill>
                  <a:srgbClr val="FC0128"/>
                </a:solidFill>
              </a:endParaRPr>
            </a:p>
          </p:txBody>
        </p:sp>
        <p:sp>
          <p:nvSpPr>
            <p:cNvPr id="256109" name="AutoShape 170" descr="Shingle"/>
            <p:cNvSpPr>
              <a:spLocks noChangeArrowheads="1"/>
            </p:cNvSpPr>
            <p:nvPr/>
          </p:nvSpPr>
          <p:spPr bwMode="auto">
            <a:xfrm>
              <a:off x="3840" y="2256"/>
              <a:ext cx="432" cy="384"/>
            </a:xfrm>
            <a:prstGeom prst="irregularSeal2">
              <a:avLst/>
            </a:prstGeom>
            <a:pattFill prst="shingle">
              <a:fgClr>
                <a:schemeClr val="accent2"/>
              </a:fgClr>
              <a:bgClr>
                <a:srgbClr val="FFFFFF"/>
              </a:bgClr>
            </a:pattFill>
            <a:ln w="12700">
              <a:solidFill>
                <a:schemeClr val="accent2"/>
              </a:solidFill>
              <a:miter lim="800000"/>
            </a:ln>
          </p:spPr>
          <p:txBody>
            <a:bodyPr wrap="none" anchor="ctr"/>
            <a:lstStyle/>
            <a:p>
              <a:pPr algn="l"/>
              <a:endParaRPr lang="en-IN" sz="1800">
                <a:solidFill>
                  <a:srgbClr val="FC0128"/>
                </a:solidFill>
              </a:endParaRPr>
            </a:p>
          </p:txBody>
        </p:sp>
        <p:sp>
          <p:nvSpPr>
            <p:cNvPr id="256110" name="AutoShape 171" descr="Shingle"/>
            <p:cNvSpPr>
              <a:spLocks noChangeArrowheads="1"/>
            </p:cNvSpPr>
            <p:nvPr/>
          </p:nvSpPr>
          <p:spPr bwMode="auto">
            <a:xfrm>
              <a:off x="4272" y="2256"/>
              <a:ext cx="432" cy="384"/>
            </a:xfrm>
            <a:prstGeom prst="irregularSeal2">
              <a:avLst/>
            </a:prstGeom>
            <a:pattFill prst="shingle">
              <a:fgClr>
                <a:schemeClr val="accent2"/>
              </a:fgClr>
              <a:bgClr>
                <a:srgbClr val="FFFFFF"/>
              </a:bgClr>
            </a:pattFill>
            <a:ln w="12700">
              <a:solidFill>
                <a:schemeClr val="accent2"/>
              </a:solidFill>
              <a:miter lim="800000"/>
            </a:ln>
          </p:spPr>
          <p:txBody>
            <a:bodyPr wrap="none" anchor="ctr"/>
            <a:lstStyle/>
            <a:p>
              <a:pPr algn="l"/>
              <a:endParaRPr lang="en-IN" sz="1800">
                <a:solidFill>
                  <a:srgbClr val="FC0128"/>
                </a:solidFill>
              </a:endParaRPr>
            </a:p>
          </p:txBody>
        </p:sp>
      </p:grpSp>
      <p:grpSp>
        <p:nvGrpSpPr>
          <p:cNvPr id="3" name="Group 179"/>
          <p:cNvGrpSpPr/>
          <p:nvPr/>
        </p:nvGrpSpPr>
        <p:grpSpPr>
          <a:xfrm>
            <a:off x="762000" y="3584575"/>
            <a:ext cx="7391400" cy="682625"/>
            <a:chOff x="480" y="2688"/>
            <a:chExt cx="4656" cy="430"/>
          </a:xfrm>
        </p:grpSpPr>
        <p:sp>
          <p:nvSpPr>
            <p:cNvPr id="256099" name="Rectangle 173"/>
            <p:cNvSpPr>
              <a:spLocks noChangeArrowheads="1"/>
            </p:cNvSpPr>
            <p:nvPr/>
          </p:nvSpPr>
          <p:spPr bwMode="auto">
            <a:xfrm>
              <a:off x="480" y="2832"/>
              <a:ext cx="456" cy="286"/>
            </a:xfrm>
            <a:prstGeom prst="rect">
              <a:avLst/>
            </a:prstGeom>
            <a:noFill/>
            <a:ln w="12700">
              <a:noFill/>
              <a:miter lim="800000"/>
            </a:ln>
          </p:spPr>
          <p:txBody>
            <a:bodyPr wrap="none" lIns="90488" tIns="44450" rIns="90488" bIns="44450">
              <a:spAutoFit/>
            </a:bodyPr>
            <a:lstStyle/>
            <a:p>
              <a:pPr algn="l"/>
              <a:r>
                <a:rPr lang="en-US" sz="2400">
                  <a:solidFill>
                    <a:srgbClr val="000000"/>
                  </a:solidFill>
                </a:rPr>
                <a:t>stall</a:t>
              </a:r>
            </a:p>
          </p:txBody>
        </p:sp>
        <p:sp>
          <p:nvSpPr>
            <p:cNvPr id="256100" name="AutoShape 174" descr="Shingle"/>
            <p:cNvSpPr>
              <a:spLocks noChangeArrowheads="1"/>
            </p:cNvSpPr>
            <p:nvPr/>
          </p:nvSpPr>
          <p:spPr bwMode="auto">
            <a:xfrm>
              <a:off x="2928" y="2688"/>
              <a:ext cx="432" cy="384"/>
            </a:xfrm>
            <a:prstGeom prst="irregularSeal2">
              <a:avLst/>
            </a:prstGeom>
            <a:pattFill prst="shingle">
              <a:fgClr>
                <a:schemeClr val="accent2"/>
              </a:fgClr>
              <a:bgClr>
                <a:srgbClr val="FFFFFF"/>
              </a:bgClr>
            </a:pattFill>
            <a:ln w="12700">
              <a:solidFill>
                <a:schemeClr val="accent2"/>
              </a:solidFill>
              <a:miter lim="800000"/>
            </a:ln>
          </p:spPr>
          <p:txBody>
            <a:bodyPr wrap="none" anchor="ctr"/>
            <a:lstStyle/>
            <a:p>
              <a:pPr algn="l"/>
              <a:endParaRPr lang="en-IN" sz="1800">
                <a:solidFill>
                  <a:srgbClr val="FC0128"/>
                </a:solidFill>
              </a:endParaRPr>
            </a:p>
          </p:txBody>
        </p:sp>
        <p:sp>
          <p:nvSpPr>
            <p:cNvPr id="256101" name="AutoShape 175" descr="Shingle"/>
            <p:cNvSpPr>
              <a:spLocks noChangeArrowheads="1"/>
            </p:cNvSpPr>
            <p:nvPr/>
          </p:nvSpPr>
          <p:spPr bwMode="auto">
            <a:xfrm>
              <a:off x="3360" y="2688"/>
              <a:ext cx="432" cy="384"/>
            </a:xfrm>
            <a:prstGeom prst="irregularSeal2">
              <a:avLst/>
            </a:prstGeom>
            <a:pattFill prst="shingle">
              <a:fgClr>
                <a:schemeClr val="accent2"/>
              </a:fgClr>
              <a:bgClr>
                <a:srgbClr val="FFFFFF"/>
              </a:bgClr>
            </a:pattFill>
            <a:ln w="12700">
              <a:solidFill>
                <a:schemeClr val="accent2"/>
              </a:solidFill>
              <a:miter lim="800000"/>
            </a:ln>
          </p:spPr>
          <p:txBody>
            <a:bodyPr wrap="none" anchor="ctr"/>
            <a:lstStyle/>
            <a:p>
              <a:pPr algn="l"/>
              <a:endParaRPr lang="en-IN" sz="1800">
                <a:solidFill>
                  <a:srgbClr val="FC0128"/>
                </a:solidFill>
              </a:endParaRPr>
            </a:p>
          </p:txBody>
        </p:sp>
        <p:sp>
          <p:nvSpPr>
            <p:cNvPr id="256102" name="AutoShape 176" descr="Shingle"/>
            <p:cNvSpPr>
              <a:spLocks noChangeArrowheads="1"/>
            </p:cNvSpPr>
            <p:nvPr/>
          </p:nvSpPr>
          <p:spPr bwMode="auto">
            <a:xfrm>
              <a:off x="3840" y="2688"/>
              <a:ext cx="432" cy="384"/>
            </a:xfrm>
            <a:prstGeom prst="irregularSeal2">
              <a:avLst/>
            </a:prstGeom>
            <a:pattFill prst="shingle">
              <a:fgClr>
                <a:schemeClr val="accent2"/>
              </a:fgClr>
              <a:bgClr>
                <a:srgbClr val="FFFFFF"/>
              </a:bgClr>
            </a:pattFill>
            <a:ln w="12700">
              <a:solidFill>
                <a:schemeClr val="accent2"/>
              </a:solidFill>
              <a:miter lim="800000"/>
            </a:ln>
          </p:spPr>
          <p:txBody>
            <a:bodyPr wrap="none" anchor="ctr"/>
            <a:lstStyle/>
            <a:p>
              <a:pPr algn="l"/>
              <a:endParaRPr lang="en-IN" sz="1800">
                <a:solidFill>
                  <a:srgbClr val="FC0128"/>
                </a:solidFill>
              </a:endParaRPr>
            </a:p>
          </p:txBody>
        </p:sp>
        <p:sp>
          <p:nvSpPr>
            <p:cNvPr id="256103" name="AutoShape 177" descr="Shingle"/>
            <p:cNvSpPr>
              <a:spLocks noChangeArrowheads="1"/>
            </p:cNvSpPr>
            <p:nvPr/>
          </p:nvSpPr>
          <p:spPr bwMode="auto">
            <a:xfrm>
              <a:off x="4272" y="2688"/>
              <a:ext cx="432" cy="384"/>
            </a:xfrm>
            <a:prstGeom prst="irregularSeal2">
              <a:avLst/>
            </a:prstGeom>
            <a:pattFill prst="shingle">
              <a:fgClr>
                <a:schemeClr val="accent2"/>
              </a:fgClr>
              <a:bgClr>
                <a:srgbClr val="FFFFFF"/>
              </a:bgClr>
            </a:pattFill>
            <a:ln w="12700">
              <a:solidFill>
                <a:schemeClr val="accent2"/>
              </a:solidFill>
              <a:miter lim="800000"/>
            </a:ln>
          </p:spPr>
          <p:txBody>
            <a:bodyPr wrap="none" anchor="ctr"/>
            <a:lstStyle/>
            <a:p>
              <a:pPr algn="l"/>
              <a:endParaRPr lang="en-IN" sz="1800">
                <a:solidFill>
                  <a:srgbClr val="FC0128"/>
                </a:solidFill>
              </a:endParaRPr>
            </a:p>
          </p:txBody>
        </p:sp>
        <p:sp>
          <p:nvSpPr>
            <p:cNvPr id="256104" name="AutoShape 178" descr="Shingle"/>
            <p:cNvSpPr>
              <a:spLocks noChangeArrowheads="1"/>
            </p:cNvSpPr>
            <p:nvPr/>
          </p:nvSpPr>
          <p:spPr bwMode="auto">
            <a:xfrm>
              <a:off x="4704" y="2688"/>
              <a:ext cx="432" cy="384"/>
            </a:xfrm>
            <a:prstGeom prst="irregularSeal2">
              <a:avLst/>
            </a:prstGeom>
            <a:pattFill prst="shingle">
              <a:fgClr>
                <a:schemeClr val="accent2"/>
              </a:fgClr>
              <a:bgClr>
                <a:srgbClr val="FFFFFF"/>
              </a:bgClr>
            </a:pattFill>
            <a:ln w="12700">
              <a:solidFill>
                <a:schemeClr val="accent2"/>
              </a:solidFill>
              <a:miter lim="800000"/>
            </a:ln>
          </p:spPr>
          <p:txBody>
            <a:bodyPr wrap="none" anchor="ctr"/>
            <a:lstStyle/>
            <a:p>
              <a:pPr algn="l"/>
              <a:endParaRPr lang="en-IN" sz="1800">
                <a:solidFill>
                  <a:srgbClr val="FC0128"/>
                </a:solidFill>
              </a:endParaRPr>
            </a:p>
          </p:txBody>
        </p:sp>
      </p:grpSp>
      <p:grpSp>
        <p:nvGrpSpPr>
          <p:cNvPr id="4" name="Group 158"/>
          <p:cNvGrpSpPr/>
          <p:nvPr/>
        </p:nvGrpSpPr>
        <p:grpSpPr>
          <a:xfrm>
            <a:off x="762000" y="2133600"/>
            <a:ext cx="6019800" cy="609600"/>
            <a:chOff x="480" y="1824"/>
            <a:chExt cx="3792" cy="384"/>
          </a:xfrm>
        </p:grpSpPr>
        <p:sp>
          <p:nvSpPr>
            <p:cNvPr id="256093" name="Rectangle 159"/>
            <p:cNvSpPr>
              <a:spLocks noChangeArrowheads="1"/>
            </p:cNvSpPr>
            <p:nvPr/>
          </p:nvSpPr>
          <p:spPr bwMode="auto">
            <a:xfrm>
              <a:off x="480" y="1824"/>
              <a:ext cx="456" cy="286"/>
            </a:xfrm>
            <a:prstGeom prst="rect">
              <a:avLst/>
            </a:prstGeom>
            <a:noFill/>
            <a:ln w="12700">
              <a:noFill/>
              <a:miter lim="800000"/>
            </a:ln>
          </p:spPr>
          <p:txBody>
            <a:bodyPr wrap="none" lIns="90488" tIns="44450" rIns="90488" bIns="44450">
              <a:spAutoFit/>
            </a:bodyPr>
            <a:lstStyle/>
            <a:p>
              <a:pPr algn="l"/>
              <a:r>
                <a:rPr lang="en-US" sz="2400">
                  <a:solidFill>
                    <a:srgbClr val="000000"/>
                  </a:solidFill>
                </a:rPr>
                <a:t>stall</a:t>
              </a:r>
            </a:p>
          </p:txBody>
        </p:sp>
        <p:sp>
          <p:nvSpPr>
            <p:cNvPr id="256094" name="AutoShape 160" descr="Shingle"/>
            <p:cNvSpPr>
              <a:spLocks noChangeArrowheads="1"/>
            </p:cNvSpPr>
            <p:nvPr/>
          </p:nvSpPr>
          <p:spPr bwMode="auto">
            <a:xfrm>
              <a:off x="2112" y="1824"/>
              <a:ext cx="432" cy="384"/>
            </a:xfrm>
            <a:prstGeom prst="irregularSeal2">
              <a:avLst/>
            </a:prstGeom>
            <a:pattFill prst="shingle">
              <a:fgClr>
                <a:schemeClr val="accent2"/>
              </a:fgClr>
              <a:bgClr>
                <a:srgbClr val="FFFFFF"/>
              </a:bgClr>
            </a:pattFill>
            <a:ln w="12700">
              <a:solidFill>
                <a:schemeClr val="accent2"/>
              </a:solidFill>
              <a:miter lim="800000"/>
            </a:ln>
          </p:spPr>
          <p:txBody>
            <a:bodyPr wrap="none" anchor="ctr"/>
            <a:lstStyle/>
            <a:p>
              <a:pPr algn="l"/>
              <a:endParaRPr lang="en-IN" sz="1800">
                <a:solidFill>
                  <a:srgbClr val="FC0128"/>
                </a:solidFill>
              </a:endParaRPr>
            </a:p>
          </p:txBody>
        </p:sp>
        <p:sp>
          <p:nvSpPr>
            <p:cNvPr id="256095" name="AutoShape 161" descr="Shingle"/>
            <p:cNvSpPr>
              <a:spLocks noChangeArrowheads="1"/>
            </p:cNvSpPr>
            <p:nvPr/>
          </p:nvSpPr>
          <p:spPr bwMode="auto">
            <a:xfrm>
              <a:off x="2544" y="1824"/>
              <a:ext cx="432" cy="384"/>
            </a:xfrm>
            <a:prstGeom prst="irregularSeal2">
              <a:avLst/>
            </a:prstGeom>
            <a:pattFill prst="shingle">
              <a:fgClr>
                <a:schemeClr val="accent2"/>
              </a:fgClr>
              <a:bgClr>
                <a:srgbClr val="FFFFFF"/>
              </a:bgClr>
            </a:pattFill>
            <a:ln w="12700">
              <a:solidFill>
                <a:schemeClr val="accent2"/>
              </a:solidFill>
              <a:miter lim="800000"/>
            </a:ln>
          </p:spPr>
          <p:txBody>
            <a:bodyPr wrap="none" anchor="ctr"/>
            <a:lstStyle/>
            <a:p>
              <a:pPr algn="l"/>
              <a:endParaRPr lang="en-IN" sz="1800">
                <a:solidFill>
                  <a:srgbClr val="FC0128"/>
                </a:solidFill>
              </a:endParaRPr>
            </a:p>
          </p:txBody>
        </p:sp>
        <p:sp>
          <p:nvSpPr>
            <p:cNvPr id="256096" name="AutoShape 162" descr="Shingle"/>
            <p:cNvSpPr>
              <a:spLocks noChangeArrowheads="1"/>
            </p:cNvSpPr>
            <p:nvPr/>
          </p:nvSpPr>
          <p:spPr bwMode="auto">
            <a:xfrm>
              <a:off x="2976" y="1824"/>
              <a:ext cx="432" cy="384"/>
            </a:xfrm>
            <a:prstGeom prst="irregularSeal2">
              <a:avLst/>
            </a:prstGeom>
            <a:pattFill prst="shingle">
              <a:fgClr>
                <a:schemeClr val="accent2"/>
              </a:fgClr>
              <a:bgClr>
                <a:srgbClr val="FFFFFF"/>
              </a:bgClr>
            </a:pattFill>
            <a:ln w="12700">
              <a:solidFill>
                <a:schemeClr val="accent2"/>
              </a:solidFill>
              <a:miter lim="800000"/>
            </a:ln>
          </p:spPr>
          <p:txBody>
            <a:bodyPr wrap="none" anchor="ctr"/>
            <a:lstStyle/>
            <a:p>
              <a:pPr algn="l"/>
              <a:endParaRPr lang="en-IN" sz="1800">
                <a:solidFill>
                  <a:srgbClr val="FC0128"/>
                </a:solidFill>
              </a:endParaRPr>
            </a:p>
          </p:txBody>
        </p:sp>
        <p:sp>
          <p:nvSpPr>
            <p:cNvPr id="256097" name="AutoShape 163" descr="Shingle"/>
            <p:cNvSpPr>
              <a:spLocks noChangeArrowheads="1"/>
            </p:cNvSpPr>
            <p:nvPr/>
          </p:nvSpPr>
          <p:spPr bwMode="auto">
            <a:xfrm>
              <a:off x="3408" y="1824"/>
              <a:ext cx="432" cy="384"/>
            </a:xfrm>
            <a:prstGeom prst="irregularSeal2">
              <a:avLst/>
            </a:prstGeom>
            <a:pattFill prst="shingle">
              <a:fgClr>
                <a:schemeClr val="accent2"/>
              </a:fgClr>
              <a:bgClr>
                <a:srgbClr val="FFFFFF"/>
              </a:bgClr>
            </a:pattFill>
            <a:ln w="12700">
              <a:solidFill>
                <a:schemeClr val="accent2"/>
              </a:solidFill>
              <a:miter lim="800000"/>
            </a:ln>
          </p:spPr>
          <p:txBody>
            <a:bodyPr wrap="none" anchor="ctr"/>
            <a:lstStyle/>
            <a:p>
              <a:pPr algn="l"/>
              <a:endParaRPr lang="en-IN" sz="1800">
                <a:solidFill>
                  <a:srgbClr val="FC0128"/>
                </a:solidFill>
              </a:endParaRPr>
            </a:p>
          </p:txBody>
        </p:sp>
        <p:sp>
          <p:nvSpPr>
            <p:cNvPr id="256098" name="AutoShape 164" descr="Shingle"/>
            <p:cNvSpPr>
              <a:spLocks noChangeArrowheads="1"/>
            </p:cNvSpPr>
            <p:nvPr/>
          </p:nvSpPr>
          <p:spPr bwMode="auto">
            <a:xfrm>
              <a:off x="3840" y="1824"/>
              <a:ext cx="432" cy="384"/>
            </a:xfrm>
            <a:prstGeom prst="irregularSeal2">
              <a:avLst/>
            </a:prstGeom>
            <a:pattFill prst="shingle">
              <a:fgClr>
                <a:schemeClr val="accent2"/>
              </a:fgClr>
              <a:bgClr>
                <a:srgbClr val="FFFFFF"/>
              </a:bgClr>
            </a:pattFill>
            <a:ln w="12700">
              <a:solidFill>
                <a:schemeClr val="accent2"/>
              </a:solidFill>
              <a:miter lim="800000"/>
            </a:ln>
          </p:spPr>
          <p:txBody>
            <a:bodyPr wrap="none" anchor="ctr"/>
            <a:lstStyle/>
            <a:p>
              <a:pPr algn="l"/>
              <a:endParaRPr lang="en-IN" sz="1800">
                <a:solidFill>
                  <a:srgbClr val="FC0128"/>
                </a:solidFill>
              </a:endParaRPr>
            </a:p>
          </p:txBody>
        </p:sp>
      </p:grpSp>
      <p:grpSp>
        <p:nvGrpSpPr>
          <p:cNvPr id="5" name="Group 195"/>
          <p:cNvGrpSpPr/>
          <p:nvPr/>
        </p:nvGrpSpPr>
        <p:grpSpPr>
          <a:xfrm>
            <a:off x="5284788" y="1347788"/>
            <a:ext cx="735012" cy="3589337"/>
            <a:chOff x="3314" y="859"/>
            <a:chExt cx="390" cy="2261"/>
          </a:xfrm>
        </p:grpSpPr>
        <p:sp>
          <p:nvSpPr>
            <p:cNvPr id="256090" name="Rectangle 3"/>
            <p:cNvSpPr>
              <a:spLocks noChangeArrowheads="1"/>
            </p:cNvSpPr>
            <p:nvPr/>
          </p:nvSpPr>
          <p:spPr bwMode="auto">
            <a:xfrm>
              <a:off x="3432" y="2832"/>
              <a:ext cx="272" cy="288"/>
            </a:xfrm>
            <a:prstGeom prst="rect">
              <a:avLst/>
            </a:prstGeom>
            <a:solidFill>
              <a:srgbClr val="009900"/>
            </a:solidFill>
            <a:ln w="12700">
              <a:solidFill>
                <a:srgbClr val="009900"/>
              </a:solidFill>
              <a:miter lim="800000"/>
            </a:ln>
          </p:spPr>
          <p:txBody>
            <a:bodyPr wrap="none" anchor="ctr"/>
            <a:lstStyle/>
            <a:p>
              <a:pPr algn="l"/>
              <a:endParaRPr lang="en-IN" sz="1800">
                <a:solidFill>
                  <a:srgbClr val="FC0128"/>
                </a:solidFill>
              </a:endParaRPr>
            </a:p>
          </p:txBody>
        </p:sp>
        <p:sp>
          <p:nvSpPr>
            <p:cNvPr id="256091" name="Rectangle 4"/>
            <p:cNvSpPr>
              <a:spLocks noChangeArrowheads="1"/>
            </p:cNvSpPr>
            <p:nvPr/>
          </p:nvSpPr>
          <p:spPr bwMode="auto">
            <a:xfrm>
              <a:off x="3314" y="859"/>
              <a:ext cx="90" cy="341"/>
            </a:xfrm>
            <a:prstGeom prst="rect">
              <a:avLst/>
            </a:prstGeom>
            <a:solidFill>
              <a:schemeClr val="accent1"/>
            </a:solidFill>
            <a:ln w="12700">
              <a:solidFill>
                <a:schemeClr val="tx1"/>
              </a:solidFill>
              <a:miter lim="800000"/>
            </a:ln>
          </p:spPr>
          <p:txBody>
            <a:bodyPr wrap="none" anchor="ctr"/>
            <a:lstStyle/>
            <a:p>
              <a:pPr algn="l"/>
              <a:endParaRPr lang="en-IN" sz="1800">
                <a:solidFill>
                  <a:srgbClr val="FC0128"/>
                </a:solidFill>
              </a:endParaRPr>
            </a:p>
          </p:txBody>
        </p:sp>
        <p:sp>
          <p:nvSpPr>
            <p:cNvPr id="256092" name="Line 5"/>
            <p:cNvSpPr>
              <a:spLocks noChangeShapeType="1"/>
            </p:cNvSpPr>
            <p:nvPr/>
          </p:nvSpPr>
          <p:spPr bwMode="auto">
            <a:xfrm>
              <a:off x="3340" y="1173"/>
              <a:ext cx="212" cy="1632"/>
            </a:xfrm>
            <a:prstGeom prst="line">
              <a:avLst/>
            </a:prstGeom>
            <a:noFill/>
            <a:ln w="28575">
              <a:solidFill>
                <a:srgbClr val="009900"/>
              </a:solidFill>
              <a:round/>
              <a:tailEnd type="triangle" w="med" len="med"/>
            </a:ln>
          </p:spPr>
          <p:txBody>
            <a:bodyPr/>
            <a:lstStyle/>
            <a:p>
              <a:endParaRPr lang="en-IN"/>
            </a:p>
          </p:txBody>
        </p:sp>
      </p:grpSp>
      <p:sp>
        <p:nvSpPr>
          <p:cNvPr id="256006" name="Rectangle 6"/>
          <p:cNvSpPr>
            <a:spLocks noGrp="1" noChangeArrowheads="1"/>
          </p:cNvSpPr>
          <p:nvPr>
            <p:ph type="title"/>
          </p:nvPr>
        </p:nvSpPr>
        <p:spPr>
          <a:xfrm>
            <a:off x="727075" y="304800"/>
            <a:ext cx="6232525" cy="422275"/>
          </a:xfrm>
          <a:noFill/>
        </p:spPr>
        <p:txBody>
          <a:bodyPr wrap="none"/>
          <a:lstStyle/>
          <a:p>
            <a:r>
              <a:rPr lang="en-US" smtClean="0"/>
              <a:t>One Way to “Fix” a Control Hazard</a:t>
            </a:r>
          </a:p>
        </p:txBody>
      </p:sp>
      <p:sp>
        <p:nvSpPr>
          <p:cNvPr id="256007" name="Rectangle 7"/>
          <p:cNvSpPr>
            <a:spLocks noChangeArrowheads="1"/>
          </p:cNvSpPr>
          <p:nvPr/>
        </p:nvSpPr>
        <p:spPr bwMode="auto">
          <a:xfrm>
            <a:off x="328613" y="1373188"/>
            <a:ext cx="358775" cy="3109912"/>
          </a:xfrm>
          <a:prstGeom prst="rect">
            <a:avLst/>
          </a:prstGeom>
          <a:noFill/>
          <a:ln w="12700">
            <a:noFill/>
            <a:miter lim="800000"/>
          </a:ln>
        </p:spPr>
        <p:txBody>
          <a:bodyPr wrap="none" lIns="90488" tIns="44450" rIns="90488" bIns="44450">
            <a:spAutoFit/>
          </a:bodyPr>
          <a:lstStyle/>
          <a:p>
            <a:r>
              <a:rPr lang="en-US" sz="1800" i="1">
                <a:solidFill>
                  <a:srgbClr val="000000"/>
                </a:solidFill>
              </a:rPr>
              <a:t>I</a:t>
            </a:r>
          </a:p>
          <a:p>
            <a:r>
              <a:rPr lang="en-US" sz="1800" i="1">
                <a:solidFill>
                  <a:srgbClr val="000000"/>
                </a:solidFill>
              </a:rPr>
              <a:t>n</a:t>
            </a:r>
          </a:p>
          <a:p>
            <a:r>
              <a:rPr lang="en-US" sz="1800" i="1">
                <a:solidFill>
                  <a:srgbClr val="000000"/>
                </a:solidFill>
              </a:rPr>
              <a:t>s</a:t>
            </a:r>
          </a:p>
          <a:p>
            <a:r>
              <a:rPr lang="en-US" sz="1800" i="1">
                <a:solidFill>
                  <a:srgbClr val="000000"/>
                </a:solidFill>
              </a:rPr>
              <a:t>t</a:t>
            </a:r>
          </a:p>
          <a:p>
            <a:r>
              <a:rPr lang="en-US" sz="1800" i="1">
                <a:solidFill>
                  <a:srgbClr val="000000"/>
                </a:solidFill>
              </a:rPr>
              <a:t>r.</a:t>
            </a:r>
          </a:p>
          <a:p>
            <a:endParaRPr lang="en-US" sz="1800" i="1">
              <a:solidFill>
                <a:srgbClr val="000000"/>
              </a:solidFill>
            </a:endParaRPr>
          </a:p>
          <a:p>
            <a:r>
              <a:rPr lang="en-US" sz="1800" i="1">
                <a:solidFill>
                  <a:srgbClr val="000000"/>
                </a:solidFill>
              </a:rPr>
              <a:t>O</a:t>
            </a:r>
          </a:p>
          <a:p>
            <a:r>
              <a:rPr lang="en-US" sz="1800" i="1">
                <a:solidFill>
                  <a:srgbClr val="000000"/>
                </a:solidFill>
              </a:rPr>
              <a:t>r</a:t>
            </a:r>
          </a:p>
          <a:p>
            <a:r>
              <a:rPr lang="en-US" sz="1800" i="1">
                <a:solidFill>
                  <a:srgbClr val="000000"/>
                </a:solidFill>
              </a:rPr>
              <a:t>d</a:t>
            </a:r>
          </a:p>
          <a:p>
            <a:r>
              <a:rPr lang="en-US" sz="1800" i="1">
                <a:solidFill>
                  <a:srgbClr val="000000"/>
                </a:solidFill>
              </a:rPr>
              <a:t>e</a:t>
            </a:r>
          </a:p>
          <a:p>
            <a:r>
              <a:rPr lang="en-US" sz="1800" i="1">
                <a:solidFill>
                  <a:srgbClr val="000000"/>
                </a:solidFill>
              </a:rPr>
              <a:t>r</a:t>
            </a:r>
          </a:p>
        </p:txBody>
      </p:sp>
      <p:sp>
        <p:nvSpPr>
          <p:cNvPr id="256008" name="Line 8"/>
          <p:cNvSpPr>
            <a:spLocks noChangeShapeType="1"/>
          </p:cNvSpPr>
          <p:nvPr/>
        </p:nvSpPr>
        <p:spPr bwMode="auto">
          <a:xfrm flipV="1">
            <a:off x="1447800" y="990600"/>
            <a:ext cx="7010400" cy="4763"/>
          </a:xfrm>
          <a:prstGeom prst="line">
            <a:avLst/>
          </a:prstGeom>
          <a:noFill/>
          <a:ln w="25400">
            <a:solidFill>
              <a:schemeClr val="tx1"/>
            </a:solidFill>
            <a:round/>
            <a:tailEnd type="triangle" w="med" len="med"/>
          </a:ln>
        </p:spPr>
        <p:txBody>
          <a:bodyPr wrap="none" anchor="ctr"/>
          <a:lstStyle/>
          <a:p>
            <a:endParaRPr lang="en-IN"/>
          </a:p>
        </p:txBody>
      </p:sp>
      <p:sp>
        <p:nvSpPr>
          <p:cNvPr id="256009" name="Rectangle 10"/>
          <p:cNvSpPr>
            <a:spLocks noChangeArrowheads="1"/>
          </p:cNvSpPr>
          <p:nvPr/>
        </p:nvSpPr>
        <p:spPr bwMode="auto">
          <a:xfrm>
            <a:off x="762000" y="1295400"/>
            <a:ext cx="728663" cy="454025"/>
          </a:xfrm>
          <a:prstGeom prst="rect">
            <a:avLst/>
          </a:prstGeom>
          <a:noFill/>
          <a:ln w="12700">
            <a:noFill/>
            <a:miter lim="800000"/>
          </a:ln>
        </p:spPr>
        <p:txBody>
          <a:bodyPr wrap="none" lIns="90488" tIns="44450" rIns="90488" bIns="44450">
            <a:spAutoFit/>
          </a:bodyPr>
          <a:lstStyle/>
          <a:p>
            <a:pPr algn="l"/>
            <a:r>
              <a:rPr lang="en-US" sz="2400" b="1">
                <a:solidFill>
                  <a:srgbClr val="FC0128"/>
                </a:solidFill>
                <a:latin typeface="Courier New" pitchFamily="49" charset="0"/>
              </a:rPr>
              <a:t>beq</a:t>
            </a:r>
          </a:p>
        </p:txBody>
      </p:sp>
      <p:sp>
        <p:nvSpPr>
          <p:cNvPr id="256010" name="Line 19"/>
          <p:cNvSpPr>
            <a:spLocks noChangeShapeType="1"/>
          </p:cNvSpPr>
          <p:nvPr/>
        </p:nvSpPr>
        <p:spPr bwMode="auto">
          <a:xfrm flipH="1">
            <a:off x="685800" y="1295400"/>
            <a:ext cx="0" cy="5105400"/>
          </a:xfrm>
          <a:prstGeom prst="line">
            <a:avLst/>
          </a:prstGeom>
          <a:noFill/>
          <a:ln w="28575">
            <a:solidFill>
              <a:schemeClr val="tx1"/>
            </a:solidFill>
            <a:round/>
            <a:tailEnd type="triangle" w="med" len="med"/>
          </a:ln>
        </p:spPr>
        <p:txBody>
          <a:bodyPr/>
          <a:lstStyle/>
          <a:p>
            <a:endParaRPr lang="en-IN"/>
          </a:p>
        </p:txBody>
      </p:sp>
      <p:sp>
        <p:nvSpPr>
          <p:cNvPr id="256011" name="Rectangle 88"/>
          <p:cNvSpPr>
            <a:spLocks noChangeArrowheads="1"/>
          </p:cNvSpPr>
          <p:nvPr/>
        </p:nvSpPr>
        <p:spPr bwMode="auto">
          <a:xfrm>
            <a:off x="762000" y="4575175"/>
            <a:ext cx="546100" cy="454025"/>
          </a:xfrm>
          <a:prstGeom prst="rect">
            <a:avLst/>
          </a:prstGeom>
          <a:noFill/>
          <a:ln w="12700">
            <a:noFill/>
            <a:miter lim="800000"/>
          </a:ln>
        </p:spPr>
        <p:txBody>
          <a:bodyPr wrap="none" lIns="90488" tIns="44450" rIns="90488" bIns="44450">
            <a:spAutoFit/>
          </a:bodyPr>
          <a:lstStyle/>
          <a:p>
            <a:pPr algn="l"/>
            <a:r>
              <a:rPr lang="en-US" sz="2400" b="1">
                <a:solidFill>
                  <a:srgbClr val="000000"/>
                </a:solidFill>
                <a:latin typeface="Courier New" pitchFamily="49" charset="0"/>
              </a:rPr>
              <a:t>lw</a:t>
            </a:r>
          </a:p>
        </p:txBody>
      </p:sp>
      <p:sp>
        <p:nvSpPr>
          <p:cNvPr id="256012" name="Rectangle 87"/>
          <p:cNvSpPr>
            <a:spLocks noChangeArrowheads="1"/>
          </p:cNvSpPr>
          <p:nvPr/>
        </p:nvSpPr>
        <p:spPr bwMode="auto">
          <a:xfrm>
            <a:off x="723900" y="5443538"/>
            <a:ext cx="1009650" cy="454025"/>
          </a:xfrm>
          <a:prstGeom prst="rect">
            <a:avLst/>
          </a:prstGeom>
          <a:noFill/>
          <a:ln w="12700">
            <a:noFill/>
            <a:miter lim="800000"/>
          </a:ln>
        </p:spPr>
        <p:txBody>
          <a:bodyPr wrap="none" lIns="90488" tIns="44450" rIns="90488" bIns="44450">
            <a:spAutoFit/>
          </a:bodyPr>
          <a:lstStyle/>
          <a:p>
            <a:pPr algn="l"/>
            <a:r>
              <a:rPr lang="en-US" sz="2400">
                <a:solidFill>
                  <a:srgbClr val="000000"/>
                </a:solidFill>
              </a:rPr>
              <a:t> Inst 3</a:t>
            </a:r>
          </a:p>
        </p:txBody>
      </p:sp>
      <p:sp>
        <p:nvSpPr>
          <p:cNvPr id="1223835" name="Rectangle 155"/>
          <p:cNvSpPr>
            <a:spLocks noChangeArrowheads="1"/>
          </p:cNvSpPr>
          <p:nvPr/>
        </p:nvSpPr>
        <p:spPr bwMode="auto">
          <a:xfrm>
            <a:off x="7086600" y="1066800"/>
            <a:ext cx="1676400" cy="1612900"/>
          </a:xfrm>
          <a:prstGeom prst="rect">
            <a:avLst/>
          </a:prstGeom>
          <a:noFill/>
          <a:ln w="12700">
            <a:noFill/>
            <a:miter lim="800000"/>
          </a:ln>
        </p:spPr>
        <p:txBody>
          <a:bodyPr lIns="90488" tIns="44450" rIns="90488" bIns="44450">
            <a:spAutoFit/>
          </a:bodyPr>
          <a:lstStyle/>
          <a:p>
            <a:pPr algn="r"/>
            <a:r>
              <a:rPr lang="en-US" sz="2000">
                <a:solidFill>
                  <a:srgbClr val="FC0128"/>
                </a:solidFill>
              </a:rPr>
              <a:t>Fix branch hazard by waiting – </a:t>
            </a:r>
            <a:r>
              <a:rPr lang="en-US" sz="2000">
                <a:solidFill>
                  <a:srgbClr val="063DE8"/>
                </a:solidFill>
              </a:rPr>
              <a:t>stall</a:t>
            </a:r>
            <a:r>
              <a:rPr lang="en-US" sz="2000">
                <a:solidFill>
                  <a:srgbClr val="FC0128"/>
                </a:solidFill>
              </a:rPr>
              <a:t> – but affects CPI</a:t>
            </a:r>
          </a:p>
        </p:txBody>
      </p:sp>
      <p:sp>
        <p:nvSpPr>
          <p:cNvPr id="256014" name="Line 157"/>
          <p:cNvSpPr>
            <a:spLocks noChangeShapeType="1"/>
          </p:cNvSpPr>
          <p:nvPr/>
        </p:nvSpPr>
        <p:spPr bwMode="auto">
          <a:xfrm flipH="1">
            <a:off x="8153400" y="1143000"/>
            <a:ext cx="0" cy="5410200"/>
          </a:xfrm>
          <a:prstGeom prst="line">
            <a:avLst/>
          </a:prstGeom>
          <a:noFill/>
          <a:ln w="25400">
            <a:solidFill>
              <a:schemeClr val="tx1"/>
            </a:solidFill>
            <a:prstDash val="sysDot"/>
            <a:round/>
          </a:ln>
        </p:spPr>
        <p:txBody>
          <a:bodyPr wrap="none" anchor="ctr"/>
          <a:lstStyle/>
          <a:p>
            <a:endParaRPr lang="en-IN"/>
          </a:p>
        </p:txBody>
      </p:sp>
      <p:sp>
        <p:nvSpPr>
          <p:cNvPr id="256015" name="Line 180"/>
          <p:cNvSpPr>
            <a:spLocks noChangeShapeType="1"/>
          </p:cNvSpPr>
          <p:nvPr/>
        </p:nvSpPr>
        <p:spPr bwMode="auto">
          <a:xfrm flipH="1">
            <a:off x="8763000" y="1066800"/>
            <a:ext cx="0" cy="5410200"/>
          </a:xfrm>
          <a:prstGeom prst="line">
            <a:avLst/>
          </a:prstGeom>
          <a:noFill/>
          <a:ln w="25400">
            <a:solidFill>
              <a:schemeClr val="tx1"/>
            </a:solidFill>
            <a:prstDash val="sysDot"/>
            <a:round/>
          </a:ln>
        </p:spPr>
        <p:txBody>
          <a:bodyPr wrap="none" anchor="ctr"/>
          <a:lstStyle/>
          <a:p>
            <a:endParaRPr lang="en-IN"/>
          </a:p>
        </p:txBody>
      </p:sp>
      <p:sp>
        <p:nvSpPr>
          <p:cNvPr id="256016" name="Line 181"/>
          <p:cNvSpPr>
            <a:spLocks noChangeShapeType="1"/>
          </p:cNvSpPr>
          <p:nvPr/>
        </p:nvSpPr>
        <p:spPr bwMode="auto">
          <a:xfrm flipH="1">
            <a:off x="7467600" y="1143000"/>
            <a:ext cx="0" cy="5410200"/>
          </a:xfrm>
          <a:prstGeom prst="line">
            <a:avLst/>
          </a:prstGeom>
          <a:noFill/>
          <a:ln w="25400">
            <a:solidFill>
              <a:schemeClr val="tx1"/>
            </a:solidFill>
            <a:prstDash val="sysDot"/>
            <a:round/>
          </a:ln>
        </p:spPr>
        <p:txBody>
          <a:bodyPr wrap="none" anchor="ctr"/>
          <a:lstStyle/>
          <a:p>
            <a:endParaRPr lang="en-IN"/>
          </a:p>
        </p:txBody>
      </p:sp>
      <p:sp>
        <p:nvSpPr>
          <p:cNvPr id="256017" name="Line 182"/>
          <p:cNvSpPr>
            <a:spLocks noChangeShapeType="1"/>
          </p:cNvSpPr>
          <p:nvPr/>
        </p:nvSpPr>
        <p:spPr bwMode="auto">
          <a:xfrm flipH="1">
            <a:off x="6781800" y="1143000"/>
            <a:ext cx="0" cy="5410200"/>
          </a:xfrm>
          <a:prstGeom prst="line">
            <a:avLst/>
          </a:prstGeom>
          <a:noFill/>
          <a:ln w="25400">
            <a:solidFill>
              <a:schemeClr val="tx1"/>
            </a:solidFill>
            <a:prstDash val="sysDot"/>
            <a:round/>
          </a:ln>
        </p:spPr>
        <p:txBody>
          <a:bodyPr wrap="none" anchor="ctr"/>
          <a:lstStyle/>
          <a:p>
            <a:endParaRPr lang="en-IN"/>
          </a:p>
        </p:txBody>
      </p:sp>
      <p:sp>
        <p:nvSpPr>
          <p:cNvPr id="256018" name="Line 183"/>
          <p:cNvSpPr>
            <a:spLocks noChangeShapeType="1"/>
          </p:cNvSpPr>
          <p:nvPr/>
        </p:nvSpPr>
        <p:spPr bwMode="auto">
          <a:xfrm flipH="1">
            <a:off x="6096000" y="1143000"/>
            <a:ext cx="0" cy="5410200"/>
          </a:xfrm>
          <a:prstGeom prst="line">
            <a:avLst/>
          </a:prstGeom>
          <a:noFill/>
          <a:ln w="25400">
            <a:solidFill>
              <a:schemeClr val="tx1"/>
            </a:solidFill>
            <a:prstDash val="sysDot"/>
            <a:round/>
          </a:ln>
        </p:spPr>
        <p:txBody>
          <a:bodyPr wrap="none" anchor="ctr"/>
          <a:lstStyle/>
          <a:p>
            <a:endParaRPr lang="en-IN"/>
          </a:p>
        </p:txBody>
      </p:sp>
      <p:sp>
        <p:nvSpPr>
          <p:cNvPr id="256019" name="Line 184"/>
          <p:cNvSpPr>
            <a:spLocks noChangeShapeType="1"/>
          </p:cNvSpPr>
          <p:nvPr/>
        </p:nvSpPr>
        <p:spPr bwMode="auto">
          <a:xfrm flipH="1">
            <a:off x="5410200" y="1066800"/>
            <a:ext cx="0" cy="5410200"/>
          </a:xfrm>
          <a:prstGeom prst="line">
            <a:avLst/>
          </a:prstGeom>
          <a:noFill/>
          <a:ln w="25400">
            <a:solidFill>
              <a:schemeClr val="tx1"/>
            </a:solidFill>
            <a:prstDash val="sysDot"/>
            <a:round/>
          </a:ln>
        </p:spPr>
        <p:txBody>
          <a:bodyPr wrap="none" anchor="ctr"/>
          <a:lstStyle/>
          <a:p>
            <a:endParaRPr lang="en-IN"/>
          </a:p>
        </p:txBody>
      </p:sp>
      <p:sp>
        <p:nvSpPr>
          <p:cNvPr id="256020" name="Line 185"/>
          <p:cNvSpPr>
            <a:spLocks noChangeShapeType="1"/>
          </p:cNvSpPr>
          <p:nvPr/>
        </p:nvSpPr>
        <p:spPr bwMode="auto">
          <a:xfrm flipH="1">
            <a:off x="4724400" y="1066800"/>
            <a:ext cx="0" cy="5410200"/>
          </a:xfrm>
          <a:prstGeom prst="line">
            <a:avLst/>
          </a:prstGeom>
          <a:noFill/>
          <a:ln w="25400">
            <a:solidFill>
              <a:schemeClr val="tx1"/>
            </a:solidFill>
            <a:prstDash val="sysDot"/>
            <a:round/>
          </a:ln>
        </p:spPr>
        <p:txBody>
          <a:bodyPr wrap="none" anchor="ctr"/>
          <a:lstStyle/>
          <a:p>
            <a:endParaRPr lang="en-IN"/>
          </a:p>
        </p:txBody>
      </p:sp>
      <p:sp>
        <p:nvSpPr>
          <p:cNvPr id="256021" name="Line 186"/>
          <p:cNvSpPr>
            <a:spLocks noChangeShapeType="1"/>
          </p:cNvSpPr>
          <p:nvPr/>
        </p:nvSpPr>
        <p:spPr bwMode="auto">
          <a:xfrm flipH="1">
            <a:off x="4038600" y="1066800"/>
            <a:ext cx="0" cy="5410200"/>
          </a:xfrm>
          <a:prstGeom prst="line">
            <a:avLst/>
          </a:prstGeom>
          <a:noFill/>
          <a:ln w="25400">
            <a:solidFill>
              <a:schemeClr val="tx1"/>
            </a:solidFill>
            <a:prstDash val="sysDot"/>
            <a:round/>
          </a:ln>
        </p:spPr>
        <p:txBody>
          <a:bodyPr wrap="none" anchor="ctr"/>
          <a:lstStyle/>
          <a:p>
            <a:endParaRPr lang="en-IN"/>
          </a:p>
        </p:txBody>
      </p:sp>
      <p:sp>
        <p:nvSpPr>
          <p:cNvPr id="256022" name="Line 187"/>
          <p:cNvSpPr>
            <a:spLocks noChangeShapeType="1"/>
          </p:cNvSpPr>
          <p:nvPr/>
        </p:nvSpPr>
        <p:spPr bwMode="auto">
          <a:xfrm flipH="1">
            <a:off x="3352800" y="1066800"/>
            <a:ext cx="0" cy="5410200"/>
          </a:xfrm>
          <a:prstGeom prst="line">
            <a:avLst/>
          </a:prstGeom>
          <a:noFill/>
          <a:ln w="25400">
            <a:solidFill>
              <a:schemeClr val="tx1"/>
            </a:solidFill>
            <a:prstDash val="sysDot"/>
            <a:round/>
          </a:ln>
        </p:spPr>
        <p:txBody>
          <a:bodyPr wrap="none" anchor="ctr"/>
          <a:lstStyle/>
          <a:p>
            <a:endParaRPr lang="en-IN"/>
          </a:p>
        </p:txBody>
      </p:sp>
      <p:sp>
        <p:nvSpPr>
          <p:cNvPr id="256023" name="Line 188"/>
          <p:cNvSpPr>
            <a:spLocks noChangeShapeType="1"/>
          </p:cNvSpPr>
          <p:nvPr/>
        </p:nvSpPr>
        <p:spPr bwMode="auto">
          <a:xfrm flipH="1">
            <a:off x="2667000" y="990600"/>
            <a:ext cx="0" cy="5410200"/>
          </a:xfrm>
          <a:prstGeom prst="line">
            <a:avLst/>
          </a:prstGeom>
          <a:noFill/>
          <a:ln w="25400">
            <a:solidFill>
              <a:schemeClr val="tx1"/>
            </a:solidFill>
            <a:prstDash val="sysDot"/>
            <a:round/>
          </a:ln>
        </p:spPr>
        <p:txBody>
          <a:bodyPr wrap="none" anchor="ctr"/>
          <a:lstStyle/>
          <a:p>
            <a:endParaRPr lang="en-IN"/>
          </a:p>
        </p:txBody>
      </p:sp>
      <p:grpSp>
        <p:nvGrpSpPr>
          <p:cNvPr id="256024" name="Group 54"/>
          <p:cNvGrpSpPr/>
          <p:nvPr/>
        </p:nvGrpSpPr>
        <p:grpSpPr>
          <a:xfrm>
            <a:off x="2700338" y="1150938"/>
            <a:ext cx="3302000" cy="838200"/>
            <a:chOff x="1571" y="1152"/>
            <a:chExt cx="2080" cy="528"/>
          </a:xfrm>
        </p:grpSpPr>
        <p:grpSp>
          <p:nvGrpSpPr>
            <p:cNvPr id="256058" name="Group 55"/>
            <p:cNvGrpSpPr/>
            <p:nvPr/>
          </p:nvGrpSpPr>
          <p:grpSpPr>
            <a:xfrm>
              <a:off x="2487" y="1152"/>
              <a:ext cx="223" cy="481"/>
              <a:chOff x="2207" y="1413"/>
              <a:chExt cx="223" cy="481"/>
            </a:xfrm>
          </p:grpSpPr>
          <p:sp>
            <p:nvSpPr>
              <p:cNvPr id="256088"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6089"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56059" name="Group 58"/>
            <p:cNvGrpSpPr/>
            <p:nvPr/>
          </p:nvGrpSpPr>
          <p:grpSpPr>
            <a:xfrm>
              <a:off x="1571" y="1248"/>
              <a:ext cx="340" cy="289"/>
              <a:chOff x="1291" y="1509"/>
              <a:chExt cx="340" cy="289"/>
            </a:xfrm>
          </p:grpSpPr>
          <p:sp>
            <p:nvSpPr>
              <p:cNvPr id="256084"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rgbClr val="000000"/>
                    </a:solidFill>
                  </a:rPr>
                  <a:t>IF</a:t>
                </a:r>
              </a:p>
            </p:txBody>
          </p:sp>
          <p:grpSp>
            <p:nvGrpSpPr>
              <p:cNvPr id="256085" name="Group 60"/>
              <p:cNvGrpSpPr/>
              <p:nvPr/>
            </p:nvGrpSpPr>
            <p:grpSpPr>
              <a:xfrm>
                <a:off x="1291" y="1509"/>
                <a:ext cx="340" cy="289"/>
                <a:chOff x="1291" y="1509"/>
                <a:chExt cx="340" cy="289"/>
              </a:xfrm>
            </p:grpSpPr>
            <p:sp>
              <p:nvSpPr>
                <p:cNvPr id="256086"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6087"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56060"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56061" name="Group 64"/>
            <p:cNvGrpSpPr/>
            <p:nvPr/>
          </p:nvGrpSpPr>
          <p:grpSpPr>
            <a:xfrm>
              <a:off x="2031" y="1248"/>
              <a:ext cx="296" cy="289"/>
              <a:chOff x="1751" y="1509"/>
              <a:chExt cx="296" cy="289"/>
            </a:xfrm>
          </p:grpSpPr>
          <p:sp>
            <p:nvSpPr>
              <p:cNvPr id="256082"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6083"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56062"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56063"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6064"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56065" name="Rectangle 70"/>
            <p:cNvSpPr>
              <a:spLocks noChangeArrowheads="1"/>
            </p:cNvSpPr>
            <p:nvPr/>
          </p:nvSpPr>
          <p:spPr bwMode="auto">
            <a:xfrm>
              <a:off x="2872" y="1250"/>
              <a:ext cx="363" cy="173"/>
            </a:xfrm>
            <a:prstGeom prst="rect">
              <a:avLst/>
            </a:prstGeom>
            <a:noFill/>
            <a:ln w="12700">
              <a:noFill/>
              <a:miter lim="800000"/>
            </a:ln>
          </p:spPr>
          <p:txBody>
            <a:bodyPr lIns="90488" tIns="44450" rIns="90488" bIns="44450">
              <a:spAutoFit/>
            </a:bodyPr>
            <a:lstStyle/>
            <a:p>
              <a:pPr algn="l"/>
              <a:r>
                <a:rPr lang="en-US" sz="1200" b="1">
                  <a:solidFill>
                    <a:srgbClr val="000000"/>
                  </a:solidFill>
                </a:rPr>
                <a:t>Mem</a:t>
              </a:r>
            </a:p>
          </p:txBody>
        </p:sp>
        <p:grpSp>
          <p:nvGrpSpPr>
            <p:cNvPr id="256066" name="Group 71"/>
            <p:cNvGrpSpPr/>
            <p:nvPr/>
          </p:nvGrpSpPr>
          <p:grpSpPr>
            <a:xfrm>
              <a:off x="2880" y="1248"/>
              <a:ext cx="374" cy="289"/>
              <a:chOff x="2600" y="1509"/>
              <a:chExt cx="374" cy="289"/>
            </a:xfrm>
          </p:grpSpPr>
          <p:sp>
            <p:nvSpPr>
              <p:cNvPr id="256080"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6081" name="Freeform 73"/>
              <p:cNvSpPr/>
              <p:nvPr/>
            </p:nvSpPr>
            <p:spPr bwMode="auto">
              <a:xfrm>
                <a:off x="2761" y="1509"/>
                <a:ext cx="213" cy="289"/>
              </a:xfrm>
              <a:custGeom>
                <a:gdLst>
                  <a:gd name="T0" fmla="*/ 0 w 164"/>
                  <a:gd name="T1" fmla="*/ 0 h 289"/>
                  <a:gd name="T2" fmla="*/ 357 w 164"/>
                  <a:gd name="T3" fmla="*/ 0 h 289"/>
                  <a:gd name="T4" fmla="*/ 357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56067"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t>WB</a:t>
              </a:r>
            </a:p>
          </p:txBody>
        </p:sp>
        <p:grpSp>
          <p:nvGrpSpPr>
            <p:cNvPr id="256068" name="Group 75"/>
            <p:cNvGrpSpPr/>
            <p:nvPr/>
          </p:nvGrpSpPr>
          <p:grpSpPr>
            <a:xfrm>
              <a:off x="3348" y="1248"/>
              <a:ext cx="284" cy="289"/>
              <a:chOff x="3068" y="1509"/>
              <a:chExt cx="284" cy="289"/>
            </a:xfrm>
          </p:grpSpPr>
          <p:sp>
            <p:nvSpPr>
              <p:cNvPr id="256078"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6079"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56069"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56070"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56071"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56072"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56073"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56074"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56075"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56076"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56077" name="Line 86"/>
            <p:cNvSpPr>
              <a:spLocks noChangeShapeType="1"/>
            </p:cNvSpPr>
            <p:nvPr/>
          </p:nvSpPr>
          <p:spPr bwMode="auto">
            <a:xfrm flipH="1">
              <a:off x="3264" y="1400"/>
              <a:ext cx="0" cy="240"/>
            </a:xfrm>
            <a:prstGeom prst="line">
              <a:avLst/>
            </a:prstGeom>
            <a:noFill/>
            <a:ln w="28575">
              <a:solidFill>
                <a:schemeClr val="tx1"/>
              </a:solidFill>
              <a:round/>
            </a:ln>
          </p:spPr>
          <p:txBody>
            <a:bodyPr/>
            <a:lstStyle/>
            <a:p>
              <a:endParaRPr lang="en-IN"/>
            </a:p>
          </p:txBody>
        </p:sp>
      </p:grpSp>
      <p:grpSp>
        <p:nvGrpSpPr>
          <p:cNvPr id="256025" name="Group 54"/>
          <p:cNvGrpSpPr/>
          <p:nvPr/>
        </p:nvGrpSpPr>
        <p:grpSpPr>
          <a:xfrm>
            <a:off x="5446713" y="4352925"/>
            <a:ext cx="3302000" cy="838200"/>
            <a:chOff x="1571" y="1152"/>
            <a:chExt cx="2080" cy="528"/>
          </a:xfrm>
        </p:grpSpPr>
        <p:grpSp>
          <p:nvGrpSpPr>
            <p:cNvPr id="256026" name="Group 55"/>
            <p:cNvGrpSpPr/>
            <p:nvPr/>
          </p:nvGrpSpPr>
          <p:grpSpPr>
            <a:xfrm>
              <a:off x="2487" y="1152"/>
              <a:ext cx="223" cy="481"/>
              <a:chOff x="2207" y="1413"/>
              <a:chExt cx="223" cy="481"/>
            </a:xfrm>
          </p:grpSpPr>
          <p:sp>
            <p:nvSpPr>
              <p:cNvPr id="256056" name="Freeform 56"/>
              <p:cNvSpPr/>
              <p:nvPr/>
            </p:nvSpPr>
            <p:spPr bwMode="auto">
              <a:xfrm>
                <a:off x="2217" y="1413"/>
                <a:ext cx="213" cy="481"/>
              </a:xfrm>
              <a:custGeom>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6057" name="Rectangle 57"/>
              <p:cNvSpPr>
                <a:spLocks noChangeArrowheads="1"/>
              </p:cNvSpPr>
              <p:nvPr/>
            </p:nvSpPr>
            <p:spPr bwMode="auto">
              <a:xfrm rot="5400000">
                <a:off x="2169" y="1531"/>
                <a:ext cx="287" cy="212"/>
              </a:xfrm>
              <a:prstGeom prst="rect">
                <a:avLst/>
              </a:prstGeom>
              <a:noFill/>
              <a:ln w="12700">
                <a:noFill/>
                <a:miter lim="800000"/>
              </a:ln>
            </p:spPr>
            <p:txBody>
              <a:bodyPr wrap="none" lIns="90488" tIns="44450" rIns="90488" bIns="44450">
                <a:spAutoFit/>
              </a:bodyPr>
              <a:lstStyle/>
              <a:p>
                <a:pPr algn="l"/>
                <a:r>
                  <a:rPr lang="en-US" b="1">
                    <a:solidFill>
                      <a:srgbClr val="000000"/>
                    </a:solidFill>
                  </a:rPr>
                  <a:t>EX</a:t>
                </a:r>
              </a:p>
            </p:txBody>
          </p:sp>
        </p:grpSp>
        <p:grpSp>
          <p:nvGrpSpPr>
            <p:cNvPr id="256027" name="Group 58"/>
            <p:cNvGrpSpPr/>
            <p:nvPr/>
          </p:nvGrpSpPr>
          <p:grpSpPr>
            <a:xfrm>
              <a:off x="1571" y="1248"/>
              <a:ext cx="340" cy="289"/>
              <a:chOff x="1291" y="1509"/>
              <a:chExt cx="340" cy="289"/>
            </a:xfrm>
          </p:grpSpPr>
          <p:sp>
            <p:nvSpPr>
              <p:cNvPr id="256052" name="Rectangle 59"/>
              <p:cNvSpPr>
                <a:spLocks noChangeArrowheads="1"/>
              </p:cNvSpPr>
              <p:nvPr/>
            </p:nvSpPr>
            <p:spPr bwMode="auto">
              <a:xfrm>
                <a:off x="1296" y="1511"/>
                <a:ext cx="230" cy="212"/>
              </a:xfrm>
              <a:prstGeom prst="rect">
                <a:avLst/>
              </a:prstGeom>
              <a:noFill/>
              <a:ln w="12700">
                <a:noFill/>
                <a:miter lim="800000"/>
              </a:ln>
            </p:spPr>
            <p:txBody>
              <a:bodyPr wrap="none" lIns="90488" tIns="44450" rIns="90488" bIns="44450">
                <a:spAutoFit/>
              </a:bodyPr>
              <a:lstStyle/>
              <a:p>
                <a:r>
                  <a:rPr lang="en-US" b="1">
                    <a:solidFill>
                      <a:schemeClr val="bg1"/>
                    </a:solidFill>
                  </a:rPr>
                  <a:t>IF</a:t>
                </a:r>
              </a:p>
            </p:txBody>
          </p:sp>
          <p:grpSp>
            <p:nvGrpSpPr>
              <p:cNvPr id="256053" name="Group 60"/>
              <p:cNvGrpSpPr/>
              <p:nvPr/>
            </p:nvGrpSpPr>
            <p:grpSpPr>
              <a:xfrm>
                <a:off x="1291" y="1509"/>
                <a:ext cx="340" cy="289"/>
                <a:chOff x="1291" y="1509"/>
                <a:chExt cx="340" cy="289"/>
              </a:xfrm>
            </p:grpSpPr>
            <p:sp>
              <p:nvSpPr>
                <p:cNvPr id="256054" name="Freeform 61"/>
                <p:cNvSpPr/>
                <p:nvPr/>
              </p:nvSpPr>
              <p:spPr bwMode="auto">
                <a:xfrm>
                  <a:off x="1291" y="1509"/>
                  <a:ext cx="170" cy="289"/>
                </a:xfrm>
                <a:custGeom>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6055" name="Freeform 62"/>
                <p:cNvSpPr/>
                <p:nvPr/>
              </p:nvSpPr>
              <p:spPr bwMode="auto">
                <a:xfrm>
                  <a:off x="1460" y="1509"/>
                  <a:ext cx="171" cy="289"/>
                </a:xfrm>
                <a:custGeom>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grpSp>
        <p:sp>
          <p:nvSpPr>
            <p:cNvPr id="256028" name="Rectangle 63"/>
            <p:cNvSpPr>
              <a:spLocks noChangeArrowheads="1"/>
            </p:cNvSpPr>
            <p:nvPr/>
          </p:nvSpPr>
          <p:spPr bwMode="auto">
            <a:xfrm>
              <a:off x="2012" y="1255"/>
              <a:ext cx="374" cy="212"/>
            </a:xfrm>
            <a:prstGeom prst="rect">
              <a:avLst/>
            </a:prstGeom>
            <a:noFill/>
            <a:ln w="12700">
              <a:noFill/>
              <a:miter lim="800000"/>
            </a:ln>
          </p:spPr>
          <p:txBody>
            <a:bodyPr wrap="none" lIns="90488" tIns="44450" rIns="90488" bIns="44450">
              <a:spAutoFit/>
            </a:bodyPr>
            <a:lstStyle/>
            <a:p>
              <a:pPr algn="l"/>
              <a:r>
                <a:rPr lang="en-US" b="1">
                  <a:solidFill>
                    <a:srgbClr val="000000"/>
                  </a:solidFill>
                </a:rPr>
                <a:t>ID/R</a:t>
              </a:r>
            </a:p>
          </p:txBody>
        </p:sp>
        <p:grpSp>
          <p:nvGrpSpPr>
            <p:cNvPr id="256029" name="Group 64"/>
            <p:cNvGrpSpPr/>
            <p:nvPr/>
          </p:nvGrpSpPr>
          <p:grpSpPr>
            <a:xfrm>
              <a:off x="2031" y="1248"/>
              <a:ext cx="296" cy="289"/>
              <a:chOff x="1751" y="1509"/>
              <a:chExt cx="296" cy="289"/>
            </a:xfrm>
          </p:grpSpPr>
          <p:sp>
            <p:nvSpPr>
              <p:cNvPr id="256050" name="Freeform 65"/>
              <p:cNvSpPr/>
              <p:nvPr/>
            </p:nvSpPr>
            <p:spPr bwMode="auto">
              <a:xfrm>
                <a:off x="1751" y="1509"/>
                <a:ext cx="149" cy="289"/>
              </a:xfrm>
              <a:custGeom>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6051" name="Freeform 66"/>
              <p:cNvSpPr/>
              <p:nvPr/>
            </p:nvSpPr>
            <p:spPr bwMode="auto">
              <a:xfrm>
                <a:off x="1899" y="1509"/>
                <a:ext cx="148" cy="289"/>
              </a:xfrm>
              <a:custGeom>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56030" name="Line 67"/>
            <p:cNvSpPr>
              <a:spLocks noChangeShapeType="1"/>
            </p:cNvSpPr>
            <p:nvPr/>
          </p:nvSpPr>
          <p:spPr bwMode="auto">
            <a:xfrm>
              <a:off x="1916" y="1392"/>
              <a:ext cx="116" cy="0"/>
            </a:xfrm>
            <a:prstGeom prst="line">
              <a:avLst/>
            </a:prstGeom>
            <a:noFill/>
            <a:ln w="25400">
              <a:solidFill>
                <a:schemeClr val="tx1"/>
              </a:solidFill>
              <a:round/>
            </a:ln>
          </p:spPr>
          <p:txBody>
            <a:bodyPr wrap="none" anchor="ctr"/>
            <a:lstStyle/>
            <a:p>
              <a:endParaRPr lang="en-IN"/>
            </a:p>
          </p:txBody>
        </p:sp>
        <p:sp>
          <p:nvSpPr>
            <p:cNvPr id="256031" name="Freeform 68"/>
            <p:cNvSpPr/>
            <p:nvPr/>
          </p:nvSpPr>
          <p:spPr bwMode="auto">
            <a:xfrm>
              <a:off x="1984" y="1296"/>
              <a:ext cx="48" cy="97"/>
            </a:xfrm>
            <a:custGeom>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6032" name="Line 69"/>
            <p:cNvSpPr>
              <a:spLocks noChangeShapeType="1"/>
            </p:cNvSpPr>
            <p:nvPr/>
          </p:nvSpPr>
          <p:spPr bwMode="auto">
            <a:xfrm>
              <a:off x="2332" y="1296"/>
              <a:ext cx="157" cy="0"/>
            </a:xfrm>
            <a:prstGeom prst="line">
              <a:avLst/>
            </a:prstGeom>
            <a:noFill/>
            <a:ln w="25400">
              <a:solidFill>
                <a:schemeClr val="tx1"/>
              </a:solidFill>
              <a:round/>
            </a:ln>
          </p:spPr>
          <p:txBody>
            <a:bodyPr wrap="none" anchor="ctr"/>
            <a:lstStyle/>
            <a:p>
              <a:endParaRPr lang="en-IN"/>
            </a:p>
          </p:txBody>
        </p:sp>
        <p:sp>
          <p:nvSpPr>
            <p:cNvPr id="256033" name="Rectangle 70"/>
            <p:cNvSpPr>
              <a:spLocks noChangeArrowheads="1"/>
            </p:cNvSpPr>
            <p:nvPr/>
          </p:nvSpPr>
          <p:spPr bwMode="auto">
            <a:xfrm>
              <a:off x="2829" y="1250"/>
              <a:ext cx="406" cy="210"/>
            </a:xfrm>
            <a:prstGeom prst="rect">
              <a:avLst/>
            </a:prstGeom>
            <a:noFill/>
            <a:ln w="12700">
              <a:noFill/>
              <a:miter lim="800000"/>
            </a:ln>
          </p:spPr>
          <p:txBody>
            <a:bodyPr wrap="none" lIns="90488" tIns="44450" rIns="90488" bIns="44450">
              <a:spAutoFit/>
            </a:bodyPr>
            <a:lstStyle/>
            <a:p>
              <a:pPr algn="l"/>
              <a:r>
                <a:rPr lang="en-US" b="1">
                  <a:solidFill>
                    <a:srgbClr val="000000"/>
                  </a:solidFill>
                </a:rPr>
                <a:t>Mem</a:t>
              </a:r>
            </a:p>
          </p:txBody>
        </p:sp>
        <p:grpSp>
          <p:nvGrpSpPr>
            <p:cNvPr id="256034" name="Group 71"/>
            <p:cNvGrpSpPr/>
            <p:nvPr/>
          </p:nvGrpSpPr>
          <p:grpSpPr>
            <a:xfrm>
              <a:off x="2880" y="1248"/>
              <a:ext cx="325" cy="289"/>
              <a:chOff x="2600" y="1509"/>
              <a:chExt cx="325" cy="289"/>
            </a:xfrm>
          </p:grpSpPr>
          <p:sp>
            <p:nvSpPr>
              <p:cNvPr id="256048" name="Freeform 72"/>
              <p:cNvSpPr/>
              <p:nvPr/>
            </p:nvSpPr>
            <p:spPr bwMode="auto">
              <a:xfrm>
                <a:off x="2600" y="1509"/>
                <a:ext cx="162" cy="289"/>
              </a:xfrm>
              <a:custGeom>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6049" name="Freeform 73"/>
              <p:cNvSpPr/>
              <p:nvPr/>
            </p:nvSpPr>
            <p:spPr bwMode="auto">
              <a:xfrm>
                <a:off x="2761" y="1509"/>
                <a:ext cx="164" cy="289"/>
              </a:xfrm>
              <a:custGeom>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56035" name="Rectangle 74"/>
            <p:cNvSpPr>
              <a:spLocks noChangeArrowheads="1"/>
            </p:cNvSpPr>
            <p:nvPr/>
          </p:nvSpPr>
          <p:spPr bwMode="auto">
            <a:xfrm>
              <a:off x="3321" y="1250"/>
              <a:ext cx="330" cy="212"/>
            </a:xfrm>
            <a:prstGeom prst="rect">
              <a:avLst/>
            </a:prstGeom>
            <a:noFill/>
            <a:ln w="12700">
              <a:noFill/>
              <a:miter lim="800000"/>
            </a:ln>
          </p:spPr>
          <p:txBody>
            <a:bodyPr wrap="none" lIns="90488" tIns="44450" rIns="90488" bIns="44450">
              <a:spAutoFit/>
            </a:bodyPr>
            <a:lstStyle/>
            <a:p>
              <a:pPr algn="l"/>
              <a:r>
                <a:rPr lang="en-US" b="1"/>
                <a:t>WB</a:t>
              </a:r>
            </a:p>
          </p:txBody>
        </p:sp>
        <p:grpSp>
          <p:nvGrpSpPr>
            <p:cNvPr id="256036" name="Group 75"/>
            <p:cNvGrpSpPr/>
            <p:nvPr/>
          </p:nvGrpSpPr>
          <p:grpSpPr>
            <a:xfrm>
              <a:off x="3348" y="1248"/>
              <a:ext cx="284" cy="289"/>
              <a:chOff x="3068" y="1509"/>
              <a:chExt cx="284" cy="289"/>
            </a:xfrm>
          </p:grpSpPr>
          <p:sp>
            <p:nvSpPr>
              <p:cNvPr id="256046" name="Freeform 76"/>
              <p:cNvSpPr/>
              <p:nvPr/>
            </p:nvSpPr>
            <p:spPr bwMode="auto">
              <a:xfrm>
                <a:off x="3068" y="1509"/>
                <a:ext cx="142" cy="289"/>
              </a:xfrm>
              <a:custGeom>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p:spPr>
            <p:txBody>
              <a:bodyPr/>
              <a:lstStyle/>
              <a:p>
                <a:endParaRPr lang="en-IN"/>
              </a:p>
            </p:txBody>
          </p:sp>
          <p:sp>
            <p:nvSpPr>
              <p:cNvPr id="256047" name="Freeform 77"/>
              <p:cNvSpPr/>
              <p:nvPr/>
            </p:nvSpPr>
            <p:spPr bwMode="auto">
              <a:xfrm>
                <a:off x="3209" y="1509"/>
                <a:ext cx="143" cy="289"/>
              </a:xfrm>
              <a:custGeom>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p:spPr>
            <p:txBody>
              <a:bodyPr/>
              <a:lstStyle/>
              <a:p>
                <a:endParaRPr lang="en-IN"/>
              </a:p>
            </p:txBody>
          </p:sp>
        </p:grpSp>
        <p:sp>
          <p:nvSpPr>
            <p:cNvPr id="256037" name="Line 78"/>
            <p:cNvSpPr>
              <a:spLocks noChangeShapeType="1"/>
            </p:cNvSpPr>
            <p:nvPr/>
          </p:nvSpPr>
          <p:spPr bwMode="auto">
            <a:xfrm>
              <a:off x="3201" y="1392"/>
              <a:ext cx="139" cy="0"/>
            </a:xfrm>
            <a:prstGeom prst="line">
              <a:avLst/>
            </a:prstGeom>
            <a:noFill/>
            <a:ln w="25400">
              <a:solidFill>
                <a:schemeClr val="tx1"/>
              </a:solidFill>
              <a:round/>
            </a:ln>
          </p:spPr>
          <p:txBody>
            <a:bodyPr wrap="none" anchor="ctr"/>
            <a:lstStyle/>
            <a:p>
              <a:endParaRPr lang="en-IN"/>
            </a:p>
          </p:txBody>
        </p:sp>
        <p:sp>
          <p:nvSpPr>
            <p:cNvPr id="256038" name="Line 79"/>
            <p:cNvSpPr>
              <a:spLocks noChangeShapeType="1"/>
            </p:cNvSpPr>
            <p:nvPr/>
          </p:nvSpPr>
          <p:spPr bwMode="auto">
            <a:xfrm>
              <a:off x="2717" y="1392"/>
              <a:ext cx="155" cy="0"/>
            </a:xfrm>
            <a:prstGeom prst="line">
              <a:avLst/>
            </a:prstGeom>
            <a:noFill/>
            <a:ln w="25400">
              <a:solidFill>
                <a:schemeClr val="tx1"/>
              </a:solidFill>
              <a:round/>
            </a:ln>
          </p:spPr>
          <p:txBody>
            <a:bodyPr wrap="none" anchor="ctr"/>
            <a:lstStyle/>
            <a:p>
              <a:endParaRPr lang="en-IN"/>
            </a:p>
          </p:txBody>
        </p:sp>
        <p:sp>
          <p:nvSpPr>
            <p:cNvPr id="256039" name="Line 80"/>
            <p:cNvSpPr>
              <a:spLocks noChangeShapeType="1"/>
            </p:cNvSpPr>
            <p:nvPr/>
          </p:nvSpPr>
          <p:spPr bwMode="auto">
            <a:xfrm>
              <a:off x="2332" y="1488"/>
              <a:ext cx="157" cy="0"/>
            </a:xfrm>
            <a:prstGeom prst="line">
              <a:avLst/>
            </a:prstGeom>
            <a:noFill/>
            <a:ln w="25400">
              <a:solidFill>
                <a:schemeClr val="tx1"/>
              </a:solidFill>
              <a:round/>
            </a:ln>
          </p:spPr>
          <p:txBody>
            <a:bodyPr wrap="none" anchor="ctr"/>
            <a:lstStyle/>
            <a:p>
              <a:endParaRPr lang="en-IN"/>
            </a:p>
          </p:txBody>
        </p:sp>
        <p:sp>
          <p:nvSpPr>
            <p:cNvPr id="256040" name="Line 81"/>
            <p:cNvSpPr>
              <a:spLocks noChangeShapeType="1"/>
            </p:cNvSpPr>
            <p:nvPr/>
          </p:nvSpPr>
          <p:spPr bwMode="auto">
            <a:xfrm flipH="1">
              <a:off x="2416" y="1488"/>
              <a:ext cx="0" cy="192"/>
            </a:xfrm>
            <a:prstGeom prst="line">
              <a:avLst/>
            </a:prstGeom>
            <a:noFill/>
            <a:ln w="28575">
              <a:solidFill>
                <a:schemeClr val="tx1"/>
              </a:solidFill>
              <a:round/>
            </a:ln>
          </p:spPr>
          <p:txBody>
            <a:bodyPr/>
            <a:lstStyle/>
            <a:p>
              <a:endParaRPr lang="en-IN"/>
            </a:p>
          </p:txBody>
        </p:sp>
        <p:sp>
          <p:nvSpPr>
            <p:cNvPr id="256041" name="Line 82"/>
            <p:cNvSpPr>
              <a:spLocks noChangeShapeType="1"/>
            </p:cNvSpPr>
            <p:nvPr/>
          </p:nvSpPr>
          <p:spPr bwMode="auto">
            <a:xfrm>
              <a:off x="2416" y="1680"/>
              <a:ext cx="336" cy="0"/>
            </a:xfrm>
            <a:prstGeom prst="line">
              <a:avLst/>
            </a:prstGeom>
            <a:noFill/>
            <a:ln w="28575">
              <a:solidFill>
                <a:schemeClr val="tx1"/>
              </a:solidFill>
              <a:round/>
            </a:ln>
          </p:spPr>
          <p:txBody>
            <a:bodyPr/>
            <a:lstStyle/>
            <a:p>
              <a:endParaRPr lang="en-IN"/>
            </a:p>
          </p:txBody>
        </p:sp>
        <p:sp>
          <p:nvSpPr>
            <p:cNvPr id="256042" name="Line 83"/>
            <p:cNvSpPr>
              <a:spLocks noChangeShapeType="1"/>
            </p:cNvSpPr>
            <p:nvPr/>
          </p:nvSpPr>
          <p:spPr bwMode="auto">
            <a:xfrm flipH="1">
              <a:off x="2752" y="1392"/>
              <a:ext cx="0" cy="288"/>
            </a:xfrm>
            <a:prstGeom prst="line">
              <a:avLst/>
            </a:prstGeom>
            <a:noFill/>
            <a:ln w="28575">
              <a:solidFill>
                <a:schemeClr val="tx1"/>
              </a:solidFill>
              <a:round/>
            </a:ln>
          </p:spPr>
          <p:txBody>
            <a:bodyPr/>
            <a:lstStyle/>
            <a:p>
              <a:endParaRPr lang="en-IN"/>
            </a:p>
          </p:txBody>
        </p:sp>
        <p:sp>
          <p:nvSpPr>
            <p:cNvPr id="256043" name="Line 84"/>
            <p:cNvSpPr>
              <a:spLocks noChangeShapeType="1"/>
            </p:cNvSpPr>
            <p:nvPr/>
          </p:nvSpPr>
          <p:spPr bwMode="auto">
            <a:xfrm flipH="1">
              <a:off x="2832" y="1392"/>
              <a:ext cx="0" cy="240"/>
            </a:xfrm>
            <a:prstGeom prst="line">
              <a:avLst/>
            </a:prstGeom>
            <a:noFill/>
            <a:ln w="28575">
              <a:solidFill>
                <a:schemeClr val="tx1"/>
              </a:solidFill>
              <a:round/>
            </a:ln>
          </p:spPr>
          <p:txBody>
            <a:bodyPr/>
            <a:lstStyle/>
            <a:p>
              <a:endParaRPr lang="en-IN"/>
            </a:p>
          </p:txBody>
        </p:sp>
        <p:sp>
          <p:nvSpPr>
            <p:cNvPr id="256044" name="Line 85"/>
            <p:cNvSpPr>
              <a:spLocks noChangeShapeType="1"/>
            </p:cNvSpPr>
            <p:nvPr/>
          </p:nvSpPr>
          <p:spPr bwMode="auto">
            <a:xfrm>
              <a:off x="2832" y="1632"/>
              <a:ext cx="432" cy="0"/>
            </a:xfrm>
            <a:prstGeom prst="line">
              <a:avLst/>
            </a:prstGeom>
            <a:noFill/>
            <a:ln w="28575">
              <a:solidFill>
                <a:schemeClr val="tx1"/>
              </a:solidFill>
              <a:round/>
            </a:ln>
          </p:spPr>
          <p:txBody>
            <a:bodyPr/>
            <a:lstStyle/>
            <a:p>
              <a:endParaRPr lang="en-IN"/>
            </a:p>
          </p:txBody>
        </p:sp>
        <p:sp>
          <p:nvSpPr>
            <p:cNvPr id="256045" name="Line 86"/>
            <p:cNvSpPr>
              <a:spLocks noChangeShapeType="1"/>
            </p:cNvSpPr>
            <p:nvPr/>
          </p:nvSpPr>
          <p:spPr bwMode="auto">
            <a:xfrm flipH="1">
              <a:off x="3264" y="1392"/>
              <a:ext cx="0" cy="240"/>
            </a:xfrm>
            <a:prstGeom prst="line">
              <a:avLst/>
            </a:prstGeom>
            <a:noFill/>
            <a:ln w="28575">
              <a:solidFill>
                <a:schemeClr val="tx1"/>
              </a:solidFill>
              <a:round/>
            </a:ln>
          </p:spPr>
          <p:txBody>
            <a:bodyPr/>
            <a:lstStyle/>
            <a:p>
              <a:endParaRPr lang="en-IN"/>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38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22"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nodeType="afterGroup">
                            <p:stCondLst>
                              <p:cond delay="500"/>
                            </p:stCondLst>
                            <p:childTnLst>
                              <p:par>
                                <p:cTn id="13" presetID="1"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par>
                          <p:cTn id="15" fill="hold" nodeType="afterGroup">
                            <p:stCondLst>
                              <p:cond delay="501"/>
                            </p:stCondLst>
                            <p:childTnLst>
                              <p:par>
                                <p:cTn id="16" presetID="1" presetClass="entr" presetSubtype="0" fill="hold" nodeType="afterEffect">
                                  <p:stCondLst>
                                    <p:cond delay="500"/>
                                  </p:stCondLst>
                                  <p:childTnLst>
                                    <p:set>
                                      <p:cBhvr>
                                        <p:cTn id="17" dur="1" fill="hold">
                                          <p:stCondLst>
                                            <p:cond delay="0"/>
                                          </p:stCondLst>
                                        </p:cTn>
                                        <p:tgtEl>
                                          <p:spTgt spid="2"/>
                                        </p:tgtEl>
                                        <p:attrNameLst>
                                          <p:attrName>style.visibility</p:attrName>
                                        </p:attrNameLst>
                                      </p:cBhvr>
                                      <p:to>
                                        <p:strVal val="visible"/>
                                      </p:to>
                                    </p:set>
                                  </p:childTnLst>
                                </p:cTn>
                              </p:par>
                            </p:childTnLst>
                          </p:cTn>
                        </p:par>
                        <p:par>
                          <p:cTn id="18" fill="hold" nodeType="afterGroup">
                            <p:stCondLst>
                              <p:cond delay="1002"/>
                            </p:stCondLst>
                            <p:childTnLst>
                              <p:par>
                                <p:cTn id="19" presetID="1" presetClass="entr" presetSubtype="0" fill="hold" nodeType="afterEffect">
                                  <p:stCondLst>
                                    <p:cond delay="50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3835" grpId="0"/>
    </p:bldLst>
  </p:timing>
</p:sld>
</file>

<file path=ppt/slides/slide9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57026" name="Footer Placeholder 3"/>
          <p:cNvSpPr>
            <a:spLocks noGrp="1"/>
          </p:cNvSpPr>
          <p:nvPr>
            <p:ph type="ftr" sz="quarter" idx="10"/>
          </p:nvPr>
        </p:nvSpPr>
        <p:spPr>
          <a:noFill/>
        </p:spPr>
        <p:txBody>
          <a:bodyPr/>
          <a:lstStyle/>
          <a:p>
            <a:r>
              <a:rPr lang="en-AU" smtClean="0"/>
              <a:t>Chapter 4 — The Processor — </a:t>
            </a:r>
            <a:fld id="{6B90AEFB-2F7A-49AD-AD31-632023681AFB}" type="slidenum">
              <a:rPr lang="en-AU" smtClean="0"/>
              <a:t>95</a:t>
            </a:fld>
            <a:endParaRPr lang="en-AU" smtClean="0"/>
          </a:p>
        </p:txBody>
      </p:sp>
      <p:pic>
        <p:nvPicPr>
          <p:cNvPr id="257027" name="Picture 10" descr="f04-61-P374493"/>
          <p:cNvPicPr>
            <a:picLocks noChangeAspect="1" noChangeArrowheads="1"/>
          </p:cNvPicPr>
          <p:nvPr/>
        </p:nvPicPr>
        <p:blipFill>
          <a:blip r:embed="rId3"/>
          <a:stretch>
            <a:fillRect/>
          </a:stretch>
        </p:blipFill>
        <p:spPr bwMode="auto">
          <a:xfrm>
            <a:off x="1116013" y="1898650"/>
            <a:ext cx="6021387" cy="4221163"/>
          </a:xfrm>
          <a:prstGeom prst="rect">
            <a:avLst/>
          </a:prstGeom>
          <a:noFill/>
          <a:ln w="9525">
            <a:noFill/>
            <a:miter lim="800000"/>
          </a:ln>
        </p:spPr>
      </p:pic>
      <p:sp>
        <p:nvSpPr>
          <p:cNvPr id="257028" name="Rectangle 2"/>
          <p:cNvSpPr>
            <a:spLocks noGrp="1" noChangeArrowheads="1"/>
          </p:cNvSpPr>
          <p:nvPr>
            <p:ph type="title"/>
          </p:nvPr>
        </p:nvSpPr>
        <p:spPr/>
        <p:txBody>
          <a:bodyPr/>
          <a:lstStyle/>
          <a:p>
            <a:pPr eaLnBrk="1" hangingPunct="1"/>
            <a:r>
              <a:rPr lang="en-US" smtClean="0"/>
              <a:t>Branch Hazards</a:t>
            </a:r>
            <a:endParaRPr lang="en-AU" smtClean="0"/>
          </a:p>
        </p:txBody>
      </p:sp>
      <p:sp>
        <p:nvSpPr>
          <p:cNvPr id="257029" name="Rectangle 3"/>
          <p:cNvSpPr>
            <a:spLocks noGrp="1" noChangeArrowheads="1"/>
          </p:cNvSpPr>
          <p:nvPr>
            <p:ph type="body" idx="1"/>
          </p:nvPr>
        </p:nvSpPr>
        <p:spPr>
          <a:xfrm>
            <a:off x="684213" y="1125538"/>
            <a:ext cx="8270875" cy="690562"/>
          </a:xfrm>
        </p:spPr>
        <p:txBody>
          <a:bodyPr/>
          <a:lstStyle/>
          <a:p>
            <a:pPr eaLnBrk="1" hangingPunct="1"/>
            <a:r>
              <a:rPr lang="en-US" smtClean="0"/>
              <a:t>If branch outcome determined in MEM</a:t>
            </a:r>
            <a:endParaRPr lang="en-AU" smtClean="0"/>
          </a:p>
        </p:txBody>
      </p:sp>
      <p:sp>
        <p:nvSpPr>
          <p:cNvPr id="257030" name="Text Box 4"/>
          <p:cNvSpPr txBox="1">
            <a:spLocks noChangeArrowheads="1"/>
          </p:cNvSpPr>
          <p:nvPr/>
        </p:nvSpPr>
        <p:spPr bwMode="auto">
          <a:xfrm rot="5400000">
            <a:off x="7789069" y="988219"/>
            <a:ext cx="2343150" cy="366712"/>
          </a:xfrm>
          <a:prstGeom prst="rect">
            <a:avLst/>
          </a:prstGeom>
          <a:solidFill>
            <a:schemeClr val="accent1"/>
          </a:solidFill>
          <a:ln w="9525">
            <a:noFill/>
            <a:miter lim="800000"/>
          </a:ln>
        </p:spPr>
        <p:txBody>
          <a:bodyPr wrap="none">
            <a:spAutoFit/>
          </a:bodyPr>
          <a:lstStyle/>
          <a:p>
            <a:pPr algn="l"/>
            <a:r>
              <a:rPr lang="en-US" sz="1800">
                <a:solidFill>
                  <a:srgbClr val="ECEAAC"/>
                </a:solidFill>
              </a:rPr>
              <a:t>§4.8 Control Hazards</a:t>
            </a:r>
          </a:p>
        </p:txBody>
      </p:sp>
      <p:sp>
        <p:nvSpPr>
          <p:cNvPr id="257031" name="AutoShape 6"/>
          <p:cNvSpPr/>
          <p:nvPr/>
        </p:nvSpPr>
        <p:spPr bwMode="auto">
          <a:xfrm>
            <a:off x="3203575" y="5949950"/>
            <a:ext cx="501650" cy="330200"/>
          </a:xfrm>
          <a:prstGeom prst="borderCallout1">
            <a:avLst>
              <a:gd name="adj1" fmla="val 34616"/>
              <a:gd name="adj2" fmla="val 115190"/>
              <a:gd name="adj3" fmla="val -43269"/>
              <a:gd name="adj4" fmla="val 243356"/>
            </a:avLst>
          </a:prstGeom>
          <a:solidFill>
            <a:schemeClr val="accent1"/>
          </a:solidFill>
          <a:ln w="9525">
            <a:solidFill>
              <a:schemeClr val="tx1"/>
            </a:solidFill>
            <a:miter lim="800000"/>
            <a:tailEnd type="triangle" w="med" len="med"/>
          </a:ln>
        </p:spPr>
        <p:txBody>
          <a:bodyPr/>
          <a:lstStyle/>
          <a:p>
            <a:r>
              <a:rPr lang="en-US" sz="1400">
                <a:solidFill>
                  <a:srgbClr val="000000"/>
                </a:solidFill>
              </a:rPr>
              <a:t>PC</a:t>
            </a:r>
            <a:endParaRPr lang="en-AU" sz="1400">
              <a:solidFill>
                <a:srgbClr val="000000"/>
              </a:solidFill>
            </a:endParaRPr>
          </a:p>
        </p:txBody>
      </p:sp>
      <p:sp>
        <p:nvSpPr>
          <p:cNvPr id="273416" name="Text Box 7"/>
          <p:cNvSpPr txBox="1">
            <a:spLocks noChangeArrowheads="1"/>
          </p:cNvSpPr>
          <p:nvPr/>
        </p:nvSpPr>
        <p:spPr bwMode="auto">
          <a:xfrm>
            <a:off x="7308850" y="3644900"/>
            <a:ext cx="1835150" cy="1077913"/>
          </a:xfrm>
          <a:prstGeom prst="rect">
            <a:avLst/>
          </a:prstGeom>
          <a:solidFill>
            <a:schemeClr val="tx2">
              <a:lumMod val="60000"/>
              <a:lumOff val="40000"/>
            </a:schemeClr>
          </a:solidFill>
          <a:ln w="9525">
            <a:solidFill>
              <a:schemeClr val="tx1"/>
            </a:solidFill>
            <a:miter lim="800000"/>
          </a:ln>
        </p:spPr>
        <p:txBody>
          <a:bodyPr>
            <a:spAutoFit/>
          </a:bodyPr>
          <a:lstStyle/>
          <a:p>
            <a:pPr algn="l">
              <a:defRPr/>
            </a:pPr>
            <a:r>
              <a:rPr lang="en-US" sz="2400">
                <a:solidFill>
                  <a:schemeClr val="bg1"/>
                </a:solidFill>
              </a:rPr>
              <a:t>Flush these</a:t>
            </a:r>
            <a:br>
              <a:rPr lang="en-US" sz="2400">
                <a:solidFill>
                  <a:schemeClr val="bg1"/>
                </a:solidFill>
              </a:rPr>
            </a:br>
            <a:r>
              <a:rPr lang="en-US" sz="2400">
                <a:solidFill>
                  <a:schemeClr val="bg1"/>
                </a:solidFill>
              </a:rPr>
              <a:t>instructions</a:t>
            </a:r>
          </a:p>
          <a:p>
            <a:pPr algn="l">
              <a:defRPr/>
            </a:pPr>
            <a:endParaRPr lang="en-AU">
              <a:solidFill>
                <a:schemeClr val="bg1"/>
              </a:solidFill>
            </a:endParaRPr>
          </a:p>
        </p:txBody>
      </p:sp>
      <p:sp>
        <p:nvSpPr>
          <p:cNvPr id="257033" name="AutoShape 8"/>
          <p:cNvSpPr/>
          <p:nvPr/>
        </p:nvSpPr>
        <p:spPr bwMode="auto">
          <a:xfrm>
            <a:off x="7092950" y="3644900"/>
            <a:ext cx="215900" cy="1800225"/>
          </a:xfrm>
          <a:prstGeom prst="rightBrace">
            <a:avLst>
              <a:gd name="adj1" fmla="val 69485"/>
              <a:gd name="adj2" fmla="val 50000"/>
            </a:avLst>
          </a:prstGeom>
          <a:noFill/>
          <a:ln w="9525">
            <a:solidFill>
              <a:schemeClr val="tx1"/>
            </a:solidFill>
            <a:round/>
          </a:ln>
        </p:spPr>
        <p:txBody>
          <a:bodyPr wrap="none" anchor="ctr"/>
          <a:lstStyle/>
          <a:p>
            <a:endParaRPr lang="en-US">
              <a:solidFill>
                <a:srgbClr val="000000"/>
              </a:solidFill>
            </a:endParaRPr>
          </a:p>
        </p:txBody>
      </p:sp>
      <p:sp>
        <p:nvSpPr>
          <p:cNvPr id="10" name="Oval 9"/>
          <p:cNvSpPr>
            <a:spLocks noChangeArrowheads="1"/>
          </p:cNvSpPr>
          <p:nvPr/>
        </p:nvSpPr>
        <p:spPr bwMode="auto">
          <a:xfrm>
            <a:off x="2627313" y="3500438"/>
            <a:ext cx="4321175" cy="1944687"/>
          </a:xfrm>
          <a:prstGeom prst="ellipse">
            <a:avLst/>
          </a:prstGeom>
          <a:noFill/>
          <a:ln w="38100" algn="ctr">
            <a:solidFill>
              <a:srgbClr val="FF0000"/>
            </a:solidFill>
            <a:round/>
          </a:ln>
        </p:spPr>
        <p:txBody>
          <a:bodyPr anchor="ctr"/>
          <a:lstStyle/>
          <a:p>
            <a:endParaRPr lang="en-IN"/>
          </a:p>
        </p:txBody>
      </p:sp>
      <p:cxnSp>
        <p:nvCxnSpPr>
          <p:cNvPr id="12" name="Straight Arrow Connector 11"/>
          <p:cNvCxnSpPr>
            <a:cxnSpLocks noChangeShapeType="1"/>
          </p:cNvCxnSpPr>
          <p:nvPr/>
        </p:nvCxnSpPr>
        <p:spPr bwMode="auto">
          <a:xfrm flipH="1">
            <a:off x="6948488" y="4292600"/>
            <a:ext cx="503237" cy="0"/>
          </a:xfrm>
          <a:prstGeom prst="straightConnector1">
            <a:avLst/>
          </a:prstGeom>
          <a:noFill/>
          <a:ln w="38100" algn="ctr">
            <a:solidFill>
              <a:srgbClr val="FF0000"/>
            </a:solidFill>
            <a:round/>
            <a:tailEnd type="arrow" w="med" len="med"/>
          </a:ln>
        </p:spPr>
      </p:cxnSp>
      <p:cxnSp>
        <p:nvCxnSpPr>
          <p:cNvPr id="15" name="Straight Connector 14"/>
          <p:cNvCxnSpPr>
            <a:cxnSpLocks noChangeShapeType="1"/>
          </p:cNvCxnSpPr>
          <p:nvPr/>
        </p:nvCxnSpPr>
        <p:spPr bwMode="auto">
          <a:xfrm flipH="1">
            <a:off x="2916238" y="3644900"/>
            <a:ext cx="0" cy="2160588"/>
          </a:xfrm>
          <a:prstGeom prst="line">
            <a:avLst/>
          </a:prstGeom>
          <a:noFill/>
          <a:ln w="38100" algn="ctr">
            <a:solidFill>
              <a:srgbClr val="FF0000"/>
            </a:solidFill>
            <a:round/>
          </a:ln>
        </p:spPr>
      </p:cxnSp>
      <p:cxnSp>
        <p:nvCxnSpPr>
          <p:cNvPr id="16" name="Straight Connector 15"/>
          <p:cNvCxnSpPr>
            <a:cxnSpLocks noChangeShapeType="1"/>
          </p:cNvCxnSpPr>
          <p:nvPr/>
        </p:nvCxnSpPr>
        <p:spPr bwMode="auto">
          <a:xfrm flipH="1">
            <a:off x="4643438" y="3644900"/>
            <a:ext cx="0" cy="2160588"/>
          </a:xfrm>
          <a:prstGeom prst="line">
            <a:avLst/>
          </a:prstGeom>
          <a:noFill/>
          <a:ln w="38100" algn="ctr">
            <a:solidFill>
              <a:srgbClr val="FF0000"/>
            </a:solidFill>
            <a:round/>
          </a:ln>
        </p:spPr>
      </p:cxnSp>
      <p:cxnSp>
        <p:nvCxnSpPr>
          <p:cNvPr id="18" name="Straight Arrow Connector 17"/>
          <p:cNvCxnSpPr>
            <a:cxnSpLocks noChangeShapeType="1"/>
          </p:cNvCxnSpPr>
          <p:nvPr/>
        </p:nvCxnSpPr>
        <p:spPr bwMode="auto">
          <a:xfrm>
            <a:off x="2916238" y="4868863"/>
            <a:ext cx="1727200" cy="0"/>
          </a:xfrm>
          <a:prstGeom prst="straightConnector1">
            <a:avLst/>
          </a:prstGeom>
          <a:noFill/>
          <a:ln w="38100" algn="ctr">
            <a:solidFill>
              <a:srgbClr val="FF0000"/>
            </a:solidFill>
            <a:round/>
            <a:headEnd type="arrow" w="med" len="med"/>
            <a:tailEnd type="arrow" w="med" len="med"/>
          </a:ln>
        </p:spPr>
      </p:cxnSp>
      <p:sp>
        <p:nvSpPr>
          <p:cNvPr id="19" name="TextBox 18"/>
          <p:cNvSpPr txBox="1">
            <a:spLocks noChangeArrowheads="1"/>
          </p:cNvSpPr>
          <p:nvPr/>
        </p:nvSpPr>
        <p:spPr bwMode="auto">
          <a:xfrm>
            <a:off x="2916238" y="4973638"/>
            <a:ext cx="1800225" cy="400050"/>
          </a:xfrm>
          <a:prstGeom prst="rect">
            <a:avLst/>
          </a:prstGeom>
          <a:noFill/>
          <a:ln w="28575">
            <a:solidFill>
              <a:srgbClr val="0070C0"/>
            </a:solidFill>
            <a:miter lim="800000"/>
          </a:ln>
        </p:spPr>
        <p:txBody>
          <a:bodyPr>
            <a:spAutoFit/>
          </a:bodyPr>
          <a:lstStyle/>
          <a:p>
            <a:r>
              <a:rPr lang="en-US" sz="2000">
                <a:sym typeface="Symbol" pitchFamily="18" charset="2"/>
              </a:rPr>
              <a:t>3 stall cycles</a:t>
            </a:r>
            <a:endParaRPr lang="en-IN"/>
          </a:p>
        </p:txBody>
      </p:sp>
      <p:sp>
        <p:nvSpPr>
          <p:cNvPr id="20" name="Rectangle 19"/>
          <p:cNvSpPr>
            <a:spLocks noChangeArrowheads="1"/>
          </p:cNvSpPr>
          <p:nvPr/>
        </p:nvSpPr>
        <p:spPr bwMode="auto">
          <a:xfrm>
            <a:off x="900113" y="5473700"/>
            <a:ext cx="6985000" cy="908050"/>
          </a:xfrm>
          <a:prstGeom prst="rect">
            <a:avLst/>
          </a:prstGeom>
          <a:solidFill>
            <a:schemeClr val="bg1"/>
          </a:solidFill>
          <a:ln w="9525" algn="ctr">
            <a:noFill/>
            <a:round/>
          </a:ln>
        </p:spPr>
        <p:txBody>
          <a:bodyPr anchor="ctr"/>
          <a:lstStyle/>
          <a:p>
            <a:endParaRPr lang="en-I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73416"/>
                                        </p:tgtEl>
                                        <p:attrNameLst>
                                          <p:attrName>style.visibility</p:attrName>
                                        </p:attrNameLst>
                                      </p:cBhvr>
                                      <p:to>
                                        <p:strVal val="visible"/>
                                      </p:to>
                                    </p:set>
                                    <p:animEffect transition="in" filter="blinds(horizontal)">
                                      <p:cBhvr>
                                        <p:cTn id="18" dur="500"/>
                                        <p:tgtEl>
                                          <p:spTgt spid="273416"/>
                                        </p:tgtEl>
                                      </p:cBhvr>
                                    </p:animEffect>
                                  </p:childTnLst>
                                </p:cTn>
                              </p:par>
                            </p:childTnLst>
                          </p:cTn>
                        </p:par>
                      </p:childTnLst>
                    </p:cTn>
                  </p:par>
                  <p:par>
                    <p:cTn id="19" fill="hold" nodeType="clickPar">
                      <p:stCondLst>
                        <p:cond delay="indefinite"/>
                      </p:stCondLst>
                      <p:childTnLst>
                        <p:par>
                          <p:cTn id="20" fill="hold" nodeType="after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par>
                                <p:cTn id="24" presetID="3" presetClass="entr" presetSubtype="1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childTnLst>
                          </p:cTn>
                        </p:par>
                      </p:childTnLst>
                    </p:cTn>
                  </p:par>
                  <p:par>
                    <p:cTn id="27" fill="hold" nodeType="clickPar">
                      <p:stCondLst>
                        <p:cond delay="indefinite"/>
                      </p:stCondLst>
                      <p:childTnLst>
                        <p:par>
                          <p:cTn id="28" fill="hold" nodeType="after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horizontal)">
                                      <p:cBhvr>
                                        <p:cTn id="31" dur="500"/>
                                        <p:tgtEl>
                                          <p:spTgt spid="18"/>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linds(horizontal)">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6" grpId="0" animBg="1"/>
      <p:bldP spid="10" grpId="0" animBg="1"/>
      <p:bldP spid="19" grpId="0" animBg="1"/>
      <p:bldP spid="20" grpId="0" animBg="1"/>
    </p:bldLst>
  </p:timing>
</p:sld>
</file>

<file path=ppt/slides/slide9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58050" name="Footer Placeholder 3"/>
          <p:cNvSpPr>
            <a:spLocks noGrp="1"/>
          </p:cNvSpPr>
          <p:nvPr>
            <p:ph type="ftr" sz="quarter" idx="4294967295"/>
          </p:nvPr>
        </p:nvSpPr>
        <p:spPr bwMode="auto">
          <a:xfrm>
            <a:off x="1692275" y="6381750"/>
            <a:ext cx="7272338" cy="358775"/>
          </a:xfrm>
          <a:prstGeom prst="rect">
            <a:avLst/>
          </a:prstGeom>
          <a:noFill/>
          <a:ln>
            <a:miter lim="800000"/>
          </a:ln>
        </p:spPr>
        <p:txBody>
          <a:bodyPr/>
          <a:lstStyle/>
          <a:p>
            <a:r>
              <a:rPr lang="en-AU"/>
              <a:t>Chapter 4 — The Processor — </a:t>
            </a:r>
            <a:fld id="{BC7E9D3D-F4BB-4A96-8E78-B418EFDBEC39}" type="slidenum">
              <a:rPr lang="en-AU"/>
              <a:t>96</a:t>
            </a:fld>
            <a:endParaRPr lang="en-AU"/>
          </a:p>
        </p:txBody>
      </p:sp>
      <p:sp>
        <p:nvSpPr>
          <p:cNvPr id="258051" name="Rectangle 2"/>
          <p:cNvSpPr>
            <a:spLocks noGrp="1" noChangeArrowheads="1"/>
          </p:cNvSpPr>
          <p:nvPr>
            <p:ph type="title"/>
          </p:nvPr>
        </p:nvSpPr>
        <p:spPr/>
        <p:txBody>
          <a:bodyPr/>
          <a:lstStyle/>
          <a:p>
            <a:pPr eaLnBrk="1" hangingPunct="1"/>
            <a:r>
              <a:rPr lang="en-US" smtClean="0"/>
              <a:t>Control Hazards (</a:t>
            </a:r>
            <a:r>
              <a:rPr lang="en-US" i="1" smtClean="0"/>
              <a:t>beq</a:t>
            </a:r>
            <a:r>
              <a:rPr lang="en-US" smtClean="0"/>
              <a:t>) – So far</a:t>
            </a:r>
            <a:endParaRPr lang="en-AU" smtClean="0"/>
          </a:p>
        </p:txBody>
      </p:sp>
      <p:sp>
        <p:nvSpPr>
          <p:cNvPr id="230404" name="Rectangle 3"/>
          <p:cNvSpPr>
            <a:spLocks noGrp="1" noChangeArrowheads="1"/>
          </p:cNvSpPr>
          <p:nvPr>
            <p:ph type="body" idx="1"/>
          </p:nvPr>
        </p:nvSpPr>
        <p:spPr>
          <a:xfrm>
            <a:off x="533400" y="1196975"/>
            <a:ext cx="8153400" cy="3214688"/>
          </a:xfrm>
        </p:spPr>
        <p:txBody>
          <a:bodyPr/>
          <a:lstStyle/>
          <a:p>
            <a:pPr eaLnBrk="1" hangingPunct="1"/>
            <a:r>
              <a:rPr lang="en-US" smtClean="0"/>
              <a:t>In MIPS pipeline, we can reduce branch penalty</a:t>
            </a:r>
          </a:p>
          <a:p>
            <a:pPr lvl="1" eaLnBrk="1" hangingPunct="1">
              <a:lnSpc>
                <a:spcPct val="90000"/>
              </a:lnSpc>
            </a:pPr>
            <a:r>
              <a:rPr lang="en-US" smtClean="0"/>
              <a:t>by comparing registers (zero-checking) and computing target (PC-update) early in the pipeline</a:t>
            </a:r>
          </a:p>
          <a:p>
            <a:pPr lvl="1" eaLnBrk="1" hangingPunct="1">
              <a:lnSpc>
                <a:spcPct val="90000"/>
              </a:lnSpc>
            </a:pPr>
            <a:r>
              <a:rPr lang="en-US" smtClean="0"/>
              <a:t>Add hardware to do it in ID-stage</a:t>
            </a:r>
          </a:p>
          <a:p>
            <a:pPr lvl="1" eaLnBrk="1" hangingPunct="1">
              <a:lnSpc>
                <a:spcPct val="90000"/>
              </a:lnSpc>
              <a:buFont typeface="Monotype Sorts" pitchFamily="2" charset="2"/>
              <a:buNone/>
            </a:pPr>
            <a:r>
              <a:rPr lang="en-US" smtClean="0"/>
              <a:t>In other words, </a:t>
            </a:r>
          </a:p>
          <a:p>
            <a:pPr lvl="1" eaLnBrk="1" hangingPunct="1">
              <a:lnSpc>
                <a:spcPct val="90000"/>
              </a:lnSpc>
            </a:pPr>
            <a:r>
              <a:rPr lang="en-US" smtClean="0"/>
              <a:t>Find out earlier whether the branch is taken or not-taken (add zero-checker to ID-stage)</a:t>
            </a:r>
          </a:p>
          <a:p>
            <a:pPr lvl="1" eaLnBrk="1" hangingPunct="1">
              <a:lnSpc>
                <a:spcPct val="90000"/>
              </a:lnSpc>
            </a:pPr>
            <a:r>
              <a:rPr lang="en-US" smtClean="0"/>
              <a:t>Compute target-address of taken-branch earlier (allocate hardware resources at the ID-stage)</a:t>
            </a:r>
          </a:p>
        </p:txBody>
      </p:sp>
      <p:sp>
        <p:nvSpPr>
          <p:cNvPr id="258053" name="TextBox 4"/>
          <p:cNvSpPr txBox="1">
            <a:spLocks noChangeArrowheads="1"/>
          </p:cNvSpPr>
          <p:nvPr/>
        </p:nvSpPr>
        <p:spPr bwMode="auto">
          <a:xfrm>
            <a:off x="1979613" y="908050"/>
            <a:ext cx="5472112" cy="339725"/>
          </a:xfrm>
          <a:prstGeom prst="rect">
            <a:avLst/>
          </a:prstGeom>
          <a:solidFill>
            <a:schemeClr val="bg1"/>
          </a:solidFill>
          <a:ln w="9525">
            <a:noFill/>
            <a:miter lim="800000"/>
          </a:ln>
        </p:spPr>
        <p:txBody>
          <a:bodyPr>
            <a:spAutoFit/>
          </a:bodyPr>
          <a:lstStyle/>
          <a:p>
            <a:endParaRPr lang="en-IN"/>
          </a:p>
        </p:txBody>
      </p:sp>
      <p:pic>
        <p:nvPicPr>
          <p:cNvPr id="6" name="Picture 5" descr="Control_hazard_hardware.jpg"/>
          <p:cNvPicPr>
            <a:picLocks noChangeAspect="1"/>
          </p:cNvPicPr>
          <p:nvPr/>
        </p:nvPicPr>
        <p:blipFill>
          <a:blip r:embed="rId3"/>
          <a:stretch>
            <a:fillRect/>
          </a:stretch>
        </p:blipFill>
        <p:spPr bwMode="auto">
          <a:xfrm>
            <a:off x="250825" y="304800"/>
            <a:ext cx="8713788" cy="6076950"/>
          </a:xfrm>
          <a:prstGeom prst="rect">
            <a:avLst/>
          </a:prstGeom>
          <a:noFill/>
          <a:ln w="9525">
            <a:noFill/>
            <a:miter lim="800000"/>
          </a:ln>
        </p:spPr>
      </p:pic>
      <p:sp>
        <p:nvSpPr>
          <p:cNvPr id="7" name="Oval 6"/>
          <p:cNvSpPr>
            <a:spLocks noChangeArrowheads="1"/>
          </p:cNvSpPr>
          <p:nvPr/>
        </p:nvSpPr>
        <p:spPr bwMode="auto">
          <a:xfrm>
            <a:off x="1692275" y="0"/>
            <a:ext cx="5543550" cy="3429000"/>
          </a:xfrm>
          <a:prstGeom prst="ellipse">
            <a:avLst/>
          </a:prstGeom>
          <a:noFill/>
          <a:ln w="38100" algn="ctr">
            <a:solidFill>
              <a:srgbClr val="FF0000"/>
            </a:solidFill>
            <a:round/>
          </a:ln>
        </p:spPr>
        <p:txBody>
          <a:bodyPr/>
          <a:lstStyle/>
          <a:p>
            <a:pPr algn="l"/>
            <a:endParaRPr lang="en-IN" sz="1800">
              <a:solidFill>
                <a:schemeClr val="accent1"/>
              </a:solidFill>
            </a:endParaRPr>
          </a:p>
        </p:txBody>
      </p:sp>
      <p:cxnSp>
        <p:nvCxnSpPr>
          <p:cNvPr id="9" name="Straight Arrow Connector 8"/>
          <p:cNvCxnSpPr>
            <a:cxnSpLocks noChangeShapeType="1"/>
          </p:cNvCxnSpPr>
          <p:nvPr/>
        </p:nvCxnSpPr>
        <p:spPr bwMode="auto">
          <a:xfrm flipH="1">
            <a:off x="2700338" y="1700213"/>
            <a:ext cx="0" cy="520700"/>
          </a:xfrm>
          <a:prstGeom prst="straightConnector1">
            <a:avLst/>
          </a:prstGeom>
          <a:noFill/>
          <a:ln w="28575" algn="ctr">
            <a:solidFill>
              <a:schemeClr val="tx1"/>
            </a:solidFill>
            <a:round/>
            <a:tailEnd type="arrow" w="med" len="med"/>
          </a:ln>
        </p:spPr>
      </p:cxnSp>
      <p:grpSp>
        <p:nvGrpSpPr>
          <p:cNvPr id="2" name="Group 31"/>
          <p:cNvGrpSpPr/>
          <p:nvPr/>
        </p:nvGrpSpPr>
        <p:grpSpPr>
          <a:xfrm>
            <a:off x="236538" y="727075"/>
            <a:ext cx="6375400" cy="2906713"/>
            <a:chOff x="236754" y="727075"/>
            <a:chExt cx="6374620" cy="2906720"/>
          </a:xfrm>
        </p:grpSpPr>
        <p:cxnSp>
          <p:nvCxnSpPr>
            <p:cNvPr id="258061" name="Straight Connector 10"/>
            <p:cNvCxnSpPr>
              <a:cxnSpLocks noChangeShapeType="1"/>
            </p:cNvCxnSpPr>
            <p:nvPr/>
          </p:nvCxnSpPr>
          <p:spPr bwMode="auto">
            <a:xfrm>
              <a:off x="6228184" y="1447501"/>
              <a:ext cx="360040" cy="0"/>
            </a:xfrm>
            <a:prstGeom prst="line">
              <a:avLst/>
            </a:prstGeom>
            <a:noFill/>
            <a:ln w="38100" algn="ctr">
              <a:solidFill>
                <a:srgbClr val="FF0000"/>
              </a:solidFill>
              <a:round/>
            </a:ln>
          </p:spPr>
        </p:cxnSp>
        <p:cxnSp>
          <p:nvCxnSpPr>
            <p:cNvPr id="258062" name="Straight Connector 12"/>
            <p:cNvCxnSpPr>
              <a:cxnSpLocks noChangeShapeType="1"/>
            </p:cNvCxnSpPr>
            <p:nvPr/>
          </p:nvCxnSpPr>
          <p:spPr bwMode="auto">
            <a:xfrm>
              <a:off x="2267744" y="750225"/>
              <a:ext cx="4320480" cy="0"/>
            </a:xfrm>
            <a:prstGeom prst="line">
              <a:avLst/>
            </a:prstGeom>
            <a:noFill/>
            <a:ln w="38100" algn="ctr">
              <a:solidFill>
                <a:srgbClr val="FF0000"/>
              </a:solidFill>
              <a:round/>
            </a:ln>
          </p:spPr>
        </p:cxnSp>
        <p:cxnSp>
          <p:nvCxnSpPr>
            <p:cNvPr id="258063" name="Straight Connector 15"/>
            <p:cNvCxnSpPr>
              <a:cxnSpLocks noChangeShapeType="1"/>
            </p:cNvCxnSpPr>
            <p:nvPr/>
          </p:nvCxnSpPr>
          <p:spPr bwMode="auto">
            <a:xfrm>
              <a:off x="392345" y="1867974"/>
              <a:ext cx="2595479" cy="0"/>
            </a:xfrm>
            <a:prstGeom prst="line">
              <a:avLst/>
            </a:prstGeom>
            <a:noFill/>
            <a:ln w="38100" algn="ctr">
              <a:solidFill>
                <a:srgbClr val="FF0000"/>
              </a:solidFill>
              <a:round/>
            </a:ln>
          </p:spPr>
        </p:cxnSp>
        <p:cxnSp>
          <p:nvCxnSpPr>
            <p:cNvPr id="258064" name="Straight Connector 17"/>
            <p:cNvCxnSpPr>
              <a:cxnSpLocks noChangeShapeType="1"/>
            </p:cNvCxnSpPr>
            <p:nvPr/>
          </p:nvCxnSpPr>
          <p:spPr bwMode="auto">
            <a:xfrm flipH="1" flipV="1">
              <a:off x="6611374" y="727075"/>
              <a:ext cx="0" cy="720426"/>
            </a:xfrm>
            <a:prstGeom prst="line">
              <a:avLst/>
            </a:prstGeom>
            <a:noFill/>
            <a:ln w="38100" algn="ctr">
              <a:solidFill>
                <a:srgbClr val="FF0000"/>
              </a:solidFill>
              <a:round/>
            </a:ln>
          </p:spPr>
        </p:cxnSp>
        <p:cxnSp>
          <p:nvCxnSpPr>
            <p:cNvPr id="258065" name="Straight Connector 20"/>
            <p:cNvCxnSpPr>
              <a:cxnSpLocks noChangeShapeType="1"/>
            </p:cNvCxnSpPr>
            <p:nvPr/>
          </p:nvCxnSpPr>
          <p:spPr bwMode="auto">
            <a:xfrm flipH="1" flipV="1">
              <a:off x="2221444" y="750225"/>
              <a:ext cx="0" cy="1742671"/>
            </a:xfrm>
            <a:prstGeom prst="line">
              <a:avLst/>
            </a:prstGeom>
            <a:noFill/>
            <a:ln w="38100" algn="ctr">
              <a:solidFill>
                <a:srgbClr val="FF0000"/>
              </a:solidFill>
              <a:round/>
            </a:ln>
          </p:spPr>
        </p:cxnSp>
        <p:cxnSp>
          <p:nvCxnSpPr>
            <p:cNvPr id="258066" name="Straight Connector 22"/>
            <p:cNvCxnSpPr>
              <a:cxnSpLocks noChangeShapeType="1"/>
            </p:cNvCxnSpPr>
            <p:nvPr/>
          </p:nvCxnSpPr>
          <p:spPr bwMode="auto">
            <a:xfrm flipV="1">
              <a:off x="239945" y="1867975"/>
              <a:ext cx="140825" cy="1742670"/>
            </a:xfrm>
            <a:prstGeom prst="line">
              <a:avLst/>
            </a:prstGeom>
            <a:noFill/>
            <a:ln w="38100" algn="ctr">
              <a:solidFill>
                <a:srgbClr val="FF0000"/>
              </a:solidFill>
              <a:round/>
            </a:ln>
          </p:spPr>
        </p:cxnSp>
        <p:cxnSp>
          <p:nvCxnSpPr>
            <p:cNvPr id="258067" name="Straight Connector 24"/>
            <p:cNvCxnSpPr>
              <a:cxnSpLocks noChangeShapeType="1"/>
            </p:cNvCxnSpPr>
            <p:nvPr/>
          </p:nvCxnSpPr>
          <p:spPr bwMode="auto">
            <a:xfrm flipH="1" flipV="1">
              <a:off x="2987824" y="1867974"/>
              <a:ext cx="0" cy="768938"/>
            </a:xfrm>
            <a:prstGeom prst="line">
              <a:avLst/>
            </a:prstGeom>
            <a:noFill/>
            <a:ln w="38100" algn="ctr">
              <a:solidFill>
                <a:srgbClr val="FF0000"/>
              </a:solidFill>
              <a:round/>
            </a:ln>
          </p:spPr>
        </p:cxnSp>
        <p:cxnSp>
          <p:nvCxnSpPr>
            <p:cNvPr id="258068" name="Straight Arrow Connector 28"/>
            <p:cNvCxnSpPr>
              <a:cxnSpLocks noChangeShapeType="1"/>
            </p:cNvCxnSpPr>
            <p:nvPr/>
          </p:nvCxnSpPr>
          <p:spPr bwMode="auto">
            <a:xfrm>
              <a:off x="2195736" y="2492896"/>
              <a:ext cx="288032" cy="0"/>
            </a:xfrm>
            <a:prstGeom prst="straightConnector1">
              <a:avLst/>
            </a:prstGeom>
            <a:noFill/>
            <a:ln w="38100" algn="ctr">
              <a:solidFill>
                <a:srgbClr val="FF0000"/>
              </a:solidFill>
              <a:round/>
              <a:tailEnd type="arrow" w="med" len="med"/>
            </a:ln>
          </p:spPr>
        </p:cxnSp>
        <p:cxnSp>
          <p:nvCxnSpPr>
            <p:cNvPr id="258069" name="Straight Arrow Connector 30"/>
            <p:cNvCxnSpPr>
              <a:cxnSpLocks noChangeShapeType="1"/>
            </p:cNvCxnSpPr>
            <p:nvPr/>
          </p:nvCxnSpPr>
          <p:spPr bwMode="auto">
            <a:xfrm>
              <a:off x="236754" y="3633795"/>
              <a:ext cx="288032" cy="0"/>
            </a:xfrm>
            <a:prstGeom prst="straightConnector1">
              <a:avLst/>
            </a:prstGeom>
            <a:noFill/>
            <a:ln w="38100" algn="ctr">
              <a:solidFill>
                <a:srgbClr val="FF0000"/>
              </a:solidFill>
              <a:round/>
              <a:tailEnd type="arrow" w="med" len="med"/>
            </a:ln>
          </p:spPr>
        </p:cxnSp>
      </p:grpSp>
      <p:cxnSp>
        <p:nvCxnSpPr>
          <p:cNvPr id="33" name="Straight Arrow Connector 32"/>
          <p:cNvCxnSpPr>
            <a:cxnSpLocks noChangeShapeType="1"/>
          </p:cNvCxnSpPr>
          <p:nvPr/>
        </p:nvCxnSpPr>
        <p:spPr bwMode="auto">
          <a:xfrm flipH="1">
            <a:off x="2687638" y="549275"/>
            <a:ext cx="12700" cy="1570038"/>
          </a:xfrm>
          <a:prstGeom prst="straightConnector1">
            <a:avLst/>
          </a:prstGeom>
          <a:noFill/>
          <a:ln w="38100" algn="ctr">
            <a:solidFill>
              <a:srgbClr val="0070C0"/>
            </a:solidFill>
            <a:round/>
            <a:tailEnd type="arrow" w="med" len="med"/>
          </a:ln>
        </p:spPr>
      </p:cxnSp>
      <p:cxnSp>
        <p:nvCxnSpPr>
          <p:cNvPr id="38" name="Straight Connector 37"/>
          <p:cNvCxnSpPr>
            <a:cxnSpLocks noChangeShapeType="1"/>
          </p:cNvCxnSpPr>
          <p:nvPr/>
        </p:nvCxnSpPr>
        <p:spPr bwMode="auto">
          <a:xfrm>
            <a:off x="2700338" y="582613"/>
            <a:ext cx="4319587" cy="0"/>
          </a:xfrm>
          <a:prstGeom prst="line">
            <a:avLst/>
          </a:prstGeom>
          <a:noFill/>
          <a:ln w="38100" algn="ctr">
            <a:solidFill>
              <a:srgbClr val="0070C0"/>
            </a:solidFill>
            <a:round/>
          </a:ln>
        </p:spPr>
      </p:cxnSp>
      <p:cxnSp>
        <p:nvCxnSpPr>
          <p:cNvPr id="40" name="Straight Connector 39"/>
          <p:cNvCxnSpPr>
            <a:cxnSpLocks noChangeShapeType="1"/>
          </p:cNvCxnSpPr>
          <p:nvPr/>
        </p:nvCxnSpPr>
        <p:spPr bwMode="auto">
          <a:xfrm>
            <a:off x="6985000" y="582613"/>
            <a:ext cx="34925" cy="1536700"/>
          </a:xfrm>
          <a:prstGeom prst="line">
            <a:avLst/>
          </a:prstGeom>
          <a:noFill/>
          <a:ln w="38100" algn="ctr">
            <a:solidFill>
              <a:srgbClr val="0070C0"/>
            </a:solidFill>
            <a:round/>
          </a:ln>
        </p:spPr>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0404">
                                            <p:txEl>
                                              <p:pRg st="0" end="0"/>
                                            </p:txEl>
                                          </p:spTgt>
                                        </p:tgtEl>
                                        <p:attrNameLst>
                                          <p:attrName>style.visibility</p:attrName>
                                        </p:attrNameLst>
                                      </p:cBhvr>
                                      <p:to>
                                        <p:strVal val="visible"/>
                                      </p:to>
                                    </p:set>
                                    <p:animEffect transition="in" filter="blinds(horizontal)">
                                      <p:cBhvr>
                                        <p:cTn id="7" dur="500"/>
                                        <p:tgtEl>
                                          <p:spTgt spid="230404">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30404">
                                            <p:txEl>
                                              <p:pRg st="1" end="1"/>
                                            </p:txEl>
                                          </p:spTgt>
                                        </p:tgtEl>
                                        <p:attrNameLst>
                                          <p:attrName>style.visibility</p:attrName>
                                        </p:attrNameLst>
                                      </p:cBhvr>
                                      <p:to>
                                        <p:strVal val="visible"/>
                                      </p:to>
                                    </p:set>
                                    <p:animEffect transition="in" filter="blinds(horizontal)">
                                      <p:cBhvr>
                                        <p:cTn id="12" dur="500"/>
                                        <p:tgtEl>
                                          <p:spTgt spid="230404">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30404">
                                            <p:txEl>
                                              <p:pRg st="2" end="2"/>
                                            </p:txEl>
                                          </p:spTgt>
                                        </p:tgtEl>
                                        <p:attrNameLst>
                                          <p:attrName>style.visibility</p:attrName>
                                        </p:attrNameLst>
                                      </p:cBhvr>
                                      <p:to>
                                        <p:strVal val="visible"/>
                                      </p:to>
                                    </p:set>
                                    <p:animEffect transition="in" filter="blinds(horizontal)">
                                      <p:cBhvr>
                                        <p:cTn id="17" dur="500"/>
                                        <p:tgtEl>
                                          <p:spTgt spid="230404">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30404">
                                            <p:txEl>
                                              <p:pRg st="3" end="3"/>
                                            </p:txEl>
                                          </p:spTgt>
                                        </p:tgtEl>
                                        <p:attrNameLst>
                                          <p:attrName>style.visibility</p:attrName>
                                        </p:attrNameLst>
                                      </p:cBhvr>
                                      <p:to>
                                        <p:strVal val="visible"/>
                                      </p:to>
                                    </p:set>
                                    <p:animEffect transition="in" filter="blinds(horizontal)">
                                      <p:cBhvr>
                                        <p:cTn id="22" dur="500"/>
                                        <p:tgtEl>
                                          <p:spTgt spid="230404">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30404">
                                            <p:txEl>
                                              <p:pRg st="4" end="4"/>
                                            </p:txEl>
                                          </p:spTgt>
                                        </p:tgtEl>
                                        <p:attrNameLst>
                                          <p:attrName>style.visibility</p:attrName>
                                        </p:attrNameLst>
                                      </p:cBhvr>
                                      <p:to>
                                        <p:strVal val="visible"/>
                                      </p:to>
                                    </p:set>
                                    <p:animEffect transition="in" filter="blinds(horizontal)">
                                      <p:cBhvr>
                                        <p:cTn id="27" dur="500"/>
                                        <p:tgtEl>
                                          <p:spTgt spid="230404">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30404">
                                            <p:txEl>
                                              <p:pRg st="5" end="5"/>
                                            </p:txEl>
                                          </p:spTgt>
                                        </p:tgtEl>
                                        <p:attrNameLst>
                                          <p:attrName>style.visibility</p:attrName>
                                        </p:attrNameLst>
                                      </p:cBhvr>
                                      <p:to>
                                        <p:strVal val="visible"/>
                                      </p:to>
                                    </p:set>
                                    <p:animEffect transition="in" filter="blinds(horizontal)">
                                      <p:cBhvr>
                                        <p:cTn id="32" dur="500"/>
                                        <p:tgtEl>
                                          <p:spTgt spid="230404">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par>
                                <p:cTn id="38" presetID="3" presetClass="entr" presetSubtype="1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blinds(horizontal)">
                                      <p:cBhvr>
                                        <p:cTn id="40" dur="500"/>
                                        <p:tgtEl>
                                          <p:spTgt spid="9"/>
                                        </p:tgtEl>
                                      </p:cBhvr>
                                    </p:animEffect>
                                  </p:childTnLst>
                                </p:cTn>
                              </p:par>
                            </p:childTnLst>
                          </p:cTn>
                        </p:par>
                      </p:childTnLst>
                    </p:cTn>
                  </p:par>
                  <p:par>
                    <p:cTn id="41" fill="hold" nodeType="clickPar">
                      <p:stCondLst>
                        <p:cond delay="indefinite"/>
                      </p:stCondLst>
                      <p:childTnLst>
                        <p:par>
                          <p:cTn id="42" fill="hold" nodeType="after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blinds(horizontal)">
                                      <p:cBhvr>
                                        <p:cTn id="45" dur="500"/>
                                        <p:tgtEl>
                                          <p:spTgt spid="7"/>
                                        </p:tgtEl>
                                      </p:cBhvr>
                                    </p:animEffect>
                                  </p:childTnLst>
                                </p:cTn>
                              </p:par>
                            </p:childTnLst>
                          </p:cTn>
                        </p:par>
                      </p:childTnLst>
                    </p:cTn>
                  </p:par>
                  <p:par>
                    <p:cTn id="46" fill="hold" nodeType="clickPar">
                      <p:stCondLst>
                        <p:cond delay="indefinite"/>
                      </p:stCondLst>
                      <p:childTnLst>
                        <p:par>
                          <p:cTn id="47" fill="hold" nodeType="after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blinds(horizontal)">
                                      <p:cBhvr>
                                        <p:cTn id="50" dur="500"/>
                                        <p:tgtEl>
                                          <p:spTgt spid="2"/>
                                        </p:tgtEl>
                                      </p:cBhvr>
                                    </p:animEffect>
                                  </p:childTnLst>
                                </p:cTn>
                              </p:par>
                            </p:childTnLst>
                          </p:cTn>
                        </p:par>
                      </p:childTnLst>
                    </p:cTn>
                  </p:par>
                  <p:par>
                    <p:cTn id="51" fill="hold" nodeType="clickPar">
                      <p:stCondLst>
                        <p:cond delay="indefinite"/>
                      </p:stCondLst>
                      <p:childTnLst>
                        <p:par>
                          <p:cTn id="52" fill="hold" nodeType="after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blinds(horizontal)">
                                      <p:cBhvr>
                                        <p:cTn id="55" dur="500"/>
                                        <p:tgtEl>
                                          <p:spTgt spid="40"/>
                                        </p:tgtEl>
                                      </p:cBhvr>
                                    </p:animEffect>
                                  </p:childTnLst>
                                </p:cTn>
                              </p:par>
                              <p:par>
                                <p:cTn id="56" presetID="3" presetClass="entr" presetSubtype="10" fill="hold"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blinds(horizontal)">
                                      <p:cBhvr>
                                        <p:cTn id="58" dur="500"/>
                                        <p:tgtEl>
                                          <p:spTgt spid="38"/>
                                        </p:tgtEl>
                                      </p:cBhvr>
                                    </p:animEffect>
                                  </p:childTnLst>
                                </p:cTn>
                              </p:par>
                              <p:par>
                                <p:cTn id="59" presetID="3" presetClass="entr" presetSubtype="1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blinds(horizontal)">
                                      <p:cBhvr>
                                        <p:cTn id="6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59074" name="Footer Placeholder 3"/>
          <p:cNvSpPr>
            <a:spLocks noGrp="1"/>
          </p:cNvSpPr>
          <p:nvPr>
            <p:ph type="ftr" sz="quarter" idx="10"/>
          </p:nvPr>
        </p:nvSpPr>
        <p:spPr>
          <a:noFill/>
        </p:spPr>
        <p:txBody>
          <a:bodyPr/>
          <a:lstStyle/>
          <a:p>
            <a:r>
              <a:rPr lang="en-AU" smtClean="0"/>
              <a:t>Chapter 4 — The Processor — </a:t>
            </a:r>
            <a:fld id="{8E9E534D-44F4-481D-8FE9-EAE217DD8BE2}" type="slidenum">
              <a:rPr lang="en-AU" smtClean="0"/>
              <a:t>97</a:t>
            </a:fld>
            <a:endParaRPr lang="en-AU" smtClean="0"/>
          </a:p>
        </p:txBody>
      </p:sp>
      <p:pic>
        <p:nvPicPr>
          <p:cNvPr id="259075" name="Picture 6" descr="f04-31-P374493"/>
          <p:cNvPicPr>
            <a:picLocks noChangeAspect="1" noChangeArrowheads="1"/>
          </p:cNvPicPr>
          <p:nvPr/>
        </p:nvPicPr>
        <p:blipFill>
          <a:blip r:embed="rId3"/>
          <a:stretch>
            <a:fillRect/>
          </a:stretch>
        </p:blipFill>
        <p:spPr bwMode="auto">
          <a:xfrm>
            <a:off x="1331913" y="2852738"/>
            <a:ext cx="6042025" cy="2317750"/>
          </a:xfrm>
          <a:prstGeom prst="rect">
            <a:avLst/>
          </a:prstGeom>
          <a:noFill/>
          <a:ln w="9525">
            <a:noFill/>
            <a:miter lim="800000"/>
          </a:ln>
        </p:spPr>
      </p:pic>
      <p:sp>
        <p:nvSpPr>
          <p:cNvPr id="259076" name="Rectangle 2"/>
          <p:cNvSpPr>
            <a:spLocks noGrp="1" noChangeArrowheads="1"/>
          </p:cNvSpPr>
          <p:nvPr>
            <p:ph type="title"/>
          </p:nvPr>
        </p:nvSpPr>
        <p:spPr/>
        <p:txBody>
          <a:bodyPr/>
          <a:lstStyle/>
          <a:p>
            <a:pPr eaLnBrk="1" hangingPunct="1"/>
            <a:r>
              <a:rPr lang="en-US" smtClean="0"/>
              <a:t>Stall on Branch</a:t>
            </a:r>
            <a:endParaRPr lang="en-AU" smtClean="0"/>
          </a:p>
        </p:txBody>
      </p:sp>
      <p:sp>
        <p:nvSpPr>
          <p:cNvPr id="259077" name="Rectangle 3"/>
          <p:cNvSpPr>
            <a:spLocks noGrp="1" noChangeArrowheads="1"/>
          </p:cNvSpPr>
          <p:nvPr>
            <p:ph type="body" idx="1"/>
          </p:nvPr>
        </p:nvSpPr>
        <p:spPr>
          <a:xfrm>
            <a:off x="684213" y="1125538"/>
            <a:ext cx="8270875" cy="1306512"/>
          </a:xfrm>
        </p:spPr>
        <p:txBody>
          <a:bodyPr/>
          <a:lstStyle/>
          <a:p>
            <a:pPr eaLnBrk="1" hangingPunct="1"/>
            <a:r>
              <a:rPr lang="en-US" smtClean="0"/>
              <a:t>Wait until branch outcome determined before fetching next instruction</a:t>
            </a:r>
            <a:endParaRPr lang="en-AU" smtClean="0"/>
          </a:p>
        </p:txBody>
      </p:sp>
    </p:spTree>
  </p:cSld>
  <p:clrMapOvr>
    <a:masterClrMapping/>
  </p:clrMapOvr>
  <p:transition/>
  <p:timing/>
</p:sld>
</file>

<file path=ppt/slides/slide9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60098" name="Footer Placeholder 3"/>
          <p:cNvSpPr>
            <a:spLocks noGrp="1"/>
          </p:cNvSpPr>
          <p:nvPr>
            <p:ph type="ftr" sz="quarter" idx="10"/>
          </p:nvPr>
        </p:nvSpPr>
        <p:spPr>
          <a:noFill/>
        </p:spPr>
        <p:txBody>
          <a:bodyPr/>
          <a:lstStyle/>
          <a:p>
            <a:r>
              <a:rPr lang="en-AU" smtClean="0"/>
              <a:t>Chapter 4 — The Processor — </a:t>
            </a:r>
            <a:fld id="{28778DFA-2169-4737-9BA0-79B9076B5E79}" type="slidenum">
              <a:rPr lang="en-AU" smtClean="0"/>
              <a:t>98</a:t>
            </a:fld>
            <a:endParaRPr lang="en-AU" smtClean="0"/>
          </a:p>
        </p:txBody>
      </p:sp>
      <p:sp>
        <p:nvSpPr>
          <p:cNvPr id="260099" name="Rectangle 2"/>
          <p:cNvSpPr>
            <a:spLocks noGrp="1" noChangeArrowheads="1"/>
          </p:cNvSpPr>
          <p:nvPr>
            <p:ph type="title"/>
          </p:nvPr>
        </p:nvSpPr>
        <p:spPr>
          <a:xfrm>
            <a:off x="468313" y="-219075"/>
            <a:ext cx="8459787" cy="1200150"/>
          </a:xfrm>
        </p:spPr>
        <p:txBody>
          <a:bodyPr/>
          <a:lstStyle/>
          <a:p>
            <a:pPr eaLnBrk="1" hangingPunct="1"/>
            <a:r>
              <a:rPr lang="en-US" sz="3600" smtClean="0"/>
              <a:t>Another Approach: Branch Prediction</a:t>
            </a:r>
            <a:endParaRPr lang="en-AU" sz="3600" smtClean="0"/>
          </a:p>
        </p:txBody>
      </p:sp>
      <p:sp>
        <p:nvSpPr>
          <p:cNvPr id="48132" name="Rectangle 3"/>
          <p:cNvSpPr>
            <a:spLocks noGrp="1" noChangeArrowheads="1"/>
          </p:cNvSpPr>
          <p:nvPr>
            <p:ph type="body" idx="1"/>
          </p:nvPr>
        </p:nvSpPr>
        <p:spPr>
          <a:xfrm>
            <a:off x="657225" y="1125538"/>
            <a:ext cx="8270875" cy="5111750"/>
          </a:xfrm>
        </p:spPr>
        <p:txBody>
          <a:bodyPr/>
          <a:lstStyle/>
          <a:p>
            <a:pPr eaLnBrk="1" hangingPunct="1"/>
            <a:r>
              <a:rPr lang="en-US" smtClean="0"/>
              <a:t>Longer pipelines can’t readily determine branch outcome early</a:t>
            </a:r>
          </a:p>
          <a:p>
            <a:pPr lvl="1" eaLnBrk="1" hangingPunct="1"/>
            <a:r>
              <a:rPr lang="en-US" smtClean="0"/>
              <a:t>Fixed stall-penalty becomes unacceptable</a:t>
            </a:r>
          </a:p>
          <a:p>
            <a:pPr eaLnBrk="1" hangingPunct="1"/>
            <a:r>
              <a:rPr lang="en-US" smtClean="0"/>
              <a:t>Predict outcome of branch</a:t>
            </a:r>
          </a:p>
          <a:p>
            <a:pPr lvl="1" eaLnBrk="1" hangingPunct="1"/>
            <a:r>
              <a:rPr lang="en-US" smtClean="0"/>
              <a:t>Stall only if prediction is wrong</a:t>
            </a:r>
          </a:p>
          <a:p>
            <a:pPr eaLnBrk="1" hangingPunct="1"/>
            <a:r>
              <a:rPr lang="en-US" smtClean="0"/>
              <a:t>In MIPS pipeline, use</a:t>
            </a:r>
          </a:p>
          <a:p>
            <a:pPr lvl="1" eaLnBrk="1" hangingPunct="1"/>
            <a:r>
              <a:rPr lang="en-US" smtClean="0"/>
              <a:t>Predict-not-taken (normal flow: PC + 4)</a:t>
            </a:r>
          </a:p>
          <a:p>
            <a:pPr lvl="1" eaLnBrk="1" hangingPunct="1"/>
            <a:r>
              <a:rPr lang="en-US" smtClean="0"/>
              <a:t>Fetch instruction after branch, with no delay</a:t>
            </a:r>
            <a:endParaRPr lang="en-AU"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48132">
                                            <p:txEl>
                                              <p:pRg st="0" end="0"/>
                                            </p:txEl>
                                          </p:spTgt>
                                        </p:tgtEl>
                                        <p:attrNameLst>
                                          <p:attrName>style.visibility</p:attrName>
                                        </p:attrNameLst>
                                      </p:cBhvr>
                                      <p:to>
                                        <p:strVal val="visible"/>
                                      </p:to>
                                    </p:set>
                                    <p:animEffect transition="in" filter="blinds(horizontal)">
                                      <p:cBhvr>
                                        <p:cTn id="7" dur="500"/>
                                        <p:tgtEl>
                                          <p:spTgt spid="48132">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 presetClass="entr" presetSubtype="0" fill="hold" nodeType="clickEffect">
                                  <p:stCondLst>
                                    <p:cond delay="0"/>
                                  </p:stCondLst>
                                  <p:childTnLst>
                                    <p:set>
                                      <p:cBhvr>
                                        <p:cTn id="11" dur="1" fill="hold">
                                          <p:stCondLst>
                                            <p:cond delay="0"/>
                                          </p:stCondLst>
                                        </p:cTn>
                                        <p:tgtEl>
                                          <p:spTgt spid="48132">
                                            <p:txEl>
                                              <p:pRg st="1" end="1"/>
                                            </p:txEl>
                                          </p:spTgt>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after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48132">
                                            <p:txEl>
                                              <p:pRg st="2" end="2"/>
                                            </p:txEl>
                                          </p:spTgt>
                                        </p:tgtEl>
                                        <p:attrNameLst>
                                          <p:attrName>style.visibility</p:attrName>
                                        </p:attrNameLst>
                                      </p:cBhvr>
                                      <p:to>
                                        <p:strVal val="visible"/>
                                      </p:to>
                                    </p:set>
                                    <p:animEffect transition="in" filter="blinds(horizontal)">
                                      <p:cBhvr>
                                        <p:cTn id="16" dur="500"/>
                                        <p:tgtEl>
                                          <p:spTgt spid="48132">
                                            <p:txEl>
                                              <p:pRg st="2" end="2"/>
                                            </p:txEl>
                                          </p:spTgt>
                                        </p:tgtEl>
                                      </p:cBhvr>
                                    </p:animEffect>
                                  </p:childTnLst>
                                </p:cTn>
                              </p:par>
                            </p:childTnLst>
                          </p:cTn>
                        </p:par>
                      </p:childTnLst>
                    </p:cTn>
                  </p:par>
                  <p:par>
                    <p:cTn id="17" fill="hold" nodeType="clickPar">
                      <p:stCondLst>
                        <p:cond delay="indefinite"/>
                      </p:stCondLst>
                      <p:childTnLst>
                        <p:par>
                          <p:cTn id="18" fill="hold" nodeType="after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48132">
                                            <p:txEl>
                                              <p:pRg st="3" end="3"/>
                                            </p:txEl>
                                          </p:spTgt>
                                        </p:tgtEl>
                                        <p:attrNameLst>
                                          <p:attrName>style.visibility</p:attrName>
                                        </p:attrNameLst>
                                      </p:cBhvr>
                                      <p:to>
                                        <p:strVal val="visible"/>
                                      </p:to>
                                    </p:set>
                                    <p:animEffect transition="in" filter="blinds(horizontal)">
                                      <p:cBhvr>
                                        <p:cTn id="21" dur="500"/>
                                        <p:tgtEl>
                                          <p:spTgt spid="48132">
                                            <p:txEl>
                                              <p:pRg st="3" end="3"/>
                                            </p:txEl>
                                          </p:spTgt>
                                        </p:tgtEl>
                                      </p:cBhvr>
                                    </p:animEffect>
                                  </p:childTnLst>
                                </p:cTn>
                              </p:par>
                            </p:childTnLst>
                          </p:cTn>
                        </p:par>
                      </p:childTnLst>
                    </p:cTn>
                  </p:par>
                  <p:par>
                    <p:cTn id="22" fill="hold" nodeType="clickPar">
                      <p:stCondLst>
                        <p:cond delay="indefinite"/>
                      </p:stCondLst>
                      <p:childTnLst>
                        <p:par>
                          <p:cTn id="23" fill="hold" nodeType="after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48132">
                                            <p:txEl>
                                              <p:pRg st="4" end="4"/>
                                            </p:txEl>
                                          </p:spTgt>
                                        </p:tgtEl>
                                        <p:attrNameLst>
                                          <p:attrName>style.visibility</p:attrName>
                                        </p:attrNameLst>
                                      </p:cBhvr>
                                      <p:to>
                                        <p:strVal val="visible"/>
                                      </p:to>
                                    </p:set>
                                    <p:animEffect transition="in" filter="blinds(horizontal)">
                                      <p:cBhvr>
                                        <p:cTn id="26" dur="500"/>
                                        <p:tgtEl>
                                          <p:spTgt spid="48132">
                                            <p:txEl>
                                              <p:pRg st="4" end="4"/>
                                            </p:txEl>
                                          </p:spTgt>
                                        </p:tgtEl>
                                      </p:cBhvr>
                                    </p:animEffect>
                                  </p:childTnLst>
                                </p:cTn>
                              </p:par>
                            </p:childTnLst>
                          </p:cTn>
                        </p:par>
                      </p:childTnLst>
                    </p:cTn>
                  </p:par>
                  <p:par>
                    <p:cTn id="27" fill="hold" nodeType="clickPar">
                      <p:stCondLst>
                        <p:cond delay="indefinite"/>
                      </p:stCondLst>
                      <p:childTnLst>
                        <p:par>
                          <p:cTn id="28" fill="hold" nodeType="after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48132">
                                            <p:txEl>
                                              <p:pRg st="5" end="5"/>
                                            </p:txEl>
                                          </p:spTgt>
                                        </p:tgtEl>
                                        <p:attrNameLst>
                                          <p:attrName>style.visibility</p:attrName>
                                        </p:attrNameLst>
                                      </p:cBhvr>
                                      <p:to>
                                        <p:strVal val="visible"/>
                                      </p:to>
                                    </p:set>
                                    <p:animEffect transition="in" filter="blinds(horizontal)">
                                      <p:cBhvr>
                                        <p:cTn id="31" dur="500"/>
                                        <p:tgtEl>
                                          <p:spTgt spid="48132">
                                            <p:txEl>
                                              <p:pRg st="5" end="5"/>
                                            </p:txEl>
                                          </p:spTgt>
                                        </p:tgtEl>
                                      </p:cBhvr>
                                    </p:animEffect>
                                  </p:childTnLst>
                                </p:cTn>
                              </p:par>
                            </p:childTnLst>
                          </p:cTn>
                        </p:par>
                      </p:childTnLst>
                    </p:cTn>
                  </p:par>
                  <p:par>
                    <p:cTn id="32" fill="hold" nodeType="clickPar">
                      <p:stCondLst>
                        <p:cond delay="indefinite"/>
                      </p:stCondLst>
                      <p:childTnLst>
                        <p:par>
                          <p:cTn id="33" fill="hold" nodeType="after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48132">
                                            <p:txEl>
                                              <p:pRg st="6" end="6"/>
                                            </p:txEl>
                                          </p:spTgt>
                                        </p:tgtEl>
                                        <p:attrNameLst>
                                          <p:attrName>style.visibility</p:attrName>
                                        </p:attrNameLst>
                                      </p:cBhvr>
                                      <p:to>
                                        <p:strVal val="visible"/>
                                      </p:to>
                                    </p:set>
                                    <p:animEffect transition="in" filter="blinds(horizontal)">
                                      <p:cBhvr>
                                        <p:cTn id="36" dur="500"/>
                                        <p:tgtEl>
                                          <p:spTgt spid="4813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61122" name="Footer Placeholder 2"/>
          <p:cNvSpPr>
            <a:spLocks noGrp="1"/>
          </p:cNvSpPr>
          <p:nvPr>
            <p:ph type="ftr" sz="quarter" idx="10"/>
          </p:nvPr>
        </p:nvSpPr>
        <p:spPr>
          <a:noFill/>
        </p:spPr>
        <p:txBody>
          <a:bodyPr/>
          <a:lstStyle/>
          <a:p>
            <a:r>
              <a:rPr lang="en-AU"/>
              <a:t>Chapter 4 — The Processor — </a:t>
            </a:r>
            <a:fld id="{42D7B93D-5094-40DC-B619-F7BC5D53C8FA}" type="slidenum">
              <a:rPr lang="en-AU"/>
              <a:t>99</a:t>
            </a:fld>
            <a:endParaRPr lang="en-AU"/>
          </a:p>
        </p:txBody>
      </p:sp>
      <p:pic>
        <p:nvPicPr>
          <p:cNvPr id="261123" name="Picture 7" descr="f04-32-P374493"/>
          <p:cNvPicPr>
            <a:picLocks noChangeAspect="1" noChangeArrowheads="1"/>
          </p:cNvPicPr>
          <p:nvPr/>
        </p:nvPicPr>
        <p:blipFill>
          <a:blip r:embed="rId3"/>
          <a:stretch>
            <a:fillRect/>
          </a:stretch>
        </p:blipFill>
        <p:spPr bwMode="auto">
          <a:xfrm>
            <a:off x="2411413" y="1268413"/>
            <a:ext cx="6035675" cy="4979987"/>
          </a:xfrm>
          <a:prstGeom prst="rect">
            <a:avLst/>
          </a:prstGeom>
          <a:noFill/>
          <a:ln w="9525">
            <a:noFill/>
            <a:miter lim="800000"/>
          </a:ln>
        </p:spPr>
      </p:pic>
      <p:sp>
        <p:nvSpPr>
          <p:cNvPr id="261124" name="Rectangle 2"/>
          <p:cNvSpPr>
            <a:spLocks noGrp="1" noChangeArrowheads="1"/>
          </p:cNvSpPr>
          <p:nvPr>
            <p:ph type="title"/>
          </p:nvPr>
        </p:nvSpPr>
        <p:spPr/>
        <p:txBody>
          <a:bodyPr/>
          <a:lstStyle/>
          <a:p>
            <a:pPr eaLnBrk="1" hangingPunct="1"/>
            <a:r>
              <a:rPr lang="en-US" smtClean="0"/>
              <a:t>MIPS with Predict-Not-Taken</a:t>
            </a:r>
            <a:endParaRPr lang="en-AU" smtClean="0"/>
          </a:p>
        </p:txBody>
      </p:sp>
      <p:sp>
        <p:nvSpPr>
          <p:cNvPr id="261125" name="Text Box 5"/>
          <p:cNvSpPr txBox="1">
            <a:spLocks noChangeArrowheads="1"/>
          </p:cNvSpPr>
          <p:nvPr/>
        </p:nvSpPr>
        <p:spPr bwMode="auto">
          <a:xfrm>
            <a:off x="250825" y="2133600"/>
            <a:ext cx="1800225" cy="923925"/>
          </a:xfrm>
          <a:prstGeom prst="rect">
            <a:avLst/>
          </a:prstGeom>
          <a:solidFill>
            <a:schemeClr val="accent1"/>
          </a:solidFill>
          <a:ln w="9525">
            <a:solidFill>
              <a:schemeClr val="tx1"/>
            </a:solidFill>
            <a:miter lim="800000"/>
          </a:ln>
        </p:spPr>
        <p:txBody>
          <a:bodyPr>
            <a:spAutoFit/>
          </a:bodyPr>
          <a:lstStyle/>
          <a:p>
            <a:pPr algn="l"/>
            <a:r>
              <a:rPr lang="en-US" sz="1800">
                <a:solidFill>
                  <a:srgbClr val="000000"/>
                </a:solidFill>
              </a:rPr>
              <a:t>Prediction correct (branch-not-taken)</a:t>
            </a:r>
            <a:endParaRPr lang="en-AU" sz="1800">
              <a:solidFill>
                <a:srgbClr val="000000"/>
              </a:solidFill>
            </a:endParaRPr>
          </a:p>
        </p:txBody>
      </p:sp>
      <p:sp>
        <p:nvSpPr>
          <p:cNvPr id="261126" name="Text Box 6"/>
          <p:cNvSpPr txBox="1">
            <a:spLocks noChangeArrowheads="1"/>
          </p:cNvSpPr>
          <p:nvPr/>
        </p:nvSpPr>
        <p:spPr bwMode="auto">
          <a:xfrm>
            <a:off x="250825" y="4146550"/>
            <a:ext cx="1800225" cy="923925"/>
          </a:xfrm>
          <a:prstGeom prst="rect">
            <a:avLst/>
          </a:prstGeom>
          <a:solidFill>
            <a:schemeClr val="accent1"/>
          </a:solidFill>
          <a:ln w="9525">
            <a:solidFill>
              <a:schemeClr val="tx1"/>
            </a:solidFill>
            <a:miter lim="800000"/>
          </a:ln>
        </p:spPr>
        <p:txBody>
          <a:bodyPr>
            <a:spAutoFit/>
          </a:bodyPr>
          <a:lstStyle/>
          <a:p>
            <a:pPr algn="l"/>
            <a:r>
              <a:rPr lang="en-US" sz="1800">
                <a:solidFill>
                  <a:srgbClr val="000000"/>
                </a:solidFill>
              </a:rPr>
              <a:t>Prediction incorrect (branch taken)</a:t>
            </a:r>
            <a:endParaRPr lang="en-AU" sz="1800">
              <a:solidFill>
                <a:srgbClr val="000000"/>
              </a:solidFill>
            </a:endParaRPr>
          </a:p>
        </p:txBody>
      </p:sp>
      <p:sp>
        <p:nvSpPr>
          <p:cNvPr id="7" name="Rectangle 6"/>
          <p:cNvSpPr>
            <a:spLocks noChangeArrowheads="1"/>
          </p:cNvSpPr>
          <p:nvPr/>
        </p:nvSpPr>
        <p:spPr bwMode="auto">
          <a:xfrm>
            <a:off x="250825" y="3644900"/>
            <a:ext cx="8064500" cy="2747963"/>
          </a:xfrm>
          <a:prstGeom prst="rect">
            <a:avLst/>
          </a:prstGeom>
          <a:solidFill>
            <a:schemeClr val="bg1"/>
          </a:solidFill>
          <a:ln w="9525" algn="ctr">
            <a:noFill/>
            <a:round/>
          </a:ln>
        </p:spPr>
        <p:txBody>
          <a:bodyPr anchor="ctr"/>
          <a:lstStyle/>
          <a:p>
            <a:endParaRPr lang="en-IN">
              <a:solidFill>
                <a:srgbClr val="000000"/>
              </a:solidFill>
            </a:endParaRPr>
          </a:p>
        </p:txBody>
      </p:sp>
      <p:sp>
        <p:nvSpPr>
          <p:cNvPr id="8" name="TextBox 7"/>
          <p:cNvSpPr txBox="1">
            <a:spLocks noChangeArrowheads="1"/>
          </p:cNvSpPr>
          <p:nvPr/>
        </p:nvSpPr>
        <p:spPr bwMode="auto">
          <a:xfrm>
            <a:off x="7164388" y="1989138"/>
            <a:ext cx="1800225" cy="461962"/>
          </a:xfrm>
          <a:prstGeom prst="rect">
            <a:avLst/>
          </a:prstGeom>
          <a:solidFill>
            <a:srgbClr val="0070C0"/>
          </a:solidFill>
          <a:ln w="9525">
            <a:noFill/>
            <a:miter lim="800000"/>
          </a:ln>
        </p:spPr>
        <p:txBody>
          <a:bodyPr>
            <a:spAutoFit/>
          </a:bodyPr>
          <a:lstStyle/>
          <a:p>
            <a:r>
              <a:rPr lang="en-US" sz="2400">
                <a:solidFill>
                  <a:srgbClr val="FFFFFF"/>
                </a:solidFill>
              </a:rPr>
              <a:t>No stall</a:t>
            </a:r>
            <a:endParaRPr lang="en-IN" sz="2400">
              <a:solidFill>
                <a:srgbClr val="FFFFFF"/>
              </a:solidFill>
            </a:endParaRPr>
          </a:p>
        </p:txBody>
      </p:sp>
      <p:sp>
        <p:nvSpPr>
          <p:cNvPr id="9" name="TextBox 8"/>
          <p:cNvSpPr txBox="1">
            <a:spLocks noChangeArrowheads="1"/>
          </p:cNvSpPr>
          <p:nvPr/>
        </p:nvSpPr>
        <p:spPr bwMode="auto">
          <a:xfrm>
            <a:off x="7164388" y="3878263"/>
            <a:ext cx="1800225" cy="1570037"/>
          </a:xfrm>
          <a:prstGeom prst="rect">
            <a:avLst/>
          </a:prstGeom>
          <a:solidFill>
            <a:srgbClr val="0070C0"/>
          </a:solidFill>
          <a:ln w="9525">
            <a:noFill/>
            <a:miter lim="800000"/>
          </a:ln>
        </p:spPr>
        <p:txBody>
          <a:bodyPr>
            <a:spAutoFit/>
          </a:bodyPr>
          <a:lstStyle/>
          <a:p>
            <a:r>
              <a:rPr lang="en-US" sz="2400">
                <a:solidFill>
                  <a:srgbClr val="FFFFFF"/>
                </a:solidFill>
              </a:rPr>
              <a:t>one-cycle stall, with modified hardware</a:t>
            </a:r>
            <a:endParaRPr lang="en-IN" sz="2400">
              <a:solidFill>
                <a:srgbClr val="FFFFFF"/>
              </a:solidFill>
            </a:endParaRPr>
          </a:p>
        </p:txBody>
      </p:sp>
      <p:sp>
        <p:nvSpPr>
          <p:cNvPr id="331786" name="TextBox 1"/>
          <p:cNvSpPr txBox="1">
            <a:spLocks noChangeArrowheads="1"/>
          </p:cNvSpPr>
          <p:nvPr/>
        </p:nvSpPr>
        <p:spPr bwMode="auto">
          <a:xfrm>
            <a:off x="3770313" y="3213100"/>
            <a:ext cx="2159000" cy="831850"/>
          </a:xfrm>
          <a:prstGeom prst="rect">
            <a:avLst/>
          </a:prstGeom>
          <a:solidFill>
            <a:srgbClr val="FF0000"/>
          </a:solidFill>
          <a:ln w="9525">
            <a:noFill/>
            <a:miter lim="800000"/>
          </a:ln>
        </p:spPr>
        <p:txBody>
          <a:bodyPr>
            <a:spAutoFit/>
          </a:bodyPr>
          <a:lstStyle/>
          <a:p>
            <a:pPr algn="l"/>
            <a:r>
              <a:rPr lang="en-IN">
                <a:solidFill>
                  <a:srgbClr val="FFFFFF"/>
                </a:solidFill>
              </a:rPr>
              <a:t>1 clock cycle in pipelined machine </a:t>
            </a:r>
          </a:p>
          <a:p>
            <a:pPr algn="l"/>
            <a:r>
              <a:rPr lang="en-IN">
                <a:solidFill>
                  <a:srgbClr val="FFFFFF"/>
                </a:solidFill>
              </a:rPr>
              <a:t>= 200 </a:t>
            </a:r>
            <a:r>
              <a:rPr lang="en-IN" i="1">
                <a:solidFill>
                  <a:srgbClr val="FFFFFF"/>
                </a:solidFill>
              </a:rPr>
              <a:t>ps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1786"/>
                                        </p:tgtEl>
                                        <p:attrNameLst>
                                          <p:attrName>style.visibility</p:attrName>
                                        </p:attrNameLst>
                                      </p:cBhvr>
                                      <p:to>
                                        <p:strVal val="visible"/>
                                      </p:to>
                                    </p:set>
                                    <p:animEffect transition="in" filter="blinds(horizontal)">
                                      <p:cBhvr>
                                        <p:cTn id="7" dur="500"/>
                                        <p:tgtEl>
                                          <p:spTgt spid="331786"/>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xit" presetSubtype="10" fill="hold" grpId="0" nodeType="clickEffect">
                                  <p:stCondLst>
                                    <p:cond delay="0"/>
                                  </p:stCondLst>
                                  <p:childTnLst>
                                    <p:animEffect transition="out" filter="blinds(horizontal)">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331786" grpId="0" animBg="1"/>
    </p:bldLst>
  </p:timing>
</p:sld>
</file>

<file path=ppt/tags/tag1.xml><?xml version="1.0" encoding="utf-8"?>
<p:tagLst xmlns:p="http://schemas.openxmlformats.org/presentationml/2006/main">
  <p:tag name="AS_NET" val="4.0.30319.42000"/>
  <p:tag name="AS_OS" val="Microsoft Windows NT 6.2.9200.0"/>
  <p:tag name="AS_RELEASE_DATE" val="2018.09.12"/>
  <p:tag name="AS_TITLE" val="Aspose.Slides for .NET 2.0"/>
  <p:tag name="AS_VERSION" val="18.9"/>
</p:tagLst>
</file>

<file path=ppt/theme/theme1.xml><?xml version="1.0" encoding="utf-8"?>
<a:theme xmlns:r="http://schemas.openxmlformats.org/officeDocument/2006/relationships" xmlns:a="http://schemas.openxmlformats.org/drawingml/2006/main" name="cod4e">
  <a:themeElements>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cod4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lnDef>
  </a:objectDefaults>
  <a:extraClrSchemeLst>
    <a:extraClrScheme>
      <a:clrScheme name="cod4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cod4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cod4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cod4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cod4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cod4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r="http://schemas.openxmlformats.org/officeDocument/2006/relationships" xmlns:a="http://schemas.openxmlformats.org/drawingml/2006/main" name="3_cod4e">
  <a:themeElements>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cod4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lnDef>
  </a:objectDefaults>
  <a:extraClrSchemeLst>
    <a:extraClrScheme>
      <a:clrScheme name="cod4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cod4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cod4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cod4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cod4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cod4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r="http://schemas.openxmlformats.org/officeDocument/2006/relationships"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r="http://schemas.openxmlformats.org/officeDocument/2006/relationships" xmlns:a="http://schemas.openxmlformats.org/drawingml/2006/main" name="mjicse431">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mjicse431">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accent1"/>
            </a:solidFill>
            <a:effectLst/>
            <a:latin typeface="Arial" pitchFamily="34"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accent1"/>
            </a:solidFill>
            <a:effectLst/>
            <a:latin typeface="Arial" pitchFamily="34" charset="0"/>
          </a:defRPr>
        </a:defPPr>
      </a:lstStyle>
    </a:lnDef>
  </a:objectDefaults>
  <a:extraClrSchemeLst>
    <a:extraClrScheme>
      <a:clrScheme name="mjicse43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jicse43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jicse43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jicse43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jicse43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jicse43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jicse43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r="http://schemas.openxmlformats.org/officeDocument/2006/relationships"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r="http://schemas.openxmlformats.org/officeDocument/2006/relationships" xmlns:a="http://schemas.openxmlformats.org/drawingml/2006/main" name="1_mjicse431">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mjicse431">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accent1"/>
            </a:solidFill>
            <a:effectLst/>
            <a:latin typeface="Arial" pitchFamily="34"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accent1"/>
            </a:solidFill>
            <a:effectLst/>
            <a:latin typeface="Arial" pitchFamily="34" charset="0"/>
          </a:defRPr>
        </a:defPPr>
      </a:lstStyle>
    </a:lnDef>
  </a:objectDefaults>
  <a:extraClrSchemeLst>
    <a:extraClrScheme>
      <a:clrScheme name="mjicse43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jicse43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jicse43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jicse43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jicse43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jicse43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jicse43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r="http://schemas.openxmlformats.org/officeDocument/2006/relationships" xmlns:a="http://schemas.openxmlformats.org/drawingml/2006/main" name="4_cod4e">
  <a:themeElements>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cod4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lnDef>
  </a:objectDefaults>
  <a:extraClrSchemeLst>
    <a:extraClrScheme>
      <a:clrScheme name="cod4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cod4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cod4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cod4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cod4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cod4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r="http://schemas.openxmlformats.org/officeDocument/2006/relationships" xmlns:a="http://schemas.openxmlformats.org/drawingml/2006/main" name="5_cod4e">
  <a:themeElements>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cod4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lnDef>
  </a:objectDefaults>
  <a:extraClrSchemeLst>
    <a:extraClrScheme>
      <a:clrScheme name="cod4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cod4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cod4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cod4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cod4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cod4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r="http://schemas.openxmlformats.org/officeDocument/2006/relationships"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rebuchet MS"/>
        <a:ea typeface="Arial"/>
        <a:cs typeface="Arial"/>
      </a:majorFont>
      <a:minorFont>
        <a:latin typeface="Trebuchet MS"/>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rebuchet MS" pitchFamily="-16"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rebuchet MS" pitchFamily="-16"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r="http://schemas.openxmlformats.org/officeDocument/2006/relationships" xmlns:a="http://schemas.openxmlformats.org/drawingml/2006/main" name="2_mjicse431">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mjicse431">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accent1"/>
            </a:solidFill>
            <a:effectLst/>
            <a:latin typeface="Arial" pitchFamily="34"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accent1"/>
            </a:solidFill>
            <a:effectLst/>
            <a:latin typeface="Arial" pitchFamily="34" charset="0"/>
          </a:defRPr>
        </a:defPPr>
      </a:lstStyle>
    </a:lnDef>
  </a:objectDefaults>
  <a:extraClrSchemeLst>
    <a:extraClrScheme>
      <a:clrScheme name="mjicse43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jicse43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jicse43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jicse43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jicse43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jicse43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jicse43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r="http://schemas.openxmlformats.org/officeDocument/2006/relationships" xmlns:a="http://schemas.openxmlformats.org/drawingml/2006/main" name="6_cod4e">
  <a:themeElements>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cod4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lnDef>
  </a:objectDefaults>
  <a:extraClrSchemeLst>
    <a:extraClrScheme>
      <a:clrScheme name="cod4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cod4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cod4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cod4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cod4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cod4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r="http://schemas.openxmlformats.org/officeDocument/2006/relationships" xmlns:a="http://schemas.openxmlformats.org/drawingml/2006/main" name="1_CS3339">
  <a:themeElements>
    <a:clrScheme name="">
      <a:dk1>
        <a:srgbClr val="000000"/>
      </a:dk1>
      <a:lt1>
        <a:srgbClr val="FFFFFF"/>
      </a:lt1>
      <a:dk2>
        <a:srgbClr val="000000"/>
      </a:dk2>
      <a:lt2>
        <a:srgbClr val="000000"/>
      </a:lt2>
      <a:accent1>
        <a:srgbClr val="000000"/>
      </a:accent1>
      <a:accent2>
        <a:srgbClr val="553E00"/>
      </a:accent2>
      <a:accent3>
        <a:srgbClr val="FFFFFF"/>
      </a:accent3>
      <a:accent4>
        <a:srgbClr val="000000"/>
      </a:accent4>
      <a:accent5>
        <a:srgbClr val="AAAAAA"/>
      </a:accent5>
      <a:accent6>
        <a:srgbClr val="4C3700"/>
      </a:accent6>
      <a:hlink>
        <a:srgbClr val="3D5500"/>
      </a:hlink>
      <a:folHlink>
        <a:srgbClr val="005528"/>
      </a:folHlink>
    </a:clrScheme>
    <a:fontScheme name="CS3339">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S3339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3339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3339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3339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3339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3339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3339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r="http://schemas.openxmlformats.org/officeDocument/2006/relationships" xmlns:a="http://schemas.openxmlformats.org/drawingml/2006/main" name="3_mjicse431">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mjicse431">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accent1"/>
            </a:solidFill>
            <a:effectLst/>
            <a:latin typeface="Arial" pitchFamily="34"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accent1"/>
            </a:solidFill>
            <a:effectLst/>
            <a:latin typeface="Arial" pitchFamily="34" charset="0"/>
          </a:defRPr>
        </a:defPPr>
      </a:lstStyle>
    </a:lnDef>
  </a:objectDefaults>
  <a:extraClrSchemeLst>
    <a:extraClrScheme>
      <a:clrScheme name="mjicse43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jicse43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jicse43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jicse43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jicse43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jicse43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jicse43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r="http://schemas.openxmlformats.org/officeDocument/2006/relationships"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r="http://schemas.openxmlformats.org/officeDocument/2006/relationships" xmlns:a="http://schemas.openxmlformats.org/drawingml/2006/main" name="3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r="http://schemas.openxmlformats.org/officeDocument/2006/relationships" xmlns:a="http://schemas.openxmlformats.org/drawingml/2006/main" name="7_cod4e">
  <a:themeElements>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cod4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lnDef>
  </a:objectDefaults>
  <a:extraClrSchemeLst>
    <a:extraClrScheme>
      <a:clrScheme name="cod4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cod4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cod4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cod4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cod4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cod4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r="http://schemas.openxmlformats.org/officeDocument/2006/relationships" xmlns:a="http://schemas.openxmlformats.org/drawingml/2006/main" name="4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r="http://schemas.openxmlformats.org/officeDocument/2006/relationships" xmlns:a="http://schemas.openxmlformats.org/drawingml/2006/main" name="8_cod4e">
  <a:themeElements>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cod4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lnDef>
  </a:objectDefaults>
  <a:extraClrSchemeLst>
    <a:extraClrScheme>
      <a:clrScheme name="cod4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cod4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cod4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cod4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cod4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cod4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r="http://schemas.openxmlformats.org/officeDocument/2006/relationships"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27.xml><?xml version="1.0" encoding="utf-8"?>
<a:theme xmlns:r="http://schemas.openxmlformats.org/officeDocument/2006/relationships"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3.xml><?xml version="1.0" encoding="utf-8"?>
<a:theme xmlns:r="http://schemas.openxmlformats.org/officeDocument/2006/relationships" xmlns:a="http://schemas.openxmlformats.org/drawingml/2006/main" name="3_CS3339">
  <a:themeElements>
    <a:clrScheme name="">
      <a:dk1>
        <a:srgbClr val="000000"/>
      </a:dk1>
      <a:lt1>
        <a:srgbClr val="FFFFFF"/>
      </a:lt1>
      <a:dk2>
        <a:srgbClr val="000000"/>
      </a:dk2>
      <a:lt2>
        <a:srgbClr val="000000"/>
      </a:lt2>
      <a:accent1>
        <a:srgbClr val="000000"/>
      </a:accent1>
      <a:accent2>
        <a:srgbClr val="553E00"/>
      </a:accent2>
      <a:accent3>
        <a:srgbClr val="FFFFFF"/>
      </a:accent3>
      <a:accent4>
        <a:srgbClr val="000000"/>
      </a:accent4>
      <a:accent5>
        <a:srgbClr val="AAAAAA"/>
      </a:accent5>
      <a:accent6>
        <a:srgbClr val="4C3700"/>
      </a:accent6>
      <a:hlink>
        <a:srgbClr val="3D5500"/>
      </a:hlink>
      <a:folHlink>
        <a:srgbClr val="005528"/>
      </a:folHlink>
    </a:clrScheme>
    <a:fontScheme name="CS3339">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S3339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3339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3339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3339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3339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3339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3339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r="http://schemas.openxmlformats.org/officeDocument/2006/relationships" xmlns:a="http://schemas.openxmlformats.org/drawingml/2006/main" name="4_CS3339">
  <a:themeElements>
    <a:clrScheme name="">
      <a:dk1>
        <a:srgbClr val="000000"/>
      </a:dk1>
      <a:lt1>
        <a:srgbClr val="FFFFFF"/>
      </a:lt1>
      <a:dk2>
        <a:srgbClr val="000000"/>
      </a:dk2>
      <a:lt2>
        <a:srgbClr val="000000"/>
      </a:lt2>
      <a:accent1>
        <a:srgbClr val="000000"/>
      </a:accent1>
      <a:accent2>
        <a:srgbClr val="553E00"/>
      </a:accent2>
      <a:accent3>
        <a:srgbClr val="FFFFFF"/>
      </a:accent3>
      <a:accent4>
        <a:srgbClr val="000000"/>
      </a:accent4>
      <a:accent5>
        <a:srgbClr val="AAAAAA"/>
      </a:accent5>
      <a:accent6>
        <a:srgbClr val="4C3700"/>
      </a:accent6>
      <a:hlink>
        <a:srgbClr val="3D5500"/>
      </a:hlink>
      <a:folHlink>
        <a:srgbClr val="005528"/>
      </a:folHlink>
    </a:clrScheme>
    <a:fontScheme name="CS3339">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S3339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3339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3339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3339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3339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3339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3339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r="http://schemas.openxmlformats.org/officeDocument/2006/relationships" xmlns:a="http://schemas.openxmlformats.org/drawingml/2006/main" name="5_CS3339">
  <a:themeElements>
    <a:clrScheme name="">
      <a:dk1>
        <a:srgbClr val="000000"/>
      </a:dk1>
      <a:lt1>
        <a:srgbClr val="FFFFFF"/>
      </a:lt1>
      <a:dk2>
        <a:srgbClr val="000000"/>
      </a:dk2>
      <a:lt2>
        <a:srgbClr val="000000"/>
      </a:lt2>
      <a:accent1>
        <a:srgbClr val="000000"/>
      </a:accent1>
      <a:accent2>
        <a:srgbClr val="553E00"/>
      </a:accent2>
      <a:accent3>
        <a:srgbClr val="FFFFFF"/>
      </a:accent3>
      <a:accent4>
        <a:srgbClr val="000000"/>
      </a:accent4>
      <a:accent5>
        <a:srgbClr val="AAAAAA"/>
      </a:accent5>
      <a:accent6>
        <a:srgbClr val="4C3700"/>
      </a:accent6>
      <a:hlink>
        <a:srgbClr val="3D5500"/>
      </a:hlink>
      <a:folHlink>
        <a:srgbClr val="005528"/>
      </a:folHlink>
    </a:clrScheme>
    <a:fontScheme name="CS3339">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S3339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3339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3339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3339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3339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3339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3339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r="http://schemas.openxmlformats.org/officeDocument/2006/relationships" xmlns:a="http://schemas.openxmlformats.org/drawingml/2006/main" name="6_CS3339">
  <a:themeElements>
    <a:clrScheme name="">
      <a:dk1>
        <a:srgbClr val="000000"/>
      </a:dk1>
      <a:lt1>
        <a:srgbClr val="FFFFFF"/>
      </a:lt1>
      <a:dk2>
        <a:srgbClr val="000000"/>
      </a:dk2>
      <a:lt2>
        <a:srgbClr val="000000"/>
      </a:lt2>
      <a:accent1>
        <a:srgbClr val="000000"/>
      </a:accent1>
      <a:accent2>
        <a:srgbClr val="553E00"/>
      </a:accent2>
      <a:accent3>
        <a:srgbClr val="FFFFFF"/>
      </a:accent3>
      <a:accent4>
        <a:srgbClr val="000000"/>
      </a:accent4>
      <a:accent5>
        <a:srgbClr val="AAAAAA"/>
      </a:accent5>
      <a:accent6>
        <a:srgbClr val="4C3700"/>
      </a:accent6>
      <a:hlink>
        <a:srgbClr val="3D5500"/>
      </a:hlink>
      <a:folHlink>
        <a:srgbClr val="005528"/>
      </a:folHlink>
    </a:clrScheme>
    <a:fontScheme name="CS3339">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S3339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3339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3339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3339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3339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3339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3339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r="http://schemas.openxmlformats.org/officeDocument/2006/relationships"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r="http://schemas.openxmlformats.org/officeDocument/2006/relationships" xmlns:a="http://schemas.openxmlformats.org/drawingml/2006/main" name="1_cod4e">
  <a:themeElements>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cod4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lnDef>
  </a:objectDefaults>
  <a:extraClrSchemeLst>
    <a:extraClrScheme>
      <a:clrScheme name="cod4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cod4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cod4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cod4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cod4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cod4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r="http://schemas.openxmlformats.org/officeDocument/2006/relationships" xmlns:a="http://schemas.openxmlformats.org/drawingml/2006/main" name="2_cod4e">
  <a:themeElements>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cod4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lnDef>
  </a:objectDefaults>
  <a:extraClrSchemeLst>
    <a:extraClrScheme>
      <a:clrScheme name="cod4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cod4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cod4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cod4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cod4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cod4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vt="http://schemas.openxmlformats.org/officeDocument/2006/docPropsVTypes" xmlns="http://schemas.openxmlformats.org/officeDocument/2006/extended-properties">
  <Company>Ashenden Designs</Company>
  <PresentationFormat>On-screen Show (4:3)</PresentationFormat>
  <Paragraphs>1912</Paragraphs>
  <Slides>161</Slides>
  <Notes>122</Notes>
  <TotalTime>9592</TotalTime>
  <HiddenSlides>3</HiddenSlides>
  <MMClips>0</MMClips>
  <ScaleCrop>0</ScaleCrop>
  <HeadingPairs>
    <vt:vector baseType="variant" size="4">
      <vt:variant>
        <vt:lpstr>Theme</vt:lpstr>
      </vt:variant>
      <vt:variant>
        <vt:i4>1</vt:i4>
      </vt:variant>
      <vt:variant>
        <vt:lpstr>Slide Titles</vt:lpstr>
      </vt:variant>
      <vt:variant>
        <vt:i4>161</vt:i4>
      </vt:variant>
    </vt:vector>
  </HeadingPairs>
  <TitlesOfParts>
    <vt:vector baseType="lpstr" size="162">
      <vt:lpstr>cod4e</vt:lpstr>
      <vt:lpstr>Chapter 4</vt:lpstr>
      <vt:lpstr>The concept of pipelining is not newIt had been in practice in industrial assembly-lines (e.g., automobiles) for a long time</vt:lpstr>
      <vt:lpstr>Job: Manufacture n cars</vt:lpstr>
      <vt:lpstr>Assembly Line</vt:lpstr>
      <vt:lpstr>Recap: Single-Cycle Processor Design</vt:lpstr>
      <vt:lpstr>Slide 6</vt:lpstr>
      <vt:lpstr>Execution Cycle (MIPS)</vt:lpstr>
      <vt:lpstr>Slide 8</vt:lpstr>
      <vt:lpstr>Slide 9</vt:lpstr>
      <vt:lpstr>Slide 10</vt:lpstr>
      <vt:lpstr>Slide 11</vt:lpstr>
      <vt:lpstr>Composing the Elements</vt:lpstr>
      <vt:lpstr>Full Datapath</vt:lpstr>
      <vt:lpstr>Slide 14</vt:lpstr>
      <vt:lpstr>Slide 15</vt:lpstr>
      <vt:lpstr>Slide 16</vt:lpstr>
      <vt:lpstr>Slide 17</vt:lpstr>
      <vt:lpstr>Slide 18</vt:lpstr>
      <vt:lpstr>Control Signal Requirement</vt:lpstr>
      <vt:lpstr>Control</vt:lpstr>
      <vt:lpstr>ALU Control</vt:lpstr>
      <vt:lpstr>ALU Control</vt:lpstr>
      <vt:lpstr>The Main Control Unit</vt:lpstr>
      <vt:lpstr>Control</vt:lpstr>
      <vt:lpstr>Datapath With Control</vt:lpstr>
      <vt:lpstr>Datapath With Control</vt:lpstr>
      <vt:lpstr>R-Type Instruction</vt:lpstr>
      <vt:lpstr>Load Instruction</vt:lpstr>
      <vt:lpstr>Branch-on-Equal Instruction</vt:lpstr>
      <vt:lpstr>Implementing Jumps</vt:lpstr>
      <vt:lpstr>Datapath With Jumps Added</vt:lpstr>
      <vt:lpstr>Performance Issues</vt:lpstr>
      <vt:lpstr>Slide 33</vt:lpstr>
      <vt:lpstr>Slide 34</vt:lpstr>
      <vt:lpstr>What Is Pipelining</vt:lpstr>
      <vt:lpstr>What Is Pipelining: Laundry Example</vt:lpstr>
      <vt:lpstr>Basic Idea of Pipelining </vt:lpstr>
      <vt:lpstr>Impact of Pipeline Stages </vt:lpstr>
      <vt:lpstr>Pipelining Lessons</vt:lpstr>
      <vt:lpstr>Learned So Far ….</vt:lpstr>
      <vt:lpstr>Making the Execution of Programs Faster</vt:lpstr>
      <vt:lpstr>Recap: Pipelined Processor Design</vt:lpstr>
      <vt:lpstr>Pipelining Lessons</vt:lpstr>
      <vt:lpstr>MIPS Pipeline</vt:lpstr>
      <vt:lpstr>Datapath With Control</vt:lpstr>
      <vt:lpstr>Pipeline Performance</vt:lpstr>
      <vt:lpstr>Pipeline Performance</vt:lpstr>
      <vt:lpstr>Multi-Cycle Datapath: 5 stages</vt:lpstr>
      <vt:lpstr>A pipeline diagram</vt:lpstr>
      <vt:lpstr>Pipeline terminology</vt:lpstr>
      <vt:lpstr>Pipeline Datapath: Resource Requirements</vt:lpstr>
      <vt:lpstr>Pipelining Multiple Instruction-Types</vt:lpstr>
      <vt:lpstr>Important Observation</vt:lpstr>
      <vt:lpstr>A solution: Insert NOP (No-Operation) stages</vt:lpstr>
      <vt:lpstr>Learned So Far ….</vt:lpstr>
      <vt:lpstr>Pipeline Speed-up</vt:lpstr>
      <vt:lpstr>Why Pipeline? For Performance!</vt:lpstr>
      <vt:lpstr>Solution: Use pipeline latches</vt:lpstr>
      <vt:lpstr>Pipeline Speed-up</vt:lpstr>
      <vt:lpstr>Pipelining and ISA Design</vt:lpstr>
      <vt:lpstr>Pipeline Hazards </vt:lpstr>
      <vt:lpstr>Hazards - Elaborated</vt:lpstr>
      <vt:lpstr>Structural Hazard due to Memory Access Conflict</vt:lpstr>
      <vt:lpstr>Structure Hazards</vt:lpstr>
      <vt:lpstr>Data Hazards</vt:lpstr>
      <vt:lpstr>Example: Hazards due to Register File Access</vt:lpstr>
      <vt:lpstr>Solution: Register Write-Read Hazard?</vt:lpstr>
      <vt:lpstr>Register Usage Can Cause Data Hazards</vt:lpstr>
      <vt:lpstr>Loads Can Cause Data Hazards</vt:lpstr>
      <vt:lpstr>One Way to “Fix” a Data Hazard: Use Bubbles</vt:lpstr>
      <vt:lpstr>Data Hazards (contd..)</vt:lpstr>
      <vt:lpstr>Another Way to “Fix” a Data Hazard</vt:lpstr>
      <vt:lpstr>Forwarding (aka Bypassing)</vt:lpstr>
      <vt:lpstr>Data Forwarding (in time) to “Fix” a Data Hazard</vt:lpstr>
      <vt:lpstr>Forwarding (aka Bypassing)</vt:lpstr>
      <vt:lpstr>Data Forwarding Needs Extra Hardware (ExEx)</vt:lpstr>
      <vt:lpstr>Forwarding with Load-Use Data Hazards</vt:lpstr>
      <vt:lpstr>Forwarding with Load-Use Data Hazards</vt:lpstr>
      <vt:lpstr>Data Hazards</vt:lpstr>
      <vt:lpstr>Tabular Representation of Pipeline</vt:lpstr>
      <vt:lpstr>RAW Data Hazards </vt:lpstr>
      <vt:lpstr>Summary: Load-Use Data Hazard</vt:lpstr>
      <vt:lpstr>Cons: Data Forwarding Needs Extra Hardware (MemEx) in addition to Ex  EX</vt:lpstr>
      <vt:lpstr>Code Scheduling to Avoid Stalls</vt:lpstr>
      <vt:lpstr>Recap: Pipelined Processor Design</vt:lpstr>
      <vt:lpstr>Pipelining Lessons</vt:lpstr>
      <vt:lpstr>MIPS Pipeline</vt:lpstr>
      <vt:lpstr>Datapath With Control</vt:lpstr>
      <vt:lpstr>Pipeline Hazards </vt:lpstr>
      <vt:lpstr>Control Hazards</vt:lpstr>
      <vt:lpstr>Control Hazards (beq)</vt:lpstr>
      <vt:lpstr>Example: Control Hazards due to Branch</vt:lpstr>
      <vt:lpstr>Datapath With Control</vt:lpstr>
      <vt:lpstr>One Way to “Fix” a Control Hazard</vt:lpstr>
      <vt:lpstr>Branch Hazards</vt:lpstr>
      <vt:lpstr>Control Hazards (beq) – So far</vt:lpstr>
      <vt:lpstr>Stall on Branch</vt:lpstr>
      <vt:lpstr>Another Approach: Branch Prediction</vt:lpstr>
      <vt:lpstr>MIPS with Predict-Not-Taken</vt:lpstr>
      <vt:lpstr>Branch Hazard Solutions</vt:lpstr>
      <vt:lpstr>More-Realistic Branch Prediction</vt:lpstr>
      <vt:lpstr>Dynamic Branch Prediction</vt:lpstr>
      <vt:lpstr>1-Bit Predictor: Shortcoming</vt:lpstr>
      <vt:lpstr>2-Bit Predictor</vt:lpstr>
      <vt:lpstr>Another solution to improve branch hazard performance: Delay-Slot (Compiler assisted)</vt:lpstr>
      <vt:lpstr>Calculating the Branch Target</vt:lpstr>
      <vt:lpstr>Pipeline Datapaths, Hazard Detectors, and Forwarding Hardware</vt:lpstr>
      <vt:lpstr>MIPS Pipelined Datapath</vt:lpstr>
      <vt:lpstr>Pipeline registers</vt:lpstr>
      <vt:lpstr>Pipeline Operation</vt:lpstr>
      <vt:lpstr>IF for Load, Store, …</vt:lpstr>
      <vt:lpstr>ID for Load, Store, …</vt:lpstr>
      <vt:lpstr>EX for Load</vt:lpstr>
      <vt:lpstr>MEM for Load</vt:lpstr>
      <vt:lpstr>WB for Load</vt:lpstr>
      <vt:lpstr>Corrected Datapath for Load</vt:lpstr>
      <vt:lpstr>EX for Store</vt:lpstr>
      <vt:lpstr>MEM for Store</vt:lpstr>
      <vt:lpstr>WB for Store</vt:lpstr>
      <vt:lpstr>Multi-Cycle Pipeline Diagram</vt:lpstr>
      <vt:lpstr>Multi-Cycle Pipeline Diagram</vt:lpstr>
      <vt:lpstr>Single-Cycle Pipeline Diagram</vt:lpstr>
      <vt:lpstr>Pipelined Control (Simplified)</vt:lpstr>
      <vt:lpstr>Pipelined Control</vt:lpstr>
      <vt:lpstr>Pipelined Control</vt:lpstr>
      <vt:lpstr>Data Hazards in ALU Instructions</vt:lpstr>
      <vt:lpstr>Dependencies &amp; Forwarding</vt:lpstr>
      <vt:lpstr>Detecting the Need to Forward</vt:lpstr>
      <vt:lpstr>Detecting the Need to Forward</vt:lpstr>
      <vt:lpstr>Forwarding Paths</vt:lpstr>
      <vt:lpstr>Forwarding Conditions</vt:lpstr>
      <vt:lpstr>Double Data Hazard</vt:lpstr>
      <vt:lpstr>Revised Forwarding Condition</vt:lpstr>
      <vt:lpstr>Datapath with Forwarding</vt:lpstr>
      <vt:lpstr>Load-Use Data Hazard</vt:lpstr>
      <vt:lpstr>Load-Use Hazard Detection</vt:lpstr>
      <vt:lpstr>How to Stall the Pipeline</vt:lpstr>
      <vt:lpstr>Stall/Bubble in the Pipeline</vt:lpstr>
      <vt:lpstr>Stall/Bubble in the Pipeline</vt:lpstr>
      <vt:lpstr>Datapath with Hazard Detection</vt:lpstr>
      <vt:lpstr>Stalls and Performance</vt:lpstr>
      <vt:lpstr>Branch Hazards</vt:lpstr>
      <vt:lpstr>Reducing Branch Delay</vt:lpstr>
      <vt:lpstr>Example: Branch Taken</vt:lpstr>
      <vt:lpstr>Example: Branch Taken</vt:lpstr>
      <vt:lpstr>Data Hazards for Branches</vt:lpstr>
      <vt:lpstr>Data Hazards for Branches</vt:lpstr>
      <vt:lpstr>Data Hazards for Branches</vt:lpstr>
      <vt:lpstr>Calculating the Branch Target</vt:lpstr>
      <vt:lpstr>Pipeline Summary</vt:lpstr>
      <vt:lpstr>Cortex A8 and Intel i7</vt:lpstr>
      <vt:lpstr>ARM Cortex-A8 Pipeline</vt:lpstr>
      <vt:lpstr>ARM Cortex-A8 Performance</vt:lpstr>
      <vt:lpstr>Core i7 Pipeline</vt:lpstr>
      <vt:lpstr>Core i7 Performance</vt:lpstr>
      <vt:lpstr>Matrix Multiply</vt:lpstr>
      <vt:lpstr>Matrix Multiply</vt:lpstr>
      <vt:lpstr>Performance Impact</vt:lpstr>
      <vt:lpstr>Fallacies</vt:lpstr>
      <vt:lpstr>Pitfalls</vt:lpstr>
      <vt:lpstr>Concluding Remarks</vt:lpstr>
    </vt:vector>
  </TitlesOfParts>
  <LinksUpToDate>0</LinksUpToDate>
  <SharedDoc>0</SharedDoc>
  <HyperlinksChanged>0</HyperlinksChanged>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Chapter ...</dc:title>
  <cp:revision>149</cp:revision>
  <dcterms:created xsi:type="dcterms:W3CDTF">2008-08-18T10:44:28Z</dcterms:created>
  <dcterms:modified xsi:type="dcterms:W3CDTF">2019-11-24T17:13:39Z</dcterms:modified>
</cp:coreProperties>
</file>